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9" r:id="rId12"/>
    <p:sldId id="270" r:id="rId13"/>
    <p:sldId id="267" r:id="rId14"/>
    <p:sldId id="273" r:id="rId15"/>
    <p:sldId id="271" r:id="rId16"/>
    <p:sldId id="268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143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A8E68-D081-469B-B0D0-3F0DB9BFF732}" type="datetimeFigureOut">
              <a:rPr lang="cs-CZ" smtClean="0"/>
              <a:pPr/>
              <a:t>17.04.2025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B90E0-38DA-45DF-84AE-E79477B5BD19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5C4F07-A8DC-B9B1-D1C4-B6D0619F85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cs-CZ" dirty="0"/>
              <a:t>Komparativ adjektiv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D147E2B-7B5B-9279-AA5D-D4126C27EF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Jana Veselá</a:t>
            </a:r>
          </a:p>
          <a:p>
            <a:r>
              <a:rPr lang="cs-CZ" dirty="0"/>
              <a:t>ČKZK 1 – Lekce 14</a:t>
            </a:r>
          </a:p>
          <a:p>
            <a:r>
              <a:rPr lang="cs-CZ" dirty="0"/>
              <a:t>ÚJOP Praha Voršilská</a:t>
            </a:r>
          </a:p>
        </p:txBody>
      </p:sp>
    </p:spTree>
    <p:extLst>
      <p:ext uri="{BB962C8B-B14F-4D97-AF65-F5344CB8AC3E}">
        <p14:creationId xmlns:p14="http://schemas.microsoft.com/office/powerpoint/2010/main" val="3167711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dirty="0"/>
              <a:t>Jak tvoříme komparativ adjektiv?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cs-CZ" dirty="0"/>
              <a:t>vys</a:t>
            </a:r>
            <a:r>
              <a:rPr lang="cs-CZ" strike="sngStrike" dirty="0"/>
              <a:t>oký</a:t>
            </a:r>
            <a:r>
              <a:rPr lang="cs-CZ" dirty="0"/>
              <a:t>               vyš</a:t>
            </a:r>
            <a:r>
              <a:rPr lang="cs-CZ" dirty="0">
                <a:solidFill>
                  <a:srgbClr val="FF0000"/>
                </a:solidFill>
              </a:rPr>
              <a:t>ší</a:t>
            </a:r>
            <a:endParaRPr lang="cs-CZ" strike="sngStrike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cs-CZ" dirty="0"/>
              <a:t>hluboký    </a:t>
            </a:r>
          </a:p>
          <a:p>
            <a:r>
              <a:rPr lang="cs-CZ" dirty="0"/>
              <a:t>široký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Pozor!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cs-CZ" dirty="0"/>
              <a:t>dlouhý</a:t>
            </a:r>
          </a:p>
          <a:p>
            <a:r>
              <a:rPr lang="cs-CZ" dirty="0"/>
              <a:t>drahý</a:t>
            </a:r>
          </a:p>
          <a:p>
            <a:r>
              <a:rPr lang="cs-CZ" dirty="0"/>
              <a:t>velký</a:t>
            </a:r>
          </a:p>
          <a:p>
            <a:r>
              <a:rPr lang="cs-CZ" dirty="0"/>
              <a:t>malý</a:t>
            </a:r>
          </a:p>
          <a:p>
            <a:r>
              <a:rPr lang="cs-CZ" dirty="0"/>
              <a:t>dobrý</a:t>
            </a:r>
          </a:p>
          <a:p>
            <a:r>
              <a:rPr lang="cs-CZ" dirty="0"/>
              <a:t>špatný</a:t>
            </a:r>
          </a:p>
          <a:p>
            <a:endParaRPr lang="cs-CZ" dirty="0"/>
          </a:p>
        </p:txBody>
      </p:sp>
      <p:sp>
        <p:nvSpPr>
          <p:cNvPr id="7" name="Šipka doprava 6"/>
          <p:cNvSpPr/>
          <p:nvPr/>
        </p:nvSpPr>
        <p:spPr>
          <a:xfrm>
            <a:off x="1619672" y="1988840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2627784" y="2276872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hlubší</a:t>
            </a:r>
          </a:p>
        </p:txBody>
      </p:sp>
      <p:sp>
        <p:nvSpPr>
          <p:cNvPr id="9" name="Obdélník 8"/>
          <p:cNvSpPr/>
          <p:nvPr/>
        </p:nvSpPr>
        <p:spPr>
          <a:xfrm>
            <a:off x="2627784" y="2708920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širší</a:t>
            </a:r>
          </a:p>
        </p:txBody>
      </p:sp>
      <p:sp>
        <p:nvSpPr>
          <p:cNvPr id="15" name="Obdélník 14"/>
          <p:cNvSpPr/>
          <p:nvPr/>
        </p:nvSpPr>
        <p:spPr>
          <a:xfrm>
            <a:off x="6660232" y="2276872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d</a:t>
            </a:r>
            <a:r>
              <a:rPr lang="cs-CZ" b="1" dirty="0">
                <a:solidFill>
                  <a:srgbClr val="7030A0"/>
                </a:solidFill>
              </a:rPr>
              <a:t>el</a:t>
            </a:r>
            <a:r>
              <a:rPr lang="cs-CZ" b="1" dirty="0"/>
              <a:t>ší</a:t>
            </a:r>
          </a:p>
        </p:txBody>
      </p:sp>
      <p:sp>
        <p:nvSpPr>
          <p:cNvPr id="20" name="Obdélník 19"/>
          <p:cNvSpPr/>
          <p:nvPr/>
        </p:nvSpPr>
        <p:spPr>
          <a:xfrm>
            <a:off x="6660232" y="2708920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dra</a:t>
            </a:r>
            <a:r>
              <a:rPr lang="cs-CZ" b="1" dirty="0">
                <a:solidFill>
                  <a:srgbClr val="7030A0"/>
                </a:solidFill>
              </a:rPr>
              <a:t>ž</a:t>
            </a:r>
            <a:r>
              <a:rPr lang="cs-CZ" b="1" dirty="0"/>
              <a:t>ší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6732240" y="3573016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m</a:t>
            </a:r>
            <a:r>
              <a:rPr lang="cs-CZ" b="1" dirty="0">
                <a:solidFill>
                  <a:srgbClr val="7030A0"/>
                </a:solidFill>
              </a:rPr>
              <a:t>en</a:t>
            </a:r>
            <a:r>
              <a:rPr lang="cs-CZ" b="1" dirty="0"/>
              <a:t>ší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6732240" y="4005064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lepší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6732240" y="4509120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horší</a:t>
            </a:r>
          </a:p>
        </p:txBody>
      </p:sp>
      <p:sp>
        <p:nvSpPr>
          <p:cNvPr id="21" name="Obdélník 20"/>
          <p:cNvSpPr/>
          <p:nvPr/>
        </p:nvSpPr>
        <p:spPr>
          <a:xfrm>
            <a:off x="6732240" y="3068960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v</a:t>
            </a:r>
            <a:r>
              <a:rPr lang="cs-CZ" b="1" dirty="0">
                <a:solidFill>
                  <a:srgbClr val="7030A0"/>
                </a:solidFill>
              </a:rPr>
              <a:t>ět</a:t>
            </a:r>
            <a:r>
              <a:rPr lang="cs-CZ" b="1" dirty="0"/>
              <a:t>ší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  <p:bldP spid="5" grpId="0" build="p" animBg="1"/>
      <p:bldP spid="6" grpId="0" build="p" animBg="1"/>
      <p:bldP spid="7" grpId="0" animBg="1"/>
      <p:bldP spid="8" grpId="0" build="allAtOnce" animBg="1"/>
      <p:bldP spid="9" grpId="0" build="allAtOnce" animBg="1"/>
      <p:bldP spid="15" grpId="0" build="allAtOnce" animBg="1"/>
      <p:bldP spid="20" grpId="0" build="allAtOnce" animBg="1"/>
      <p:bldP spid="17" grpId="0" build="allAtOnce" animBg="1"/>
      <p:bldP spid="18" grpId="0" build="allAtOnce" animBg="1"/>
      <p:bldP spid="19" grpId="0" build="allAtOnce" animBg="1"/>
      <p:bldP spid="21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cs-CZ" b="1" dirty="0"/>
              <a:t>Tvořte komparativ adjektiv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 flipV="1">
            <a:off x="457200" y="6669359"/>
            <a:ext cx="8435280" cy="188641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83567" y="1412776"/>
            <a:ext cx="7776865" cy="5112568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endParaRPr lang="cs-CZ" sz="3200" dirty="0"/>
          </a:p>
          <a:p>
            <a:r>
              <a:rPr lang="cs-CZ" sz="3200" b="0" dirty="0"/>
              <a:t>Tatínkovi je 55 let a mamince 52 let. Tatínek je ……………… .</a:t>
            </a:r>
          </a:p>
          <a:p>
            <a:r>
              <a:rPr lang="cs-CZ" sz="3200" dirty="0">
                <a:solidFill>
                  <a:srgbClr val="7030A0"/>
                </a:solidFill>
              </a:rPr>
              <a:t>starší </a:t>
            </a:r>
            <a:r>
              <a:rPr lang="cs-CZ" sz="3200" dirty="0"/>
              <a:t>než </a:t>
            </a:r>
            <a:r>
              <a:rPr lang="cs-CZ" sz="3200" b="0" dirty="0"/>
              <a:t>maminka (o 3 roky).</a:t>
            </a:r>
          </a:p>
          <a:p>
            <a:r>
              <a:rPr lang="cs-CZ" sz="3200" b="0" dirty="0"/>
              <a:t>Gepard umí velmi rychle běhat. Je …………………….... než lev.</a:t>
            </a:r>
          </a:p>
          <a:p>
            <a:r>
              <a:rPr lang="cs-CZ" sz="3200" dirty="0">
                <a:solidFill>
                  <a:srgbClr val="7030A0"/>
                </a:solidFill>
              </a:rPr>
              <a:t>rychlejší</a:t>
            </a:r>
          </a:p>
          <a:p>
            <a:r>
              <a:rPr lang="cs-CZ" sz="3200" b="0" dirty="0"/>
              <a:t>New York a Londýn jsou velká města, ale Londýn je ……………… .</a:t>
            </a:r>
          </a:p>
          <a:p>
            <a:r>
              <a:rPr lang="cs-CZ" sz="3200" dirty="0">
                <a:solidFill>
                  <a:srgbClr val="7030A0"/>
                </a:solidFill>
              </a:rPr>
              <a:t>menší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423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cs-CZ" b="1" dirty="0"/>
              <a:t>Tvořte komparativ adjektiv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8219256" cy="4630191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556792"/>
            <a:ext cx="8219256" cy="4896544"/>
          </a:xfrm>
          <a:solidFill>
            <a:srgbClr val="FFFF00"/>
          </a:solidFill>
        </p:spPr>
        <p:txBody>
          <a:bodyPr/>
          <a:lstStyle/>
          <a:p>
            <a:pPr marL="0" indent="0">
              <a:buNone/>
            </a:pPr>
            <a:r>
              <a:rPr lang="cs-CZ" sz="3200" dirty="0"/>
              <a:t>Známe kvalitní moravská a francouzská vína, ale francouzská jsou …………………. .</a:t>
            </a:r>
          </a:p>
          <a:p>
            <a:pPr marL="0" indent="0">
              <a:buNone/>
            </a:pPr>
            <a:r>
              <a:rPr lang="cs-CZ" sz="3200" b="1" dirty="0">
                <a:solidFill>
                  <a:srgbClr val="7030A0"/>
                </a:solidFill>
              </a:rPr>
              <a:t>kvalitnější</a:t>
            </a:r>
          </a:p>
          <a:p>
            <a:pPr marL="0" indent="0">
              <a:buNone/>
            </a:pPr>
            <a:r>
              <a:rPr lang="cs-CZ" sz="3200" dirty="0"/>
              <a:t>Máte rádi sladkosti? Je nugát ..…než karamel?</a:t>
            </a:r>
          </a:p>
          <a:p>
            <a:pPr marL="0" indent="0">
              <a:buNone/>
            </a:pPr>
            <a:r>
              <a:rPr lang="cs-CZ" sz="3200" b="1" dirty="0">
                <a:solidFill>
                  <a:srgbClr val="7030A0"/>
                </a:solidFill>
              </a:rPr>
              <a:t>sladší</a:t>
            </a:r>
          </a:p>
          <a:p>
            <a:pPr marL="0" indent="0">
              <a:buNone/>
            </a:pPr>
            <a:r>
              <a:rPr lang="cs-CZ" sz="3200" dirty="0"/>
              <a:t>Některé ovoce je kyselé. Citron je …..než jahoda.</a:t>
            </a:r>
          </a:p>
          <a:p>
            <a:pPr marL="0" indent="0">
              <a:buNone/>
            </a:pPr>
            <a:r>
              <a:rPr lang="cs-CZ" sz="3200" b="1" dirty="0">
                <a:solidFill>
                  <a:srgbClr val="7030A0"/>
                </a:solidFill>
              </a:rPr>
              <a:t>kyselejší</a:t>
            </a:r>
          </a:p>
          <a:p>
            <a:endParaRPr lang="cs-CZ" sz="3200" dirty="0"/>
          </a:p>
          <a:p>
            <a:endParaRPr lang="cs-CZ" sz="3200" b="1" dirty="0"/>
          </a:p>
          <a:p>
            <a:endParaRPr lang="cs-CZ" sz="32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 flipH="1">
            <a:off x="10260632" y="2174875"/>
            <a:ext cx="504056" cy="3951288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363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dirty="0"/>
              <a:t>Jak tvoříme superlativ adjektiv?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cs-CZ" b="1" dirty="0"/>
              <a:t>malý             Dům A je malý.</a:t>
            </a:r>
          </a:p>
          <a:p>
            <a:r>
              <a:rPr lang="cs-CZ" b="1" dirty="0">
                <a:solidFill>
                  <a:schemeClr val="accent6">
                    <a:lumMod val="50000"/>
                  </a:schemeClr>
                </a:solidFill>
              </a:rPr>
              <a:t>menší           Dům B je menší </a:t>
            </a:r>
            <a:r>
              <a:rPr lang="cs-CZ" b="1" dirty="0">
                <a:solidFill>
                  <a:schemeClr val="tx2"/>
                </a:solidFill>
              </a:rPr>
              <a:t>než</a:t>
            </a:r>
            <a:r>
              <a:rPr lang="cs-CZ" b="1" dirty="0">
                <a:solidFill>
                  <a:schemeClr val="accent6">
                    <a:lumMod val="50000"/>
                  </a:schemeClr>
                </a:solidFill>
              </a:rPr>
              <a:t> dům A.</a:t>
            </a:r>
          </a:p>
          <a:p>
            <a:r>
              <a:rPr lang="cs-CZ" b="1" dirty="0">
                <a:solidFill>
                  <a:srgbClr val="FF0000"/>
                </a:solidFill>
              </a:rPr>
              <a:t>nej</a:t>
            </a:r>
            <a:r>
              <a:rPr lang="cs-CZ" b="1" dirty="0">
                <a:solidFill>
                  <a:schemeClr val="accent6">
                    <a:lumMod val="50000"/>
                  </a:schemeClr>
                </a:solidFill>
              </a:rPr>
              <a:t>menší     Dům C je </a:t>
            </a:r>
            <a:r>
              <a:rPr lang="cs-CZ" b="1" dirty="0">
                <a:solidFill>
                  <a:srgbClr val="FF0000"/>
                </a:solidFill>
              </a:rPr>
              <a:t>nej</a:t>
            </a:r>
            <a:r>
              <a:rPr lang="cs-CZ" b="1" dirty="0">
                <a:solidFill>
                  <a:schemeClr val="accent6">
                    <a:lumMod val="50000"/>
                  </a:schemeClr>
                </a:solidFill>
              </a:rPr>
              <a:t>menší </a:t>
            </a:r>
            <a:r>
              <a:rPr lang="cs-CZ" b="1" dirty="0">
                <a:solidFill>
                  <a:schemeClr val="tx2"/>
                </a:solidFill>
              </a:rPr>
              <a:t>z nich</a:t>
            </a:r>
            <a:r>
              <a:rPr lang="cs-CZ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cs-CZ" dirty="0"/>
          </a:p>
        </p:txBody>
      </p:sp>
      <p:sp>
        <p:nvSpPr>
          <p:cNvPr id="5" name="Šipka dolů 4"/>
          <p:cNvSpPr/>
          <p:nvPr/>
        </p:nvSpPr>
        <p:spPr>
          <a:xfrm>
            <a:off x="1043608" y="2132856"/>
            <a:ext cx="4846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ipka dolů 5"/>
          <p:cNvSpPr/>
          <p:nvPr/>
        </p:nvSpPr>
        <p:spPr>
          <a:xfrm>
            <a:off x="1043608" y="2636912"/>
            <a:ext cx="4846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 descr="http://ddhavirov.uvadi.cz/userFiles/domecek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3" y="4437112"/>
            <a:ext cx="864096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http://ddhavirov.uvadi.cz/userFiles/domecek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05064"/>
            <a:ext cx="1341115" cy="147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Obrázek 8" descr="http://ddhavirov.uvadi.cz/userFiles/domecek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3356992"/>
            <a:ext cx="208823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dmiúhelník 9"/>
          <p:cNvSpPr/>
          <p:nvPr/>
        </p:nvSpPr>
        <p:spPr>
          <a:xfrm>
            <a:off x="3635896" y="5517232"/>
            <a:ext cx="576064" cy="36004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A</a:t>
            </a:r>
          </a:p>
        </p:txBody>
      </p:sp>
      <p:sp>
        <p:nvSpPr>
          <p:cNvPr id="12" name="Sedmiúhelník 11"/>
          <p:cNvSpPr/>
          <p:nvPr/>
        </p:nvSpPr>
        <p:spPr>
          <a:xfrm>
            <a:off x="5652120" y="5373216"/>
            <a:ext cx="576064" cy="36004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B</a:t>
            </a:r>
          </a:p>
        </p:txBody>
      </p:sp>
      <p:sp>
        <p:nvSpPr>
          <p:cNvPr id="13" name="Sedmiúhelník 12"/>
          <p:cNvSpPr/>
          <p:nvPr/>
        </p:nvSpPr>
        <p:spPr>
          <a:xfrm>
            <a:off x="7308304" y="5229200"/>
            <a:ext cx="576064" cy="36004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C</a:t>
            </a:r>
          </a:p>
        </p:txBody>
      </p:sp>
      <p:sp>
        <p:nvSpPr>
          <p:cNvPr id="14" name="Šipka doprava 13"/>
          <p:cNvSpPr/>
          <p:nvPr/>
        </p:nvSpPr>
        <p:spPr>
          <a:xfrm>
            <a:off x="2195736" y="1916832"/>
            <a:ext cx="50405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animBg="1"/>
      <p:bldP spid="6" grpId="0" animBg="1"/>
      <p:bldP spid="10" grpId="0" build="allAtOnce" animBg="1"/>
      <p:bldP spid="12" grpId="0" build="allAtOnce" animBg="1"/>
      <p:bldP spid="13" grpId="0" build="allAtOnce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/>
              <a:t>Tvořte superlativ adjektiv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lnSpcReduction="10000"/>
          </a:bodyPr>
          <a:lstStyle/>
          <a:p>
            <a:r>
              <a:rPr lang="cs-CZ" dirty="0"/>
              <a:t>Dědečkovi je 95 let, je ……………..….… z rodiny.</a:t>
            </a:r>
          </a:p>
          <a:p>
            <a:r>
              <a:rPr lang="cs-CZ" dirty="0"/>
              <a:t>nejstarší</a:t>
            </a:r>
          </a:p>
          <a:p>
            <a:r>
              <a:rPr lang="cs-CZ" dirty="0"/>
              <a:t>Alenka měří jen 110 cm, je ………….…. ze třídy.</a:t>
            </a:r>
          </a:p>
          <a:p>
            <a:r>
              <a:rPr lang="cs-CZ" dirty="0"/>
              <a:t>nejmenší</a:t>
            </a:r>
          </a:p>
          <a:p>
            <a:r>
              <a:rPr lang="cs-CZ"/>
              <a:t>Kdo má </a:t>
            </a:r>
            <a:r>
              <a:rPr lang="cs-CZ" dirty="0"/>
              <a:t>nejvíc peněz je ………..…... ze všech.</a:t>
            </a:r>
          </a:p>
          <a:p>
            <a:r>
              <a:rPr lang="cs-CZ" dirty="0"/>
              <a:t>nejbohatší/</a:t>
            </a:r>
            <a:r>
              <a:rPr lang="cs-CZ" dirty="0" err="1"/>
              <a:t>nejbohatější</a:t>
            </a:r>
            <a:endParaRPr lang="cs-CZ" dirty="0"/>
          </a:p>
          <a:p>
            <a:r>
              <a:rPr lang="cs-CZ" dirty="0"/>
              <a:t>Max má moc špatné známky ve škole, je ….. .</a:t>
            </a:r>
          </a:p>
          <a:p>
            <a:r>
              <a:rPr lang="cs-CZ" dirty="0"/>
              <a:t>nejhorší / nejhloupější</a:t>
            </a:r>
          </a:p>
        </p:txBody>
      </p:sp>
    </p:spTree>
    <p:extLst>
      <p:ext uri="{BB962C8B-B14F-4D97-AF65-F5344CB8AC3E}">
        <p14:creationId xmlns:p14="http://schemas.microsoft.com/office/powerpoint/2010/main" val="4005571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/>
              <a:t>Tvořte superlativ adjektiv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8219256" cy="639762"/>
          </a:xfrm>
        </p:spPr>
        <p:txBody>
          <a:bodyPr>
            <a:normAutofit/>
          </a:bodyPr>
          <a:lstStyle/>
          <a:p>
            <a:pPr algn="ctr"/>
            <a:r>
              <a:rPr lang="cs-CZ" sz="3200" dirty="0"/>
              <a:t>Česká NEJ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4"/>
            <a:ext cx="8219256" cy="4494485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r>
              <a:rPr lang="cs-CZ" sz="3200" dirty="0"/>
              <a:t>Sněžka je ……………..…. hora v České republice.</a:t>
            </a:r>
          </a:p>
          <a:p>
            <a:r>
              <a:rPr lang="cs-CZ" sz="3200" dirty="0"/>
              <a:t>nejvyšší</a:t>
            </a:r>
          </a:p>
          <a:p>
            <a:r>
              <a:rPr lang="cs-CZ" sz="3200" dirty="0"/>
              <a:t>Vltava je …………………. řeka v České republice.</a:t>
            </a:r>
          </a:p>
          <a:p>
            <a:r>
              <a:rPr lang="cs-CZ" sz="3200" dirty="0"/>
              <a:t>nejdelší</a:t>
            </a:r>
          </a:p>
          <a:p>
            <a:r>
              <a:rPr lang="cs-CZ" sz="3200" dirty="0"/>
              <a:t>Plzeňské pivo je …………..…. v České republice.</a:t>
            </a:r>
          </a:p>
          <a:p>
            <a:r>
              <a:rPr lang="cs-CZ" sz="3200" dirty="0"/>
              <a:t>nejlepší</a:t>
            </a:r>
          </a:p>
          <a:p>
            <a:r>
              <a:rPr lang="cs-CZ" sz="3200" dirty="0"/>
              <a:t>Kamenný most v Písku je …. v České republice.</a:t>
            </a:r>
          </a:p>
          <a:p>
            <a:r>
              <a:rPr lang="cs-CZ" sz="3200" dirty="0"/>
              <a:t>nejstarší</a:t>
            </a:r>
          </a:p>
          <a:p>
            <a:endParaRPr lang="cs-CZ" sz="3200" dirty="0"/>
          </a:p>
          <a:p>
            <a:endParaRPr lang="cs-CZ" sz="3200" dirty="0"/>
          </a:p>
          <a:p>
            <a:endParaRPr lang="cs-CZ" sz="32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860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cs-CZ" b="1" dirty="0"/>
              <a:t>Kdy používáme komparativ a superlativ adjektiv?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cs-CZ" dirty="0"/>
              <a:t>Komparativ adjektiv: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cs-CZ" dirty="0"/>
              <a:t>Porovnáváme vlastnosti dvou věcí.</a:t>
            </a:r>
          </a:p>
          <a:p>
            <a:r>
              <a:rPr lang="cs-CZ" dirty="0"/>
              <a:t>Dům A je </a:t>
            </a:r>
            <a:r>
              <a:rPr lang="cs-CZ" b="1" dirty="0">
                <a:solidFill>
                  <a:srgbClr val="FF0000"/>
                </a:solidFill>
              </a:rPr>
              <a:t>menší než</a:t>
            </a:r>
            <a:r>
              <a:rPr lang="cs-CZ" dirty="0"/>
              <a:t> dům B.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cs-CZ" dirty="0"/>
              <a:t>Superlativ adjektiv: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cs-CZ" dirty="0"/>
              <a:t>Vybíráme první (nejlepší) vlastnost nebo poslední (nejhorší)  vlastnost ze skupiny minimálně 3 věcí.</a:t>
            </a:r>
          </a:p>
          <a:p>
            <a:r>
              <a:rPr lang="cs-CZ" dirty="0"/>
              <a:t> Písmeno C </a:t>
            </a:r>
            <a:r>
              <a:rPr lang="cs-CZ"/>
              <a:t>je </a:t>
            </a:r>
            <a:r>
              <a:rPr lang="cs-CZ">
                <a:solidFill>
                  <a:srgbClr val="FF0000"/>
                </a:solidFill>
              </a:rPr>
              <a:t>největší </a:t>
            </a:r>
            <a:r>
              <a:rPr lang="cs-CZ" dirty="0">
                <a:solidFill>
                  <a:srgbClr val="FF0000"/>
                </a:solidFill>
              </a:rPr>
              <a:t>z těchto písmen.</a:t>
            </a:r>
            <a:endParaRPr lang="cs-CZ" dirty="0"/>
          </a:p>
        </p:txBody>
      </p:sp>
      <p:pic>
        <p:nvPicPr>
          <p:cNvPr id="7" name="Obrázek 6" descr="http://ddhavirov.uvadi.cz/userFiles/domecek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509120"/>
            <a:ext cx="115212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http://ddhavirov.uvadi.cz/userFiles/domecek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077072"/>
            <a:ext cx="19442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edmiúhelník 8"/>
          <p:cNvSpPr/>
          <p:nvPr/>
        </p:nvSpPr>
        <p:spPr>
          <a:xfrm>
            <a:off x="971600" y="4941168"/>
            <a:ext cx="576064" cy="36004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A</a:t>
            </a:r>
          </a:p>
        </p:txBody>
      </p:sp>
      <p:sp>
        <p:nvSpPr>
          <p:cNvPr id="10" name="Sedmiúhelník 9"/>
          <p:cNvSpPr/>
          <p:nvPr/>
        </p:nvSpPr>
        <p:spPr>
          <a:xfrm>
            <a:off x="2915816" y="4365104"/>
            <a:ext cx="576064" cy="36004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B</a:t>
            </a:r>
          </a:p>
        </p:txBody>
      </p:sp>
      <p:sp>
        <p:nvSpPr>
          <p:cNvPr id="11" name="Sedmiúhelník 10"/>
          <p:cNvSpPr/>
          <p:nvPr/>
        </p:nvSpPr>
        <p:spPr>
          <a:xfrm>
            <a:off x="5004048" y="4581128"/>
            <a:ext cx="648072" cy="72008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/>
              <a:t>A</a:t>
            </a:r>
          </a:p>
        </p:txBody>
      </p:sp>
      <p:sp>
        <p:nvSpPr>
          <p:cNvPr id="12" name="Sedmiúhelník 11"/>
          <p:cNvSpPr/>
          <p:nvPr/>
        </p:nvSpPr>
        <p:spPr>
          <a:xfrm>
            <a:off x="6084168" y="4869160"/>
            <a:ext cx="360040" cy="28803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b="1" dirty="0"/>
              <a:t>B</a:t>
            </a:r>
          </a:p>
        </p:txBody>
      </p:sp>
      <p:sp>
        <p:nvSpPr>
          <p:cNvPr id="13" name="Sedmiúhelník 12"/>
          <p:cNvSpPr/>
          <p:nvPr/>
        </p:nvSpPr>
        <p:spPr>
          <a:xfrm>
            <a:off x="5508104" y="5301208"/>
            <a:ext cx="1152128" cy="1008112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400" b="1" dirty="0"/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  <p:bldP spid="4" grpId="0" build="allAtOnce" animBg="1"/>
      <p:bldP spid="5" grpId="0" build="allAtOnce" animBg="1"/>
      <p:bldP spid="6" grpId="0" build="allAtOnce" animBg="1"/>
      <p:bldP spid="9" grpId="0" build="allAtOnce" animBg="1"/>
      <p:bldP spid="10" grpId="0" build="allAtOnce" animBg="1"/>
      <p:bldP spid="11" grpId="0" build="allAtOnce" animBg="1"/>
      <p:bldP spid="12" grpId="0" build="allAtOnce" animBg="1"/>
      <p:bldP spid="13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908720"/>
            <a:ext cx="7772400" cy="1470025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r>
              <a:rPr lang="cs-CZ" b="1" dirty="0"/>
              <a:t>velký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88832" cy="2207096"/>
          </a:xfrm>
          <a:solidFill>
            <a:schemeClr val="accent3"/>
          </a:solidFill>
        </p:spPr>
        <p:txBody>
          <a:bodyPr/>
          <a:lstStyle/>
          <a:p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Praha je</a:t>
            </a:r>
            <a:r>
              <a:rPr lang="cs-CZ" dirty="0"/>
              <a:t> </a:t>
            </a:r>
            <a:r>
              <a:rPr lang="cs-CZ" b="1" dirty="0">
                <a:solidFill>
                  <a:srgbClr val="FF0000"/>
                </a:solidFill>
              </a:rPr>
              <a:t>větší</a:t>
            </a:r>
            <a:r>
              <a:rPr lang="cs-CZ" dirty="0"/>
              <a:t> </a:t>
            </a:r>
            <a:r>
              <a:rPr lang="cs-CZ" b="1" dirty="0">
                <a:solidFill>
                  <a:srgbClr val="00B050"/>
                </a:solidFill>
              </a:rPr>
              <a:t>než</a:t>
            </a:r>
            <a:r>
              <a:rPr lang="cs-CZ" dirty="0"/>
              <a:t>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Poděbrady.</a:t>
            </a:r>
          </a:p>
          <a:p>
            <a:endParaRPr lang="cs-CZ" b="1" dirty="0"/>
          </a:p>
        </p:txBody>
      </p:sp>
      <p:pic>
        <p:nvPicPr>
          <p:cNvPr id="1026" name="Picture 2" descr="panorama-most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509120"/>
            <a:ext cx="2592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podebrady_19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797152"/>
            <a:ext cx="12668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728191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/>
              <a:t>malý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592288"/>
          </a:xfrm>
          <a:solidFill>
            <a:srgbClr val="92D050"/>
          </a:solidFill>
        </p:spPr>
        <p:txBody>
          <a:bodyPr/>
          <a:lstStyle/>
          <a:p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Poděbrady jsou </a:t>
            </a:r>
            <a:r>
              <a:rPr lang="cs-CZ" b="1" dirty="0">
                <a:solidFill>
                  <a:srgbClr val="FF0000"/>
                </a:solidFill>
              </a:rPr>
              <a:t>menší</a:t>
            </a:r>
            <a:r>
              <a:rPr lang="cs-CZ" dirty="0"/>
              <a:t>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než Praha.</a:t>
            </a:r>
          </a:p>
        </p:txBody>
      </p:sp>
      <p:pic>
        <p:nvPicPr>
          <p:cNvPr id="2050" name="Picture 2" descr="podebrady_19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725144"/>
            <a:ext cx="12668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panorama-most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437112"/>
            <a:ext cx="2592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728191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/>
              <a:t>nový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592288"/>
          </a:xfrm>
          <a:solidFill>
            <a:srgbClr val="92D050"/>
          </a:solidFill>
        </p:spPr>
        <p:txBody>
          <a:bodyPr/>
          <a:lstStyle/>
          <a:p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Poděbrady jsou </a:t>
            </a:r>
            <a:r>
              <a:rPr lang="cs-CZ" b="1" dirty="0">
                <a:solidFill>
                  <a:srgbClr val="FF0000"/>
                </a:solidFill>
              </a:rPr>
              <a:t>novější</a:t>
            </a:r>
            <a:r>
              <a:rPr lang="cs-CZ" dirty="0"/>
              <a:t>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než Praha.</a:t>
            </a:r>
          </a:p>
        </p:txBody>
      </p:sp>
      <p:pic>
        <p:nvPicPr>
          <p:cNvPr id="2050" name="Picture 2" descr="podebrady_19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725144"/>
            <a:ext cx="12668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panorama-most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437112"/>
            <a:ext cx="2592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728191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/>
              <a:t>starý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592288"/>
          </a:xfrm>
          <a:solidFill>
            <a:srgbClr val="92D050"/>
          </a:solidFill>
        </p:spPr>
        <p:txBody>
          <a:bodyPr/>
          <a:lstStyle/>
          <a:p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Praha je </a:t>
            </a:r>
            <a:r>
              <a:rPr lang="cs-CZ" b="1" dirty="0">
                <a:solidFill>
                  <a:srgbClr val="FF0000"/>
                </a:solidFill>
              </a:rPr>
              <a:t>starší</a:t>
            </a:r>
            <a:r>
              <a:rPr lang="cs-CZ" dirty="0"/>
              <a:t>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než Poděbrady.</a:t>
            </a:r>
          </a:p>
        </p:txBody>
      </p:sp>
      <p:pic>
        <p:nvPicPr>
          <p:cNvPr id="2050" name="Picture 2" descr="podebrady_19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653136"/>
            <a:ext cx="12668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panorama-most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4293096"/>
            <a:ext cx="2592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908720"/>
            <a:ext cx="7772400" cy="1470025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/>
              <a:t>hezký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7584" y="3886200"/>
            <a:ext cx="7488832" cy="2207096"/>
          </a:xfrm>
          <a:solidFill>
            <a:schemeClr val="accent3"/>
          </a:solidFill>
        </p:spPr>
        <p:txBody>
          <a:bodyPr/>
          <a:lstStyle/>
          <a:p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Praha je</a:t>
            </a:r>
            <a:r>
              <a:rPr lang="cs-CZ" dirty="0"/>
              <a:t> </a:t>
            </a:r>
            <a:r>
              <a:rPr lang="cs-CZ" b="1" dirty="0">
                <a:solidFill>
                  <a:srgbClr val="FF0000"/>
                </a:solidFill>
              </a:rPr>
              <a:t>hezčí</a:t>
            </a:r>
            <a:r>
              <a:rPr lang="cs-CZ" dirty="0"/>
              <a:t> </a:t>
            </a:r>
            <a:r>
              <a:rPr lang="cs-CZ" b="1" dirty="0">
                <a:solidFill>
                  <a:srgbClr val="00B050"/>
                </a:solidFill>
              </a:rPr>
              <a:t>než</a:t>
            </a:r>
            <a:r>
              <a:rPr lang="cs-CZ" dirty="0"/>
              <a:t>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Poděbrady.</a:t>
            </a:r>
          </a:p>
          <a:p>
            <a:endParaRPr lang="cs-CZ" b="1" dirty="0"/>
          </a:p>
        </p:txBody>
      </p:sp>
      <p:pic>
        <p:nvPicPr>
          <p:cNvPr id="1026" name="Picture 2" descr="panorama-most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509120"/>
            <a:ext cx="2592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podebrady_19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797152"/>
            <a:ext cx="12668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728191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b="1" dirty="0"/>
              <a:t>ošklivý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592288"/>
          </a:xfrm>
          <a:solidFill>
            <a:srgbClr val="92D050"/>
          </a:solidFill>
        </p:spPr>
        <p:txBody>
          <a:bodyPr/>
          <a:lstStyle/>
          <a:p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Poděbrady jsou </a:t>
            </a:r>
            <a:r>
              <a:rPr lang="cs-CZ" b="1" dirty="0">
                <a:solidFill>
                  <a:srgbClr val="FF0000"/>
                </a:solidFill>
              </a:rPr>
              <a:t>ošklivější</a:t>
            </a:r>
            <a:r>
              <a:rPr lang="cs-CZ" dirty="0"/>
              <a:t>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než Praha.</a:t>
            </a:r>
          </a:p>
        </p:txBody>
      </p:sp>
      <p:pic>
        <p:nvPicPr>
          <p:cNvPr id="2050" name="Picture 2" descr="podebrady_19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725144"/>
            <a:ext cx="12668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panorama-most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437112"/>
            <a:ext cx="2592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dirty="0"/>
              <a:t>Jak tvoříme komparativ adjektiv?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cs-CZ" dirty="0"/>
              <a:t>nov</a:t>
            </a:r>
            <a:r>
              <a:rPr lang="cs-CZ" strike="sngStrike" dirty="0"/>
              <a:t>ý </a:t>
            </a:r>
            <a:r>
              <a:rPr lang="cs-CZ" dirty="0"/>
              <a:t>               nov</a:t>
            </a:r>
            <a:r>
              <a:rPr lang="cs-CZ" dirty="0">
                <a:solidFill>
                  <a:srgbClr val="FF0000"/>
                </a:solidFill>
              </a:rPr>
              <a:t>ější</a:t>
            </a:r>
            <a:r>
              <a:rPr lang="cs-CZ" strike="sngStrike" dirty="0"/>
              <a:t>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cs-CZ" dirty="0"/>
              <a:t>veselý    </a:t>
            </a:r>
          </a:p>
          <a:p>
            <a:r>
              <a:rPr lang="cs-CZ" dirty="0"/>
              <a:t>drzý </a:t>
            </a:r>
          </a:p>
          <a:p>
            <a:r>
              <a:rPr lang="cs-CZ" dirty="0"/>
              <a:t>smutný</a:t>
            </a:r>
          </a:p>
          <a:p>
            <a:r>
              <a:rPr lang="cs-CZ" dirty="0"/>
              <a:t>hloupý</a:t>
            </a:r>
          </a:p>
          <a:p>
            <a:r>
              <a:rPr lang="cs-CZ" dirty="0"/>
              <a:t>chytrý</a:t>
            </a:r>
          </a:p>
          <a:p>
            <a:r>
              <a:rPr lang="cs-CZ" dirty="0"/>
              <a:t>zdravý</a:t>
            </a:r>
          </a:p>
          <a:p>
            <a:r>
              <a:rPr lang="cs-CZ" dirty="0"/>
              <a:t>čistý</a:t>
            </a:r>
          </a:p>
          <a:p>
            <a:r>
              <a:rPr lang="cs-CZ" dirty="0"/>
              <a:t>bohatý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cs-CZ" dirty="0"/>
              <a:t>star</a:t>
            </a:r>
            <a:r>
              <a:rPr lang="cs-CZ" strike="sngStrike" dirty="0"/>
              <a:t>ý</a:t>
            </a:r>
            <a:r>
              <a:rPr lang="cs-CZ" dirty="0"/>
              <a:t>                 star</a:t>
            </a:r>
            <a:r>
              <a:rPr lang="cs-CZ" dirty="0">
                <a:solidFill>
                  <a:srgbClr val="FF0000"/>
                </a:solidFill>
              </a:rPr>
              <a:t>ší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cs-CZ" dirty="0"/>
              <a:t>mladý</a:t>
            </a:r>
          </a:p>
          <a:p>
            <a:r>
              <a:rPr lang="cs-CZ" dirty="0"/>
              <a:t>chudý</a:t>
            </a:r>
          </a:p>
          <a:p>
            <a:r>
              <a:rPr lang="cs-CZ" dirty="0"/>
              <a:t>slabý</a:t>
            </a:r>
          </a:p>
          <a:p>
            <a:r>
              <a:rPr lang="cs-CZ" dirty="0"/>
              <a:t>tmavý</a:t>
            </a:r>
          </a:p>
          <a:p>
            <a:r>
              <a:rPr lang="cs-CZ" dirty="0"/>
              <a:t>čistý</a:t>
            </a:r>
          </a:p>
          <a:p>
            <a:r>
              <a:rPr lang="cs-CZ" dirty="0"/>
              <a:t>bohatý</a:t>
            </a:r>
          </a:p>
          <a:p>
            <a:endParaRPr lang="cs-CZ" dirty="0"/>
          </a:p>
        </p:txBody>
      </p:sp>
      <p:sp>
        <p:nvSpPr>
          <p:cNvPr id="7" name="Šipka doprava 6"/>
          <p:cNvSpPr/>
          <p:nvPr/>
        </p:nvSpPr>
        <p:spPr>
          <a:xfrm>
            <a:off x="1619672" y="1988840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2627784" y="2276872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veselejší</a:t>
            </a:r>
          </a:p>
        </p:txBody>
      </p:sp>
      <p:sp>
        <p:nvSpPr>
          <p:cNvPr id="9" name="Obdélník 8"/>
          <p:cNvSpPr/>
          <p:nvPr/>
        </p:nvSpPr>
        <p:spPr>
          <a:xfrm>
            <a:off x="2627784" y="2708920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drzejší</a:t>
            </a:r>
          </a:p>
        </p:txBody>
      </p:sp>
      <p:sp>
        <p:nvSpPr>
          <p:cNvPr id="10" name="Obdélník 9"/>
          <p:cNvSpPr/>
          <p:nvPr/>
        </p:nvSpPr>
        <p:spPr>
          <a:xfrm>
            <a:off x="2627784" y="3140968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smutnější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2627784" y="3573016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hloupější</a:t>
            </a:r>
          </a:p>
        </p:txBody>
      </p:sp>
      <p:sp>
        <p:nvSpPr>
          <p:cNvPr id="12" name="Obdélník 11"/>
          <p:cNvSpPr/>
          <p:nvPr/>
        </p:nvSpPr>
        <p:spPr>
          <a:xfrm>
            <a:off x="2627784" y="4005064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chytřejší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2627784" y="4437112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zdravější</a:t>
            </a:r>
          </a:p>
        </p:txBody>
      </p:sp>
      <p:sp>
        <p:nvSpPr>
          <p:cNvPr id="14" name="Šipka doprava 13"/>
          <p:cNvSpPr/>
          <p:nvPr/>
        </p:nvSpPr>
        <p:spPr>
          <a:xfrm>
            <a:off x="5868144" y="1916832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/>
          <p:cNvSpPr/>
          <p:nvPr/>
        </p:nvSpPr>
        <p:spPr>
          <a:xfrm>
            <a:off x="6660232" y="2276872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mladší</a:t>
            </a:r>
          </a:p>
        </p:txBody>
      </p:sp>
      <p:sp>
        <p:nvSpPr>
          <p:cNvPr id="16" name="Obdélník 15"/>
          <p:cNvSpPr/>
          <p:nvPr/>
        </p:nvSpPr>
        <p:spPr>
          <a:xfrm>
            <a:off x="6660232" y="3573016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tmavší</a:t>
            </a:r>
          </a:p>
        </p:txBody>
      </p:sp>
      <p:sp>
        <p:nvSpPr>
          <p:cNvPr id="17" name="Obdélník 16"/>
          <p:cNvSpPr/>
          <p:nvPr/>
        </p:nvSpPr>
        <p:spPr>
          <a:xfrm>
            <a:off x="6660232" y="4005064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čistší</a:t>
            </a:r>
          </a:p>
        </p:txBody>
      </p:sp>
      <p:sp>
        <p:nvSpPr>
          <p:cNvPr id="18" name="Obdélník 17"/>
          <p:cNvSpPr/>
          <p:nvPr/>
        </p:nvSpPr>
        <p:spPr>
          <a:xfrm>
            <a:off x="6660232" y="4437112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bohatší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6660232" y="3140968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slabší</a:t>
            </a:r>
          </a:p>
        </p:txBody>
      </p:sp>
      <p:sp>
        <p:nvSpPr>
          <p:cNvPr id="20" name="Obdélník 19"/>
          <p:cNvSpPr/>
          <p:nvPr/>
        </p:nvSpPr>
        <p:spPr>
          <a:xfrm>
            <a:off x="6660232" y="2708920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chudší</a:t>
            </a:r>
          </a:p>
        </p:txBody>
      </p:sp>
      <p:sp>
        <p:nvSpPr>
          <p:cNvPr id="21" name="Obdélník 20"/>
          <p:cNvSpPr/>
          <p:nvPr/>
        </p:nvSpPr>
        <p:spPr>
          <a:xfrm>
            <a:off x="2627784" y="4941168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čistější</a:t>
            </a:r>
          </a:p>
        </p:txBody>
      </p:sp>
      <p:sp>
        <p:nvSpPr>
          <p:cNvPr id="22" name="Obdélník 21"/>
          <p:cNvSpPr/>
          <p:nvPr/>
        </p:nvSpPr>
        <p:spPr>
          <a:xfrm>
            <a:off x="2627784" y="5373216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err="1"/>
              <a:t>bohatější</a:t>
            </a: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  <p:bldP spid="5" grpId="0" build="p" animBg="1"/>
      <p:bldP spid="6" grpId="0" build="p" animBg="1"/>
      <p:bldP spid="7" grpId="0" animBg="1"/>
      <p:bldP spid="8" grpId="0" build="allAtOnce" animBg="1"/>
      <p:bldP spid="9" grpId="0" build="allAtOnce" animBg="1"/>
      <p:bldP spid="10" grpId="0" build="allAtOnce" animBg="1"/>
      <p:bldP spid="11" grpId="0" build="allAtOnce" animBg="1"/>
      <p:bldP spid="12" grpId="0" build="allAtOnce" animBg="1"/>
      <p:bldP spid="13" grpId="0" build="allAtOnce" animBg="1"/>
      <p:bldP spid="14" grpId="0" animBg="1"/>
      <p:bldP spid="15" grpId="0" build="allAtOnce" animBg="1"/>
      <p:bldP spid="16" grpId="0" build="allAtOnce" animBg="1"/>
      <p:bldP spid="17" grpId="0" build="allAtOnce" animBg="1"/>
      <p:bldP spid="18" grpId="0" build="allAtOnce" animBg="1"/>
      <p:bldP spid="19" grpId="0" build="allAtOnce" animBg="1"/>
      <p:bldP spid="20" grpId="0" build="allAtOnce" animBg="1"/>
      <p:bldP spid="21" grpId="0" build="allAtOnce" animBg="1"/>
      <p:bldP spid="22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cs-CZ" dirty="0"/>
              <a:t>Jak tvoříme komparativ adjektiv?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cs-CZ" dirty="0"/>
              <a:t>slad</a:t>
            </a:r>
            <a:r>
              <a:rPr lang="cs-CZ" strike="sngStrike" dirty="0"/>
              <a:t>ký </a:t>
            </a:r>
            <a:r>
              <a:rPr lang="cs-CZ" dirty="0"/>
              <a:t>               slad</a:t>
            </a:r>
            <a:r>
              <a:rPr lang="cs-CZ" dirty="0">
                <a:solidFill>
                  <a:srgbClr val="FF0000"/>
                </a:solidFill>
              </a:rPr>
              <a:t>ší</a:t>
            </a:r>
            <a:r>
              <a:rPr lang="cs-CZ" strike="sngStrike" dirty="0"/>
              <a:t> 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cs-CZ" dirty="0"/>
              <a:t>hladký    </a:t>
            </a:r>
          </a:p>
          <a:p>
            <a:r>
              <a:rPr lang="cs-CZ" dirty="0"/>
              <a:t>těžký</a:t>
            </a:r>
          </a:p>
          <a:p>
            <a:r>
              <a:rPr lang="cs-CZ" dirty="0"/>
              <a:t>nízký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solidFill>
            <a:schemeClr val="accent3"/>
          </a:solidFill>
        </p:spPr>
        <p:txBody>
          <a:bodyPr/>
          <a:lstStyle/>
          <a:p>
            <a:r>
              <a:rPr lang="cs-CZ" dirty="0"/>
              <a:t>hezk</a:t>
            </a:r>
            <a:r>
              <a:rPr lang="cs-CZ" strike="sngStrike" dirty="0"/>
              <a:t>ý</a:t>
            </a:r>
            <a:r>
              <a:rPr lang="cs-CZ" dirty="0"/>
              <a:t>                 hez</a:t>
            </a:r>
            <a:r>
              <a:rPr lang="cs-CZ" dirty="0">
                <a:solidFill>
                  <a:srgbClr val="FF0000"/>
                </a:solidFill>
              </a:rPr>
              <a:t>čí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cs-CZ" dirty="0"/>
              <a:t>měkký</a:t>
            </a:r>
          </a:p>
          <a:p>
            <a:r>
              <a:rPr lang="cs-CZ" dirty="0"/>
              <a:t>lehký</a:t>
            </a:r>
          </a:p>
          <a:p>
            <a:endParaRPr lang="cs-CZ" dirty="0"/>
          </a:p>
        </p:txBody>
      </p:sp>
      <p:sp>
        <p:nvSpPr>
          <p:cNvPr id="7" name="Šipka doprava 6"/>
          <p:cNvSpPr/>
          <p:nvPr/>
        </p:nvSpPr>
        <p:spPr>
          <a:xfrm>
            <a:off x="1619672" y="1988840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2627784" y="2276872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hladší</a:t>
            </a:r>
          </a:p>
        </p:txBody>
      </p:sp>
      <p:sp>
        <p:nvSpPr>
          <p:cNvPr id="9" name="Obdélník 8"/>
          <p:cNvSpPr/>
          <p:nvPr/>
        </p:nvSpPr>
        <p:spPr>
          <a:xfrm>
            <a:off x="2627784" y="2708920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těžší</a:t>
            </a:r>
          </a:p>
        </p:txBody>
      </p:sp>
      <p:sp>
        <p:nvSpPr>
          <p:cNvPr id="10" name="Obdélník 9"/>
          <p:cNvSpPr/>
          <p:nvPr/>
        </p:nvSpPr>
        <p:spPr>
          <a:xfrm>
            <a:off x="2627784" y="3140968"/>
            <a:ext cx="1728192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ni</a:t>
            </a:r>
            <a:r>
              <a:rPr lang="cs-CZ" b="1" dirty="0">
                <a:solidFill>
                  <a:srgbClr val="FF0000"/>
                </a:solidFill>
              </a:rPr>
              <a:t>ž</a:t>
            </a:r>
            <a:r>
              <a:rPr lang="cs-CZ" b="1" dirty="0"/>
              <a:t>ší</a:t>
            </a:r>
          </a:p>
        </p:txBody>
      </p:sp>
      <p:sp>
        <p:nvSpPr>
          <p:cNvPr id="14" name="Šipka doprava 13"/>
          <p:cNvSpPr/>
          <p:nvPr/>
        </p:nvSpPr>
        <p:spPr>
          <a:xfrm>
            <a:off x="5868144" y="1916832"/>
            <a:ext cx="288032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/>
          <p:cNvSpPr/>
          <p:nvPr/>
        </p:nvSpPr>
        <p:spPr>
          <a:xfrm>
            <a:off x="6660232" y="2276872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měkčí</a:t>
            </a:r>
          </a:p>
        </p:txBody>
      </p:sp>
      <p:sp>
        <p:nvSpPr>
          <p:cNvPr id="20" name="Obdélník 19"/>
          <p:cNvSpPr/>
          <p:nvPr/>
        </p:nvSpPr>
        <p:spPr>
          <a:xfrm>
            <a:off x="6660232" y="2708920"/>
            <a:ext cx="165618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lehčí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  <p:bldP spid="5" grpId="0" build="p" animBg="1"/>
      <p:bldP spid="6" grpId="0" build="p" animBg="1"/>
      <p:bldP spid="7" grpId="0" animBg="1"/>
      <p:bldP spid="8" grpId="0" build="allAtOnce" animBg="1"/>
      <p:bldP spid="9" grpId="0" build="allAtOnce" animBg="1"/>
      <p:bldP spid="10" grpId="0" build="allAtOnce" animBg="1"/>
      <p:bldP spid="14" grpId="0" animBg="1"/>
      <p:bldP spid="15" grpId="0" build="allAtOnce" animBg="1"/>
      <p:bldP spid="20" grpId="0" build="allAtOnce" animBg="1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408</Words>
  <Application>Microsoft Office PowerPoint</Application>
  <PresentationFormat>Předvádění na obrazovce (4:3)</PresentationFormat>
  <Paragraphs>136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9" baseType="lpstr">
      <vt:lpstr>Arial</vt:lpstr>
      <vt:lpstr>Calibri</vt:lpstr>
      <vt:lpstr>Motiv sady Office</vt:lpstr>
      <vt:lpstr>Komparativ adjektiv</vt:lpstr>
      <vt:lpstr>velký</vt:lpstr>
      <vt:lpstr>malý</vt:lpstr>
      <vt:lpstr>nový</vt:lpstr>
      <vt:lpstr>starý</vt:lpstr>
      <vt:lpstr>hezký</vt:lpstr>
      <vt:lpstr>ošklivý</vt:lpstr>
      <vt:lpstr>Jak tvoříme komparativ adjektiv?</vt:lpstr>
      <vt:lpstr>Jak tvoříme komparativ adjektiv?</vt:lpstr>
      <vt:lpstr>Jak tvoříme komparativ adjektiv?</vt:lpstr>
      <vt:lpstr>Tvořte komparativ adjektiv</vt:lpstr>
      <vt:lpstr>Tvořte komparativ adjektiv</vt:lpstr>
      <vt:lpstr>Jak tvoříme superlativ adjektiv?</vt:lpstr>
      <vt:lpstr>Tvořte superlativ adjektiv</vt:lpstr>
      <vt:lpstr>Tvořte superlativ adjektiv</vt:lpstr>
      <vt:lpstr>Kdy používáme komparativ a superlativ adjektiv?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Komparativ adjektiv</dc:title>
  <dc:creator>Josefína</dc:creator>
  <cp:lastModifiedBy>Jana Nováková</cp:lastModifiedBy>
  <cp:revision>29</cp:revision>
  <dcterms:created xsi:type="dcterms:W3CDTF">2014-04-29T16:35:31Z</dcterms:created>
  <dcterms:modified xsi:type="dcterms:W3CDTF">2025-04-17T15:26:30Z</dcterms:modified>
</cp:coreProperties>
</file>