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88" r:id="rId2"/>
    <p:sldId id="401" r:id="rId3"/>
    <p:sldId id="402" r:id="rId4"/>
    <p:sldId id="264" r:id="rId5"/>
    <p:sldId id="258" r:id="rId6"/>
    <p:sldId id="330" r:id="rId7"/>
    <p:sldId id="331" r:id="rId8"/>
    <p:sldId id="333" r:id="rId9"/>
    <p:sldId id="489" r:id="rId10"/>
    <p:sldId id="382" r:id="rId11"/>
    <p:sldId id="366" r:id="rId12"/>
    <p:sldId id="367" r:id="rId13"/>
    <p:sldId id="384" r:id="rId14"/>
    <p:sldId id="385" r:id="rId15"/>
    <p:sldId id="368" r:id="rId16"/>
    <p:sldId id="369" r:id="rId17"/>
    <p:sldId id="370" r:id="rId18"/>
    <p:sldId id="371" r:id="rId19"/>
    <p:sldId id="372" r:id="rId20"/>
    <p:sldId id="373" r:id="rId21"/>
    <p:sldId id="488" r:id="rId22"/>
    <p:sldId id="394" r:id="rId23"/>
    <p:sldId id="335" r:id="rId24"/>
    <p:sldId id="336" r:id="rId25"/>
    <p:sldId id="345" r:id="rId26"/>
    <p:sldId id="376" r:id="rId27"/>
    <p:sldId id="383" r:id="rId28"/>
    <p:sldId id="389" r:id="rId29"/>
    <p:sldId id="390" r:id="rId30"/>
    <p:sldId id="395" r:id="rId31"/>
    <p:sldId id="396" r:id="rId32"/>
    <p:sldId id="397" r:id="rId33"/>
    <p:sldId id="338" r:id="rId34"/>
    <p:sldId id="337" r:id="rId35"/>
    <p:sldId id="339" r:id="rId36"/>
    <p:sldId id="340" r:id="rId37"/>
    <p:sldId id="341" r:id="rId38"/>
    <p:sldId id="393" r:id="rId39"/>
    <p:sldId id="342" r:id="rId40"/>
    <p:sldId id="347" r:id="rId41"/>
    <p:sldId id="348" r:id="rId42"/>
    <p:sldId id="349" r:id="rId43"/>
    <p:sldId id="350" r:id="rId44"/>
    <p:sldId id="351" r:id="rId45"/>
    <p:sldId id="352" r:id="rId46"/>
    <p:sldId id="354" r:id="rId47"/>
    <p:sldId id="355" r:id="rId48"/>
    <p:sldId id="353" r:id="rId49"/>
    <p:sldId id="356" r:id="rId50"/>
    <p:sldId id="343" r:id="rId51"/>
    <p:sldId id="274" r:id="rId5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95" autoAdjust="0"/>
  </p:normalViewPr>
  <p:slideViewPr>
    <p:cSldViewPr>
      <p:cViewPr varScale="1">
        <p:scale>
          <a:sx n="62" d="100"/>
          <a:sy n="62" d="100"/>
        </p:scale>
        <p:origin x="13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8CB4B5AA-6AB2-40FE-B6AB-7C1788CCF403}"/>
    <pc:docChg chg="undo custSel addSld delSld modSld sldOrd">
      <pc:chgData name="Michal Dimitrov" userId="38f9263f699255cd" providerId="LiveId" clId="{8CB4B5AA-6AB2-40FE-B6AB-7C1788CCF403}" dt="2024-03-18T18:26:45.285" v="230"/>
      <pc:docMkLst>
        <pc:docMk/>
      </pc:docMkLst>
      <pc:sldChg chg="modSp mod ord">
        <pc:chgData name="Michal Dimitrov" userId="38f9263f699255cd" providerId="LiveId" clId="{8CB4B5AA-6AB2-40FE-B6AB-7C1788CCF403}" dt="2024-03-18T17:35:57.131" v="114"/>
        <pc:sldMkLst>
          <pc:docMk/>
          <pc:sldMk cId="0" sldId="258"/>
        </pc:sldMkLst>
        <pc:spChg chg="mod">
          <ac:chgData name="Michal Dimitrov" userId="38f9263f699255cd" providerId="LiveId" clId="{8CB4B5AA-6AB2-40FE-B6AB-7C1788CCF403}" dt="2024-03-18T17:32:22.165" v="43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ichal Dimitrov" userId="38f9263f699255cd" providerId="LiveId" clId="{8CB4B5AA-6AB2-40FE-B6AB-7C1788CCF403}" dt="2024-03-18T17:32:03.866" v="11" actId="20577"/>
          <ac:spMkLst>
            <pc:docMk/>
            <pc:sldMk cId="0" sldId="258"/>
            <ac:spMk id="4098" creationId="{00000000-0000-0000-0000-000000000000}"/>
          </ac:spMkLst>
        </pc:spChg>
      </pc:sldChg>
      <pc:sldChg chg="addSp modSp mod ord">
        <pc:chgData name="Michal Dimitrov" userId="38f9263f699255cd" providerId="LiveId" clId="{8CB4B5AA-6AB2-40FE-B6AB-7C1788CCF403}" dt="2024-03-18T18:05:23.476" v="135" actId="1076"/>
        <pc:sldMkLst>
          <pc:docMk/>
          <pc:sldMk cId="0" sldId="264"/>
        </pc:sldMkLst>
        <pc:spChg chg="mod">
          <ac:chgData name="Michal Dimitrov" userId="38f9263f699255cd" providerId="LiveId" clId="{8CB4B5AA-6AB2-40FE-B6AB-7C1788CCF403}" dt="2024-03-18T17:31:43.979" v="5" actId="20577"/>
          <ac:spMkLst>
            <pc:docMk/>
            <pc:sldMk cId="0" sldId="264"/>
            <ac:spMk id="3074" creationId="{00000000-0000-0000-0000-000000000000}"/>
          </ac:spMkLst>
        </pc:spChg>
        <pc:spChg chg="mod">
          <ac:chgData name="Michal Dimitrov" userId="38f9263f699255cd" providerId="LiveId" clId="{8CB4B5AA-6AB2-40FE-B6AB-7C1788CCF403}" dt="2024-03-18T18:05:18.112" v="134" actId="404"/>
          <ac:spMkLst>
            <pc:docMk/>
            <pc:sldMk cId="0" sldId="264"/>
            <ac:spMk id="3075" creationId="{00000000-0000-0000-0000-000000000000}"/>
          </ac:spMkLst>
        </pc:spChg>
        <pc:picChg chg="add mod ord">
          <ac:chgData name="Michal Dimitrov" userId="38f9263f699255cd" providerId="LiveId" clId="{8CB4B5AA-6AB2-40FE-B6AB-7C1788CCF403}" dt="2024-03-18T18:05:23.476" v="135" actId="1076"/>
          <ac:picMkLst>
            <pc:docMk/>
            <pc:sldMk cId="0" sldId="264"/>
            <ac:picMk id="2" creationId="{D45A4A29-0D76-210E-F3E4-91DEF21CBBA8}"/>
          </ac:picMkLst>
        </pc:picChg>
      </pc:sldChg>
      <pc:sldChg chg="modSp mod">
        <pc:chgData name="Michal Dimitrov" userId="38f9263f699255cd" providerId="LiveId" clId="{8CB4B5AA-6AB2-40FE-B6AB-7C1788CCF403}" dt="2024-03-18T17:35:08.209" v="107" actId="20577"/>
        <pc:sldMkLst>
          <pc:docMk/>
          <pc:sldMk cId="0" sldId="274"/>
        </pc:sldMkLst>
        <pc:spChg chg="mod">
          <ac:chgData name="Michal Dimitrov" userId="38f9263f699255cd" providerId="LiveId" clId="{8CB4B5AA-6AB2-40FE-B6AB-7C1788CCF403}" dt="2024-03-18T17:35:08.209" v="107" actId="20577"/>
          <ac:spMkLst>
            <pc:docMk/>
            <pc:sldMk cId="0" sldId="274"/>
            <ac:spMk id="3" creationId="{00000000-0000-0000-0000-000000000000}"/>
          </ac:spMkLst>
        </pc:spChg>
        <pc:spChg chg="mod">
          <ac:chgData name="Michal Dimitrov" userId="38f9263f699255cd" providerId="LiveId" clId="{8CB4B5AA-6AB2-40FE-B6AB-7C1788CCF403}" dt="2024-03-18T17:35:00.775" v="97" actId="20577"/>
          <ac:spMkLst>
            <pc:docMk/>
            <pc:sldMk cId="0" sldId="274"/>
            <ac:spMk id="47106" creationId="{00000000-0000-0000-0000-000000000000}"/>
          </ac:spMkLst>
        </pc:spChg>
      </pc:sldChg>
      <pc:sldChg chg="modSp mod ord">
        <pc:chgData name="Michal Dimitrov" userId="38f9263f699255cd" providerId="LiveId" clId="{8CB4B5AA-6AB2-40FE-B6AB-7C1788CCF403}" dt="2024-03-18T18:10:18.765" v="202" actId="20577"/>
        <pc:sldMkLst>
          <pc:docMk/>
          <pc:sldMk cId="0" sldId="333"/>
        </pc:sldMkLst>
        <pc:spChg chg="mod">
          <ac:chgData name="Michal Dimitrov" userId="38f9263f699255cd" providerId="LiveId" clId="{8CB4B5AA-6AB2-40FE-B6AB-7C1788CCF403}" dt="2024-03-18T18:10:18.765" v="202" actId="20577"/>
          <ac:spMkLst>
            <pc:docMk/>
            <pc:sldMk cId="0" sldId="333"/>
            <ac:spMk id="25602" creationId="{00000000-0000-0000-0000-000000000000}"/>
          </ac:spMkLst>
        </pc:spChg>
      </pc:sldChg>
      <pc:sldChg chg="del">
        <pc:chgData name="Michal Dimitrov" userId="38f9263f699255cd" providerId="LiveId" clId="{8CB4B5AA-6AB2-40FE-B6AB-7C1788CCF403}" dt="2024-03-18T18:04:06.592" v="123" actId="47"/>
        <pc:sldMkLst>
          <pc:docMk/>
          <pc:sldMk cId="0" sldId="374"/>
        </pc:sldMkLst>
      </pc:sldChg>
      <pc:sldChg chg="add del">
        <pc:chgData name="Michal Dimitrov" userId="38f9263f699255cd" providerId="LiveId" clId="{8CB4B5AA-6AB2-40FE-B6AB-7C1788CCF403}" dt="2024-03-18T18:04:14.989" v="125"/>
        <pc:sldMkLst>
          <pc:docMk/>
          <pc:sldMk cId="151610795" sldId="374"/>
        </pc:sldMkLst>
      </pc:sldChg>
      <pc:sldChg chg="add del">
        <pc:chgData name="Michal Dimitrov" userId="38f9263f699255cd" providerId="LiveId" clId="{8CB4B5AA-6AB2-40FE-B6AB-7C1788CCF403}" dt="2024-03-18T18:05:27.490" v="137" actId="47"/>
        <pc:sldMkLst>
          <pc:docMk/>
          <pc:sldMk cId="2374236693" sldId="374"/>
        </pc:sldMkLst>
      </pc:sldChg>
      <pc:sldChg chg="modSp del mod">
        <pc:chgData name="Michal Dimitrov" userId="38f9263f699255cd" providerId="LiveId" clId="{8CB4B5AA-6AB2-40FE-B6AB-7C1788CCF403}" dt="2024-03-18T18:09:41.801" v="198" actId="47"/>
        <pc:sldMkLst>
          <pc:docMk/>
          <pc:sldMk cId="0" sldId="375"/>
        </pc:sldMkLst>
        <pc:spChg chg="mod">
          <ac:chgData name="Michal Dimitrov" userId="38f9263f699255cd" providerId="LiveId" clId="{8CB4B5AA-6AB2-40FE-B6AB-7C1788CCF403}" dt="2024-03-18T17:33:13.010" v="93" actId="20577"/>
          <ac:spMkLst>
            <pc:docMk/>
            <pc:sldMk cId="0" sldId="375"/>
            <ac:spMk id="3" creationId="{00000000-0000-0000-0000-000000000000}"/>
          </ac:spMkLst>
        </pc:spChg>
      </pc:sldChg>
      <pc:sldChg chg="del">
        <pc:chgData name="Michal Dimitrov" userId="38f9263f699255cd" providerId="LiveId" clId="{8CB4B5AA-6AB2-40FE-B6AB-7C1788CCF403}" dt="2024-03-18T17:35:13.801" v="108" actId="47"/>
        <pc:sldMkLst>
          <pc:docMk/>
          <pc:sldMk cId="0" sldId="379"/>
        </pc:sldMkLst>
      </pc:sldChg>
      <pc:sldChg chg="del">
        <pc:chgData name="Michal Dimitrov" userId="38f9263f699255cd" providerId="LiveId" clId="{8CB4B5AA-6AB2-40FE-B6AB-7C1788CCF403}" dt="2024-03-18T17:35:13.801" v="108" actId="47"/>
        <pc:sldMkLst>
          <pc:docMk/>
          <pc:sldMk cId="0" sldId="380"/>
        </pc:sldMkLst>
      </pc:sldChg>
      <pc:sldChg chg="modSp mod ord">
        <pc:chgData name="Michal Dimitrov" userId="38f9263f699255cd" providerId="LiveId" clId="{8CB4B5AA-6AB2-40FE-B6AB-7C1788CCF403}" dt="2024-03-18T17:36:10.836" v="116"/>
        <pc:sldMkLst>
          <pc:docMk/>
          <pc:sldMk cId="0" sldId="382"/>
        </pc:sldMkLst>
        <pc:spChg chg="mod">
          <ac:chgData name="Michal Dimitrov" userId="38f9263f699255cd" providerId="LiveId" clId="{8CB4B5AA-6AB2-40FE-B6AB-7C1788CCF403}" dt="2024-03-18T17:32:53.296" v="65" actId="20577"/>
          <ac:spMkLst>
            <pc:docMk/>
            <pc:sldMk cId="0" sldId="382"/>
            <ac:spMk id="3" creationId="{00000000-0000-0000-0000-000000000000}"/>
          </ac:spMkLst>
        </pc:spChg>
        <pc:spChg chg="mod">
          <ac:chgData name="Michal Dimitrov" userId="38f9263f699255cd" providerId="LiveId" clId="{8CB4B5AA-6AB2-40FE-B6AB-7C1788CCF403}" dt="2024-03-18T17:32:36.400" v="51" actId="20577"/>
          <ac:spMkLst>
            <pc:docMk/>
            <pc:sldMk cId="0" sldId="382"/>
            <ac:spMk id="37890" creationId="{00000000-0000-0000-0000-000000000000}"/>
          </ac:spMkLst>
        </pc:spChg>
      </pc:sldChg>
      <pc:sldChg chg="modSp new mod modAnim">
        <pc:chgData name="Michal Dimitrov" userId="38f9263f699255cd" providerId="LiveId" clId="{8CB4B5AA-6AB2-40FE-B6AB-7C1788CCF403}" dt="2024-03-18T18:26:45.285" v="230"/>
        <pc:sldMkLst>
          <pc:docMk/>
          <pc:sldMk cId="1607819160" sldId="489"/>
        </pc:sldMkLst>
        <pc:spChg chg="mod">
          <ac:chgData name="Michal Dimitrov" userId="38f9263f699255cd" providerId="LiveId" clId="{8CB4B5AA-6AB2-40FE-B6AB-7C1788CCF403}" dt="2024-03-18T18:26:30.645" v="228" actId="20577"/>
          <ac:spMkLst>
            <pc:docMk/>
            <pc:sldMk cId="1607819160" sldId="489"/>
            <ac:spMk id="3" creationId="{6C625E94-61E7-7BAB-FD68-0796D5AB44FE}"/>
          </ac:spMkLst>
        </pc:spChg>
      </pc:sldChg>
      <pc:sldChg chg="new del">
        <pc:chgData name="Michal Dimitrov" userId="38f9263f699255cd" providerId="LiveId" clId="{8CB4B5AA-6AB2-40FE-B6AB-7C1788CCF403}" dt="2024-03-18T18:05:24.980" v="136" actId="47"/>
        <pc:sldMkLst>
          <pc:docMk/>
          <pc:sldMk cId="1728846482" sldId="4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2D77B2-735C-41DD-81F2-C0623E85DA98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94A6A5-86C5-4F39-BAF4-84A3CF612F5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C513B0-D20F-484B-A0EB-C336267448D4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FF7797-47DF-4B8C-B44A-44CCF04927C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516DB-BB39-47EE-A079-70A5E5000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7B6E60EE-A24B-FBF2-6F8C-2B6803960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F48D3E87-D1E0-5F29-C78B-4E7A5D149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2772" name="Zástupný symbol pro záhlaví 3">
            <a:extLst>
              <a:ext uri="{FF2B5EF4-FFF2-40B4-BE49-F238E27FC236}">
                <a16:creationId xmlns:a16="http://schemas.microsoft.com/office/drawing/2014/main" id="{A19EBBFA-2064-5CC5-8F2C-BD7E0548F82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25390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7F3E-A5B8-43E4-A293-08D9065E27C1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ABD4-655E-4515-A95C-F8A7A7E7E0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E9E-FBE4-46AE-87A0-2AB864BACC4B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37BB-CEA4-4B37-B312-3486A2796C1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4522-7E67-4201-A339-50956B856614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BEFC-5AA5-436C-BC73-A72A60DF60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227E-526B-4947-B202-21FEB2B076A0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66AA-FA0A-4271-A9CE-01AACE965D9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DDF7-45A0-4BAA-A18D-83EBCDDB0A73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3932-F128-4225-9F3A-887FBB551B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3211-6376-4710-BB98-F316C96B3DC0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D27D-7E9E-42C8-A56C-BAD3102D44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D009C-C4AD-47D9-B732-BE674A17E419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939D-31D0-4D2D-9923-F3D0B57642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224A-8FDC-44EE-968F-8AEC31D7850C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779C-56F7-41E6-AE30-6FBAAC11E5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63B0-AC28-4688-A41E-C262EC58B701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1720-8047-4DA6-B709-4E424D6BCB7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BAD3-A992-4F74-9661-85C018D0FFA6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6B84-7CEA-4866-9E39-A90BFAC006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B19C-32E3-4380-AF33-11D1CA6AB3FC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DF95-CE61-4940-9509-2E11C8AFB1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CBB305-ACCE-4AB4-A214-731E8603D603}" type="datetimeFigureOut">
              <a:rPr lang="cs-CZ"/>
              <a:pPr>
                <a:defRPr/>
              </a:pPr>
              <a:t>18.03.2024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C509AA-26E4-47D2-9284-953EFCA8027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rsf.org/en/ranki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, </a:t>
            </a:r>
            <a:r>
              <a:rPr lang="cs-CZ" dirty="0" err="1"/>
              <a:t>JTB026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19. 3.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Téma:</a:t>
            </a:r>
            <a:r>
              <a:rPr lang="cs-CZ" dirty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Na cestě za občanskou společností: „Aféra </a:t>
            </a:r>
            <a:r>
              <a:rPr lang="cs-CZ" dirty="0" err="1"/>
              <a:t>Spiegel</a:t>
            </a:r>
            <a:r>
              <a:rPr lang="cs-CZ" dirty="0"/>
              <a:t>“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Text:</a:t>
            </a:r>
          </a:p>
          <a:p>
            <a:pPr>
              <a:buFont typeface="Arial" charset="0"/>
              <a:buNone/>
              <a:defRPr/>
            </a:pPr>
            <a:r>
              <a:rPr lang="cs-CZ" dirty="0"/>
              <a:t>    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err="1"/>
              <a:t>Hodenberg</a:t>
            </a:r>
            <a:r>
              <a:rPr lang="cs-CZ" dirty="0"/>
              <a:t>, </a:t>
            </a:r>
            <a:r>
              <a:rPr lang="cs-CZ" dirty="0" err="1"/>
              <a:t>Christina</a:t>
            </a:r>
            <a:r>
              <a:rPr lang="cs-CZ" dirty="0"/>
              <a:t>: </a:t>
            </a:r>
            <a:r>
              <a:rPr lang="cs-CZ" i="1" dirty="0" err="1"/>
              <a:t>Mass</a:t>
            </a:r>
            <a:r>
              <a:rPr lang="cs-CZ" i="1" dirty="0"/>
              <a:t> Media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Generation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Conflict</a:t>
            </a:r>
            <a:r>
              <a:rPr lang="cs-CZ" i="1" dirty="0"/>
              <a:t>: </a:t>
            </a:r>
            <a:r>
              <a:rPr lang="cs-CZ" i="1" dirty="0" err="1"/>
              <a:t>West</a:t>
            </a:r>
            <a:r>
              <a:rPr lang="cs-CZ" i="1" dirty="0"/>
              <a:t> </a:t>
            </a:r>
            <a:r>
              <a:rPr lang="cs-CZ" i="1" dirty="0" err="1"/>
              <a:t>Germany’s</a:t>
            </a:r>
            <a:r>
              <a:rPr lang="cs-CZ" i="1" dirty="0"/>
              <a:t> </a:t>
            </a:r>
            <a:r>
              <a:rPr lang="cs-CZ" i="1" dirty="0" err="1"/>
              <a:t>Long</a:t>
            </a:r>
            <a:r>
              <a:rPr lang="cs-CZ" i="1" dirty="0"/>
              <a:t> </a:t>
            </a:r>
            <a:r>
              <a:rPr lang="cs-CZ" i="1" dirty="0" err="1"/>
              <a:t>Sixties</a:t>
            </a:r>
            <a:r>
              <a:rPr lang="cs-CZ" i="1" dirty="0"/>
              <a:t> </a:t>
            </a:r>
            <a:r>
              <a:rPr lang="cs-CZ" i="1" dirty="0" err="1"/>
              <a:t>and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Formation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a </a:t>
            </a:r>
            <a:r>
              <a:rPr lang="cs-CZ" i="1" dirty="0" err="1"/>
              <a:t>Critical</a:t>
            </a:r>
            <a:r>
              <a:rPr lang="cs-CZ" i="1" dirty="0"/>
              <a:t> Public </a:t>
            </a:r>
            <a:r>
              <a:rPr lang="cs-CZ" i="1" dirty="0" err="1"/>
              <a:t>Sphere</a:t>
            </a:r>
            <a:r>
              <a:rPr lang="cs-CZ" dirty="0"/>
              <a:t>.  In </a:t>
            </a:r>
            <a:r>
              <a:rPr lang="cs-CZ" dirty="0" err="1"/>
              <a:t>Contemporary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History</a:t>
            </a:r>
            <a:r>
              <a:rPr lang="cs-CZ" dirty="0"/>
              <a:t>, 15, 3 (2006), </a:t>
            </a:r>
            <a:r>
              <a:rPr lang="cs-CZ" dirty="0" err="1"/>
              <a:t>pp</a:t>
            </a:r>
            <a:r>
              <a:rPr lang="cs-CZ" dirty="0"/>
              <a:t>. 367-395.</a:t>
            </a:r>
          </a:p>
          <a:p>
            <a:pPr algn="ctr">
              <a:buFont typeface="Arial" charset="0"/>
              <a:buNone/>
              <a:defRPr/>
            </a:pPr>
            <a:endParaRPr lang="cs-CZ" b="1" dirty="0"/>
          </a:p>
          <a:p>
            <a:pPr algn="ctr">
              <a:buFont typeface="Arial" charset="0"/>
              <a:buNone/>
              <a:defRPr/>
            </a:pPr>
            <a:r>
              <a:rPr lang="cs-CZ" b="1" dirty="0"/>
              <a:t>Referát:</a:t>
            </a:r>
          </a:p>
          <a:p>
            <a:pPr algn="ctr">
              <a:buFont typeface="Arial" charset="0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Daniil </a:t>
            </a:r>
            <a:r>
              <a:rPr lang="cs-CZ" b="1" dirty="0" err="1">
                <a:solidFill>
                  <a:srgbClr val="FF0000"/>
                </a:solidFill>
              </a:rPr>
              <a:t>Sidorov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Aféra Spiegel (1)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u="sng" dirty="0" err="1"/>
              <a:t>Adenauerova</a:t>
            </a:r>
            <a:r>
              <a:rPr lang="cs-CZ" u="sng" dirty="0"/>
              <a:t> éra (1949-1963)</a:t>
            </a:r>
            <a:endParaRPr lang="cs-CZ" dirty="0"/>
          </a:p>
          <a:p>
            <a:r>
              <a:rPr lang="cs-CZ" dirty="0"/>
              <a:t>hospodářský zázrak (</a:t>
            </a:r>
            <a:r>
              <a:rPr lang="cs-CZ" i="1" dirty="0" err="1"/>
              <a:t>Wirtschaftswunder</a:t>
            </a:r>
            <a:r>
              <a:rPr lang="cs-CZ" dirty="0"/>
              <a:t>)</a:t>
            </a:r>
          </a:p>
          <a:p>
            <a:r>
              <a:rPr lang="cs-CZ" dirty="0"/>
              <a:t>integrace vyhnanců a uprchlíků</a:t>
            </a:r>
          </a:p>
          <a:p>
            <a:r>
              <a:rPr lang="cs-CZ" dirty="0"/>
              <a:t>začlenění SRN do západního bloku</a:t>
            </a:r>
          </a:p>
          <a:p>
            <a:r>
              <a:rPr lang="cs-CZ" dirty="0"/>
              <a:t>studená válka, berlínská krize 1961</a:t>
            </a:r>
          </a:p>
          <a:p>
            <a:r>
              <a:rPr lang="cs-CZ" dirty="0"/>
              <a:t>„kancléřská demokracie“</a:t>
            </a:r>
          </a:p>
          <a:p>
            <a:r>
              <a:rPr lang="cs-CZ" dirty="0"/>
              <a:t>„televizní spor“ (</a:t>
            </a:r>
            <a:r>
              <a:rPr lang="cs-CZ" i="1" dirty="0" err="1"/>
              <a:t>Fernsehstreit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6388" name="Zástupný symbol pro obsah 6" descr="adenau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96952"/>
            <a:ext cx="220345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Aféra Spiegel (2)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sz="2400" u="sng"/>
              <a:t>Der Spiegel</a:t>
            </a:r>
            <a:endParaRPr lang="cs-CZ" sz="2400"/>
          </a:p>
          <a:p>
            <a:r>
              <a:rPr lang="cs-CZ" sz="2200"/>
              <a:t>Der Spiegel </a:t>
            </a:r>
            <a:r>
              <a:rPr lang="cs-CZ" sz="2200" i="1"/>
              <a:t>vs.</a:t>
            </a:r>
            <a:r>
              <a:rPr lang="cs-CZ" sz="2200"/>
              <a:t> korupce, zneužívání moci</a:t>
            </a:r>
          </a:p>
          <a:p>
            <a:r>
              <a:rPr lang="cs-CZ" sz="2200"/>
              <a:t>šéfredaktor Rudolf Augstein</a:t>
            </a:r>
          </a:p>
          <a:p>
            <a:r>
              <a:rPr lang="cs-CZ" sz="2200"/>
              <a:t>r. 1950 tzv. </a:t>
            </a:r>
            <a:r>
              <a:rPr lang="cs-CZ" sz="2200" i="1"/>
              <a:t>Hauptstadtskandal</a:t>
            </a:r>
            <a:r>
              <a:rPr lang="cs-CZ" sz="2200"/>
              <a:t> </a:t>
            </a:r>
          </a:p>
          <a:p>
            <a:pPr lvl="1"/>
            <a:r>
              <a:rPr lang="cs-CZ" sz="1800"/>
              <a:t>úplatky při vybírání hlavního města</a:t>
            </a:r>
          </a:p>
          <a:p>
            <a:pPr lvl="1">
              <a:buFont typeface="Arial" charset="0"/>
              <a:buNone/>
            </a:pPr>
            <a:r>
              <a:rPr lang="cs-CZ" sz="1800"/>
              <a:t>      mezi Frankfurtem a Bonnem</a:t>
            </a:r>
          </a:p>
          <a:p>
            <a:r>
              <a:rPr lang="cs-CZ" sz="2200"/>
              <a:t>kritika spolkové vlády a autoritativní politiky </a:t>
            </a:r>
          </a:p>
          <a:p>
            <a:pPr>
              <a:buFont typeface="Arial" charset="0"/>
              <a:buNone/>
            </a:pPr>
            <a:r>
              <a:rPr lang="cs-CZ" sz="2200"/>
              <a:t>     </a:t>
            </a:r>
            <a:r>
              <a:rPr lang="cs-CZ" sz="1400"/>
              <a:t> </a:t>
            </a:r>
            <a:r>
              <a:rPr lang="cs-CZ" sz="2200"/>
              <a:t>kancléře Adenauera</a:t>
            </a:r>
          </a:p>
          <a:p>
            <a:r>
              <a:rPr lang="cs-CZ" sz="2200"/>
              <a:t>r. 1952 </a:t>
            </a:r>
            <a:r>
              <a:rPr lang="cs-CZ" sz="2200" i="1"/>
              <a:t>Spiegel</a:t>
            </a:r>
            <a:r>
              <a:rPr lang="cs-CZ" sz="2200"/>
              <a:t> požadoval změnu na kancléřském postu a považoval ji za „národní nutnost“</a:t>
            </a:r>
          </a:p>
          <a:p>
            <a:r>
              <a:rPr lang="cs-CZ" sz="2200" i="1"/>
              <a:t>Spiegel</a:t>
            </a:r>
            <a:r>
              <a:rPr lang="cs-CZ" sz="2200"/>
              <a:t> ale útočil i proti ostatním stranám, dokonce i proti FDP, jejímž byl Augstein od roku 1955 členem</a:t>
            </a:r>
          </a:p>
          <a:p>
            <a:pPr>
              <a:buFont typeface="Arial" charset="0"/>
              <a:buNone/>
            </a:pPr>
            <a:endParaRPr lang="cs-CZ"/>
          </a:p>
        </p:txBody>
      </p:sp>
      <p:pic>
        <p:nvPicPr>
          <p:cNvPr id="17412" name="Zástupný symbol pro obsah 6" descr="augstein spieg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484313"/>
            <a:ext cx="217963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/>
              <a:t>Kritika </a:t>
            </a:r>
            <a:r>
              <a:rPr lang="cs-CZ" dirty="0" err="1"/>
              <a:t>Spiegelu</a:t>
            </a:r>
            <a:r>
              <a:rPr lang="cs-CZ" dirty="0"/>
              <a:t> od Hanse </a:t>
            </a:r>
            <a:r>
              <a:rPr lang="cs-CZ" dirty="0" err="1"/>
              <a:t>Magnuse</a:t>
            </a:r>
            <a:r>
              <a:rPr lang="cs-CZ" dirty="0"/>
              <a:t> </a:t>
            </a:r>
            <a:r>
              <a:rPr lang="cs-CZ" dirty="0" err="1"/>
              <a:t>Enzensbergera</a:t>
            </a:r>
            <a:r>
              <a:rPr lang="cs-CZ" dirty="0"/>
              <a:t> (1957)</a:t>
            </a:r>
          </a:p>
          <a:p>
            <a:pPr>
              <a:buNone/>
            </a:pPr>
            <a:r>
              <a:rPr lang="cs-CZ" sz="2400" dirty="0"/>
              <a:t>1. </a:t>
            </a:r>
            <a:r>
              <a:rPr lang="cs-CZ" sz="2200" dirty="0"/>
              <a:t>Řeč </a:t>
            </a:r>
            <a:r>
              <a:rPr lang="cs-CZ" sz="2200" i="1" dirty="0" err="1"/>
              <a:t>Spiegelu</a:t>
            </a:r>
            <a:r>
              <a:rPr lang="cs-CZ" sz="2200" dirty="0"/>
              <a:t> zastírá, o čem mluví. </a:t>
            </a:r>
          </a:p>
          <a:p>
            <a:pPr>
              <a:buNone/>
            </a:pPr>
            <a:r>
              <a:rPr lang="cs-CZ" sz="2200" dirty="0"/>
              <a:t>2. „Německý zpravodajský magazín“ není žádným zpravodajským magazínem. </a:t>
            </a:r>
          </a:p>
          <a:p>
            <a:pPr>
              <a:buNone/>
            </a:pPr>
            <a:r>
              <a:rPr lang="cs-CZ" sz="2200" dirty="0"/>
              <a:t>3. </a:t>
            </a:r>
            <a:r>
              <a:rPr lang="cs-CZ" sz="2200" i="1" dirty="0"/>
              <a:t>Der </a:t>
            </a:r>
            <a:r>
              <a:rPr lang="cs-CZ" sz="2200" i="1" dirty="0" err="1"/>
              <a:t>Spiegel</a:t>
            </a:r>
            <a:r>
              <a:rPr lang="cs-CZ" sz="2200" dirty="0"/>
              <a:t> nevytváří kritiku, nýbrž její surogát. </a:t>
            </a:r>
          </a:p>
          <a:p>
            <a:pPr>
              <a:buNone/>
            </a:pPr>
            <a:r>
              <a:rPr lang="cs-CZ" sz="2200" dirty="0"/>
              <a:t>4. Čtenář </a:t>
            </a:r>
            <a:r>
              <a:rPr lang="cs-CZ" sz="2200" i="1" dirty="0" err="1"/>
              <a:t>Spiegelu</a:t>
            </a:r>
            <a:r>
              <a:rPr lang="cs-CZ" sz="2200" dirty="0"/>
              <a:t> není orientován, nýbrž dezorientován.</a:t>
            </a:r>
          </a:p>
          <a:p>
            <a:pPr>
              <a:buNone/>
            </a:pPr>
            <a:endParaRPr lang="cs-CZ" sz="2200" dirty="0"/>
          </a:p>
          <a:p>
            <a:pPr>
              <a:buNone/>
            </a:pPr>
            <a:r>
              <a:rPr lang="cs-CZ" sz="2200" dirty="0"/>
              <a:t>5. „</a:t>
            </a:r>
            <a:r>
              <a:rPr lang="cs-CZ" sz="2200" i="1" dirty="0" err="1"/>
              <a:t>Spiegel</a:t>
            </a:r>
            <a:r>
              <a:rPr lang="cs-CZ" sz="2200" dirty="0"/>
              <a:t> pro německou demokracii nenahraditelný do té doby, dokud se ve Spolkové republice nenajde kritický orgán, který by jej mohl nahradit“</a:t>
            </a:r>
          </a:p>
          <a:p>
            <a:pPr>
              <a:buNone/>
            </a:pPr>
            <a:endParaRPr lang="cs-CZ" sz="1600" dirty="0"/>
          </a:p>
          <a:p>
            <a:pPr>
              <a:buNone/>
            </a:pPr>
            <a:r>
              <a:rPr lang="cs-CZ" sz="1600" dirty="0"/>
              <a:t>Zdroj:  </a:t>
            </a:r>
            <a:r>
              <a:rPr lang="cs-CZ" sz="1600" dirty="0" err="1"/>
              <a:t>Enzensberger</a:t>
            </a:r>
            <a:r>
              <a:rPr lang="cs-CZ" sz="1600" dirty="0"/>
              <a:t>, Hans </a:t>
            </a:r>
            <a:r>
              <a:rPr lang="cs-CZ" sz="1600" dirty="0" err="1"/>
              <a:t>Magnus</a:t>
            </a:r>
            <a:r>
              <a:rPr lang="cs-CZ" sz="1600" dirty="0"/>
              <a:t>: </a:t>
            </a:r>
            <a:r>
              <a:rPr lang="cs-CZ" sz="1600" dirty="0" err="1"/>
              <a:t>Einzelheiten</a:t>
            </a:r>
            <a:r>
              <a:rPr lang="cs-CZ" sz="1600" dirty="0"/>
              <a:t> I. Frankfurt </a:t>
            </a:r>
            <a:r>
              <a:rPr lang="cs-CZ" sz="1600" dirty="0" err="1"/>
              <a:t>am</a:t>
            </a:r>
            <a:r>
              <a:rPr lang="cs-CZ" sz="1600" dirty="0"/>
              <a:t> </a:t>
            </a:r>
            <a:r>
              <a:rPr lang="cs-CZ" sz="1600" dirty="0" err="1"/>
              <a:t>Main</a:t>
            </a:r>
            <a:r>
              <a:rPr lang="cs-CZ" sz="1600" dirty="0"/>
              <a:t>: </a:t>
            </a:r>
            <a:r>
              <a:rPr lang="cs-CZ" sz="1600" dirty="0" err="1"/>
              <a:t>Suhrkamp</a:t>
            </a:r>
            <a:r>
              <a:rPr lang="cs-CZ" sz="1600" dirty="0"/>
              <a:t>, 1962, s. 100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Kritika Hanse </a:t>
            </a:r>
            <a:r>
              <a:rPr lang="cs-CZ" sz="2000" b="1" dirty="0" err="1"/>
              <a:t>Magnuse</a:t>
            </a:r>
            <a:r>
              <a:rPr lang="cs-CZ" sz="2000" b="1" dirty="0"/>
              <a:t> </a:t>
            </a:r>
            <a:r>
              <a:rPr lang="cs-CZ" sz="2000" b="1" dirty="0" err="1"/>
              <a:t>Enzensbergera</a:t>
            </a:r>
            <a:r>
              <a:rPr lang="cs-CZ" sz="2000" b="1" dirty="0"/>
              <a:t> (</a:t>
            </a:r>
            <a:r>
              <a:rPr lang="cs-CZ" sz="2000" b="1" dirty="0" err="1"/>
              <a:t>Ibid</a:t>
            </a:r>
            <a:r>
              <a:rPr lang="cs-CZ" sz="2000" b="1" dirty="0"/>
              <a:t>.)</a:t>
            </a:r>
          </a:p>
          <a:p>
            <a:pPr algn="just">
              <a:buNone/>
            </a:pPr>
            <a:r>
              <a:rPr lang="cs-CZ" sz="2000" dirty="0"/>
              <a:t>      „Je to jediný list, který nebere žádné ohledy na zájmové svazy, ministerskou byrokracii a funkcionáře; jediný, který v žádné formě není ochotný k </a:t>
            </a:r>
            <a:r>
              <a:rPr lang="cs-CZ" sz="2000" dirty="0" err="1"/>
              <a:t>sebecenzuře</a:t>
            </a:r>
            <a:r>
              <a:rPr lang="cs-CZ" sz="2000" dirty="0"/>
              <a:t>, jež je v západoněmecké publicistice zvyklostí; jediný, který se před mocnými nesklání proto, že jsou u moci. Co je platné pro žurnalismus ve skutečně demokratických zemích: užívat všech svobod, které jsou mu zaručené, to zůstává v Německu až dodnes výjimkou. Touto výjimkou je </a:t>
            </a:r>
            <a:r>
              <a:rPr lang="cs-CZ" sz="2000" i="1" dirty="0"/>
              <a:t>Der </a:t>
            </a:r>
            <a:r>
              <a:rPr lang="cs-CZ" sz="2000" i="1" dirty="0" err="1"/>
              <a:t>Spiegel</a:t>
            </a:r>
            <a:r>
              <a:rPr lang="cs-CZ" sz="2000" dirty="0"/>
              <a:t>. To z něj učinilo instituci. Teze, že </a:t>
            </a:r>
            <a:r>
              <a:rPr lang="cs-CZ" sz="2000" i="1" dirty="0" err="1"/>
              <a:t>Spiegel</a:t>
            </a:r>
            <a:r>
              <a:rPr lang="cs-CZ" sz="2000" dirty="0"/>
              <a:t> je nepostradatelný, nezachraňuje jeho čest. Tento časopis má moc zbavit zkorumpovaného úředníka jeho úřadu, veřejně napadnout ministra, vystavit účelové lži obecnému posměchu; má však také moc korumpovat názory miliónů. Dokud této možnosti využívá, zpochybňuje tak vlastní legitimitu. (…) To, že potřebujeme údernost magazínu </a:t>
            </a:r>
            <a:r>
              <a:rPr lang="cs-CZ" sz="2000" i="1" dirty="0" err="1"/>
              <a:t>Spiegel</a:t>
            </a:r>
            <a:r>
              <a:rPr lang="cs-CZ" sz="2000" dirty="0"/>
              <a:t>, nehovoří pro tento list, který učinil ze slídění mravnost; hovoří proti našemu tisku, proti stavu naší společnosti vůbec: hovoří to, jediným slovem, proti nám.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(5)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cs-CZ" u="sng"/>
              <a:t>Franz Josef Strauß </a:t>
            </a:r>
            <a:endParaRPr lang="cs-CZ"/>
          </a:p>
          <a:p>
            <a:r>
              <a:rPr lang="cs-CZ" sz="2400"/>
              <a:t>spolkový ministr pro jaderné otázky </a:t>
            </a:r>
          </a:p>
          <a:p>
            <a:pPr>
              <a:buFont typeface="Arial" charset="0"/>
              <a:buNone/>
            </a:pPr>
            <a:r>
              <a:rPr lang="cs-CZ" sz="2400"/>
              <a:t>     (1955-1956), spolkový ministr obrany  </a:t>
            </a:r>
          </a:p>
          <a:p>
            <a:pPr>
              <a:buFont typeface="Arial" charset="0"/>
              <a:buNone/>
            </a:pPr>
            <a:r>
              <a:rPr lang="cs-CZ" sz="2400"/>
              <a:t>     (1956-1962), předseda CSU (1961-1988)</a:t>
            </a:r>
          </a:p>
          <a:p>
            <a:r>
              <a:rPr lang="cs-CZ" sz="2400"/>
              <a:t>mediální kampaň </a:t>
            </a:r>
            <a:r>
              <a:rPr lang="cs-CZ" sz="2400" i="1"/>
              <a:t>Spiegelu</a:t>
            </a:r>
            <a:r>
              <a:rPr lang="cs-CZ" sz="2400"/>
              <a:t> až </a:t>
            </a:r>
          </a:p>
          <a:p>
            <a:pPr>
              <a:buFont typeface="Arial" charset="0"/>
              <a:buNone/>
            </a:pPr>
            <a:r>
              <a:rPr lang="cs-CZ" sz="2400"/>
              <a:t>     do podzimu 1962 – </a:t>
            </a:r>
          </a:p>
          <a:p>
            <a:pPr>
              <a:buFont typeface="Arial" charset="0"/>
              <a:buNone/>
            </a:pPr>
            <a:r>
              <a:rPr lang="cs-CZ" sz="2400"/>
              <a:t>      Strauß vyhrál spor o urážku na cti</a:t>
            </a:r>
          </a:p>
          <a:p>
            <a:r>
              <a:rPr lang="cs-CZ" sz="2400"/>
              <a:t>Aféra </a:t>
            </a:r>
            <a:r>
              <a:rPr lang="cs-CZ" sz="2400" i="1"/>
              <a:t>Fibag</a:t>
            </a:r>
            <a:r>
              <a:rPr lang="cs-CZ" sz="2400"/>
              <a:t> – závěrečná zpráva </a:t>
            </a:r>
          </a:p>
          <a:p>
            <a:pPr>
              <a:buFont typeface="Arial" charset="0"/>
              <a:buNone/>
            </a:pPr>
            <a:r>
              <a:rPr lang="cs-CZ" sz="2400"/>
              <a:t>      vyšetřovací komise z 25. října 1962</a:t>
            </a:r>
          </a:p>
          <a:p>
            <a:endParaRPr lang="cs-CZ"/>
          </a:p>
        </p:txBody>
      </p:sp>
      <p:pic>
        <p:nvPicPr>
          <p:cNvPr id="18436" name="Zástupný symbol pro obsah 6" descr="strauss spieg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73238"/>
            <a:ext cx="29718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(6)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cs-CZ" sz="2200"/>
              <a:t>8. října 1962 </a:t>
            </a:r>
            <a:r>
              <a:rPr lang="cs-CZ" sz="2200" i="1"/>
              <a:t>Spiegel</a:t>
            </a:r>
            <a:r>
              <a:rPr lang="cs-CZ" sz="2200"/>
              <a:t> zveřejnil článek </a:t>
            </a:r>
            <a:r>
              <a:rPr lang="cs-CZ" sz="2200" i="1"/>
              <a:t>Bedingt abwehrbereit</a:t>
            </a:r>
            <a:r>
              <a:rPr lang="cs-CZ" sz="2200"/>
              <a:t> (Podmínečná příprava k obraně), autoři H. Schmelz, C. Ahlers</a:t>
            </a:r>
          </a:p>
          <a:p>
            <a:r>
              <a:rPr lang="cs-CZ" sz="2200"/>
              <a:t>cvičení NATO s názvem Fallex 62, proběhlo v SRN v září 1962</a:t>
            </a:r>
          </a:p>
          <a:p>
            <a:r>
              <a:rPr lang="cs-CZ" sz="2200"/>
              <a:t>podezření, že </a:t>
            </a:r>
            <a:r>
              <a:rPr lang="cs-CZ" sz="2200" i="1"/>
              <a:t>Spiegel</a:t>
            </a:r>
            <a:r>
              <a:rPr lang="cs-CZ" sz="2200"/>
              <a:t> získal informace přímo od německé armády, obvinění z vlastizrady</a:t>
            </a:r>
          </a:p>
          <a:p>
            <a:r>
              <a:rPr lang="cs-CZ" sz="2200"/>
              <a:t>v noci z 26. – 27. října 1962 obsazení redakcí v Hamburku i Bonnu, domovní prohlídky a zatýkání předních redaktorů</a:t>
            </a:r>
          </a:p>
          <a:p>
            <a:r>
              <a:rPr lang="cs-CZ" sz="2200"/>
              <a:t>cenzurní opatření – vrchní komisař Schütz</a:t>
            </a:r>
          </a:p>
          <a:p>
            <a:r>
              <a:rPr lang="cs-CZ" sz="2200"/>
              <a:t>zatčení spoluautora článku Conrada Ahlerse na dovolené ve Španělsku</a:t>
            </a:r>
          </a:p>
          <a:p>
            <a:r>
              <a:rPr lang="cs-CZ" sz="2200"/>
              <a:t>série soudních řízení nedospěla k jednoznačnému rozhodnutí – 5. srpna 1966 došlo u Ústavního soudu k rovnosti hlasů, tudíž se provinění proti ústavě nebo jinému spolkovému zákonu neprokázalo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(7)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sz="2400" u="sng"/>
              <a:t>Reakce veřejnosti</a:t>
            </a:r>
          </a:p>
          <a:p>
            <a:r>
              <a:rPr lang="cs-CZ" sz="2200"/>
              <a:t>obava o svobodu slova, porušení pravidel právního státu</a:t>
            </a:r>
          </a:p>
          <a:p>
            <a:r>
              <a:rPr lang="cs-CZ" sz="2200"/>
              <a:t>demonstrace probíhaly již od 28. října – v prvních 4 týdnech došlo v SRN nejméně ke 23 demonstracím v 17 městech (největší pozornost ve Frankfurtu, Hamburku, západním Berlíně a Mnichově) =&gt; celkem více než 15 tis. lidí (× SRN měla 57 mil. obyvatel)</a:t>
            </a:r>
          </a:p>
          <a:p>
            <a:r>
              <a:rPr lang="cs-CZ" sz="2200"/>
              <a:t>univerzitní profesoři se poprvé rozhodli kriticky vyjádřit k politickým záležitostem =&gt; celkem více než 600 profesorů, docentů a asistentů</a:t>
            </a:r>
          </a:p>
          <a:p>
            <a:r>
              <a:rPr lang="cs-CZ" sz="2200"/>
              <a:t>19. listopadu 1962 prohlášení 54 profesorů z univerzity v Tübingenu – požadovali odstoupení vlády</a:t>
            </a:r>
          </a:p>
          <a:p>
            <a:r>
              <a:rPr lang="cs-CZ" sz="2200"/>
              <a:t>nejznámější petice 63 profesorů v Bonnu – aféra uškodila autoritě státu a důvěře v demokratický řád </a:t>
            </a:r>
          </a:p>
          <a:p>
            <a:r>
              <a:rPr lang="cs-CZ" sz="2200"/>
              <a:t>poprvé kritická veřejnost vystoupila proti státní moci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(8)</a:t>
            </a:r>
          </a:p>
        </p:txBody>
      </p:sp>
      <p:pic>
        <p:nvPicPr>
          <p:cNvPr id="21507" name="Picture 2" descr="Strau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196975"/>
            <a:ext cx="6048375" cy="54975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(9)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u="sng"/>
              <a:t>Vládní krize</a:t>
            </a:r>
            <a:endParaRPr lang="cs-CZ" sz="2200"/>
          </a:p>
          <a:p>
            <a:r>
              <a:rPr lang="cs-CZ" sz="2200"/>
              <a:t>o plánovaném zákroku nebyli informováni:</a:t>
            </a:r>
          </a:p>
          <a:p>
            <a:pPr lvl="1"/>
            <a:r>
              <a:rPr lang="cs-CZ" sz="2200"/>
              <a:t>spolkový ministr spravedlnosti Wolfgang Stammberger</a:t>
            </a:r>
          </a:p>
          <a:p>
            <a:pPr lvl="1"/>
            <a:r>
              <a:rPr lang="cs-CZ" sz="2200"/>
              <a:t>Willi Weyer, zemský ministr vnitra v Severním Porýní-Vestfálsku</a:t>
            </a:r>
          </a:p>
          <a:p>
            <a:pPr lvl="1"/>
            <a:r>
              <a:rPr lang="cs-CZ" sz="2200"/>
              <a:t>Helmut Schmidt, hamburský ministr vnitra</a:t>
            </a:r>
          </a:p>
          <a:p>
            <a:r>
              <a:rPr lang="cs-CZ" sz="2200"/>
              <a:t>9. listopadu parlamentní interpelace:</a:t>
            </a:r>
          </a:p>
          <a:p>
            <a:pPr lvl="1"/>
            <a:r>
              <a:rPr lang="cs-CZ" sz="2200"/>
              <a:t>ministr vnitra Höcherl (CSU) - zásah ve Španělsku byl „tak trochu nelegální“, Adenauer – „na prahu vlastizrady“</a:t>
            </a:r>
          </a:p>
          <a:p>
            <a:pPr lvl="1"/>
            <a:r>
              <a:rPr lang="cs-CZ" sz="2200"/>
              <a:t>Strauß telefonicky nařídil německému vojenskému atašé v Madridu plukovníku Osterovi, aby zařídil Ahlersovo zatčení</a:t>
            </a:r>
          </a:p>
          <a:p>
            <a:r>
              <a:rPr lang="cs-CZ" sz="2200"/>
              <a:t>30. listopadu Strauß oznámil, že se vzdává svého postu</a:t>
            </a:r>
          </a:p>
          <a:p>
            <a:r>
              <a:rPr lang="cs-CZ" sz="2200"/>
              <a:t>krize ve vládní koalici – Adenauer zve na jednání představitele SPD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0FB94-27BA-86E4-E711-876D2AE3A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5">
            <a:extLst>
              <a:ext uri="{FF2B5EF4-FFF2-40B4-BE49-F238E27FC236}">
                <a16:creationId xmlns:a16="http://schemas.microsoft.com/office/drawing/2014/main" id="{1F59A340-4A56-2C6F-2515-4DB8C12B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/>
              <a:t>Rozdělení referátů (1)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CE11270-9D13-D11A-D1FD-32E95DBF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 rtlCol="0"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1) </a:t>
            </a:r>
            <a:r>
              <a:rPr lang="cs-CZ" b="1" dirty="0"/>
              <a:t>Úvodní hodina;</a:t>
            </a:r>
            <a:r>
              <a:rPr lang="cs-CZ" dirty="0"/>
              <a:t> </a:t>
            </a:r>
            <a:r>
              <a:rPr lang="cs-CZ" b="1" dirty="0"/>
              <a:t>Rakousko: oběť, nebo viník druhé světové války?</a:t>
            </a:r>
            <a:r>
              <a:rPr lang="cs-CZ" dirty="0"/>
              <a:t> </a:t>
            </a:r>
            <a:r>
              <a:rPr lang="cs-CZ" b="1" dirty="0"/>
              <a:t>1/2  </a:t>
            </a:r>
            <a:r>
              <a:rPr lang="cs-CZ" dirty="0"/>
              <a:t>(20. 2. 2024)   </a:t>
            </a:r>
          </a:p>
          <a:p>
            <a:pPr>
              <a:buNone/>
            </a:pPr>
            <a:r>
              <a:rPr lang="cs-CZ" dirty="0"/>
              <a:t>2) </a:t>
            </a:r>
            <a:r>
              <a:rPr lang="cs-CZ" b="1" dirty="0"/>
              <a:t>Rakousko: oběť, nebo viník druhé světové války? 2/2 </a:t>
            </a:r>
            <a:r>
              <a:rPr lang="cs-CZ" dirty="0"/>
              <a:t>(27. 2. 2024)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     </a:t>
            </a:r>
            <a:r>
              <a:rPr lang="cs-CZ" i="1" dirty="0"/>
              <a:t>Prezentace: </a:t>
            </a:r>
            <a:r>
              <a:rPr lang="cs-CZ" b="1" dirty="0">
                <a:solidFill>
                  <a:srgbClr val="FF0000"/>
                </a:solidFill>
              </a:rPr>
              <a:t>Jakub Talaš</a:t>
            </a:r>
          </a:p>
          <a:p>
            <a:pPr>
              <a:buNone/>
            </a:pPr>
            <a:r>
              <a:rPr lang="cs-CZ" dirty="0"/>
              <a:t>3) </a:t>
            </a:r>
            <a:r>
              <a:rPr lang="cs-CZ" b="1" dirty="0"/>
              <a:t>Němci jako oběti druhé světové války? </a:t>
            </a:r>
            <a:r>
              <a:rPr lang="cs-CZ" dirty="0"/>
              <a:t>(5. 3. 2024)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Adam Klečka</a:t>
            </a:r>
          </a:p>
          <a:p>
            <a:pPr>
              <a:buNone/>
            </a:pPr>
            <a:r>
              <a:rPr lang="cs-CZ" dirty="0"/>
              <a:t>4) </a:t>
            </a:r>
            <a:r>
              <a:rPr lang="cs-CZ" b="1" dirty="0"/>
              <a:t>Integrace vyhnanců v SRN a NDR a kolektivní paměť </a:t>
            </a:r>
            <a:r>
              <a:rPr lang="cs-CZ" dirty="0"/>
              <a:t>(12. 3. 2024)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Petra Městecká</a:t>
            </a:r>
            <a:endParaRPr lang="cs-CZ" dirty="0"/>
          </a:p>
          <a:p>
            <a:pPr>
              <a:buNone/>
            </a:pPr>
            <a:r>
              <a:rPr lang="cs-CZ" dirty="0"/>
              <a:t>5) </a:t>
            </a:r>
            <a:r>
              <a:rPr lang="cs-CZ" b="1" dirty="0"/>
              <a:t>Na cestě za občanskou společností: střet politiky a médií na příkladu „Aféry Spiegel“ </a:t>
            </a:r>
            <a:r>
              <a:rPr lang="cs-CZ" dirty="0"/>
              <a:t>(19. 3. 2024) </a:t>
            </a: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/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Daniil </a:t>
            </a:r>
            <a:r>
              <a:rPr lang="cs-CZ" b="1" dirty="0" err="1">
                <a:solidFill>
                  <a:srgbClr val="FF0000"/>
                </a:solidFill>
              </a:rPr>
              <a:t>Sidorov</a:t>
            </a:r>
            <a:endParaRPr lang="cs-CZ" dirty="0"/>
          </a:p>
          <a:p>
            <a:pPr>
              <a:buNone/>
            </a:pPr>
            <a:r>
              <a:rPr lang="cs-CZ" dirty="0"/>
              <a:t>6) </a:t>
            </a:r>
            <a:r>
              <a:rPr lang="cs-CZ" b="1" dirty="0"/>
              <a:t>Německý podzim: levicový terorismus Rote </a:t>
            </a:r>
            <a:r>
              <a:rPr lang="cs-CZ" b="1" dirty="0" err="1"/>
              <a:t>Armee</a:t>
            </a:r>
            <a:r>
              <a:rPr lang="cs-CZ" b="1" dirty="0"/>
              <a:t> </a:t>
            </a:r>
            <a:r>
              <a:rPr lang="cs-CZ" b="1" dirty="0" err="1"/>
              <a:t>Fraktion</a:t>
            </a:r>
            <a:r>
              <a:rPr lang="cs-CZ" b="1" dirty="0"/>
              <a:t> a jeho současná reflexe </a:t>
            </a:r>
            <a:r>
              <a:rPr lang="cs-CZ" dirty="0"/>
              <a:t>(26. 3. 2024)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Jiří </a:t>
            </a:r>
            <a:r>
              <a:rPr lang="cs-CZ" b="1" dirty="0" err="1">
                <a:solidFill>
                  <a:srgbClr val="FF0000"/>
                </a:solidFill>
              </a:rPr>
              <a:t>Virág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dirty="0"/>
              <a:t>7) </a:t>
            </a:r>
            <a:r>
              <a:rPr lang="cs-CZ" b="1" dirty="0"/>
              <a:t>Hospodářské a sociální důsledky (znovu)sjednocení Německa</a:t>
            </a:r>
            <a:r>
              <a:rPr lang="cs-CZ" dirty="0"/>
              <a:t> (2. 4. 2024) </a:t>
            </a:r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	</a:t>
            </a:r>
            <a:r>
              <a:rPr lang="cs-CZ" i="1" dirty="0"/>
              <a:t> Prezentace:</a:t>
            </a:r>
            <a:r>
              <a:rPr lang="cs-CZ" b="1" dirty="0">
                <a:solidFill>
                  <a:srgbClr val="FF0000"/>
                </a:solidFill>
              </a:rPr>
              <a:t> Michael </a:t>
            </a:r>
            <a:r>
              <a:rPr lang="cs-CZ" b="1" dirty="0" err="1">
                <a:solidFill>
                  <a:srgbClr val="FF0000"/>
                </a:solidFill>
              </a:rPr>
              <a:t>Klobucký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06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Aféra </a:t>
            </a:r>
            <a:r>
              <a:rPr lang="cs-CZ" dirty="0" err="1"/>
              <a:t>Spiegel</a:t>
            </a:r>
            <a:r>
              <a:rPr lang="cs-CZ" dirty="0"/>
              <a:t> (10)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/>
              <a:t>Strauß končí jako ministr obrany, Adenauer musí slíbit, že se do poloviny roku 1963 vzdá postu kancléře (což s malý zpožděním splní)</a:t>
            </a:r>
          </a:p>
          <a:p>
            <a:r>
              <a:rPr lang="cs-CZ" sz="2200"/>
              <a:t>popularita </a:t>
            </a:r>
            <a:r>
              <a:rPr lang="cs-CZ" sz="2200" i="1"/>
              <a:t>Spiegelu</a:t>
            </a:r>
            <a:r>
              <a:rPr lang="cs-CZ" sz="2200"/>
              <a:t> dokonce vzrostla</a:t>
            </a:r>
          </a:p>
          <a:p>
            <a:r>
              <a:rPr lang="cs-CZ" sz="2200"/>
              <a:t>aféra destabilizovala na měsíc a půl vnitřní politiku SRN</a:t>
            </a:r>
          </a:p>
          <a:p>
            <a:r>
              <a:rPr lang="cs-CZ" sz="2200" i="1"/>
              <a:t>Spiegel</a:t>
            </a:r>
            <a:r>
              <a:rPr lang="cs-CZ" sz="2200"/>
              <a:t> se vlastizrady nedopustil, soudní řízení proti Straußovi, vojenskému atašé v Madridu Osterovi a státnímu sekretáři Hopfovi pro zneužití pravomoci veřejného činitele bylo zastaveno</a:t>
            </a:r>
          </a:p>
          <a:p>
            <a:r>
              <a:rPr lang="cs-CZ" sz="2200"/>
              <a:t>protest veřejnosti,  kterého se zúčastnily společenské elity</a:t>
            </a:r>
          </a:p>
          <a:p>
            <a:r>
              <a:rPr lang="cs-CZ" sz="2200"/>
              <a:t>upevnění demokracie a obrana demokratických a právních principů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20FA9-32B3-453D-9C5F-12CC4E76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Bedingt</a:t>
            </a:r>
            <a:r>
              <a:rPr lang="cs-CZ" i="1" dirty="0"/>
              <a:t> </a:t>
            </a:r>
            <a:r>
              <a:rPr lang="cs-CZ" i="1" dirty="0" err="1"/>
              <a:t>liefer</a:t>
            </a:r>
            <a:r>
              <a:rPr lang="cs-CZ" i="1" dirty="0"/>
              <a:t>-/</a:t>
            </a:r>
            <a:r>
              <a:rPr lang="cs-CZ" i="1" dirty="0" err="1"/>
              <a:t>abwehrbereit</a:t>
            </a:r>
            <a:endParaRPr lang="cs-CZ" i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4AC714-E93F-4D20-A0FD-F209C2316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" y="1550585"/>
            <a:ext cx="2736304" cy="486697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96A356-8E4C-4AA5-87D5-1BA70BA7B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61348"/>
            <a:ext cx="2736304" cy="4866973"/>
          </a:xfrm>
          <a:prstGeom prst="rect">
            <a:avLst/>
          </a:prstGeom>
        </p:spPr>
      </p:pic>
      <p:sp>
        <p:nvSpPr>
          <p:cNvPr id="8" name="AutoShape 2" descr="Abbildung von Drexl / Kraus | Nicht einmal bedingt abwehrbereit | 1. Auflage | 2021 | beck-shop.de">
            <a:extLst>
              <a:ext uri="{FF2B5EF4-FFF2-40B4-BE49-F238E27FC236}">
                <a16:creationId xmlns:a16="http://schemas.microsoft.com/office/drawing/2014/main" id="{7A1175E3-BD55-49CB-9405-7986B91A2F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F61F13B-F3D0-426E-B9DF-78509048F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67549"/>
            <a:ext cx="253062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F4FE0-C92E-4080-8D14-28779D6B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Deutungshoheit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87F940-3064-4C97-A3D3-EA502A6EC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„interpretační svrchovanost“</a:t>
            </a:r>
          </a:p>
          <a:p>
            <a:pPr marL="0" indent="0">
              <a:buNone/>
            </a:pPr>
            <a:r>
              <a:rPr lang="cs-CZ" dirty="0"/>
              <a:t>        speciální operace       vs.           válka </a:t>
            </a:r>
          </a:p>
        </p:txBody>
      </p:sp>
      <p:pic>
        <p:nvPicPr>
          <p:cNvPr id="1026" name="Picture 2" descr="Ukrajinský velvyslanec v Londýně připustil konec snahy o vstup do NATO. Pak  couvl - Aktuálně.cz">
            <a:extLst>
              <a:ext uri="{FF2B5EF4-FFF2-40B4-BE49-F238E27FC236}">
                <a16:creationId xmlns:a16="http://schemas.microsoft.com/office/drawing/2014/main" id="{54A82851-DFAD-4EC9-9091-4A85F0FE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krajinský velvyslanec v Londýně připustil konec snahy o vstup do NATO. Pak  couvl - Aktuálně.cz">
            <a:extLst>
              <a:ext uri="{FF2B5EF4-FFF2-40B4-BE49-F238E27FC236}">
                <a16:creationId xmlns:a16="http://schemas.microsoft.com/office/drawing/2014/main" id="{84BFB368-5E3E-4B99-A8F5-086C0C3A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Politika vs. média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/>
              <a:t>  </a:t>
            </a:r>
          </a:p>
          <a:p>
            <a:pPr algn="ctr">
              <a:buFont typeface="Arial" charset="0"/>
              <a:buNone/>
            </a:pPr>
            <a:r>
              <a:rPr lang="en-US" i="1"/>
              <a:t>„</a:t>
            </a:r>
            <a:r>
              <a:rPr lang="cs-CZ" i="1"/>
              <a:t>Tisku se bojím více než sto tisíce bajonetů.“</a:t>
            </a:r>
          </a:p>
          <a:p>
            <a:pPr algn="ctr">
              <a:buFont typeface="Arial" charset="0"/>
              <a:buNone/>
            </a:pPr>
            <a:r>
              <a:rPr lang="cs-CZ"/>
              <a:t>                 </a:t>
            </a:r>
          </a:p>
          <a:p>
            <a:pPr lvl="1" algn="ctr">
              <a:buFont typeface="Arial" charset="0"/>
              <a:buNone/>
            </a:pPr>
            <a:r>
              <a:rPr lang="cs-CZ"/>
              <a:t>  (Napoleon Bonaparte)</a:t>
            </a:r>
          </a:p>
          <a:p>
            <a:pPr lvl="1">
              <a:buFont typeface="Arial" charset="0"/>
              <a:buNone/>
            </a:pPr>
            <a:endParaRPr lang="cs-CZ"/>
          </a:p>
          <a:p>
            <a:pPr lvl="1" algn="ctr">
              <a:buFont typeface="Arial" charset="0"/>
              <a:buNone/>
            </a:pPr>
            <a:r>
              <a:rPr lang="cs-CZ" sz="3200" i="1"/>
              <a:t>„Masy musejí být vedeny… </a:t>
            </a:r>
          </a:p>
          <a:p>
            <a:pPr lvl="1" algn="ctr">
              <a:buFont typeface="Arial" charset="0"/>
              <a:buNone/>
            </a:pPr>
            <a:r>
              <a:rPr lang="cs-CZ" sz="3200" i="1"/>
              <a:t>…a to tak, aniž by si toho všimly.“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r>
              <a:rPr lang="cs-CZ" dirty="0"/>
              <a:t>Politika vs. média (2)</a:t>
            </a:r>
            <a:br>
              <a:rPr lang="cs-CZ" dirty="0"/>
            </a:br>
            <a:r>
              <a:rPr lang="cs-CZ" sz="2000" dirty="0"/>
              <a:t>Svoboda tisku v roce 2017. Zdroj: Reportéři bez hranic</a:t>
            </a:r>
          </a:p>
        </p:txBody>
      </p:sp>
      <p:pic>
        <p:nvPicPr>
          <p:cNvPr id="5" name="Zástupný symbol pro obsah 4" descr="PressFreedom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1677194"/>
            <a:ext cx="7909308" cy="472704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svobody tisku 2017 – TOP 10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400" dirty="0"/>
              <a:t>1., 2., 3., 4., 5. Norsko, Švédsko, Finsko, Dánsko, Nizozemsko</a:t>
            </a:r>
          </a:p>
          <a:p>
            <a:pPr>
              <a:buFont typeface="Arial" charset="0"/>
              <a:buNone/>
            </a:pPr>
            <a:r>
              <a:rPr lang="cs-CZ" sz="2400" dirty="0"/>
              <a:t>6. Kostarika</a:t>
            </a:r>
          </a:p>
          <a:p>
            <a:pPr>
              <a:buFont typeface="Arial" charset="0"/>
              <a:buNone/>
            </a:pPr>
            <a:r>
              <a:rPr lang="cs-CZ" sz="2400" dirty="0"/>
              <a:t>7. Švýcarsko … 11. Rakousko</a:t>
            </a:r>
          </a:p>
          <a:p>
            <a:pPr>
              <a:buFont typeface="Arial" charset="0"/>
              <a:buNone/>
            </a:pPr>
            <a:r>
              <a:rPr lang="cs-CZ" sz="2400" dirty="0"/>
              <a:t>17. Slovensko  (2004 = dělené 1., 2006 = 44. – nový tiskový zákon)</a:t>
            </a:r>
          </a:p>
          <a:p>
            <a:pPr>
              <a:buFont typeface="Arial" charset="0"/>
              <a:buNone/>
            </a:pPr>
            <a:r>
              <a:rPr lang="cs-CZ" sz="2400" b="1" dirty="0"/>
              <a:t>23. Česko – (2006 – 5. místo!)</a:t>
            </a:r>
          </a:p>
          <a:p>
            <a:pPr>
              <a:buFont typeface="Arial" charset="0"/>
              <a:buNone/>
            </a:pPr>
            <a:r>
              <a:rPr lang="cs-CZ" sz="2400" dirty="0"/>
              <a:t>43. USA … 54. Polsko … 71. Maďarsko … 148. Rusko … 153. Bělorusko … 155. Turecko … 180 </a:t>
            </a:r>
            <a:r>
              <a:rPr lang="cs-CZ" sz="2400" dirty="0" err="1"/>
              <a:t>KLDR</a:t>
            </a:r>
            <a:endParaRPr lang="cs-CZ" sz="2400" dirty="0"/>
          </a:p>
          <a:p>
            <a:pPr>
              <a:buNone/>
            </a:pPr>
            <a:r>
              <a:rPr lang="cs-CZ" sz="2800" dirty="0"/>
              <a:t>Celkově: nejhorší výsledek indexu od roku 2004 !!, pouze 13 % zemí má svobodný tisk</a:t>
            </a:r>
          </a:p>
          <a:p>
            <a:pPr>
              <a:buNone/>
            </a:pPr>
            <a:r>
              <a:rPr lang="cs-CZ" sz="2400" dirty="0"/>
              <a:t>Zdroj: </a:t>
            </a:r>
            <a:r>
              <a:rPr lang="cs-CZ" sz="2400" dirty="0" err="1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err="1">
                <a:hlinkClick r:id="rId2"/>
              </a:rPr>
              <a:t>rsf.org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en</a:t>
            </a:r>
            <a:r>
              <a:rPr lang="cs-CZ" sz="2400" dirty="0">
                <a:hlinkClick r:id="rId2"/>
              </a:rPr>
              <a:t>/</a:t>
            </a:r>
            <a:r>
              <a:rPr lang="cs-CZ" sz="2400" dirty="0" err="1">
                <a:hlinkClick r:id="rId2"/>
              </a:rPr>
              <a:t>ranking</a:t>
            </a:r>
            <a:endParaRPr lang="cs-CZ" sz="2400" dirty="0"/>
          </a:p>
          <a:p>
            <a:pPr>
              <a:buFont typeface="Arial" charset="0"/>
              <a:buNone/>
            </a:pPr>
            <a:endParaRPr lang="cs-CZ" dirty="0"/>
          </a:p>
          <a:p>
            <a:pPr>
              <a:buFont typeface="Arial" charset="0"/>
              <a:buNone/>
            </a:pPr>
            <a:r>
              <a:rPr lang="cs-CZ" dirty="0"/>
              <a:t>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svobody tisku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„Zvlášť děsivé je, že i demokracie stále silněji omezují nezávislá média a novináře, místo aby svobodu tisku uchovávaly jako základní hodnotu.” (</a:t>
            </a:r>
            <a:r>
              <a:rPr lang="cs-CZ" i="1" dirty="0"/>
              <a:t>Michael </a:t>
            </a:r>
            <a:r>
              <a:rPr lang="cs-CZ" i="1" dirty="0" err="1"/>
              <a:t>Rediske</a:t>
            </a:r>
            <a:r>
              <a:rPr lang="cs-CZ" i="1" dirty="0"/>
              <a:t>, mluvčí </a:t>
            </a:r>
            <a:r>
              <a:rPr lang="cs-CZ" i="1" dirty="0" err="1"/>
              <a:t>RSF</a:t>
            </a:r>
            <a:r>
              <a:rPr lang="cs-CZ" i="1" dirty="0"/>
              <a:t>)</a:t>
            </a:r>
          </a:p>
          <a:p>
            <a:r>
              <a:rPr lang="cs-CZ" dirty="0"/>
              <a:t>Česká republika = „vzestup oligarchů”, dosaženo „kritické hranice“</a:t>
            </a:r>
          </a:p>
          <a:p>
            <a:pPr>
              <a:buNone/>
            </a:pPr>
            <a:endParaRPr lang="cs-CZ" sz="20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Evropa, </a:t>
            </a:r>
            <a:r>
              <a:rPr lang="cs-CZ" dirty="0" err="1"/>
              <a:t>iliberalismus</a:t>
            </a:r>
            <a:r>
              <a:rPr lang="cs-CZ" dirty="0"/>
              <a:t> a svoboda tisku v roce 2018</a:t>
            </a:r>
          </a:p>
        </p:txBody>
      </p:sp>
      <p:pic>
        <p:nvPicPr>
          <p:cNvPr id="4" name="Zástupný symbol pro obsah 3" descr="WordPressFreedomIndex_2018_Europ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008" y="1628799"/>
            <a:ext cx="8250448" cy="464382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75F3B-5F79-4A69-BB35-50F76A80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cs-CZ" dirty="0"/>
              <a:t>Svoboda tisku ve světě 4/2020 (RSF)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3A11161-91AF-411A-BFDF-6A6B572BC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7" y="1600200"/>
            <a:ext cx="7719245" cy="4525963"/>
          </a:xfrm>
        </p:spPr>
      </p:pic>
    </p:spTree>
    <p:extLst>
      <p:ext uri="{BB962C8B-B14F-4D97-AF65-F5344CB8AC3E}">
        <p14:creationId xmlns:p14="http://schemas.microsoft.com/office/powerpoint/2010/main" val="2268463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05ABD-20E4-4892-9566-FE5B2161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/>
          <a:lstStyle/>
          <a:p>
            <a:r>
              <a:rPr lang="cs-CZ" dirty="0"/>
              <a:t>Svoboda tisku v Evropě 4/2020 (RSF)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1396DC-B514-4D97-BADB-CE66CE8B1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996626" cy="4327810"/>
          </a:xfrm>
        </p:spPr>
      </p:pic>
    </p:spTree>
    <p:extLst>
      <p:ext uri="{BB962C8B-B14F-4D97-AF65-F5344CB8AC3E}">
        <p14:creationId xmlns:p14="http://schemas.microsoft.com/office/powerpoint/2010/main" val="124333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Rozdělení referátů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(9. 4. 2024)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Petr Kozel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(16. 4. 2024)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>
                <a:solidFill>
                  <a:srgbClr val="FF0000"/>
                </a:solidFill>
              </a:rPr>
              <a:t>Lucie Váňová</a:t>
            </a:r>
            <a:endParaRPr lang="cs-CZ" sz="2200" dirty="0"/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(23. 4. 2024)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Adam Vyhnálek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(30. 4. 2024)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Emma </a:t>
            </a:r>
            <a:r>
              <a:rPr lang="cs-CZ" sz="2200" b="1" dirty="0" err="1">
                <a:solidFill>
                  <a:srgbClr val="FF0000"/>
                </a:solidFill>
              </a:rPr>
              <a:t>Kodyšová</a:t>
            </a:r>
            <a:endParaRPr lang="cs-CZ" sz="2200" dirty="0"/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(7. 5. 2024)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</a:t>
            </a:r>
            <a:r>
              <a:rPr lang="cs-CZ" sz="2400" i="1" dirty="0"/>
              <a:t> Prezentace:</a:t>
            </a:r>
            <a:r>
              <a:rPr lang="cs-CZ" sz="2200" b="1" dirty="0">
                <a:solidFill>
                  <a:srgbClr val="FF0000"/>
                </a:solidFill>
              </a:rPr>
              <a:t> - </a:t>
            </a: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>
                <a:solidFill>
                  <a:srgbClr val="FF0000"/>
                </a:solidFill>
              </a:rPr>
              <a:t>(14. 5. 2024) – rektorský den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492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4D84B-C981-1F80-1D36-21B47743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Svoboda tisku ve světě 2022 (RSF)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81B0D6A-C8B7-25A2-41BF-4FDCDADC8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5" y="1770176"/>
            <a:ext cx="8461650" cy="4781128"/>
          </a:xfrm>
        </p:spPr>
      </p:pic>
    </p:spTree>
    <p:extLst>
      <p:ext uri="{BB962C8B-B14F-4D97-AF65-F5344CB8AC3E}">
        <p14:creationId xmlns:p14="http://schemas.microsoft.com/office/powerpoint/2010/main" val="4280076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E78CF-39D0-802D-15A8-1E5A4352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Svoboda tisku 2013 (RSF)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3BC359-A9AC-8440-3D73-728EAD470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38" y="1600200"/>
            <a:ext cx="5714724" cy="4525963"/>
          </a:xfrm>
        </p:spPr>
      </p:pic>
    </p:spTree>
    <p:extLst>
      <p:ext uri="{BB962C8B-B14F-4D97-AF65-F5344CB8AC3E}">
        <p14:creationId xmlns:p14="http://schemas.microsoft.com/office/powerpoint/2010/main" val="903612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3C91B-03AD-6250-3CDE-BA8438DA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Svoboda tisku 2022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E9DE083-A5ED-5D39-FFCF-9F3BBEFDF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41" y="1600200"/>
            <a:ext cx="5733717" cy="4525963"/>
          </a:xfrm>
        </p:spPr>
      </p:pic>
    </p:spTree>
    <p:extLst>
      <p:ext uri="{BB962C8B-B14F-4D97-AF65-F5344CB8AC3E}">
        <p14:creationId xmlns:p14="http://schemas.microsoft.com/office/powerpoint/2010/main" val="3083089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Politika vs. média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2800" b="1"/>
              <a:t>Cenzura </a:t>
            </a:r>
            <a:r>
              <a:rPr lang="cs-CZ" sz="2800"/>
              <a:t>(z lat. </a:t>
            </a:r>
            <a:r>
              <a:rPr lang="cs-CZ" sz="2800" i="1"/>
              <a:t>censor</a:t>
            </a:r>
            <a:r>
              <a:rPr lang="cs-CZ" sz="2800"/>
              <a:t> = odhadce, posuzovatel)  v oblasti médií a sdělovacích prostředků mocenský nástroj určený ke kontrole informací k veřejnému šíření, případně rovněž ke kontrole informačních toků</a:t>
            </a:r>
          </a:p>
          <a:p>
            <a:pPr>
              <a:buFont typeface="Arial" charset="0"/>
              <a:buNone/>
            </a:pPr>
            <a:endParaRPr lang="cs-CZ" sz="2800"/>
          </a:p>
          <a:p>
            <a:r>
              <a:rPr lang="cs-CZ" sz="2800" b="1"/>
              <a:t>předběžná</a:t>
            </a:r>
            <a:r>
              <a:rPr lang="cs-CZ" sz="2800"/>
              <a:t> = preventivní, prováděná před tím, než jde například článek do tisku </a:t>
            </a:r>
          </a:p>
          <a:p>
            <a:r>
              <a:rPr lang="cs-CZ" sz="2800" b="1"/>
              <a:t>následná</a:t>
            </a:r>
            <a:r>
              <a:rPr lang="cs-CZ" sz="2800"/>
              <a:t> = represivní, prováděná po vytištění, ale před rozšiřováním </a:t>
            </a:r>
          </a:p>
          <a:p>
            <a:r>
              <a:rPr lang="cs-CZ" sz="2800" b="1"/>
              <a:t>autocenzura </a:t>
            </a:r>
            <a:r>
              <a:rPr lang="cs-CZ" sz="2800"/>
              <a:t>= prováděná buď samotným autorem či redakcí, producentem, vydavatelem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r>
              <a:rPr lang="cs-CZ"/>
              <a:t>Cenzura v českých dějinách (1)</a:t>
            </a:r>
            <a:br>
              <a:rPr lang="cs-CZ"/>
            </a:br>
            <a:endParaRPr lang="cs-CZ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cs-CZ" sz="2800"/>
              <a:t>1547 – Ferdinand I. </a:t>
            </a:r>
          </a:p>
          <a:p>
            <a:pPr lvl="1"/>
            <a:r>
              <a:rPr lang="cs-CZ" sz="2400"/>
              <a:t>„Tiskaři a prodavači hanlivých letáků a knih mají být bez milosti utopeni.“ </a:t>
            </a:r>
          </a:p>
          <a:p>
            <a:r>
              <a:rPr lang="cs-CZ" sz="2800"/>
              <a:t>do roku 1848 – předběžná cenzura</a:t>
            </a:r>
          </a:p>
          <a:p>
            <a:pPr lvl="1"/>
            <a:r>
              <a:rPr lang="cs-CZ" sz="2400"/>
              <a:t>Karlovarská usnesení, 1819</a:t>
            </a:r>
          </a:p>
          <a:p>
            <a:pPr lvl="1"/>
            <a:r>
              <a:rPr lang="cs-CZ" sz="2400"/>
              <a:t> „</a:t>
            </a:r>
            <a:r>
              <a:rPr lang="nl-NL" sz="2400"/>
              <a:t>Cenzura je horší než loterie</a:t>
            </a:r>
            <a:r>
              <a:rPr lang="cs-CZ" sz="2400"/>
              <a:t>.“ (Čelakovský)</a:t>
            </a:r>
          </a:p>
          <a:p>
            <a:r>
              <a:rPr lang="cs-CZ" sz="2800"/>
              <a:t>1848 – císařský patent z 15. března</a:t>
            </a:r>
          </a:p>
          <a:p>
            <a:pPr lvl="1"/>
            <a:r>
              <a:rPr lang="cs-CZ" sz="2400"/>
              <a:t>zrušení cenzury, svoboda tisku</a:t>
            </a:r>
          </a:p>
          <a:p>
            <a:r>
              <a:rPr lang="cs-CZ" sz="2800"/>
              <a:t>1849 – oktrojovaná ústava z 4. března</a:t>
            </a:r>
          </a:p>
          <a:p>
            <a:pPr lvl="1"/>
            <a:r>
              <a:rPr lang="cs-CZ" sz="2000"/>
              <a:t> </a:t>
            </a:r>
            <a:r>
              <a:rPr lang="cs-CZ" sz="2000" i="1"/>
              <a:t>„Každý má právo slovem, písmem nebo tiskem mínění své svobodně projevovati, tisk nesmí se cenzuře podrobovati. Na zlé užívání tisku vydá se zákon odvetný.“</a:t>
            </a:r>
            <a:endParaRPr lang="cs-CZ" sz="2000"/>
          </a:p>
          <a:p>
            <a:pPr lvl="1">
              <a:buFont typeface="Arial" charset="0"/>
              <a:buNone/>
            </a:pPr>
            <a:endParaRPr lang="cs-CZ"/>
          </a:p>
          <a:p>
            <a:pPr lvl="1">
              <a:buFont typeface="Arial" charset="0"/>
              <a:buNone/>
            </a:pPr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r>
              <a:rPr lang="cs-CZ"/>
              <a:t>Cenzura v českých dějinách (2)</a:t>
            </a:r>
            <a:br>
              <a:rPr lang="cs-CZ"/>
            </a:br>
            <a:endParaRPr lang="cs-CZ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r>
              <a:rPr lang="cs-CZ" sz="2800"/>
              <a:t>1862 – nový tiskový zákon</a:t>
            </a:r>
          </a:p>
          <a:p>
            <a:pPr lvl="1"/>
            <a:r>
              <a:rPr lang="cs-CZ" sz="2400" i="1"/>
              <a:t>de facto</a:t>
            </a:r>
            <a:r>
              <a:rPr lang="cs-CZ" sz="2400"/>
              <a:t> následná cenzura</a:t>
            </a:r>
          </a:p>
          <a:p>
            <a:r>
              <a:rPr lang="cs-CZ" sz="2800"/>
              <a:t>1918 – 1938 </a:t>
            </a:r>
          </a:p>
          <a:p>
            <a:pPr lvl="1"/>
            <a:r>
              <a:rPr lang="cs-CZ" sz="2400"/>
              <a:t>kontinuita s habsburským právem</a:t>
            </a:r>
          </a:p>
          <a:p>
            <a:r>
              <a:rPr lang="cs-CZ" sz="2800"/>
              <a:t>1939 – Druhá republika</a:t>
            </a:r>
          </a:p>
          <a:p>
            <a:pPr lvl="1"/>
            <a:r>
              <a:rPr lang="cs-CZ" sz="2400"/>
              <a:t>předběžná cenzura</a:t>
            </a:r>
          </a:p>
          <a:p>
            <a:r>
              <a:rPr lang="cs-CZ" sz="2800"/>
              <a:t>1945-1948</a:t>
            </a:r>
            <a:r>
              <a:rPr lang="cs-CZ" sz="2400"/>
              <a:t>  </a:t>
            </a:r>
          </a:p>
          <a:p>
            <a:pPr lvl="1"/>
            <a:r>
              <a:rPr lang="cs-CZ" sz="2400"/>
              <a:t> svoboda tisku (?)</a:t>
            </a:r>
          </a:p>
          <a:p>
            <a:r>
              <a:rPr lang="cs-CZ" sz="2800"/>
              <a:t>po roce 1948 </a:t>
            </a:r>
            <a:endParaRPr lang="cs-CZ" sz="2400"/>
          </a:p>
          <a:p>
            <a:pPr lvl="1"/>
            <a:r>
              <a:rPr lang="cs-CZ" sz="2400"/>
              <a:t> </a:t>
            </a:r>
            <a:r>
              <a:rPr lang="cs-CZ" sz="2400" i="1"/>
              <a:t>de iure </a:t>
            </a:r>
            <a:r>
              <a:rPr lang="cs-CZ" sz="2400"/>
              <a:t>svoboda tisku, </a:t>
            </a:r>
            <a:r>
              <a:rPr lang="cs-CZ" sz="2400" i="1"/>
              <a:t>de facto </a:t>
            </a:r>
            <a:r>
              <a:rPr lang="cs-CZ" sz="2400"/>
              <a:t>předběžná cenzura</a:t>
            </a:r>
          </a:p>
          <a:p>
            <a:pPr lvl="1"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r>
              <a:rPr lang="cs-CZ"/>
              <a:t>Cenzura v českých dějinách (3)</a:t>
            </a:r>
            <a:br>
              <a:rPr lang="cs-CZ"/>
            </a:br>
            <a:endParaRPr lang="cs-CZ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2800"/>
              <a:t>červen 1968</a:t>
            </a:r>
          </a:p>
          <a:p>
            <a:pPr lvl="1"/>
            <a:r>
              <a:rPr lang="cs-CZ" sz="2400"/>
              <a:t>zrušení cenzury, zákon č. 84/1968 Sb., 26. června 1968</a:t>
            </a:r>
          </a:p>
          <a:p>
            <a:pPr lvl="1"/>
            <a:r>
              <a:rPr lang="cs-CZ" sz="2400"/>
              <a:t>čl. 17: „Cenzura je nepřípustná. Cenzura je definována jako zásah státních úřadů proti svobodě projevu a obrazu a proti jejich rozšiřování hromadnými sdělovacími prostředky." </a:t>
            </a:r>
          </a:p>
          <a:p>
            <a:pPr lvl="1"/>
            <a:r>
              <a:rPr lang="cs-CZ" sz="2400"/>
              <a:t>čl. 18: vláda měla zveřejnit pro šéfredaktory seznam utajovaných skutečností. </a:t>
            </a:r>
          </a:p>
          <a:p>
            <a:r>
              <a:rPr lang="cs-CZ" sz="2800"/>
              <a:t>30. srpna 1968 – zákon 127</a:t>
            </a:r>
            <a:r>
              <a:rPr lang="en-US" sz="2800"/>
              <a:t>/1968</a:t>
            </a:r>
            <a:r>
              <a:rPr lang="cs-CZ" sz="2800"/>
              <a:t> Sb.</a:t>
            </a:r>
          </a:p>
          <a:p>
            <a:pPr lvl="1"/>
            <a:r>
              <a:rPr lang="cs-CZ" sz="2400"/>
              <a:t>zrušen čl. 17, Úřad pro tisk a informace má právo (ÚTI, „ÚTISK“), následná cenzura, autocenzura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r>
              <a:rPr lang="cs-CZ"/>
              <a:t>Cenzura v českých dějinách (4)</a:t>
            </a:r>
            <a:br>
              <a:rPr lang="cs-CZ"/>
            </a:br>
            <a:endParaRPr lang="cs-CZ"/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/>
          </a:p>
          <a:p>
            <a:pPr algn="ctr">
              <a:buFont typeface="Arial" charset="0"/>
              <a:buNone/>
            </a:pPr>
            <a:r>
              <a:rPr lang="cs-CZ" sz="3600"/>
              <a:t>ROK 1989</a:t>
            </a:r>
          </a:p>
          <a:p>
            <a:pPr algn="ctr">
              <a:buFont typeface="Arial" charset="0"/>
              <a:buNone/>
            </a:pPr>
            <a:r>
              <a:rPr lang="cs-CZ" sz="3600"/>
              <a:t> </a:t>
            </a:r>
          </a:p>
          <a:p>
            <a:pPr algn="ctr">
              <a:buFont typeface="Arial" charset="0"/>
              <a:buNone/>
            </a:pPr>
            <a:r>
              <a:rPr lang="cs-CZ" sz="3600"/>
              <a:t>Definitivní svoboda tisku???</a:t>
            </a:r>
          </a:p>
          <a:p>
            <a:pPr algn="ctr">
              <a:buFont typeface="Arial" charset="0"/>
              <a:buNone/>
            </a:pPr>
            <a:r>
              <a:rPr lang="cs-CZ" sz="3600"/>
              <a:t>Definitivní konec cenzury???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5B184-D2EB-475A-A63B-06D99427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F01BC4-79FE-42DA-ADEB-F1F829ADC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1600" dirty="0"/>
              <a:t>https://zpravy.aktualne.cz/galerie-a-videa/obrazem-tak-vypadala-krize-v-ceske-televizi-pred-20-lety/r~14d9c94853f111ebb1110cc47ab5f122/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DDC16D-8758-40DC-B304-CB9297581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664"/>
            <a:ext cx="5006369" cy="331974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02B75D-9B16-40C3-8AE8-B075AEFE9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263"/>
            <a:ext cx="3909196" cy="27422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43DE67-E2F1-427D-AFA2-FCCF020AE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1" y="3362360"/>
            <a:ext cx="4125982" cy="28898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45F6B97-84E1-44FA-8B3A-A8B779C38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04" y="2877535"/>
            <a:ext cx="4909573" cy="32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83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000"/>
              <a:t>Zdroj: Jan Čulík a Tomáš Pecina, </a:t>
            </a:r>
            <a:r>
              <a:rPr lang="cs-CZ" sz="2000" i="1"/>
              <a:t>V hlavních zprávách: Televize. Fakta, která před vámi zatajili</a:t>
            </a:r>
            <a:r>
              <a:rPr lang="cs-CZ" sz="2000"/>
              <a:t>, únor 2001</a:t>
            </a:r>
          </a:p>
          <a:p>
            <a:pPr algn="ctr">
              <a:buFont typeface="Arial" charset="0"/>
              <a:buNone/>
            </a:pPr>
            <a:r>
              <a:rPr lang="cs-CZ" sz="2400" b="1"/>
              <a:t>Role veřejnoprávní televize</a:t>
            </a:r>
            <a:endParaRPr lang="cs-CZ" sz="2400"/>
          </a:p>
          <a:p>
            <a:r>
              <a:rPr lang="cs-CZ" sz="2400"/>
              <a:t>Zákon o České Televizi</a:t>
            </a:r>
          </a:p>
          <a:p>
            <a:pPr lvl="1"/>
            <a:r>
              <a:rPr lang="cs-CZ" sz="2400" i="1"/>
              <a:t>„Hlavními úkoly veřejné služby v oblasti televizního vysílání jsou zejména poskytování objektivních, ověřených, ve svém celku vyvážených a všestranných informací pro svobodné vytváření názorů“</a:t>
            </a:r>
            <a:endParaRPr lang="cs-CZ" sz="2400"/>
          </a:p>
          <a:p>
            <a:r>
              <a:rPr lang="cs-CZ" sz="2400"/>
              <a:t>Nezávislé sdělovací prostředky hrají klíčovou roli v každé demokracii – tzv. „</a:t>
            </a:r>
            <a:r>
              <a:rPr lang="cs-CZ" sz="2400" i="1"/>
              <a:t>hlídací pes demokracie“</a:t>
            </a:r>
            <a:endParaRPr lang="cs-CZ" sz="2400"/>
          </a:p>
          <a:p>
            <a:r>
              <a:rPr lang="cs-CZ" sz="2400"/>
              <a:t>Měly by dodržovat kritický přístup ke všem stranám </a:t>
            </a:r>
          </a:p>
          <a:p>
            <a:pPr eaLnBrk="1" hangingPunct="1">
              <a:buFont typeface="Arial" charset="0"/>
              <a:buNone/>
            </a:pPr>
            <a:r>
              <a:rPr lang="cs-CZ" sz="2400"/>
              <a:t> </a:t>
            </a:r>
          </a:p>
          <a:p>
            <a:pPr algn="ctr" eaLnBrk="1" hangingPunct="1">
              <a:buFont typeface="Arial" charset="0"/>
              <a:buNone/>
            </a:pPr>
            <a:endParaRPr lang="cs-CZ" b="1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6" descr="masterpiece.jpg">
            <a:extLst>
              <a:ext uri="{FF2B5EF4-FFF2-40B4-BE49-F238E27FC236}">
                <a16:creationId xmlns:a16="http://schemas.microsoft.com/office/drawing/2014/main" id="{D45A4A29-0D76-210E-F3E4-91DEF21CBB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38612"/>
            <a:ext cx="84788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5. seminář – 19. 3. 2024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4800" dirty="0"/>
              <a:t>Na cestě za občanskou společností:</a:t>
            </a:r>
          </a:p>
          <a:p>
            <a:pPr algn="ctr" eaLnBrk="1" hangingPunct="1">
              <a:buFont typeface="Arial" charset="0"/>
              <a:buNone/>
            </a:pPr>
            <a:r>
              <a:rPr lang="cs-CZ" sz="4800" dirty="0"/>
              <a:t>„Aféra Spiegel“</a:t>
            </a:r>
          </a:p>
          <a:p>
            <a:pPr algn="ctr" eaLnBrk="1" hangingPunct="1">
              <a:buFont typeface="Arial" charset="0"/>
              <a:buNone/>
            </a:pPr>
            <a:endParaRPr lang="cs-CZ" sz="6000" dirty="0"/>
          </a:p>
          <a:p>
            <a:pPr algn="ctr" eaLnBrk="1" hangingPunct="1">
              <a:buFont typeface="Arial" charset="0"/>
              <a:buNone/>
            </a:pPr>
            <a:r>
              <a:rPr lang="cs-CZ" sz="6000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4000" dirty="0"/>
              <a:t>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Problematická struktura ČT</a:t>
            </a:r>
            <a:endParaRPr lang="cs-CZ" sz="2400"/>
          </a:p>
          <a:p>
            <a:endParaRPr lang="cs-CZ" sz="2400"/>
          </a:p>
          <a:p>
            <a:r>
              <a:rPr lang="cs-CZ" sz="2400"/>
              <a:t>Parlament -&gt; Rada ČT -&gt; Generální ředitel</a:t>
            </a:r>
          </a:p>
          <a:p>
            <a:r>
              <a:rPr lang="cs-CZ" sz="2400"/>
              <a:t>Parlament jmenuje radu ČT na základě stranickopolitického mustru</a:t>
            </a:r>
          </a:p>
          <a:p>
            <a:pPr lvl="1"/>
            <a:r>
              <a:rPr lang="cs-CZ" sz="2400"/>
              <a:t>rada není politicky nezávislá, nemůže tedy zaručovat nestrannost ČT</a:t>
            </a:r>
          </a:p>
          <a:p>
            <a:r>
              <a:rPr lang="cs-CZ" sz="2400"/>
              <a:t>Generální ředitel zodpovídá přímo radě, je tedy nutně ovlivněn její stranností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b="1"/>
              <a:t>Potřebné rysy kvalitní publicistické práce v televizním vysílání</a:t>
            </a:r>
            <a:endParaRPr lang="cs-CZ" sz="2400"/>
          </a:p>
          <a:p>
            <a:r>
              <a:rPr lang="cs-CZ" sz="2400"/>
              <a:t>Vychovat moderátory skutečně na výši</a:t>
            </a:r>
          </a:p>
          <a:p>
            <a:pPr lvl="1"/>
            <a:r>
              <a:rPr lang="cs-CZ" sz="2400"/>
              <a:t>Poskytnout jim potřebné zázemí a týmy profesionálů připravující politické debaty</a:t>
            </a:r>
          </a:p>
          <a:p>
            <a:pPr lvl="1"/>
            <a:r>
              <a:rPr lang="cs-CZ" sz="2400"/>
              <a:t>Osobnosti vyrovnávající se čelním politikům, které by byly schopny jim efektivně oponovat</a:t>
            </a:r>
          </a:p>
          <a:p>
            <a:pPr lvl="1"/>
            <a:r>
              <a:rPr lang="cs-CZ" sz="2400"/>
              <a:t>Debata musí být pro politika výzvou, ve které je potřeba obstát</a:t>
            </a:r>
          </a:p>
          <a:p>
            <a:r>
              <a:rPr lang="cs-CZ" sz="2400"/>
              <a:t>Naprostá nezávislost ČT na politických stranách</a:t>
            </a:r>
          </a:p>
          <a:p>
            <a:r>
              <a:rPr lang="cs-CZ" sz="2400"/>
              <a:t>Hluboké analýzy zprostředkovávající pohled na danou problematiku ze všech úhlů pohledu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Rysy zpravodajství ČT</a:t>
            </a:r>
            <a:endParaRPr lang="cs-CZ" sz="2400"/>
          </a:p>
          <a:p>
            <a:r>
              <a:rPr lang="cs-CZ" sz="2400"/>
              <a:t>Málo času ve vysílání</a:t>
            </a:r>
          </a:p>
          <a:p>
            <a:r>
              <a:rPr lang="cs-CZ" sz="2400"/>
              <a:t>Příliš závislé na ČTK</a:t>
            </a:r>
          </a:p>
          <a:p>
            <a:r>
              <a:rPr lang="cs-CZ" sz="2400"/>
              <a:t>Zprávy jsou příliš krátké a povrchní</a:t>
            </a:r>
          </a:p>
          <a:p>
            <a:r>
              <a:rPr lang="cs-CZ" sz="2400"/>
              <a:t>Chybí hloubkové analýzy</a:t>
            </a:r>
          </a:p>
          <a:p>
            <a:r>
              <a:rPr lang="cs-CZ" sz="2400"/>
              <a:t>Špatně a nenápaditě vedené debaty</a:t>
            </a:r>
          </a:p>
          <a:p>
            <a:r>
              <a:rPr lang="cs-CZ" sz="2400"/>
              <a:t>Nedrží si odstup od politiků 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Situace v ČT 1997-2000 – co krizi předcházelo</a:t>
            </a:r>
            <a:endParaRPr lang="cs-CZ" sz="2400"/>
          </a:p>
          <a:p>
            <a:r>
              <a:rPr lang="cs-CZ" sz="2400"/>
              <a:t>Rychlá střídání na postu generálního ředitele</a:t>
            </a:r>
          </a:p>
          <a:p>
            <a:pPr lvl="1"/>
            <a:r>
              <a:rPr lang="cs-CZ" sz="2400"/>
              <a:t>Ivo Mathé (1992-1998)</a:t>
            </a:r>
          </a:p>
          <a:p>
            <a:pPr lvl="1"/>
            <a:r>
              <a:rPr lang="cs-CZ" sz="2400"/>
              <a:t>Jakub Puchalský (1998-2000)</a:t>
            </a:r>
          </a:p>
          <a:p>
            <a:pPr lvl="1"/>
            <a:r>
              <a:rPr lang="cs-CZ" sz="2400"/>
              <a:t>Dušan Chmelíček (únor-prosinec 2000)</a:t>
            </a:r>
          </a:p>
          <a:p>
            <a:pPr lvl="1"/>
            <a:r>
              <a:rPr lang="cs-CZ" sz="2400"/>
              <a:t>Jiří Hodač ( 22.12.2000-11.1.2001)</a:t>
            </a:r>
          </a:p>
          <a:p>
            <a:r>
              <a:rPr lang="cs-CZ" sz="2400"/>
              <a:t>V dubnu 2000 odvolána původní rada ČT a jmenována nová</a:t>
            </a:r>
          </a:p>
          <a:p>
            <a:r>
              <a:rPr lang="cs-CZ" sz="2400"/>
              <a:t>Přes snahu prosadit reformy si rozhodující vliv v ČT stále udržují neformální interní mocenské struktury </a:t>
            </a:r>
          </a:p>
          <a:p>
            <a:pPr lvl="1"/>
            <a:r>
              <a:rPr lang="cs-CZ" sz="2400"/>
              <a:t>Každá změna je chápána jako útok a setkává se tedy s odporem ze strany zaměstnanců 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Průběh krize ČT (1)</a:t>
            </a:r>
          </a:p>
          <a:p>
            <a:r>
              <a:rPr lang="cs-CZ" sz="2400"/>
              <a:t>Odvolání generálního ředitele Dušana Chmelíčka Radou ČT </a:t>
            </a:r>
          </a:p>
          <a:p>
            <a:pPr lvl="1"/>
            <a:r>
              <a:rPr lang="cs-CZ" sz="2400"/>
              <a:t>skandál Sazka (prosinec 2000) – generální ředitel zakazuje odvysílat reportáž o nekalých praktikách Sazky ve snaze nepřijít tak o jednoho z největších odběratelů reklamního času ČT</a:t>
            </a:r>
          </a:p>
          <a:p>
            <a:r>
              <a:rPr lang="cs-CZ" sz="2400"/>
              <a:t>Rada na rychlo jmenuje novým ředitelem Jiřího Hodače </a:t>
            </a:r>
          </a:p>
          <a:p>
            <a:pPr lvl="1"/>
            <a:r>
              <a:rPr lang="cs-CZ" sz="2400"/>
              <a:t>ten jmenuje Janu Bobošíkovou ředitelkou zpravodajství</a:t>
            </a:r>
          </a:p>
          <a:p>
            <a:pPr lvl="1"/>
            <a:r>
              <a:rPr lang="cs-CZ" sz="2400"/>
              <a:t>Vzniká „Dvojí vysílání“ – povstalci vysílají z prostor ČT, Hodač s Bobošíkovou vysílají z prostor TV Nova a Prima, navzájem si ruší signál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Průběh krize ČT (2)</a:t>
            </a:r>
          </a:p>
          <a:p>
            <a:r>
              <a:rPr lang="cs-CZ" sz="2400"/>
              <a:t>Protestující novináři mají plnou podporu ze strany Syndikátu novinářů ČR a Mezinárodní federace novinářů</a:t>
            </a:r>
          </a:p>
          <a:p>
            <a:pPr lvl="1"/>
            <a:r>
              <a:rPr lang="cs-CZ" sz="2400"/>
              <a:t>Ředitel MFN informuje o situaci předsedu Evropské komise, celá aféra tak nabývá ohromných rozměrů</a:t>
            </a:r>
          </a:p>
          <a:p>
            <a:r>
              <a:rPr lang="cs-CZ" sz="2400"/>
              <a:t>3. ledna Senát označuje Hodače za viníka a vyzývá ho k rezignaci </a:t>
            </a:r>
          </a:p>
          <a:p>
            <a:r>
              <a:rPr lang="cs-CZ" sz="2400"/>
              <a:t>Senát vyzývá Poslaneckou sněmovnu k odvolání rady ČT</a:t>
            </a:r>
          </a:p>
          <a:p>
            <a:r>
              <a:rPr lang="cs-CZ" sz="2400"/>
              <a:t>Veřejnost se staví na stranu rebelů</a:t>
            </a:r>
          </a:p>
          <a:p>
            <a:pPr lvl="1"/>
            <a:r>
              <a:rPr lang="cs-CZ" sz="2400"/>
              <a:t>100 000 lidí na Václavském náměstí, petice</a:t>
            </a:r>
          </a:p>
          <a:p>
            <a:pPr lvl="1"/>
            <a:r>
              <a:rPr lang="cs-CZ" sz="2400"/>
              <a:t>„bojují za svobodu slova a tisku“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Průběh krize ČT (3)</a:t>
            </a:r>
          </a:p>
          <a:p>
            <a:r>
              <a:rPr lang="cs-CZ" sz="2400"/>
              <a:t>4. ledna Hodač kolabuje a 11. odstupuje ze zdravotních důvodů z funkce</a:t>
            </a:r>
          </a:p>
          <a:p>
            <a:r>
              <a:rPr lang="cs-CZ" sz="2400"/>
              <a:t>13. ledna odvolává PSČR radu ČT</a:t>
            </a:r>
          </a:p>
          <a:p>
            <a:r>
              <a:rPr lang="cs-CZ" sz="2400"/>
              <a:t>9. února nastupuje nový ředitel Jiří Balvín </a:t>
            </a:r>
          </a:p>
          <a:p>
            <a:pPr>
              <a:buFont typeface="Arial" charset="0"/>
              <a:buNone/>
            </a:pPr>
            <a:endParaRPr lang="cs-CZ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/>
              <a:t>Následky</a:t>
            </a:r>
            <a:endParaRPr lang="cs-CZ" sz="2400"/>
          </a:p>
          <a:p>
            <a:r>
              <a:rPr lang="cs-CZ" sz="2400"/>
              <a:t>Změna zákona o ČT </a:t>
            </a:r>
          </a:p>
          <a:p>
            <a:r>
              <a:rPr lang="cs-CZ" sz="2400"/>
              <a:t>Rozšíření rady z 9 na 15 členů a její odpolitizování – stále je ale jmenována parlamentem… </a:t>
            </a:r>
          </a:p>
          <a:p>
            <a:r>
              <a:rPr lang="cs-CZ" sz="2400"/>
              <a:t>Finanční sankce od Rady České republiky pro rozhlasové a televizní vysílání</a:t>
            </a:r>
          </a:p>
          <a:p>
            <a:r>
              <a:rPr lang="cs-CZ" sz="2400"/>
              <a:t>Zdiskreditování celé ČT na veřejnosti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sz="2400" b="1" dirty="0"/>
              <a:t>Záchrana ČT před cenzurou nebo zneužití veřejnosti?</a:t>
            </a:r>
            <a:endParaRPr lang="cs-CZ" sz="2400" dirty="0"/>
          </a:p>
          <a:p>
            <a:r>
              <a:rPr lang="cs-CZ" sz="2400" dirty="0"/>
              <a:t>Veřejnost po celou dobu sympatizuje s rebely a staví se na jejich stranu</a:t>
            </a:r>
          </a:p>
          <a:p>
            <a:r>
              <a:rPr lang="cs-CZ" sz="2400" dirty="0"/>
              <a:t>Chybí ji informace o skutečné podstatě problému (?)</a:t>
            </a:r>
          </a:p>
          <a:p>
            <a:r>
              <a:rPr lang="cs-CZ" sz="2400" dirty="0"/>
              <a:t>Ukazuje se, že se dá jednoduše zmanipulovat (?)</a:t>
            </a:r>
          </a:p>
          <a:p>
            <a:r>
              <a:rPr lang="cs-CZ" sz="2400" dirty="0"/>
              <a:t>Původně čistě pracovněprávní spor zaměstnanců ČT je silně zpolitizován, občané do něj promítají svou politickou </a:t>
            </a:r>
            <a:r>
              <a:rPr lang="cs-CZ" sz="2400" dirty="0" err="1"/>
              <a:t>rozčarovanost</a:t>
            </a:r>
            <a:r>
              <a:rPr lang="cs-CZ" sz="2400" dirty="0"/>
              <a:t> z tehdejší „opoziční smlouvy“ (?)</a:t>
            </a:r>
          </a:p>
          <a:p>
            <a:r>
              <a:rPr lang="cs-CZ" sz="2400" dirty="0"/>
              <a:t>Tvrdý boj za „záchranu demokracie“ a svobody slova (?)</a:t>
            </a:r>
          </a:p>
          <a:p>
            <a:r>
              <a:rPr lang="cs-CZ" sz="2400" dirty="0"/>
              <a:t>Novináři zneužili vysílání pro vlastní potřeby (?)</a:t>
            </a:r>
          </a:p>
          <a:p>
            <a:pPr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Krize v České televizi 2000-2001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b="1" dirty="0"/>
              <a:t>Následky</a:t>
            </a:r>
            <a:endParaRPr lang="cs-CZ" sz="2400" dirty="0"/>
          </a:p>
          <a:p>
            <a:r>
              <a:rPr lang="cs-CZ" sz="2400" dirty="0"/>
              <a:t>Změna zákona o ČT </a:t>
            </a:r>
          </a:p>
          <a:p>
            <a:r>
              <a:rPr lang="cs-CZ" sz="2400" dirty="0"/>
              <a:t>Rozšíření rady z 9 na 15 členů a její odpolitizování – stále je ale jmenována parlamentem… </a:t>
            </a:r>
          </a:p>
          <a:p>
            <a:r>
              <a:rPr lang="cs-CZ" sz="2400" dirty="0"/>
              <a:t>Finanční sankce od Rady České republiky pro rozhlasové a televizní vysílání</a:t>
            </a:r>
          </a:p>
          <a:p>
            <a:r>
              <a:rPr lang="cs-CZ" sz="2400" dirty="0"/>
              <a:t>Zdiskreditování celé ČT na veřejnosti</a:t>
            </a:r>
          </a:p>
          <a:p>
            <a:pPr>
              <a:buFont typeface="Arial" charset="0"/>
              <a:buNone/>
            </a:pPr>
            <a:endParaRPr lang="cs-CZ" dirty="0"/>
          </a:p>
          <a:p>
            <a:r>
              <a:rPr lang="cs-CZ" sz="2400" b="1" dirty="0"/>
              <a:t>Jaké je postavení ČT jako média veřejné služby v roce 2019?</a:t>
            </a:r>
          </a:p>
          <a:p>
            <a:r>
              <a:rPr lang="cs-CZ" sz="2400" b="1" dirty="0"/>
              <a:t>Je ČT nezávislou institucí?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19. 3.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o textu Ch. von </a:t>
            </a:r>
            <a:r>
              <a:rPr lang="cs-CZ" dirty="0" err="1"/>
              <a:t>Hodenbergové</a:t>
            </a: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Prezentace „Aféra Spiegel“ a její role v demokratizaci západoněmecké společnosti </a:t>
            </a: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Daniil </a:t>
            </a:r>
            <a:r>
              <a:rPr lang="cs-CZ" dirty="0" err="1">
                <a:solidFill>
                  <a:srgbClr val="FF0000"/>
                </a:solidFill>
              </a:rPr>
              <a:t>Sidorov</a:t>
            </a:r>
            <a:endParaRPr lang="cs-CZ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Diskuse o roli médií ve společnosti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i="1" dirty="0"/>
              <a:t>Krize v ČT 2000/01</a:t>
            </a:r>
          </a:p>
          <a:p>
            <a:pPr marL="914400" lvl="1" indent="-514350" eaLnBrk="1" hangingPunct="1">
              <a:buFont typeface="Arial" charset="0"/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Aféra Spiegel vs. krize v ČT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 vidíte paralely obou „afér“?</a:t>
            </a:r>
          </a:p>
          <a:p>
            <a:r>
              <a:rPr lang="cs-CZ" dirty="0"/>
              <a:t>Kde vidíte rozdíly?</a:t>
            </a:r>
          </a:p>
          <a:p>
            <a:r>
              <a:rPr lang="cs-CZ" dirty="0"/>
              <a:t>Existuje v České republice 33 let po „listopadu“ svoboda tisku?</a:t>
            </a:r>
          </a:p>
          <a:p>
            <a:r>
              <a:rPr lang="cs-CZ" dirty="0"/>
              <a:t>Jste spokojeni s úrovní médií (veřejné služby) v České republice </a:t>
            </a:r>
            <a:r>
              <a:rPr lang="en-US" dirty="0"/>
              <a:t>/ </a:t>
            </a:r>
            <a:r>
              <a:rPr lang="cs-CZ" dirty="0"/>
              <a:t>Slovenské republice?</a:t>
            </a:r>
          </a:p>
          <a:p>
            <a:r>
              <a:rPr lang="cs-CZ" dirty="0"/>
              <a:t>Existuje v ČR </a:t>
            </a:r>
            <a:r>
              <a:rPr lang="en-US" dirty="0"/>
              <a:t>/ </a:t>
            </a:r>
            <a:r>
              <a:rPr lang="cs-CZ" dirty="0"/>
              <a:t>SR 33 let po „listopadu“ občanská společnost?</a:t>
            </a:r>
          </a:p>
          <a:p>
            <a:pPr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26. 3. 2024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Téma:</a:t>
            </a:r>
            <a:r>
              <a:rPr lang="cs-CZ" dirty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„Německý podzim“: levicový terorismus </a:t>
            </a:r>
            <a:r>
              <a:rPr lang="cs-CZ" dirty="0" err="1"/>
              <a:t>Rote</a:t>
            </a:r>
            <a:r>
              <a:rPr lang="cs-CZ" dirty="0"/>
              <a:t> </a:t>
            </a:r>
            <a:r>
              <a:rPr lang="cs-CZ" dirty="0" err="1"/>
              <a:t>Armee</a:t>
            </a:r>
            <a:r>
              <a:rPr lang="cs-CZ" dirty="0"/>
              <a:t> </a:t>
            </a:r>
            <a:r>
              <a:rPr lang="cs-CZ" dirty="0" err="1"/>
              <a:t>Fraktion</a:t>
            </a:r>
            <a:r>
              <a:rPr lang="cs-CZ" dirty="0"/>
              <a:t> a jeho současná reflexe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Texty:</a:t>
            </a:r>
          </a:p>
          <a:p>
            <a:pPr>
              <a:defRPr/>
            </a:pPr>
            <a:r>
              <a:rPr lang="cs-CZ" dirty="0" err="1"/>
              <a:t>Siegfried</a:t>
            </a:r>
            <a:r>
              <a:rPr lang="cs-CZ" dirty="0"/>
              <a:t>, </a:t>
            </a:r>
            <a:r>
              <a:rPr lang="cs-CZ" dirty="0" err="1"/>
              <a:t>Detlef</a:t>
            </a:r>
            <a:r>
              <a:rPr lang="cs-CZ" dirty="0"/>
              <a:t>: </a:t>
            </a:r>
            <a:r>
              <a:rPr lang="en-US" i="1" dirty="0"/>
              <a:t>'Don't Trust Anyone Older Than 30?' Voices of Conflict and Consensus between Generations in 1960s West Germany</a:t>
            </a:r>
            <a:r>
              <a:rPr lang="cs-CZ" i="1" dirty="0"/>
              <a:t>.</a:t>
            </a:r>
            <a:r>
              <a:rPr lang="en-US" i="1" dirty="0"/>
              <a:t> </a:t>
            </a:r>
            <a:r>
              <a:rPr lang="cs-CZ" dirty="0"/>
              <a:t> In </a:t>
            </a:r>
            <a:r>
              <a:rPr lang="en-US" dirty="0"/>
              <a:t>Journal of Contemporary History, Vol. 40, No. 4 (2005), pp. 727-744</a:t>
            </a:r>
            <a:r>
              <a:rPr lang="cs-CZ" dirty="0"/>
              <a:t>.</a:t>
            </a:r>
            <a:endParaRPr lang="cs-CZ" b="1" dirty="0"/>
          </a:p>
          <a:p>
            <a:pPr>
              <a:defRPr/>
            </a:pPr>
            <a:r>
              <a:rPr lang="cs-CZ" dirty="0" err="1"/>
              <a:t>Schmidtke</a:t>
            </a:r>
            <a:r>
              <a:rPr lang="cs-CZ" dirty="0"/>
              <a:t>, Michael A.: </a:t>
            </a:r>
            <a:r>
              <a:rPr lang="en-US" i="1" dirty="0"/>
              <a:t>Cultural Revolution or Cultural Shock? Student Radicalism and 1968 in Germany </a:t>
            </a:r>
            <a:r>
              <a:rPr lang="cs-CZ" dirty="0"/>
              <a:t>. In </a:t>
            </a:r>
            <a:r>
              <a:rPr lang="en-US" dirty="0"/>
              <a:t>South Central Review, Vol. 17, no. 1</a:t>
            </a:r>
            <a:r>
              <a:rPr lang="cs-CZ" dirty="0"/>
              <a:t> (2000) </a:t>
            </a:r>
            <a:r>
              <a:rPr lang="en-US" dirty="0"/>
              <a:t> pp. 77-89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/>
              <a:t>  </a:t>
            </a:r>
          </a:p>
          <a:p>
            <a:pPr algn="ctr">
              <a:buFont typeface="Arial" charset="0"/>
              <a:buNone/>
              <a:defRPr/>
            </a:pPr>
            <a:r>
              <a:rPr lang="cs-CZ" b="1" dirty="0"/>
              <a:t>Referát:</a:t>
            </a:r>
          </a:p>
          <a:p>
            <a:pPr algn="ctr">
              <a:buFont typeface="Arial" charset="0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Jiří </a:t>
            </a:r>
            <a:r>
              <a:rPr lang="cs-CZ" b="1" dirty="0" err="1">
                <a:solidFill>
                  <a:srgbClr val="FF0000"/>
                </a:solidFill>
              </a:rPr>
              <a:t>Virág</a:t>
            </a:r>
            <a:endParaRPr lang="cs-CZ" b="1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Diskuse o textu von Hodenbergové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/>
          </a:p>
          <a:p>
            <a:r>
              <a:rPr lang="cs-CZ" sz="2400" dirty="0"/>
              <a:t>Charakterizujte a srovnejte generace pětačtyřicátníků a osmašedesátníků a jejich roli v procesu demokratizace západoněmecké společnosti.</a:t>
            </a:r>
          </a:p>
          <a:p>
            <a:pPr>
              <a:buFont typeface="Arial" charset="0"/>
              <a:buNone/>
            </a:pPr>
            <a:endParaRPr lang="cs-CZ" sz="2400" dirty="0"/>
          </a:p>
          <a:p>
            <a:r>
              <a:rPr lang="cs-CZ" sz="2400" dirty="0"/>
              <a:t>Jakou roli sehrála německá média v procesu demokratizace západoněmecké společnosti?</a:t>
            </a:r>
          </a:p>
          <a:p>
            <a:endParaRPr lang="cs-CZ" sz="2400" dirty="0"/>
          </a:p>
          <a:p>
            <a:r>
              <a:rPr lang="cs-CZ" sz="2400" dirty="0"/>
              <a:t>Charakterizujte západoněmeckou společnost 50. let a vysvětlete pojem „druhé založení SRN“.</a:t>
            </a:r>
          </a:p>
          <a:p>
            <a:pPr>
              <a:buNone/>
            </a:pPr>
            <a:br>
              <a:rPr lang="cs-CZ" sz="2400" dirty="0"/>
            </a:b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Diskuse o textu von Hodenbergové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buNone/>
            </a:pPr>
            <a:endParaRPr lang="cs-CZ" sz="2400" dirty="0"/>
          </a:p>
          <a:p>
            <a:r>
              <a:rPr lang="cs-CZ" sz="2400" dirty="0"/>
              <a:t>Charakterizujte 50. léta v SRN z hlediska mediálních obsahů („konsensuální žurnalistika“) a vysvětlete důvody pro výběr témat a způsob psaní. Srovnejte se 70. léty. </a:t>
            </a:r>
          </a:p>
          <a:p>
            <a:endParaRPr lang="cs-CZ" sz="2400" dirty="0"/>
          </a:p>
          <a:p>
            <a:r>
              <a:rPr lang="cs-CZ" sz="2400" dirty="0"/>
              <a:t>Proč jsou podle autorky novináři klíčoví pro fungování moderní veřejné sféry? Souhlasíte s ní?</a:t>
            </a:r>
          </a:p>
          <a:p>
            <a:endParaRPr lang="cs-CZ" sz="2400" dirty="0"/>
          </a:p>
          <a:p>
            <a:r>
              <a:rPr lang="cs-CZ" sz="2400" dirty="0"/>
              <a:t>Jak autorka textu nahlíží na „Aféru </a:t>
            </a:r>
            <a:r>
              <a:rPr lang="cs-CZ" sz="2400" dirty="0" err="1"/>
              <a:t>Spiegel</a:t>
            </a:r>
            <a:r>
              <a:rPr lang="cs-CZ" sz="2400" dirty="0"/>
              <a:t>“ v kontextu zrodu kritické veřejné sféry?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 o textu a referátu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„</a:t>
            </a:r>
            <a:r>
              <a:rPr lang="cs-CZ" sz="2400"/>
              <a:t>Aféra Spiegel“ – kdo je vítěz, a kdo poražený?</a:t>
            </a:r>
          </a:p>
          <a:p>
            <a:endParaRPr lang="cs-CZ" sz="2400"/>
          </a:p>
          <a:p>
            <a:r>
              <a:rPr lang="cs-CZ" sz="2400"/>
              <a:t>Jakým způsobem západoněmecká média reflektovala protestní hnutí z konce 60. let?</a:t>
            </a:r>
          </a:p>
          <a:p>
            <a:endParaRPr lang="cs-CZ" sz="2400"/>
          </a:p>
          <a:p>
            <a:r>
              <a:rPr lang="cs-CZ" sz="2400"/>
              <a:t>Jakou roli podle vás média hrají či mají hrát v demokratickém / autoritativním / totalitním státě?</a:t>
            </a:r>
          </a:p>
          <a:p>
            <a:pPr>
              <a:buFont typeface="Arial" charset="0"/>
              <a:buNone/>
            </a:pPr>
            <a:endParaRPr lang="cs-CZ" sz="2400"/>
          </a:p>
          <a:p>
            <a:r>
              <a:rPr lang="cs-CZ" sz="2400"/>
              <a:t>Co si představujete pod pojmem „občanská společnost“? Existuje v ČR, SR? Pokud ne, co je třeba udělat?</a:t>
            </a:r>
          </a:p>
          <a:p>
            <a:pPr>
              <a:buFont typeface="Arial" charset="0"/>
              <a:buNone/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4CB54-2A67-B00E-8958-82D6825F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25E94-61E7-7BAB-FD68-0796D5AB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l">
              <a:buNone/>
            </a:pPr>
            <a:r>
              <a:rPr lang="cs-CZ" sz="2800" b="0" i="0" u="none" strike="noStrike" baseline="0" dirty="0">
                <a:latin typeface="+mj-lt"/>
              </a:rPr>
              <a:t>„</a:t>
            </a:r>
            <a:r>
              <a:rPr lang="cs-CZ" sz="2400" b="0" i="0" u="none" strike="noStrike" baseline="0" dirty="0" err="1">
                <a:latin typeface="+mj-lt"/>
              </a:rPr>
              <a:t>Democratising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cs-CZ" sz="2400" b="0" i="0" u="none" strike="noStrike" baseline="0" dirty="0" err="1">
                <a:latin typeface="+mj-lt"/>
              </a:rPr>
              <a:t>the</a:t>
            </a:r>
            <a:r>
              <a:rPr lang="cs-CZ" sz="2400" b="0" i="0" u="none" strike="noStrike" baseline="0" dirty="0">
                <a:latin typeface="+mj-lt"/>
              </a:rPr>
              <a:t> public </a:t>
            </a:r>
            <a:r>
              <a:rPr lang="en-US" sz="2400" b="0" i="0" u="none" strike="noStrike" baseline="0" dirty="0">
                <a:latin typeface="+mj-lt"/>
              </a:rPr>
              <a:t>sphere turned out to be a gradual process from within, encompassing a multitude of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conflicts and setbacks. </a:t>
            </a:r>
            <a:r>
              <a:rPr lang="en-US" sz="2400" b="1" i="0" u="none" strike="noStrike" baseline="0" dirty="0">
                <a:latin typeface="+mj-lt"/>
              </a:rPr>
              <a:t>What today, in hindsight, looks like a journey to democracy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appeared at the time as an intricate and enormously large puzzle of slowly changing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patterns of perception, thought and </a:t>
            </a:r>
            <a:r>
              <a:rPr lang="en-US" sz="2400" b="1" i="0" u="none" strike="noStrike" baseline="0" dirty="0" err="1">
                <a:latin typeface="+mj-lt"/>
              </a:rPr>
              <a:t>behaviour</a:t>
            </a:r>
            <a:r>
              <a:rPr lang="en-US" sz="2400" b="0" i="0" u="none" strike="noStrike" baseline="0" dirty="0">
                <a:latin typeface="+mj-lt"/>
              </a:rPr>
              <a:t> on the level of the individual and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the profession: in the media, in politics and among audiences.</a:t>
            </a:r>
            <a:r>
              <a:rPr lang="cs-CZ" sz="2400" b="0" i="0" u="none" strike="noStrike" baseline="0" dirty="0">
                <a:latin typeface="+mj-lt"/>
              </a:rPr>
              <a:t>“ … </a:t>
            </a:r>
            <a:r>
              <a:rPr lang="en-US" sz="2400" b="1" i="0" u="none" strike="noStrike" baseline="0" dirty="0">
                <a:latin typeface="+mj-lt"/>
              </a:rPr>
              <a:t>The more the mass media acted as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agenda setters, fora of political debate and instruments of control, the more the public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learned to </a:t>
            </a:r>
            <a:r>
              <a:rPr lang="en-US" sz="2400" b="1" i="0" u="none" strike="noStrike" baseline="0" dirty="0" err="1">
                <a:latin typeface="+mj-lt"/>
              </a:rPr>
              <a:t>criticise</a:t>
            </a:r>
            <a:r>
              <a:rPr lang="en-US" sz="2400" b="1" i="0" u="none" strike="noStrike" baseline="0" dirty="0">
                <a:latin typeface="+mj-lt"/>
              </a:rPr>
              <a:t> the legitimacy of tradition and state interest, and the more the</a:t>
            </a:r>
            <a:r>
              <a:rPr lang="cs-CZ" sz="2400" b="1" i="0" u="none" strike="noStrike" baseline="0" dirty="0">
                <a:latin typeface="+mj-lt"/>
              </a:rPr>
              <a:t> </a:t>
            </a:r>
            <a:r>
              <a:rPr lang="en-US" sz="2400" b="1" i="0" u="none" strike="noStrike" baseline="0" dirty="0">
                <a:latin typeface="+mj-lt"/>
              </a:rPr>
              <a:t>government was forced to adapt </a:t>
            </a:r>
            <a:r>
              <a:rPr lang="en-US" sz="2400" b="0" i="0" u="none" strike="noStrike" baseline="0" dirty="0">
                <a:latin typeface="+mj-lt"/>
              </a:rPr>
              <a:t>to the new pattern of legitimation through public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discourse and more transparent </a:t>
            </a:r>
            <a:r>
              <a:rPr lang="en-US" sz="2400" b="0" i="0" u="none" strike="noStrike" baseline="0" dirty="0" err="1">
                <a:latin typeface="+mj-lt"/>
              </a:rPr>
              <a:t>gover</a:t>
            </a:r>
            <a:r>
              <a:rPr lang="cs-CZ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>
                <a:latin typeface="+mj-lt"/>
              </a:rPr>
              <a:t>nance.</a:t>
            </a:r>
            <a:endParaRPr lang="cs-CZ" sz="2400" b="0" i="0" u="none" strike="noStrike" baseline="0" dirty="0">
              <a:latin typeface="+mj-lt"/>
            </a:endParaRPr>
          </a:p>
          <a:p>
            <a:pPr marL="0" indent="0" algn="ctr">
              <a:buNone/>
            </a:pPr>
            <a:endParaRPr lang="cs-CZ" sz="2200" i="1" dirty="0">
              <a:latin typeface="+mj-lt"/>
            </a:endParaRPr>
          </a:p>
          <a:p>
            <a:pPr marL="0" indent="0" algn="ctr">
              <a:buNone/>
            </a:pPr>
            <a:r>
              <a:rPr lang="cs-CZ" sz="2400" i="1" dirty="0">
                <a:latin typeface="+mj-lt"/>
              </a:rPr>
              <a:t>(von </a:t>
            </a:r>
            <a:r>
              <a:rPr lang="cs-CZ" sz="2400" i="1" dirty="0" err="1">
                <a:latin typeface="+mj-lt"/>
              </a:rPr>
              <a:t>Hodenberg</a:t>
            </a:r>
            <a:r>
              <a:rPr lang="cs-CZ" sz="2400" i="1" dirty="0">
                <a:latin typeface="+mj-lt"/>
              </a:rPr>
              <a:t>, s. 370)</a:t>
            </a:r>
            <a:endParaRPr lang="cs-CZ" sz="4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8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9025</TotalTime>
  <Words>3278</Words>
  <Application>Microsoft Office PowerPoint</Application>
  <PresentationFormat>Předvádění na obrazovce (4:3)</PresentationFormat>
  <Paragraphs>347</Paragraphs>
  <Slides>51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4" baseType="lpstr">
      <vt:lpstr>Arial</vt:lpstr>
      <vt:lpstr>Calibri</vt:lpstr>
      <vt:lpstr>Motiv sady Office</vt:lpstr>
      <vt:lpstr>Vybraná témata dějin německy mluvících zemí  po roce 1945</vt:lpstr>
      <vt:lpstr>Rozdělení referátů (1)</vt:lpstr>
      <vt:lpstr>Rozdělení referátů (2)</vt:lpstr>
      <vt:lpstr>5. seminář – 19. 3. 2024</vt:lpstr>
      <vt:lpstr>Program semináře 19. 3. 2024</vt:lpstr>
      <vt:lpstr>Diskuse o textu von Hodenbergové (1)</vt:lpstr>
      <vt:lpstr>Diskuse o textu von Hodenbergové (2)</vt:lpstr>
      <vt:lpstr>Diskuse o textu a referátu (3)</vt:lpstr>
      <vt:lpstr>Prezentace aplikace PowerPoint</vt:lpstr>
      <vt:lpstr>Seminář 19. 3. 2024</vt:lpstr>
      <vt:lpstr>Aféra Spiegel (1)</vt:lpstr>
      <vt:lpstr>Aféra Spiegel (2)</vt:lpstr>
      <vt:lpstr>Aféra Spiegel (3)</vt:lpstr>
      <vt:lpstr>Aféra Spiegel (4)</vt:lpstr>
      <vt:lpstr>Aféra Spiegel (5)</vt:lpstr>
      <vt:lpstr>Aféra Spiegel (6)</vt:lpstr>
      <vt:lpstr>Aféra Spiegel (7)</vt:lpstr>
      <vt:lpstr>Aféra Spiegel (8)</vt:lpstr>
      <vt:lpstr>Aféra Spiegel (9)</vt:lpstr>
      <vt:lpstr>Aféra Spiegel (10)</vt:lpstr>
      <vt:lpstr>Bedingt liefer-/abwehrbereit</vt:lpstr>
      <vt:lpstr>Deutungshoheit</vt:lpstr>
      <vt:lpstr>Politika vs. média (1)</vt:lpstr>
      <vt:lpstr>Politika vs. média (2) Svoboda tisku v roce 2017. Zdroj: Reportéři bez hranic</vt:lpstr>
      <vt:lpstr>Index svobody tisku 2017 – TOP 10</vt:lpstr>
      <vt:lpstr>Index svobody tisku 2017</vt:lpstr>
      <vt:lpstr>Střední Evropa, iliberalismus a svoboda tisku v roce 2018</vt:lpstr>
      <vt:lpstr>Svoboda tisku ve světě 4/2020 (RSF)</vt:lpstr>
      <vt:lpstr>Svoboda tisku v Evropě 4/2020 (RSF)</vt:lpstr>
      <vt:lpstr>Svoboda tisku ve světě 2022 (RSF)</vt:lpstr>
      <vt:lpstr>Svoboda tisku 2013 (RSF)</vt:lpstr>
      <vt:lpstr>Svoboda tisku 2022</vt:lpstr>
      <vt:lpstr>Politika vs. média (3)</vt:lpstr>
      <vt:lpstr>Cenzura v českých dějinách (1) </vt:lpstr>
      <vt:lpstr>Cenzura v českých dějinách (2) </vt:lpstr>
      <vt:lpstr>Cenzura v českých dějinách (3) </vt:lpstr>
      <vt:lpstr>Cenzura v českých dějinách (4) </vt:lpstr>
      <vt:lpstr>Prezentace aplikace PowerPoint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Krize v České televizi 2000-2001</vt:lpstr>
      <vt:lpstr>Aféra Spiegel vs. krize v ČT</vt:lpstr>
      <vt:lpstr>Seminář 26. 3.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350</cp:revision>
  <dcterms:created xsi:type="dcterms:W3CDTF">2010-02-10T22:09:25Z</dcterms:created>
  <dcterms:modified xsi:type="dcterms:W3CDTF">2024-03-18T20:11:12Z</dcterms:modified>
</cp:coreProperties>
</file>