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78" r:id="rId2"/>
    <p:sldId id="257" r:id="rId3"/>
    <p:sldId id="258" r:id="rId4"/>
    <p:sldId id="259" r:id="rId5"/>
    <p:sldId id="279" r:id="rId6"/>
    <p:sldId id="260" r:id="rId7"/>
    <p:sldId id="280" r:id="rId8"/>
    <p:sldId id="261" r:id="rId9"/>
    <p:sldId id="262" r:id="rId10"/>
    <p:sldId id="263" r:id="rId11"/>
    <p:sldId id="264" r:id="rId12"/>
    <p:sldId id="265" r:id="rId13"/>
    <p:sldId id="266" r:id="rId14"/>
    <p:sldId id="281" r:id="rId15"/>
    <p:sldId id="267" r:id="rId16"/>
    <p:sldId id="268" r:id="rId17"/>
    <p:sldId id="269" r:id="rId18"/>
  </p:sldIdLst>
  <p:sldSz cx="1008062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9"/>
    <p:restoredTop sz="94595"/>
  </p:normalViewPr>
  <p:slideViewPr>
    <p:cSldViewPr>
      <p:cViewPr varScale="1">
        <p:scale>
          <a:sx n="99" d="100"/>
          <a:sy n="99" d="100"/>
        </p:scale>
        <p:origin x="1576" y="17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">
            <a:extLst>
              <a:ext uri="{FF2B5EF4-FFF2-40B4-BE49-F238E27FC236}">
                <a16:creationId xmlns:a16="http://schemas.microsoft.com/office/drawing/2014/main" id="{5302E273-9474-E736-4BD7-F7CBBECC0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39" name="AutoShape 2">
            <a:extLst>
              <a:ext uri="{FF2B5EF4-FFF2-40B4-BE49-F238E27FC236}">
                <a16:creationId xmlns:a16="http://schemas.microsoft.com/office/drawing/2014/main" id="{48F61969-4AB4-79A4-41C6-9EFCCE784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0" name="AutoShape 3">
            <a:extLst>
              <a:ext uri="{FF2B5EF4-FFF2-40B4-BE49-F238E27FC236}">
                <a16:creationId xmlns:a16="http://schemas.microsoft.com/office/drawing/2014/main" id="{1A4CEF47-BA36-ADBC-5783-968394B89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1" name="AutoShape 4">
            <a:extLst>
              <a:ext uri="{FF2B5EF4-FFF2-40B4-BE49-F238E27FC236}">
                <a16:creationId xmlns:a16="http://schemas.microsoft.com/office/drawing/2014/main" id="{5E5ADF60-0EFD-9C29-7F19-F44457FA3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2" name="AutoShape 5">
            <a:extLst>
              <a:ext uri="{FF2B5EF4-FFF2-40B4-BE49-F238E27FC236}">
                <a16:creationId xmlns:a16="http://schemas.microsoft.com/office/drawing/2014/main" id="{CECA3C94-815A-FEBF-0269-79AFBCF34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3" name="AutoShape 6">
            <a:extLst>
              <a:ext uri="{FF2B5EF4-FFF2-40B4-BE49-F238E27FC236}">
                <a16:creationId xmlns:a16="http://schemas.microsoft.com/office/drawing/2014/main" id="{C698B7C3-6945-7A72-2952-8CAFF3677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4" name="AutoShape 7">
            <a:extLst>
              <a:ext uri="{FF2B5EF4-FFF2-40B4-BE49-F238E27FC236}">
                <a16:creationId xmlns:a16="http://schemas.microsoft.com/office/drawing/2014/main" id="{3A8A3631-7B69-3E18-2CB9-2CAA3EC83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5" name="AutoShape 8">
            <a:extLst>
              <a:ext uri="{FF2B5EF4-FFF2-40B4-BE49-F238E27FC236}">
                <a16:creationId xmlns:a16="http://schemas.microsoft.com/office/drawing/2014/main" id="{87F91375-DCD3-4564-3539-BAAE731F5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6" name="AutoShape 9">
            <a:extLst>
              <a:ext uri="{FF2B5EF4-FFF2-40B4-BE49-F238E27FC236}">
                <a16:creationId xmlns:a16="http://schemas.microsoft.com/office/drawing/2014/main" id="{7873398C-40F0-BD4C-DE6D-38358816E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7" name="AutoShape 10">
            <a:extLst>
              <a:ext uri="{FF2B5EF4-FFF2-40B4-BE49-F238E27FC236}">
                <a16:creationId xmlns:a16="http://schemas.microsoft.com/office/drawing/2014/main" id="{FD899A7E-F92D-2906-EDDB-E696B7FE8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8" name="AutoShape 11">
            <a:extLst>
              <a:ext uri="{FF2B5EF4-FFF2-40B4-BE49-F238E27FC236}">
                <a16:creationId xmlns:a16="http://schemas.microsoft.com/office/drawing/2014/main" id="{506DCFB1-B743-C465-F2EE-40170817F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9" name="AutoShape 12">
            <a:extLst>
              <a:ext uri="{FF2B5EF4-FFF2-40B4-BE49-F238E27FC236}">
                <a16:creationId xmlns:a16="http://schemas.microsoft.com/office/drawing/2014/main" id="{80A4F74C-C221-FA9D-522E-C619ECB68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50" name="AutoShape 13">
            <a:extLst>
              <a:ext uri="{FF2B5EF4-FFF2-40B4-BE49-F238E27FC236}">
                <a16:creationId xmlns:a16="http://schemas.microsoft.com/office/drawing/2014/main" id="{74B99E97-C16B-EA06-D8DB-C2CEFBC6D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51" name="AutoShape 14">
            <a:extLst>
              <a:ext uri="{FF2B5EF4-FFF2-40B4-BE49-F238E27FC236}">
                <a16:creationId xmlns:a16="http://schemas.microsoft.com/office/drawing/2014/main" id="{01259F9F-4BF4-CB43-A99E-0B543DDB7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52" name="Rectangle 15">
            <a:extLst>
              <a:ext uri="{FF2B5EF4-FFF2-40B4-BE49-F238E27FC236}">
                <a16:creationId xmlns:a16="http://schemas.microsoft.com/office/drawing/2014/main" id="{1E0AFDEC-25AF-B478-8FC4-0B65A31E825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21300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64" name="Rectangle 16">
            <a:extLst>
              <a:ext uri="{FF2B5EF4-FFF2-40B4-BE49-F238E27FC236}">
                <a16:creationId xmlns:a16="http://schemas.microsoft.com/office/drawing/2014/main" id="{8F075952-891F-6E81-19AA-5EE1F2E7391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24563" cy="4787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/>
          </a:p>
        </p:txBody>
      </p:sp>
      <p:sp>
        <p:nvSpPr>
          <p:cNvPr id="2065" name="Rectangle 17">
            <a:extLst>
              <a:ext uri="{FF2B5EF4-FFF2-40B4-BE49-F238E27FC236}">
                <a16:creationId xmlns:a16="http://schemas.microsoft.com/office/drawing/2014/main" id="{2F6553B6-6EE2-5F67-4CC0-FF09824A3279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57550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66" name="Rectangle 18">
            <a:extLst>
              <a:ext uri="{FF2B5EF4-FFF2-40B4-BE49-F238E27FC236}">
                <a16:creationId xmlns:a16="http://schemas.microsoft.com/office/drawing/2014/main" id="{7343AB4D-F6B9-5208-0194-182B76B70ED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57550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67" name="Rectangle 19">
            <a:extLst>
              <a:ext uri="{FF2B5EF4-FFF2-40B4-BE49-F238E27FC236}">
                <a16:creationId xmlns:a16="http://schemas.microsoft.com/office/drawing/2014/main" id="{378FFD45-57AE-9193-C059-1E23A8E6327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5238"/>
            <a:ext cx="3257550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68" name="Rectangle 20">
            <a:extLst>
              <a:ext uri="{FF2B5EF4-FFF2-40B4-BE49-F238E27FC236}">
                <a16:creationId xmlns:a16="http://schemas.microsoft.com/office/drawing/2014/main" id="{9C58B909-31CB-7301-A5AE-2DBAED09904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5238"/>
            <a:ext cx="3257550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5E0EA6F-1A7F-CD49-AE14-00E90879BCE1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9">
            <a:extLst>
              <a:ext uri="{FF2B5EF4-FFF2-40B4-BE49-F238E27FC236}">
                <a16:creationId xmlns:a16="http://schemas.microsoft.com/office/drawing/2014/main" id="{DE0DC0BA-039C-7E5A-AF63-351F617088E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EFB5A74-D394-574D-AA9B-B6BAF077041E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387" name="Text Box 1">
            <a:extLst>
              <a:ext uri="{FF2B5EF4-FFF2-40B4-BE49-F238E27FC236}">
                <a16:creationId xmlns:a16="http://schemas.microsoft.com/office/drawing/2014/main" id="{BFE7A52D-AF76-5B4C-306D-54DD47E076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E29F874F-8D6B-5D99-C6D4-CE83E3B4C6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0">
            <a:extLst>
              <a:ext uri="{FF2B5EF4-FFF2-40B4-BE49-F238E27FC236}">
                <a16:creationId xmlns:a16="http://schemas.microsoft.com/office/drawing/2014/main" id="{D413D912-6638-E639-5A85-1288236272D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3BB1D76-ED1A-D94B-B776-6F8AEB2D09E5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4819" name="Text Box 1">
            <a:extLst>
              <a:ext uri="{FF2B5EF4-FFF2-40B4-BE49-F238E27FC236}">
                <a16:creationId xmlns:a16="http://schemas.microsoft.com/office/drawing/2014/main" id="{DA240D80-EC50-93A8-B34A-3702C7EB23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2413" cy="3998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8D847849-C5F0-B17B-98ED-5277230AAD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8850" cy="4802187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0">
            <a:extLst>
              <a:ext uri="{FF2B5EF4-FFF2-40B4-BE49-F238E27FC236}">
                <a16:creationId xmlns:a16="http://schemas.microsoft.com/office/drawing/2014/main" id="{2AB07EBB-DE6C-8075-ADFF-278CF4F1D63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3659962-B3CC-3B40-9910-F7EEE84B9358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6867" name="Text Box 1">
            <a:extLst>
              <a:ext uri="{FF2B5EF4-FFF2-40B4-BE49-F238E27FC236}">
                <a16:creationId xmlns:a16="http://schemas.microsoft.com/office/drawing/2014/main" id="{F8E45CA9-001F-5821-9513-EA904DE38F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2413" cy="3998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Text Box 2">
            <a:extLst>
              <a:ext uri="{FF2B5EF4-FFF2-40B4-BE49-F238E27FC236}">
                <a16:creationId xmlns:a16="http://schemas.microsoft.com/office/drawing/2014/main" id="{07C7A701-C4CA-47A8-A22A-64A6E5767F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8850" cy="4802187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0">
            <a:extLst>
              <a:ext uri="{FF2B5EF4-FFF2-40B4-BE49-F238E27FC236}">
                <a16:creationId xmlns:a16="http://schemas.microsoft.com/office/drawing/2014/main" id="{E35BE92B-E168-845D-C5FC-DEA51EDAF6A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83E86CB-6CCB-0C42-8182-354E4BF92598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8915" name="Text Box 1">
            <a:extLst>
              <a:ext uri="{FF2B5EF4-FFF2-40B4-BE49-F238E27FC236}">
                <a16:creationId xmlns:a16="http://schemas.microsoft.com/office/drawing/2014/main" id="{25FD7EF4-95B2-04A5-04AD-0FB2465AD9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2413" cy="3998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6D43A9ED-C265-0E3D-5731-21DF34A665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8850" cy="4802187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0">
            <a:extLst>
              <a:ext uri="{FF2B5EF4-FFF2-40B4-BE49-F238E27FC236}">
                <a16:creationId xmlns:a16="http://schemas.microsoft.com/office/drawing/2014/main" id="{1C7C9837-D230-0F9C-A945-D18E308398B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FFC9ABF-D297-7047-8E82-FF8E20E6192D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0963" name="Text Box 1">
            <a:extLst>
              <a:ext uri="{FF2B5EF4-FFF2-40B4-BE49-F238E27FC236}">
                <a16:creationId xmlns:a16="http://schemas.microsoft.com/office/drawing/2014/main" id="{DB48C5A7-D41C-B095-8490-E59E1D3D14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2413" cy="3998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EC1F4644-DC24-0660-4528-57C6E3A424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8850" cy="4802187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0">
            <a:extLst>
              <a:ext uri="{FF2B5EF4-FFF2-40B4-BE49-F238E27FC236}">
                <a16:creationId xmlns:a16="http://schemas.microsoft.com/office/drawing/2014/main" id="{CC60EA2B-61A6-B0C7-594A-A58BC9733D5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5CE1DB1-5425-A243-9CEB-65526709D4A4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3011" name="Text Box 1">
            <a:extLst>
              <a:ext uri="{FF2B5EF4-FFF2-40B4-BE49-F238E27FC236}">
                <a16:creationId xmlns:a16="http://schemas.microsoft.com/office/drawing/2014/main" id="{4762F620-244F-8957-6B2B-44460CCC75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2413" cy="3998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29A5D5DD-7712-5F88-2146-A0BAA2671C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8850" cy="4802187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0">
            <a:extLst>
              <a:ext uri="{FF2B5EF4-FFF2-40B4-BE49-F238E27FC236}">
                <a16:creationId xmlns:a16="http://schemas.microsoft.com/office/drawing/2014/main" id="{032DA183-A78A-B47F-4800-C35E9849BA6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5436CF7-EA8B-1A40-AF0E-3229AD6901CC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5059" name="Text Box 1">
            <a:extLst>
              <a:ext uri="{FF2B5EF4-FFF2-40B4-BE49-F238E27FC236}">
                <a16:creationId xmlns:a16="http://schemas.microsoft.com/office/drawing/2014/main" id="{74C465DD-DF26-4DB1-8A87-60BB511EA6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2413" cy="3998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Text Box 2">
            <a:extLst>
              <a:ext uri="{FF2B5EF4-FFF2-40B4-BE49-F238E27FC236}">
                <a16:creationId xmlns:a16="http://schemas.microsoft.com/office/drawing/2014/main" id="{ADE60507-9B0C-A820-8EF8-32B37381C6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8850" cy="4802187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0">
            <a:extLst>
              <a:ext uri="{FF2B5EF4-FFF2-40B4-BE49-F238E27FC236}">
                <a16:creationId xmlns:a16="http://schemas.microsoft.com/office/drawing/2014/main" id="{17E1F226-4093-EE4F-57CE-6E7F826EB0D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C4097CB-FA9D-F743-A60A-D398B647B574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7107" name="Text Box 1">
            <a:extLst>
              <a:ext uri="{FF2B5EF4-FFF2-40B4-BE49-F238E27FC236}">
                <a16:creationId xmlns:a16="http://schemas.microsoft.com/office/drawing/2014/main" id="{4DDA5E29-E27A-FE4E-0D94-A78D19994A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2413" cy="3998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Text Box 2">
            <a:extLst>
              <a:ext uri="{FF2B5EF4-FFF2-40B4-BE49-F238E27FC236}">
                <a16:creationId xmlns:a16="http://schemas.microsoft.com/office/drawing/2014/main" id="{08FFFBEC-891D-7A6E-BBF5-9B6FA8F83D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8850" cy="4802187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0">
            <a:extLst>
              <a:ext uri="{FF2B5EF4-FFF2-40B4-BE49-F238E27FC236}">
                <a16:creationId xmlns:a16="http://schemas.microsoft.com/office/drawing/2014/main" id="{9C89F9B9-29FF-B6AE-841E-795AA1E610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A6610A1-DCA5-8B4E-9BA8-DA5DB1622F59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9155" name="Text Box 1">
            <a:extLst>
              <a:ext uri="{FF2B5EF4-FFF2-40B4-BE49-F238E27FC236}">
                <a16:creationId xmlns:a16="http://schemas.microsoft.com/office/drawing/2014/main" id="{A5266E5A-BFCA-67FA-7CDA-6962C15F46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2413" cy="3998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Text Box 2">
            <a:extLst>
              <a:ext uri="{FF2B5EF4-FFF2-40B4-BE49-F238E27FC236}">
                <a16:creationId xmlns:a16="http://schemas.microsoft.com/office/drawing/2014/main" id="{77D15C46-F594-C583-7323-5A044098DC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8850" cy="4802187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0">
            <a:extLst>
              <a:ext uri="{FF2B5EF4-FFF2-40B4-BE49-F238E27FC236}">
                <a16:creationId xmlns:a16="http://schemas.microsoft.com/office/drawing/2014/main" id="{1E068898-54C9-F47C-2A1F-BC17B064771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882A550-04B5-7A41-BEA4-EF809F683C1D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435" name="Text Box 1">
            <a:extLst>
              <a:ext uri="{FF2B5EF4-FFF2-40B4-BE49-F238E27FC236}">
                <a16:creationId xmlns:a16="http://schemas.microsoft.com/office/drawing/2014/main" id="{46CC707D-4901-E1D7-1AC0-2713D5B11A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53FA881D-E034-C82F-BA90-D662328D8F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0438" cy="480377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0">
            <a:extLst>
              <a:ext uri="{FF2B5EF4-FFF2-40B4-BE49-F238E27FC236}">
                <a16:creationId xmlns:a16="http://schemas.microsoft.com/office/drawing/2014/main" id="{130C1193-BD88-624A-D1B9-8FBA06D3822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3F4F242-DAF0-104E-BFAE-3659AB2171E4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483" name="Text Box 1">
            <a:extLst>
              <a:ext uri="{FF2B5EF4-FFF2-40B4-BE49-F238E27FC236}">
                <a16:creationId xmlns:a16="http://schemas.microsoft.com/office/drawing/2014/main" id="{C5467F9D-E48C-DF27-F6C4-1D9A863D80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4000" cy="4000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Text Box 2">
            <a:extLst>
              <a:ext uri="{FF2B5EF4-FFF2-40B4-BE49-F238E27FC236}">
                <a16:creationId xmlns:a16="http://schemas.microsoft.com/office/drawing/2014/main" id="{02193F3D-21A5-4706-0304-BFCADD2055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0438" cy="471487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0">
            <a:extLst>
              <a:ext uri="{FF2B5EF4-FFF2-40B4-BE49-F238E27FC236}">
                <a16:creationId xmlns:a16="http://schemas.microsoft.com/office/drawing/2014/main" id="{50319B75-3796-5723-5C99-87AB866C7BE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9D02A1F-9942-AD48-9147-CECA69BAC230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531" name="Text Box 1">
            <a:extLst>
              <a:ext uri="{FF2B5EF4-FFF2-40B4-BE49-F238E27FC236}">
                <a16:creationId xmlns:a16="http://schemas.microsoft.com/office/drawing/2014/main" id="{5EF9CAB6-2646-D55A-D9F8-F5F1C9CE31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4000" cy="4000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F9A5A85E-384E-78ED-B263-C60450DEAF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0438" cy="471487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0">
            <a:extLst>
              <a:ext uri="{FF2B5EF4-FFF2-40B4-BE49-F238E27FC236}">
                <a16:creationId xmlns:a16="http://schemas.microsoft.com/office/drawing/2014/main" id="{C3527CE1-2E8C-B8C0-944B-471C843AC06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96138AD-A3AC-A245-8887-5729C5713C04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4579" name="Text Box 1">
            <a:extLst>
              <a:ext uri="{FF2B5EF4-FFF2-40B4-BE49-F238E27FC236}">
                <a16:creationId xmlns:a16="http://schemas.microsoft.com/office/drawing/2014/main" id="{A3658CAA-A653-C435-5788-5660B0F8A0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4000" cy="4000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1CFFE207-2A01-5656-3067-D65C86685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0438" cy="471487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0">
            <a:extLst>
              <a:ext uri="{FF2B5EF4-FFF2-40B4-BE49-F238E27FC236}">
                <a16:creationId xmlns:a16="http://schemas.microsoft.com/office/drawing/2014/main" id="{1F5D01C2-C5B9-4C25-7972-20435E9BF07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CD101E4-3A04-0740-807C-2EE384FB47A1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6627" name="Text Box 1">
            <a:extLst>
              <a:ext uri="{FF2B5EF4-FFF2-40B4-BE49-F238E27FC236}">
                <a16:creationId xmlns:a16="http://schemas.microsoft.com/office/drawing/2014/main" id="{216DE443-DB50-9BE4-0C94-F2DA36A8E0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4000" cy="4000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Text Box 2">
            <a:extLst>
              <a:ext uri="{FF2B5EF4-FFF2-40B4-BE49-F238E27FC236}">
                <a16:creationId xmlns:a16="http://schemas.microsoft.com/office/drawing/2014/main" id="{67227D08-C389-2EBC-BFFE-972270140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0438" cy="471487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0">
            <a:extLst>
              <a:ext uri="{FF2B5EF4-FFF2-40B4-BE49-F238E27FC236}">
                <a16:creationId xmlns:a16="http://schemas.microsoft.com/office/drawing/2014/main" id="{49196939-0721-5456-1EB7-6711E4563AE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077E7E8-196A-924E-9EDF-0BCA74AAD4EE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8675" name="Text Box 1">
            <a:extLst>
              <a:ext uri="{FF2B5EF4-FFF2-40B4-BE49-F238E27FC236}">
                <a16:creationId xmlns:a16="http://schemas.microsoft.com/office/drawing/2014/main" id="{0D46E5BE-7FC6-D6B7-EA6B-1C2B5928E1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4000" cy="4000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Text Box 2">
            <a:extLst>
              <a:ext uri="{FF2B5EF4-FFF2-40B4-BE49-F238E27FC236}">
                <a16:creationId xmlns:a16="http://schemas.microsoft.com/office/drawing/2014/main" id="{5CCB623B-9CB4-3B6A-0E0E-349AC4C1D2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0438" cy="471487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0">
            <a:extLst>
              <a:ext uri="{FF2B5EF4-FFF2-40B4-BE49-F238E27FC236}">
                <a16:creationId xmlns:a16="http://schemas.microsoft.com/office/drawing/2014/main" id="{8DC79F24-F532-25B3-513D-C3883615846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BB6F34C-0394-9042-9A7C-D07FF7202ED3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0723" name="Text Box 1">
            <a:extLst>
              <a:ext uri="{FF2B5EF4-FFF2-40B4-BE49-F238E27FC236}">
                <a16:creationId xmlns:a16="http://schemas.microsoft.com/office/drawing/2014/main" id="{12287B6A-63E7-2FC8-5FFF-B0569C6FF2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4000" cy="4000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Text Box 2">
            <a:extLst>
              <a:ext uri="{FF2B5EF4-FFF2-40B4-BE49-F238E27FC236}">
                <a16:creationId xmlns:a16="http://schemas.microsoft.com/office/drawing/2014/main" id="{DC6C3794-67EB-2533-FE06-A30E953284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0438" cy="471487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0">
            <a:extLst>
              <a:ext uri="{FF2B5EF4-FFF2-40B4-BE49-F238E27FC236}">
                <a16:creationId xmlns:a16="http://schemas.microsoft.com/office/drawing/2014/main" id="{B6E0A8F2-8C4F-DE58-245A-D8946157092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2107954-9045-854E-B4F7-9C2192C7B011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2771" name="Text Box 1">
            <a:extLst>
              <a:ext uri="{FF2B5EF4-FFF2-40B4-BE49-F238E27FC236}">
                <a16:creationId xmlns:a16="http://schemas.microsoft.com/office/drawing/2014/main" id="{2316D71A-9BAE-3799-1E44-EE53D20433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2413" cy="3998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Text Box 2">
            <a:extLst>
              <a:ext uri="{FF2B5EF4-FFF2-40B4-BE49-F238E27FC236}">
                <a16:creationId xmlns:a16="http://schemas.microsoft.com/office/drawing/2014/main" id="{03110E78-647D-879B-420F-185D940C21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8850" cy="4802187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/>
              <a:t>Master-Untertitelformat bearbeiten</a:t>
            </a:r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BB7539-2538-EE77-F470-E245E89D0A4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623416-313E-5A85-24B6-25815323261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93CBC9-DB51-112F-93D9-3C450AB6813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C1EA7-BE79-EA4D-8C00-259638AD02AB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782339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B4E7E9-1FDB-74D1-BD76-B9A68454F03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587E7B-7E8E-B162-91D3-14B242AE1BB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CA1664-2C0B-19C9-504B-E3BEDAF7756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B1DA9-437D-DA44-BCC0-FB81FDD9B5C1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833855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289800" y="295275"/>
            <a:ext cx="2260600" cy="6438900"/>
          </a:xfrm>
        </p:spPr>
        <p:txBody>
          <a:bodyPr vert="eaVert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3238" y="295275"/>
            <a:ext cx="6634162" cy="6438900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DE72FD-D506-4FE5-17C4-3C443A337A4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6B35A9-8BD3-D6C9-710F-08D32695B41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34ADB2-98F3-D168-7396-A6AC3D6324C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C2F25-FFDC-3042-B9B5-E4E663DD46F8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325532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238" y="295275"/>
            <a:ext cx="9047162" cy="1244600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1E5ED82-C7DA-C12B-0D25-CCA561E31AD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50B620-539D-C03E-16B3-CB6310BA200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4E4982-A357-99FF-D97C-0E6CF52FDD7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3B219-A793-D749-B0C8-B460D73F2988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187333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7FD847-601A-D89C-A8E7-574F9D05E67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EF7CB7-27E8-3BE1-2E11-B13FEDC1133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E526C3-8F38-C00D-0BF0-3F960AA0A7D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40E7C-F853-F040-839F-D50D14D6E597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920557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5E8953-A607-9441-D1D8-88828999ED0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F14561-C1B2-7D9D-ABA0-723A2BFF585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32F311-DC98-DCE8-FBF8-6E1AA0F6997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39509-2587-0B44-AEAE-273D2F9CF07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650208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46587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02225" y="1768475"/>
            <a:ext cx="4448175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A7C78AF-C5AF-D163-A8B6-6E7B4CCCA2E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DD5B9F7-CC3D-6F0A-3975-88BC03DFCAF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61F7214-0649-8B71-7388-B8EBB4B44C0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7B0EA-854B-4B46-9389-CEB9248FF807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91739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F20C7B8-D5CC-BD41-1905-633177081BF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6192486-4E8F-EB10-3C3D-F4BA4621509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1DEA3B70-47DB-74ED-0BC5-B12D4B73887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E0217-62E2-524F-9011-B662C8C0CFEE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47533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A5750BD-4768-2F46-E508-BDA90AB29DB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6A2080-26B2-2B13-87EB-4036B0814E9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D9A02F-E03B-5EE4-BFE7-A73A265197E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BCCB6-B224-D941-931E-0737CFB0587C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46084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10DEC45-3542-5110-7DC4-EB822081DA1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F1EBE1D-76D6-8CD9-C388-7B5265831E3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7E52E7E-F0E7-9B9B-5E9E-3A7BAA35DFC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B1156-7170-AD4F-87BC-5FB28B957E9E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4014449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7EE3241-4301-FAE1-B7A1-F4CFCAFBA0A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28B7A60-4C0A-053C-4FC2-206C5D4CEAC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9A953FF-E666-CFDD-4430-4D0B11D7AC6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205E6-B4BE-394F-8EE2-CCED9923040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048506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20C3843-7CDE-17E9-D175-C51542D4A06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1D80E30-06DC-DB42-001E-7381A0A66C9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8214283-A580-1687-44D1-5876EE5E31E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EFDFD-6CA5-494D-A06F-5AFE0007BB8E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678036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AD04E26F-D4FB-17A0-8C7C-A07771183E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295275"/>
            <a:ext cx="9047162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CZ"/>
              <a:t>Klicken Sie, um das Format des Titeltextes zu bearbeiten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975B92D2-F8E9-F878-593B-247DE2C94E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47162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die Formate des Gliederungstextes zu bearbeiten</a:t>
            </a:r>
          </a:p>
          <a:p>
            <a:pPr lvl="1"/>
            <a:r>
              <a:rPr lang="en-GB" altLang="de-DE"/>
              <a:t>Zweite Gliederungsebene</a:t>
            </a:r>
          </a:p>
          <a:p>
            <a:pPr lvl="2"/>
            <a:r>
              <a:rPr lang="en-GB" altLang="de-DE"/>
              <a:t>Dritte Gliederungsebene</a:t>
            </a:r>
          </a:p>
          <a:p>
            <a:pPr lvl="3"/>
            <a:r>
              <a:rPr lang="en-GB" altLang="de-DE"/>
              <a:t>Vierte Gliederungsebene</a:t>
            </a:r>
          </a:p>
          <a:p>
            <a:pPr lvl="4"/>
            <a:r>
              <a:rPr lang="en-GB" altLang="de-DE"/>
              <a:t>Fünfte Gliederungsebene</a:t>
            </a:r>
          </a:p>
          <a:p>
            <a:pPr lvl="4"/>
            <a:r>
              <a:rPr lang="en-GB" altLang="de-DE"/>
              <a:t>Sechste Gliederungsebene</a:t>
            </a:r>
          </a:p>
          <a:p>
            <a:pPr lvl="4"/>
            <a:r>
              <a:rPr lang="en-GB" altLang="de-DE"/>
              <a:t>Siebente Gliederungsebene</a:t>
            </a:r>
          </a:p>
          <a:p>
            <a:pPr lvl="4"/>
            <a:r>
              <a:rPr lang="en-GB" altLang="de-DE"/>
              <a:t>Achte Gliederungsebene</a:t>
            </a:r>
          </a:p>
          <a:p>
            <a:pPr lvl="4"/>
            <a:r>
              <a:rPr lang="en-GB" altLang="de-DE"/>
              <a:t>Neunte Gliederungsebene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45ED627-6EF9-E987-FFEE-3BFA3C5084F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241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9C35180-C131-E065-6776-033D0E78B446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7182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19E0863-4483-BBE0-6B9B-B90723DE5DA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241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0A16536-84A2-734D-A9A8-4D1019B099DD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318D5103-7DFB-3CAB-A455-43B479085C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744538"/>
            <a:ext cx="9070975" cy="1285875"/>
          </a:xfrm>
        </p:spPr>
        <p:txBody>
          <a:bodyPr tIns="388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de-CZ" b="1">
                <a:latin typeface="Times New Roman" panose="02020603050405020304" pitchFamily="18" charset="0"/>
              </a:rPr>
              <a:t>Актуальные аспекты развития современного русского языка I</a:t>
            </a:r>
            <a:endParaRPr lang="de-CH" altLang="de-DE">
              <a:latin typeface="Times New Roman" panose="02020603050405020304" pitchFamily="18" charset="0"/>
            </a:endParaRP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4BE63749-CEC2-134B-9580-BBF2DE2D14B8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1768475"/>
            <a:ext cx="9070975" cy="4989513"/>
          </a:xfrm>
        </p:spPr>
        <p:txBody>
          <a:bodyPr anchor="ctr"/>
          <a:lstStyle/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de-CH" altLang="de-DE">
                <a:latin typeface="Times New Roman" panose="02020603050405020304" pitchFamily="18" charset="0"/>
              </a:rPr>
              <a:t>Markus Giger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A9AC4996-A3B0-382B-BB5E-418DE86395E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87338" y="347663"/>
            <a:ext cx="9359900" cy="6924675"/>
          </a:xfrm>
        </p:spPr>
        <p:txBody>
          <a:bodyPr tIns="28080" anchor="t"/>
          <a:lstStyle/>
          <a:p>
            <a:pPr marL="330200" indent="-330200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наоборот, чаще всего форма пред. п. заменяется формой род. п. (тип </a:t>
            </a:r>
            <a:r>
              <a:rPr lang="ru-RU" altLang="de-DE" sz="2800" i="1" dirty="0">
                <a:latin typeface="Times New Roman" panose="02020603050405020304" pitchFamily="18" charset="0"/>
              </a:rPr>
              <a:t>о таких говоров</a:t>
            </a:r>
            <a:r>
              <a:rPr lang="ru-RU" altLang="de-DE" sz="2800" dirty="0">
                <a:latin typeface="Times New Roman" panose="02020603050405020304" pitchFamily="18" charset="0"/>
              </a:rPr>
              <a:t>)</a:t>
            </a:r>
          </a:p>
          <a:p>
            <a:pPr marL="330200" indent="-330200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Гловинская утверждает, что это не отдельные, случайные ошибки: «О том, что это не просто оговорки, а процесс расшатывания нормы, говорит не только огромное количество подобных примеров в устной публичной речи, в том числе и подготовленной, но и следующий яркий факт. Преподаватель вуза в публичном выступлении правильно сказала </a:t>
            </a:r>
            <a:r>
              <a:rPr lang="ru-RU" altLang="de-DE" sz="2800" i="1" dirty="0">
                <a:latin typeface="Times New Roman" panose="02020603050405020304" pitchFamily="18" charset="0"/>
              </a:rPr>
              <a:t>на показательных уроках</a:t>
            </a:r>
            <a:r>
              <a:rPr lang="ru-RU" altLang="de-DE" sz="2800" dirty="0">
                <a:latin typeface="Times New Roman" panose="02020603050405020304" pitchFamily="18" charset="0"/>
              </a:rPr>
              <a:t>. После этого она задумалась и исправилась: </a:t>
            </a:r>
            <a:r>
              <a:rPr lang="ru-RU" altLang="de-DE" sz="2800" i="1" dirty="0">
                <a:latin typeface="Times New Roman" panose="02020603050405020304" pitchFamily="18" charset="0"/>
              </a:rPr>
              <a:t>уроков</a:t>
            </a:r>
            <a:r>
              <a:rPr lang="ru-RU" altLang="de-DE" sz="2800" dirty="0">
                <a:latin typeface="Times New Roman" panose="02020603050405020304" pitchFamily="18" charset="0"/>
              </a:rPr>
              <a:t>.» (с. 208)</a:t>
            </a:r>
          </a:p>
          <a:p>
            <a:pPr marL="330200" indent="-330200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Автор данное явление объясняет тенденцией русского языка к </a:t>
            </a:r>
            <a:r>
              <a:rPr lang="ru-RU" altLang="de-DE" sz="2800" dirty="0" err="1">
                <a:latin typeface="Times New Roman" panose="02020603050405020304" pitchFamily="18" charset="0"/>
              </a:rPr>
              <a:t>аналитизму</a:t>
            </a:r>
            <a:r>
              <a:rPr lang="ru-RU" altLang="de-DE" sz="2800" dirty="0">
                <a:latin typeface="Times New Roman" panose="02020603050405020304" pitchFamily="18" charset="0"/>
              </a:rPr>
              <a:t>, т. е. к утрате типологически </a:t>
            </a:r>
            <a:r>
              <a:rPr lang="ru-RU" altLang="de-DE" sz="2800" dirty="0" err="1">
                <a:latin typeface="Times New Roman" panose="02020603050405020304" pitchFamily="18" charset="0"/>
              </a:rPr>
              <a:t>флектив-ных</a:t>
            </a:r>
            <a:r>
              <a:rPr lang="ru-RU" altLang="de-DE" sz="2800" dirty="0">
                <a:latin typeface="Times New Roman" panose="02020603050405020304" pitchFamily="18" charset="0"/>
              </a:rPr>
              <a:t> чертей: «(…) эти явления (…) свидетельствуют о том, что в современном русском языке действует тенденция к ослаблению роли падежа, вписывающаяся в более общую тенденцию к </a:t>
            </a:r>
            <a:r>
              <a:rPr lang="ru-RU" altLang="de-DE" sz="2800" dirty="0" err="1">
                <a:latin typeface="Times New Roman" panose="02020603050405020304" pitchFamily="18" charset="0"/>
              </a:rPr>
              <a:t>аналитизму</a:t>
            </a:r>
            <a:r>
              <a:rPr lang="ru-RU" altLang="de-DE" sz="2800" dirty="0">
                <a:latin typeface="Times New Roman" panose="02020603050405020304" pitchFamily="18" charset="0"/>
              </a:rPr>
              <a:t>.» (там же)</a:t>
            </a:r>
          </a:p>
          <a:p>
            <a:pPr marL="330200" indent="-330200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  <a:defRPr/>
            </a:pPr>
            <a:endParaRPr lang="ru-RU" altLang="de-DE" sz="2800" dirty="0">
              <a:latin typeface="Times New Roman" panose="02020603050405020304" pitchFamily="18" charset="0"/>
            </a:endParaRPr>
          </a:p>
          <a:p>
            <a:pPr marL="330200" indent="-330200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</a:rPr>
              <a:t>Autorka tento jev dává do souvislosti s obecnou tendencí k oslabení flektivnosti v ruštině. K tomu se ještě vrátíme.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54AD02D4-E209-DB4F-1E86-55F0B088E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0"/>
            <a:ext cx="611981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555E9602-2423-D0B0-C047-B14C728EA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0"/>
            <a:ext cx="4791075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A4FCB91E-3706-658E-CC42-9323EDDEBEE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360363" y="419100"/>
            <a:ext cx="9431337" cy="6564313"/>
          </a:xfrm>
        </p:spPr>
        <p:txBody>
          <a:bodyPr tIns="28080" anchor="t"/>
          <a:lstStyle/>
          <a:p>
            <a:pPr marL="330200" indent="-330200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Существительных с другим окончанием род. п. мн. ч. чем</a:t>
            </a:r>
            <a:br>
              <a:rPr lang="ru-RU" altLang="de-DE" sz="2800" dirty="0">
                <a:latin typeface="Times New Roman" panose="02020603050405020304" pitchFamily="18" charset="0"/>
              </a:rPr>
            </a:br>
            <a:r>
              <a:rPr lang="ru-RU" altLang="de-DE" sz="2800" dirty="0">
                <a:latin typeface="Times New Roman" panose="02020603050405020304" pitchFamily="18" charset="0"/>
              </a:rPr>
              <a:t>-</a:t>
            </a:r>
            <a:r>
              <a:rPr lang="ru-RU" altLang="de-DE" sz="2800" i="1" dirty="0" err="1">
                <a:latin typeface="Times New Roman" panose="02020603050405020304" pitchFamily="18" charset="0"/>
              </a:rPr>
              <a:t>ов</a:t>
            </a:r>
            <a:r>
              <a:rPr lang="ru-RU" altLang="de-DE" sz="2800" i="1" dirty="0">
                <a:latin typeface="Times New Roman" panose="02020603050405020304" pitchFamily="18" charset="0"/>
              </a:rPr>
              <a:t>, -ев </a:t>
            </a:r>
            <a:r>
              <a:rPr lang="ru-RU" altLang="de-DE" sz="2800" dirty="0">
                <a:latin typeface="Times New Roman" panose="02020603050405020304" pitchFamily="18" charset="0"/>
              </a:rPr>
              <a:t>и также существительных без определения данное явление касается только в виде исключения. Также Гловинская приводит только отдельный пример с окончанием под ударением</a:t>
            </a:r>
          </a:p>
          <a:p>
            <a:pPr marL="330200" indent="-330200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Как было сказано выше, замена формой род. п. формой пред. п. происходит гораздо реже, чем наоборот. Кроме того надо отличать разные типы, ср. </a:t>
            </a:r>
            <a:r>
              <a:rPr lang="ru-RU" altLang="de-DE" sz="2800" i="1" dirty="0">
                <a:latin typeface="Times New Roman" panose="02020603050405020304" pitchFamily="18" charset="0"/>
              </a:rPr>
              <a:t>позиция Соединенных Штатах </a:t>
            </a:r>
            <a:r>
              <a:rPr lang="ru-RU" altLang="de-DE" sz="2800" dirty="0">
                <a:latin typeface="Times New Roman" panose="02020603050405020304" pitchFamily="18" charset="0"/>
              </a:rPr>
              <a:t>и </a:t>
            </a:r>
            <a:r>
              <a:rPr lang="ru-RU" altLang="de-DE" sz="2800" i="1" dirty="0">
                <a:latin typeface="Times New Roman" panose="02020603050405020304" pitchFamily="18" charset="0"/>
              </a:rPr>
              <a:t>о тысяче американских самолетах</a:t>
            </a:r>
            <a:endParaRPr lang="ru-RU" altLang="de-DE" sz="2800" dirty="0">
              <a:latin typeface="Times New Roman" panose="02020603050405020304" pitchFamily="18" charset="0"/>
            </a:endParaRPr>
          </a:p>
          <a:p>
            <a:pPr marL="330200" indent="-330200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Только в первом случае можно наблюдать замену формы род. п. формой пред. п., во втором случае дело в том, что слово </a:t>
            </a:r>
            <a:r>
              <a:rPr lang="ru-RU" altLang="de-DE" sz="2800" i="1" dirty="0">
                <a:latin typeface="Times New Roman" panose="02020603050405020304" pitchFamily="18" charset="0"/>
              </a:rPr>
              <a:t>тысяча</a:t>
            </a:r>
            <a:r>
              <a:rPr lang="ru-RU" altLang="de-DE" sz="2800" dirty="0">
                <a:latin typeface="Times New Roman" panose="02020603050405020304" pitchFamily="18" charset="0"/>
              </a:rPr>
              <a:t> ведет себя синтаксически как другие числительные: </a:t>
            </a:r>
            <a:r>
              <a:rPr lang="ru-RU" altLang="de-DE" sz="2800" i="1" dirty="0">
                <a:latin typeface="Times New Roman" panose="02020603050405020304" pitchFamily="18" charset="0"/>
              </a:rPr>
              <a:t>о двух, трех, четырех, пяти, шести (…) американских самолетах</a:t>
            </a:r>
            <a:endParaRPr lang="ru-RU" altLang="de-DE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93AE5C61-F78C-B825-7DD3-B11D5E8EF3C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360363" y="419100"/>
            <a:ext cx="9431337" cy="6564313"/>
          </a:xfrm>
        </p:spPr>
        <p:txBody>
          <a:bodyPr tIns="28080" anchor="t"/>
          <a:lstStyle/>
          <a:p>
            <a:pPr marL="330200" indent="-330200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Как раз для слова </a:t>
            </a:r>
            <a:r>
              <a:rPr lang="ru-RU" altLang="de-DE" sz="2800" i="1" dirty="0">
                <a:latin typeface="Times New Roman" panose="02020603050405020304" pitchFamily="18" charset="0"/>
              </a:rPr>
              <a:t>тысяча</a:t>
            </a:r>
            <a:r>
              <a:rPr lang="ru-RU" altLang="de-DE" sz="2800" dirty="0">
                <a:latin typeface="Times New Roman" panose="02020603050405020304" pitchFamily="18" charset="0"/>
              </a:rPr>
              <a:t> такое поведение характерно и в одном случае даже «правильно», ср. </a:t>
            </a:r>
            <a:r>
              <a:rPr lang="ru-RU" altLang="de-DE" sz="2800" i="1" dirty="0">
                <a:latin typeface="Times New Roman" panose="02020603050405020304" pitchFamily="18" charset="0"/>
              </a:rPr>
              <a:t>с тысячей рублей</a:t>
            </a:r>
            <a:r>
              <a:rPr lang="ru-RU" altLang="de-DE" sz="2800" dirty="0">
                <a:latin typeface="Times New Roman" panose="02020603050405020304" pitchFamily="18" charset="0"/>
              </a:rPr>
              <a:t> (</a:t>
            </a:r>
            <a:r>
              <a:rPr lang="ru-RU" altLang="de-DE" sz="2800" i="1" dirty="0">
                <a:latin typeface="Times New Roman" panose="02020603050405020304" pitchFamily="18" charset="0"/>
              </a:rPr>
              <a:t>тысяча</a:t>
            </a:r>
            <a:r>
              <a:rPr lang="ru-RU" altLang="de-DE" sz="2800" dirty="0">
                <a:latin typeface="Times New Roman" panose="02020603050405020304" pitchFamily="18" charset="0"/>
              </a:rPr>
              <a:t> как существительное управляет родительным) – </a:t>
            </a:r>
            <a:r>
              <a:rPr lang="ru-RU" altLang="de-DE" sz="2800" i="1" dirty="0">
                <a:latin typeface="Times New Roman" panose="02020603050405020304" pitchFamily="18" charset="0"/>
              </a:rPr>
              <a:t>с тысячью</a:t>
            </a:r>
            <a:r>
              <a:rPr lang="ru-RU" altLang="de-DE" sz="2800" dirty="0">
                <a:latin typeface="Times New Roman" panose="02020603050405020304" pitchFamily="18" charset="0"/>
              </a:rPr>
              <a:t> </a:t>
            </a:r>
            <a:r>
              <a:rPr lang="ru-RU" altLang="de-DE" sz="2800" i="1" dirty="0">
                <a:latin typeface="Times New Roman" panose="02020603050405020304" pitchFamily="18" charset="0"/>
              </a:rPr>
              <a:t>рублей</a:t>
            </a:r>
            <a:r>
              <a:rPr lang="ru-RU" altLang="de-DE" sz="2800" dirty="0">
                <a:latin typeface="Times New Roman" panose="02020603050405020304" pitchFamily="18" charset="0"/>
              </a:rPr>
              <a:t>/</a:t>
            </a:r>
            <a:r>
              <a:rPr lang="ru-RU" altLang="de-DE" sz="2800" i="1" dirty="0">
                <a:latin typeface="Times New Roman" panose="02020603050405020304" pitchFamily="18" charset="0"/>
              </a:rPr>
              <a:t>рублями</a:t>
            </a:r>
            <a:r>
              <a:rPr lang="ru-RU" altLang="de-DE" sz="2800" dirty="0">
                <a:latin typeface="Times New Roman" panose="02020603050405020304" pitchFamily="18" charset="0"/>
              </a:rPr>
              <a:t> (</a:t>
            </a:r>
            <a:r>
              <a:rPr lang="ru-RU" altLang="de-DE" sz="2800" i="1" dirty="0">
                <a:latin typeface="Times New Roman" panose="02020603050405020304" pitchFamily="18" charset="0"/>
              </a:rPr>
              <a:t>тысяча</a:t>
            </a:r>
            <a:r>
              <a:rPr lang="ru-RU" altLang="de-DE" sz="2800" dirty="0">
                <a:latin typeface="Times New Roman" panose="02020603050405020304" pitchFamily="18" charset="0"/>
              </a:rPr>
              <a:t> как существительное может управлять родительным, или как числительное может согласиться с существительным, ср. </a:t>
            </a:r>
            <a:r>
              <a:rPr lang="ru-RU" altLang="de-DE" sz="2800" i="1" dirty="0">
                <a:latin typeface="Times New Roman" panose="02020603050405020304" pitchFamily="18" charset="0"/>
              </a:rPr>
              <a:t>с пятью рублями</a:t>
            </a:r>
            <a:r>
              <a:rPr lang="ru-RU" altLang="de-DE" sz="2800" dirty="0">
                <a:latin typeface="Times New Roman" panose="02020603050405020304" pitchFamily="18" charset="0"/>
              </a:rPr>
              <a:t>)</a:t>
            </a:r>
            <a:endParaRPr lang="ru-RU" altLang="de-DE" sz="2800" i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>
            <a:extLst>
              <a:ext uri="{FF2B5EF4-FFF2-40B4-BE49-F238E27FC236}">
                <a16:creationId xmlns:a16="http://schemas.microsoft.com/office/drawing/2014/main" id="{E1858B25-E270-680A-C4C7-8FFEA445F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0"/>
            <a:ext cx="4808537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>
            <a:extLst>
              <a:ext uri="{FF2B5EF4-FFF2-40B4-BE49-F238E27FC236}">
                <a16:creationId xmlns:a16="http://schemas.microsoft.com/office/drawing/2014/main" id="{5FA06582-B90C-17E2-BBC1-A16ADDE93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0"/>
            <a:ext cx="4598987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>
            <a:extLst>
              <a:ext uri="{FF2B5EF4-FFF2-40B4-BE49-F238E27FC236}">
                <a16:creationId xmlns:a16="http://schemas.microsoft.com/office/drawing/2014/main" id="{87438035-0A95-4DBF-D9CD-F5213B5E5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0"/>
            <a:ext cx="4257675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2EB06539-C24C-2652-2F89-7E84E1E5B0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238125"/>
            <a:ext cx="9070975" cy="2101850"/>
          </a:xfrm>
        </p:spPr>
        <p:txBody>
          <a:bodyPr tIns="28080"/>
          <a:lstStyle/>
          <a:p>
            <a:pPr eaLnBrk="1"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de-DE" sz="3200">
                <a:latin typeface="Times New Roman" panose="02020603050405020304" pitchFamily="18" charset="0"/>
              </a:rPr>
              <a:t>Актуальные процессы морфологии: сущест-вительное </a:t>
            </a:r>
            <a:r>
              <a:rPr lang="de-CH" altLang="de-DE" sz="3200">
                <a:latin typeface="Times New Roman" panose="02020603050405020304" pitchFamily="18" charset="0"/>
              </a:rPr>
              <a:t>III </a:t>
            </a:r>
            <a:r>
              <a:rPr lang="cs-CZ" altLang="de-DE" sz="3200">
                <a:latin typeface="Times New Roman" panose="02020603050405020304" pitchFamily="18" charset="0"/>
              </a:rPr>
              <a:t>(</a:t>
            </a:r>
            <a:r>
              <a:rPr lang="ru-RU" altLang="de-DE" sz="3200">
                <a:latin typeface="Times New Roman" panose="02020603050405020304" pitchFamily="18" charset="0"/>
              </a:rPr>
              <a:t>тенденции к слиянию род. и пред. п. мн. ч. и к стиранию родовых оппозиций как фактора для склонения</a:t>
            </a:r>
            <a:r>
              <a:rPr lang="cs-CZ" altLang="de-DE" sz="320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58CF0D40-CF71-5F8C-8234-B5A9C84D85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8125" y="2311400"/>
            <a:ext cx="9698038" cy="5356225"/>
          </a:xfrm>
        </p:spPr>
        <p:txBody>
          <a:bodyPr tIns="24840"/>
          <a:lstStyle/>
          <a:p>
            <a:pPr marL="409575" indent="-304800" eaLnBrk="1">
              <a:buSzPct val="45000"/>
              <a:buFont typeface="Wingdings" pitchFamily="2" charset="2"/>
              <a:buChar char=""/>
              <a:tabLst>
                <a:tab pos="409575" algn="l"/>
                <a:tab pos="514350" algn="l"/>
                <a:tab pos="963613" algn="l"/>
                <a:tab pos="1412875" algn="l"/>
                <a:tab pos="1862138" algn="l"/>
                <a:tab pos="2311400" algn="l"/>
                <a:tab pos="2760663" algn="l"/>
                <a:tab pos="3209925" algn="l"/>
                <a:tab pos="3659188" algn="l"/>
                <a:tab pos="4108450" algn="l"/>
                <a:tab pos="4557713" algn="l"/>
                <a:tab pos="5006975" algn="l"/>
                <a:tab pos="5456238" algn="l"/>
                <a:tab pos="5905500" algn="l"/>
                <a:tab pos="6354763" algn="l"/>
                <a:tab pos="6804025" algn="l"/>
                <a:tab pos="7253288" algn="l"/>
                <a:tab pos="7702550" algn="l"/>
                <a:tab pos="8151813" algn="l"/>
                <a:tab pos="8601075" algn="l"/>
                <a:tab pos="9050338" algn="l"/>
              </a:tabLst>
            </a:pPr>
            <a:r>
              <a:rPr lang="de-CH" altLang="de-DE" sz="2800">
                <a:latin typeface="Times New Roman" panose="02020603050405020304" pitchFamily="18" charset="0"/>
              </a:rPr>
              <a:t>A: </a:t>
            </a:r>
            <a:r>
              <a:rPr lang="ru-RU" altLang="de-DE" sz="2800">
                <a:latin typeface="Times New Roman" panose="02020603050405020304" pitchFamily="18" charset="0"/>
              </a:rPr>
              <a:t>Тенденции к слиянию род. и пред. п. мн. ч. </a:t>
            </a:r>
          </a:p>
          <a:p>
            <a:pPr marL="409575" indent="-304800" eaLnBrk="1">
              <a:buSzPct val="45000"/>
              <a:buFont typeface="Wingdings" pitchFamily="2" charset="2"/>
              <a:buChar char=""/>
              <a:tabLst>
                <a:tab pos="409575" algn="l"/>
                <a:tab pos="514350" algn="l"/>
                <a:tab pos="963613" algn="l"/>
                <a:tab pos="1412875" algn="l"/>
                <a:tab pos="1862138" algn="l"/>
                <a:tab pos="2311400" algn="l"/>
                <a:tab pos="2760663" algn="l"/>
                <a:tab pos="3209925" algn="l"/>
                <a:tab pos="3659188" algn="l"/>
                <a:tab pos="4108450" algn="l"/>
                <a:tab pos="4557713" algn="l"/>
                <a:tab pos="5006975" algn="l"/>
                <a:tab pos="5456238" algn="l"/>
                <a:tab pos="5905500" algn="l"/>
                <a:tab pos="6354763" algn="l"/>
                <a:tab pos="6804025" algn="l"/>
                <a:tab pos="7253288" algn="l"/>
                <a:tab pos="7702550" algn="l"/>
                <a:tab pos="8151813" algn="l"/>
                <a:tab pos="8601075" algn="l"/>
                <a:tab pos="9050338" algn="l"/>
              </a:tabLst>
            </a:pPr>
            <a:r>
              <a:rPr lang="ru-RU" altLang="de-DE" sz="2800">
                <a:latin typeface="Times New Roman" panose="02020603050405020304" pitchFamily="18" charset="0"/>
              </a:rPr>
              <a:t>Уже с 80-х гг. </a:t>
            </a:r>
            <a:r>
              <a:rPr lang="de-CH" altLang="de-DE" sz="2800">
                <a:latin typeface="Times New Roman" panose="02020603050405020304" pitchFamily="18" charset="0"/>
              </a:rPr>
              <a:t>XX </a:t>
            </a:r>
            <a:r>
              <a:rPr lang="ru-RU" altLang="de-DE" sz="2800">
                <a:latin typeface="Times New Roman" panose="02020603050405020304" pitchFamily="18" charset="0"/>
              </a:rPr>
              <a:t>в. некоторые авторы обращают внимание на то, что в небрежном разговорном языке часто путаются формы род. п. мн. ч. и пред. п. мн. ч. </a:t>
            </a:r>
          </a:p>
          <a:p>
            <a:pPr marL="409575" indent="-304800" eaLnBrk="1">
              <a:buSzPct val="45000"/>
              <a:buFont typeface="Wingdings" pitchFamily="2" charset="2"/>
              <a:buChar char=""/>
              <a:tabLst>
                <a:tab pos="409575" algn="l"/>
                <a:tab pos="514350" algn="l"/>
                <a:tab pos="963613" algn="l"/>
                <a:tab pos="1412875" algn="l"/>
                <a:tab pos="1862138" algn="l"/>
                <a:tab pos="2311400" algn="l"/>
                <a:tab pos="2760663" algn="l"/>
                <a:tab pos="3209925" algn="l"/>
                <a:tab pos="3659188" algn="l"/>
                <a:tab pos="4108450" algn="l"/>
                <a:tab pos="4557713" algn="l"/>
                <a:tab pos="5006975" algn="l"/>
                <a:tab pos="5456238" algn="l"/>
                <a:tab pos="5905500" algn="l"/>
                <a:tab pos="6354763" algn="l"/>
                <a:tab pos="6804025" algn="l"/>
                <a:tab pos="7253288" algn="l"/>
                <a:tab pos="7702550" algn="l"/>
                <a:tab pos="8151813" algn="l"/>
                <a:tab pos="8601075" algn="l"/>
                <a:tab pos="9050338" algn="l"/>
              </a:tabLst>
            </a:pPr>
            <a:r>
              <a:rPr lang="ru-RU" altLang="de-DE" sz="2800">
                <a:latin typeface="Times New Roman" panose="02020603050405020304" pitchFamily="18" charset="0"/>
              </a:rPr>
              <a:t>Это явление по-видимому связано с подобными процессами в русских диалектах. Там можно наблюдать формы как род. п. мн. ч. </a:t>
            </a:r>
            <a:r>
              <a:rPr lang="cs-CZ" altLang="de-DE" sz="2800" i="1">
                <a:latin typeface="Times New Roman" panose="02020603050405020304" pitchFamily="18" charset="0"/>
              </a:rPr>
              <a:t>столóх, домóх</a:t>
            </a:r>
            <a:r>
              <a:rPr lang="ru-RU" altLang="de-DE" sz="2800">
                <a:latin typeface="Times New Roman" panose="02020603050405020304" pitchFamily="18" charset="0"/>
              </a:rPr>
              <a:t> и пред. п. ч. </a:t>
            </a:r>
            <a:r>
              <a:rPr lang="cs-CZ" altLang="de-DE" sz="2800" i="1">
                <a:latin typeface="Times New Roman" panose="02020603050405020304" pitchFamily="18" charset="0"/>
              </a:rPr>
              <a:t>столáф, домáф</a:t>
            </a:r>
            <a:r>
              <a:rPr lang="ru-RU" altLang="de-DE" sz="2800">
                <a:latin typeface="Times New Roman" panose="02020603050405020304" pitchFamily="18" charset="0"/>
              </a:rPr>
              <a:t>, но иногда и полное слияние этих двух падежных форм</a:t>
            </a:r>
          </a:p>
          <a:p>
            <a:pPr marL="409575" indent="-304800" eaLnBrk="1">
              <a:buSzPct val="45000"/>
              <a:buFont typeface="Wingdings" pitchFamily="2" charset="2"/>
              <a:buChar char=""/>
              <a:tabLst>
                <a:tab pos="409575" algn="l"/>
                <a:tab pos="514350" algn="l"/>
                <a:tab pos="963613" algn="l"/>
                <a:tab pos="1412875" algn="l"/>
                <a:tab pos="1862138" algn="l"/>
                <a:tab pos="2311400" algn="l"/>
                <a:tab pos="2760663" algn="l"/>
                <a:tab pos="3209925" algn="l"/>
                <a:tab pos="3659188" algn="l"/>
                <a:tab pos="4108450" algn="l"/>
                <a:tab pos="4557713" algn="l"/>
                <a:tab pos="5006975" algn="l"/>
                <a:tab pos="5456238" algn="l"/>
                <a:tab pos="5905500" algn="l"/>
                <a:tab pos="6354763" algn="l"/>
                <a:tab pos="6804025" algn="l"/>
                <a:tab pos="7253288" algn="l"/>
                <a:tab pos="7702550" algn="l"/>
                <a:tab pos="8151813" algn="l"/>
                <a:tab pos="8601075" algn="l"/>
                <a:tab pos="9050338" algn="l"/>
              </a:tabLst>
            </a:pPr>
            <a:r>
              <a:rPr lang="ru-RU" altLang="de-DE" sz="2800">
                <a:latin typeface="Times New Roman" panose="02020603050405020304" pitchFamily="18" charset="0"/>
              </a:rPr>
              <a:t>За этим всем стоит на самом деле длинная славянская традиция, потому что уже с самого начала формы род. и мест. п. были тождественными в дв. ч., ср. старосл.: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Bild 1" descr="Trunte_subst_dual.pdf">
            <a:extLst>
              <a:ext uri="{FF2B5EF4-FFF2-40B4-BE49-F238E27FC236}">
                <a16:creationId xmlns:a16="http://schemas.microsoft.com/office/drawing/2014/main" id="{EC68993C-92A4-1D3A-1EA4-4B6E0A228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43112"/>
            <a:ext cx="10080625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4BBF5FF-4823-372E-A876-7998598A3D67}"/>
              </a:ext>
            </a:extLst>
          </p:cNvPr>
          <p:cNvSpPr/>
          <p:nvPr/>
        </p:nvSpPr>
        <p:spPr bwMode="auto">
          <a:xfrm>
            <a:off x="719832" y="2593378"/>
            <a:ext cx="8712968" cy="27042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de-CZ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75867DE-871F-877D-15B3-489D7A8F285F}"/>
              </a:ext>
            </a:extLst>
          </p:cNvPr>
          <p:cNvSpPr/>
          <p:nvPr/>
        </p:nvSpPr>
        <p:spPr bwMode="auto">
          <a:xfrm>
            <a:off x="683827" y="3779836"/>
            <a:ext cx="8712968" cy="35123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de-CZ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3725386-28ED-833A-F723-DE3E2D6F947E}"/>
              </a:ext>
            </a:extLst>
          </p:cNvPr>
          <p:cNvSpPr/>
          <p:nvPr/>
        </p:nvSpPr>
        <p:spPr bwMode="auto">
          <a:xfrm>
            <a:off x="719832" y="5047105"/>
            <a:ext cx="8712968" cy="35123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de-CZ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58042503-205A-A631-D88B-95EFF858D1E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96863" y="300038"/>
            <a:ext cx="9423400" cy="6719887"/>
          </a:xfrm>
        </p:spPr>
        <p:txBody>
          <a:bodyPr tIns="28080" anchor="t"/>
          <a:lstStyle/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Также мы знаем формы разных местоимений, которые одинаковы в род. и мест. п. мн. ч.: </a:t>
            </a:r>
            <a:r>
              <a:rPr lang="de-CH" altLang="de-DE" sz="2800" dirty="0">
                <a:latin typeface="Times New Roman" panose="02020603050405020304" pitchFamily="18" charset="0"/>
              </a:rPr>
              <a:t>НАСЪ, ВАСЪ, ТѢХЪ, ВЬСѢХЪ, СИХЪ, ИХЪ</a:t>
            </a: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Исходя из последней формы распространяется тождественность форм род. и мест. п. мн. ч. к прилагательным: род. </a:t>
            </a:r>
            <a:r>
              <a:rPr lang="de-CH" altLang="de-DE" sz="2800" dirty="0">
                <a:latin typeface="Times New Roman" panose="02020603050405020304" pitchFamily="18" charset="0"/>
              </a:rPr>
              <a:t>ДОБРЪИХЪ </a:t>
            </a:r>
            <a:r>
              <a:rPr lang="ru-RU" altLang="de-DE" sz="2800" dirty="0">
                <a:latin typeface="Times New Roman" panose="02020603050405020304" pitchFamily="18" charset="0"/>
              </a:rPr>
              <a:t>и мест. </a:t>
            </a:r>
            <a:r>
              <a:rPr lang="de-CH" altLang="de-DE" sz="2800" dirty="0">
                <a:latin typeface="Times New Roman" panose="02020603050405020304" pitchFamily="18" charset="0"/>
              </a:rPr>
              <a:t>(*ДОБРѢХЪ-ИХЪ &gt;) ДОБРЫИХЪ </a:t>
            </a:r>
            <a:r>
              <a:rPr lang="ru-RU" altLang="de-DE" sz="2800" dirty="0">
                <a:latin typeface="Times New Roman" panose="02020603050405020304" pitchFamily="18" charset="0"/>
              </a:rPr>
              <a:t>в конце концов соединяются в древнерусскую форму </a:t>
            </a:r>
            <a:r>
              <a:rPr lang="de-CH" altLang="de-DE" sz="2800" dirty="0">
                <a:latin typeface="Times New Roman" panose="02020603050405020304" pitchFamily="18" charset="0"/>
              </a:rPr>
              <a:t>ДОБРЫХЪ/ДОБРЫИХЪ &gt; </a:t>
            </a:r>
            <a:r>
              <a:rPr lang="ru-RU" altLang="de-DE" sz="2800" i="1" dirty="0">
                <a:latin typeface="Times New Roman" panose="02020603050405020304" pitchFamily="18" charset="0"/>
              </a:rPr>
              <a:t>добрых</a:t>
            </a:r>
            <a:r>
              <a:rPr lang="ru-RU" altLang="de-DE" sz="2800" dirty="0">
                <a:latin typeface="Times New Roman" panose="02020603050405020304" pitchFamily="18" charset="0"/>
              </a:rPr>
              <a:t> или в древнечешскую форму </a:t>
            </a:r>
            <a:r>
              <a:rPr lang="cs-CZ" altLang="de-DE" sz="2800" i="1" dirty="0">
                <a:latin typeface="Times New Roman" panose="02020603050405020304" pitchFamily="18" charset="0"/>
              </a:rPr>
              <a:t>dobrých</a:t>
            </a:r>
            <a:endParaRPr lang="ru-RU" altLang="de-DE" sz="2800" dirty="0">
              <a:latin typeface="Times New Roman" panose="02020603050405020304" pitchFamily="18" charset="0"/>
            </a:endParaRP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Такое состояние можно наблюдать в большинстве славянских лит. языков</a:t>
            </a: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Несмотря на эти диахронные процессы можно с обще-типологической точки зрения ожидать, что пред. п. будет каким-то «слабым» местом славянского склонения, потому что у него слабая </a:t>
            </a:r>
            <a:r>
              <a:rPr lang="ru-RU" altLang="de-DE" sz="2800" dirty="0" err="1">
                <a:latin typeface="Times New Roman" panose="02020603050405020304" pitchFamily="18" charset="0"/>
              </a:rPr>
              <a:t>дистинктивная</a:t>
            </a:r>
            <a:r>
              <a:rPr lang="ru-RU" altLang="de-DE" sz="2800" dirty="0">
                <a:latin typeface="Times New Roman" panose="02020603050405020304" pitchFamily="18" charset="0"/>
              </a:rPr>
              <a:t> сила, он выступает только</a:t>
            </a:r>
            <a:endParaRPr lang="de-CH" altLang="de-DE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70DE2F24-A76E-E7A7-2DB0-0ECE1124617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96863" y="300038"/>
            <a:ext cx="9423400" cy="6719887"/>
          </a:xfrm>
        </p:spPr>
        <p:txBody>
          <a:bodyPr tIns="28080" anchor="t"/>
          <a:lstStyle/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с предлогами, и семантическую оппозицию пред. п. выражает только с теми предлогами, которые управляют и вин. п.:</a:t>
            </a:r>
            <a:r>
              <a:rPr lang="de-CH" altLang="de-DE" sz="2800" i="1" dirty="0">
                <a:latin typeface="Times New Roman" panose="02020603050405020304" pitchFamily="18" charset="0"/>
              </a:rPr>
              <a:t> </a:t>
            </a:r>
            <a:r>
              <a:rPr lang="de-CH" altLang="de-DE" sz="2800" i="1" dirty="0" err="1">
                <a:latin typeface="Times New Roman" panose="02020603050405020304" pitchFamily="18" charset="0"/>
              </a:rPr>
              <a:t>в</a:t>
            </a:r>
            <a:r>
              <a:rPr lang="de-CH" altLang="de-DE" sz="2800" i="1" dirty="0">
                <a:latin typeface="Times New Roman" panose="02020603050405020304" pitchFamily="18" charset="0"/>
              </a:rPr>
              <a:t> </a:t>
            </a:r>
            <a:r>
              <a:rPr lang="de-CH" altLang="de-DE" sz="2800" i="1" dirty="0" err="1">
                <a:latin typeface="Times New Roman" panose="02020603050405020304" pitchFamily="18" charset="0"/>
              </a:rPr>
              <a:t>город</a:t>
            </a:r>
            <a:r>
              <a:rPr lang="de-CH" altLang="de-DE" sz="2800" i="1" dirty="0">
                <a:latin typeface="Times New Roman" panose="02020603050405020304" pitchFamily="18" charset="0"/>
              </a:rPr>
              <a:t>, </a:t>
            </a:r>
            <a:r>
              <a:rPr lang="de-CH" altLang="de-DE" sz="2800" i="1" dirty="0" err="1">
                <a:latin typeface="Times New Roman" panose="02020603050405020304" pitchFamily="18" charset="0"/>
              </a:rPr>
              <a:t>в</a:t>
            </a:r>
            <a:r>
              <a:rPr lang="de-CH" altLang="de-DE" sz="2800" i="1" dirty="0">
                <a:latin typeface="Times New Roman" panose="02020603050405020304" pitchFamily="18" charset="0"/>
              </a:rPr>
              <a:t> </a:t>
            </a:r>
            <a:r>
              <a:rPr lang="de-CH" altLang="de-DE" sz="2800" i="1" dirty="0" err="1">
                <a:latin typeface="Times New Roman" panose="02020603050405020304" pitchFamily="18" charset="0"/>
              </a:rPr>
              <a:t>городе</a:t>
            </a:r>
            <a:r>
              <a:rPr lang="de-CH" altLang="de-DE" sz="2800" i="1" dirty="0">
                <a:latin typeface="Times New Roman" panose="02020603050405020304" pitchFamily="18" charset="0"/>
              </a:rPr>
              <a:t>, </a:t>
            </a:r>
            <a:r>
              <a:rPr lang="de-CH" altLang="de-DE" sz="2800" i="1" dirty="0" err="1">
                <a:latin typeface="Times New Roman" panose="02020603050405020304" pitchFamily="18" charset="0"/>
              </a:rPr>
              <a:t>на</a:t>
            </a:r>
            <a:r>
              <a:rPr lang="de-CH" altLang="de-DE" sz="2800" i="1" dirty="0">
                <a:latin typeface="Times New Roman" panose="02020603050405020304" pitchFamily="18" charset="0"/>
              </a:rPr>
              <a:t> </a:t>
            </a:r>
            <a:r>
              <a:rPr lang="de-CH" altLang="de-DE" sz="2800" i="1" dirty="0" err="1">
                <a:latin typeface="Times New Roman" panose="02020603050405020304" pitchFamily="18" charset="0"/>
              </a:rPr>
              <a:t>стол</a:t>
            </a:r>
            <a:r>
              <a:rPr lang="de-CH" altLang="de-DE" sz="2800" i="1" dirty="0">
                <a:latin typeface="Times New Roman" panose="02020603050405020304" pitchFamily="18" charset="0"/>
              </a:rPr>
              <a:t>, </a:t>
            </a:r>
            <a:r>
              <a:rPr lang="de-CH" altLang="de-DE" sz="2800" i="1" dirty="0" err="1">
                <a:latin typeface="Times New Roman" panose="02020603050405020304" pitchFamily="18" charset="0"/>
              </a:rPr>
              <a:t>на</a:t>
            </a:r>
            <a:r>
              <a:rPr lang="de-CH" altLang="de-DE" sz="2800" i="1" dirty="0">
                <a:latin typeface="Times New Roman" panose="02020603050405020304" pitchFamily="18" charset="0"/>
              </a:rPr>
              <a:t> </a:t>
            </a:r>
            <a:r>
              <a:rPr lang="de-CH" altLang="de-DE" sz="2800" i="1" dirty="0" err="1">
                <a:latin typeface="Times New Roman" panose="02020603050405020304" pitchFamily="18" charset="0"/>
              </a:rPr>
              <a:t>столе</a:t>
            </a:r>
            <a:r>
              <a:rPr lang="ru-RU" altLang="de-DE" sz="2800" dirty="0">
                <a:latin typeface="Times New Roman" panose="02020603050405020304" pitchFamily="18" charset="0"/>
              </a:rPr>
              <a:t>. Кроме этого специально в русском языке мы находим дискутированную уже оппозицию между окончаниями </a:t>
            </a:r>
            <a:r>
              <a:rPr lang="cs-CZ" altLang="de-DE" sz="2800" dirty="0">
                <a:latin typeface="Times New Roman" panose="02020603050405020304" pitchFamily="18" charset="0"/>
              </a:rPr>
              <a:t>-</a:t>
            </a:r>
            <a:r>
              <a:rPr lang="cs-CZ" altLang="de-DE" sz="2800" i="1" dirty="0">
                <a:latin typeface="Times New Roman" panose="02020603050405020304" pitchFamily="18" charset="0"/>
              </a:rPr>
              <a:t>e</a:t>
            </a:r>
            <a:r>
              <a:rPr lang="cs-CZ" altLang="de-DE" sz="2800" dirty="0">
                <a:latin typeface="Times New Roman" panose="02020603050405020304" pitchFamily="18" charset="0"/>
              </a:rPr>
              <a:t> </a:t>
            </a:r>
            <a:r>
              <a:rPr lang="ru-RU" altLang="de-DE" sz="2800" dirty="0">
                <a:latin typeface="Times New Roman" panose="02020603050405020304" pitchFamily="18" charset="0"/>
              </a:rPr>
              <a:t>и</a:t>
            </a:r>
            <a:r>
              <a:rPr lang="cs-CZ" altLang="de-DE" sz="2800" dirty="0">
                <a:latin typeface="Times New Roman" panose="02020603050405020304" pitchFamily="18" charset="0"/>
              </a:rPr>
              <a:t> </a:t>
            </a:r>
            <a:r>
              <a:rPr lang="ru-RU" altLang="de-DE" sz="2800" dirty="0">
                <a:latin typeface="Times New Roman" panose="02020603050405020304" pitchFamily="18" charset="0"/>
              </a:rPr>
              <a:t>-</a:t>
            </a:r>
            <a:r>
              <a:rPr lang="ru-RU" altLang="de-DE" sz="2800" i="1" dirty="0">
                <a:latin typeface="Times New Roman" panose="02020603050405020304" pitchFamily="18" charset="0"/>
              </a:rPr>
              <a:t>у/ю</a:t>
            </a:r>
            <a:r>
              <a:rPr lang="ru-RU" altLang="de-DE" sz="2800" dirty="0">
                <a:latin typeface="Times New Roman" panose="02020603050405020304" pitchFamily="18" charset="0"/>
              </a:rPr>
              <a:t>, но иначе прямых оппозиций пред. п. не выражает, так что с некоторым преувеличением можно сказать, что этот падеж "избыточный" с точки зрения коммуникации</a:t>
            </a: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Ввиду всего этого неудивительно, что форма пред. п. выявляет тенденцию, по крайней мере в мн. ч.,</a:t>
            </a:r>
            <a:r>
              <a:rPr lang="de-DE" altLang="de-DE" sz="2800" dirty="0">
                <a:latin typeface="Times New Roman" panose="02020603050405020304" pitchFamily="18" charset="0"/>
              </a:rPr>
              <a:t> </a:t>
            </a:r>
            <a:r>
              <a:rPr lang="ru-RU" altLang="de-DE" sz="2800" dirty="0">
                <a:latin typeface="Times New Roman" panose="02020603050405020304" pitchFamily="18" charset="0"/>
              </a:rPr>
              <a:t>сливаться с другим падежом, именно с родительным.</a:t>
            </a: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М. Я. Гловинская указывает в томе «Русский язык» из серии </a:t>
            </a:r>
            <a:r>
              <a:rPr lang="cs-CZ" altLang="de-DE" sz="2800" dirty="0">
                <a:latin typeface="Times New Roman" panose="02020603050405020304" pitchFamily="18" charset="0"/>
              </a:rPr>
              <a:t>„</a:t>
            </a:r>
            <a:r>
              <a:rPr lang="cs-CZ" altLang="de-DE" sz="2800" dirty="0" err="1">
                <a:latin typeface="Times New Roman" panose="02020603050405020304" pitchFamily="18" charset="0"/>
              </a:rPr>
              <a:t>Najnowsze</a:t>
            </a:r>
            <a:r>
              <a:rPr lang="cs-CZ" altLang="de-DE" sz="2800" dirty="0">
                <a:latin typeface="Times New Roman" panose="02020603050405020304" pitchFamily="18" charset="0"/>
              </a:rPr>
              <a:t> </a:t>
            </a:r>
            <a:r>
              <a:rPr lang="cs-CZ" altLang="de-DE" sz="2800" dirty="0" err="1">
                <a:latin typeface="Times New Roman" panose="02020603050405020304" pitchFamily="18" charset="0"/>
              </a:rPr>
              <a:t>dzieje</a:t>
            </a:r>
            <a:r>
              <a:rPr lang="cs-CZ" altLang="de-DE" sz="2800" dirty="0">
                <a:latin typeface="Times New Roman" panose="02020603050405020304" pitchFamily="18" charset="0"/>
              </a:rPr>
              <a:t> </a:t>
            </a:r>
            <a:r>
              <a:rPr lang="cs-CZ" altLang="de-DE" sz="2800" dirty="0" err="1">
                <a:latin typeface="Times New Roman" panose="02020603050405020304" pitchFamily="18" charset="0"/>
              </a:rPr>
              <a:t>języków</a:t>
            </a:r>
            <a:r>
              <a:rPr lang="cs-CZ" altLang="de-DE" sz="2800" dirty="0">
                <a:latin typeface="Times New Roman" panose="02020603050405020304" pitchFamily="18" charset="0"/>
              </a:rPr>
              <a:t> </a:t>
            </a:r>
            <a:r>
              <a:rPr lang="cs-CZ" altLang="de-DE" sz="2800" dirty="0" err="1">
                <a:latin typeface="Times New Roman" panose="02020603050405020304" pitchFamily="18" charset="0"/>
              </a:rPr>
              <a:t>słowiańskich</a:t>
            </a:r>
            <a:r>
              <a:rPr lang="cs-CZ" altLang="de-DE" sz="2800" dirty="0">
                <a:latin typeface="Times New Roman" panose="02020603050405020304" pitchFamily="18" charset="0"/>
              </a:rPr>
              <a:t>“ </a:t>
            </a:r>
            <a:r>
              <a:rPr lang="ru-RU" altLang="de-DE" sz="2800" dirty="0">
                <a:latin typeface="Times New Roman" panose="02020603050405020304" pitchFamily="18" charset="0"/>
              </a:rPr>
              <a:t>(к </a:t>
            </a:r>
            <a:r>
              <a:rPr lang="cs-CZ" altLang="de-DE" sz="2800" dirty="0">
                <a:latin typeface="Times New Roman" panose="02020603050405020304" pitchFamily="18" charset="0"/>
              </a:rPr>
              <a:t>XII </a:t>
            </a:r>
            <a:r>
              <a:rPr lang="ru-RU" altLang="de-DE" sz="2800" dirty="0">
                <a:latin typeface="Times New Roman" panose="02020603050405020304" pitchFamily="18" charset="0"/>
              </a:rPr>
              <a:t>съезду славистов в 1998 г. в Кракове) на то, что «замена» окончаний может происходить в обоих направлениях:</a:t>
            </a: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0700" algn="l"/>
              </a:tabLst>
              <a:defRPr/>
            </a:pPr>
            <a:endParaRPr lang="ru-RU" altLang="de-DE" sz="2800" dirty="0">
              <a:latin typeface="Times New Roman" panose="02020603050405020304" pitchFamily="18" charset="0"/>
            </a:endParaRP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0700" algn="l"/>
              </a:tabLst>
              <a:defRPr/>
            </a:pPr>
            <a:endParaRPr lang="ru-RU" altLang="de-DE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79C4565A-F37F-F9BE-D14D-83B1C05B54A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476250" y="539750"/>
            <a:ext cx="9242425" cy="6840538"/>
          </a:xfrm>
        </p:spPr>
        <p:txBody>
          <a:bodyPr tIns="28080" anchor="t"/>
          <a:lstStyle/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/>
            </a:pPr>
            <a:r>
              <a:rPr lang="ru-RU" altLang="de-DE" sz="2800" i="1" dirty="0">
                <a:latin typeface="Times New Roman" panose="02020603050405020304" pitchFamily="18" charset="0"/>
              </a:rPr>
              <a:t>об этих случаев</a:t>
            </a:r>
            <a:r>
              <a:rPr lang="ru-RU" altLang="de-DE" sz="2800" dirty="0">
                <a:latin typeface="Times New Roman" panose="02020603050405020304" pitchFamily="18" charset="0"/>
              </a:rPr>
              <a:t> и </a:t>
            </a:r>
            <a:r>
              <a:rPr lang="ru-RU" altLang="de-DE" sz="2800" i="1" dirty="0">
                <a:latin typeface="Times New Roman" panose="02020603050405020304" pitchFamily="18" charset="0"/>
              </a:rPr>
              <a:t>в большинстве случаях</a:t>
            </a:r>
            <a:r>
              <a:rPr lang="ru-RU" altLang="de-DE" sz="2800" dirty="0">
                <a:latin typeface="Times New Roman" panose="02020603050405020304" pitchFamily="18" charset="0"/>
              </a:rPr>
              <a:t>. Эти два случая, однако, не совсем одинаковы. В первом случае мы видим замену окончания пред. п. мн. ч. окончанием род. п. в связи с определением (атрибутом), форма которого по кодификации одинакова в обоих падежах у прилагательного, но не у существительного: </a:t>
            </a:r>
            <a:r>
              <a:rPr lang="ru-RU" altLang="de-DE" sz="2800" i="1" dirty="0">
                <a:latin typeface="Times New Roman" panose="02020603050405020304" pitchFamily="18" charset="0"/>
              </a:rPr>
              <a:t>сложность </a:t>
            </a:r>
            <a:r>
              <a:rPr lang="ru-RU" altLang="de-DE" sz="2800" i="1" u="sng" dirty="0">
                <a:latin typeface="Times New Roman" panose="02020603050405020304" pitchFamily="18" charset="0"/>
              </a:rPr>
              <a:t>этих</a:t>
            </a:r>
            <a:r>
              <a:rPr lang="ru-RU" altLang="de-DE" sz="2800" i="1" dirty="0">
                <a:latin typeface="Times New Roman" panose="02020603050405020304" pitchFamily="18" charset="0"/>
              </a:rPr>
              <a:t> случаев, об </a:t>
            </a:r>
            <a:r>
              <a:rPr lang="ru-RU" altLang="de-DE" sz="2800" i="1" u="sng" dirty="0">
                <a:latin typeface="Times New Roman" panose="02020603050405020304" pitchFamily="18" charset="0"/>
              </a:rPr>
              <a:t>этих</a:t>
            </a:r>
            <a:r>
              <a:rPr lang="ru-RU" altLang="de-DE" sz="2800" i="1" dirty="0">
                <a:latin typeface="Times New Roman" panose="02020603050405020304" pitchFamily="18" charset="0"/>
              </a:rPr>
              <a:t> случаях</a:t>
            </a: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В случае примера </a:t>
            </a:r>
            <a:r>
              <a:rPr lang="ru-RU" altLang="de-DE" sz="2800" i="1" dirty="0">
                <a:latin typeface="Times New Roman" panose="02020603050405020304" pitchFamily="18" charset="0"/>
              </a:rPr>
              <a:t>в большинстве случаях </a:t>
            </a:r>
            <a:r>
              <a:rPr lang="ru-RU" altLang="de-DE" sz="2800" dirty="0">
                <a:latin typeface="Times New Roman" panose="02020603050405020304" pitchFamily="18" charset="0"/>
              </a:rPr>
              <a:t>мы видим какое-нибудь «переосмысление» существительного </a:t>
            </a:r>
            <a:r>
              <a:rPr lang="ru-RU" altLang="de-DE" sz="2800" i="1" dirty="0">
                <a:latin typeface="Times New Roman" panose="02020603050405020304" pitchFamily="18" charset="0"/>
              </a:rPr>
              <a:t>большинство</a:t>
            </a:r>
            <a:r>
              <a:rPr lang="ru-RU" altLang="de-DE" sz="2800" dirty="0">
                <a:latin typeface="Times New Roman" panose="02020603050405020304" pitchFamily="18" charset="0"/>
              </a:rPr>
              <a:t> в определение подобно как в выражении </a:t>
            </a:r>
            <a:r>
              <a:rPr lang="ru-RU" altLang="de-DE" sz="2800" i="1" dirty="0">
                <a:latin typeface="Times New Roman" panose="02020603050405020304" pitchFamily="18" charset="0"/>
              </a:rPr>
              <a:t>во многих случаях</a:t>
            </a:r>
            <a:r>
              <a:rPr lang="ru-RU" altLang="de-DE" sz="2800" dirty="0">
                <a:latin typeface="Times New Roman" panose="02020603050405020304" pitchFamily="18" charset="0"/>
              </a:rPr>
              <a:t>. Существительное </a:t>
            </a:r>
            <a:r>
              <a:rPr lang="ru-RU" altLang="de-DE" sz="2800" i="1" dirty="0">
                <a:latin typeface="Times New Roman" panose="02020603050405020304" pitchFamily="18" charset="0"/>
              </a:rPr>
              <a:t>большинство</a:t>
            </a:r>
            <a:r>
              <a:rPr lang="ru-RU" altLang="de-DE" sz="2800" dirty="0">
                <a:latin typeface="Times New Roman" panose="02020603050405020304" pitchFamily="18" charset="0"/>
              </a:rPr>
              <a:t> перестает быть управляющим членом номинальной группы, существительное </a:t>
            </a:r>
            <a:r>
              <a:rPr lang="ru-RU" altLang="de-DE" sz="2800" i="1" dirty="0">
                <a:latin typeface="Times New Roman" panose="02020603050405020304" pitchFamily="18" charset="0"/>
              </a:rPr>
              <a:t>случай</a:t>
            </a:r>
            <a:r>
              <a:rPr lang="ru-RU" altLang="de-DE" sz="2800" dirty="0">
                <a:latin typeface="Times New Roman" panose="02020603050405020304" pitchFamily="18" charset="0"/>
              </a:rPr>
              <a:t> уже не зависит от него, но прямо от предлога.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AA01C656-13F5-A01B-C6B5-037D8F56F3F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476250" y="539750"/>
            <a:ext cx="9242425" cy="6840538"/>
          </a:xfrm>
        </p:spPr>
        <p:txBody>
          <a:bodyPr tIns="28080" anchor="t"/>
          <a:lstStyle/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Такие примеры иногда можно обнаружить и в печатанных текстах: ср</a:t>
            </a:r>
            <a:r>
              <a:rPr lang="cs-CZ" altLang="de-DE" sz="2800" dirty="0">
                <a:latin typeface="Times New Roman" panose="02020603050405020304" pitchFamily="18" charset="0"/>
              </a:rPr>
              <a:t>. </a:t>
            </a:r>
            <a:r>
              <a:rPr lang="ru-RU" altLang="de-DE" sz="2800" dirty="0">
                <a:latin typeface="Times New Roman" panose="02020603050405020304" pitchFamily="18" charset="0"/>
              </a:rPr>
              <a:t>в</a:t>
            </a:r>
            <a:r>
              <a:rPr lang="cs-CZ" altLang="de-DE" sz="2800" dirty="0">
                <a:latin typeface="Times New Roman" panose="02020603050405020304" pitchFamily="18" charset="0"/>
              </a:rPr>
              <a:t> </a:t>
            </a:r>
            <a:r>
              <a:rPr lang="ru-RU" altLang="de-DE" sz="2800" dirty="0">
                <a:latin typeface="Times New Roman" panose="02020603050405020304" pitchFamily="18" charset="0"/>
              </a:rPr>
              <a:t>монографии</a:t>
            </a:r>
            <a:r>
              <a:rPr lang="cs-CZ" altLang="de-DE" sz="2800" dirty="0">
                <a:latin typeface="Times New Roman" panose="02020603050405020304" pitchFamily="18" charset="0"/>
              </a:rPr>
              <a:t> „</a:t>
            </a:r>
            <a:r>
              <a:rPr lang="ru-RU" altLang="de-DE" sz="2800" dirty="0">
                <a:latin typeface="Times New Roman" panose="02020603050405020304" pitchFamily="18" charset="0"/>
              </a:rPr>
              <a:t>Русская</a:t>
            </a:r>
            <a:r>
              <a:rPr lang="cs-CZ" altLang="de-DE" sz="2800" dirty="0">
                <a:latin typeface="Times New Roman" panose="02020603050405020304" pitchFamily="18" charset="0"/>
              </a:rPr>
              <a:t> </a:t>
            </a:r>
            <a:r>
              <a:rPr lang="ru-RU" altLang="de-DE" sz="2800" dirty="0">
                <a:latin typeface="Times New Roman" panose="02020603050405020304" pitchFamily="18" charset="0"/>
              </a:rPr>
              <a:t>диалектология</a:t>
            </a:r>
            <a:r>
              <a:rPr lang="cs-CZ" altLang="de-DE" sz="2800" dirty="0">
                <a:latin typeface="Times New Roman" panose="02020603050405020304" pitchFamily="18" charset="0"/>
              </a:rPr>
              <a:t>“ </a:t>
            </a:r>
            <a:r>
              <a:rPr lang="ru-RU" altLang="de-DE" sz="2800" dirty="0">
                <a:latin typeface="Times New Roman" panose="02020603050405020304" pitchFamily="18" charset="0"/>
              </a:rPr>
              <a:t>с</a:t>
            </a:r>
            <a:r>
              <a:rPr lang="cs-CZ" altLang="de-DE" sz="2800" dirty="0">
                <a:latin typeface="Times New Roman" panose="02020603050405020304" pitchFamily="18" charset="0"/>
              </a:rPr>
              <a:t> 1964</a:t>
            </a:r>
            <a:r>
              <a:rPr lang="ru-RU" altLang="de-DE" sz="2800" dirty="0">
                <a:latin typeface="Times New Roman" panose="02020603050405020304" pitchFamily="18" charset="0"/>
              </a:rPr>
              <a:t> г.</a:t>
            </a:r>
            <a:r>
              <a:rPr lang="cs-CZ" altLang="de-DE" sz="2800" dirty="0">
                <a:latin typeface="Times New Roman" panose="02020603050405020304" pitchFamily="18" charset="0"/>
              </a:rPr>
              <a:t> (</a:t>
            </a:r>
            <a:r>
              <a:rPr lang="ru-RU" altLang="de-DE" sz="2800" dirty="0" err="1">
                <a:latin typeface="Times New Roman" panose="02020603050405020304" pitchFamily="18" charset="0"/>
              </a:rPr>
              <a:t>ред</a:t>
            </a:r>
            <a:r>
              <a:rPr lang="cs-CZ" altLang="de-DE" sz="2800" dirty="0">
                <a:latin typeface="Times New Roman" panose="02020603050405020304" pitchFamily="18" charset="0"/>
              </a:rPr>
              <a:t>. </a:t>
            </a:r>
            <a:r>
              <a:rPr lang="ru-RU" altLang="de-DE" sz="2800" dirty="0">
                <a:latin typeface="Times New Roman" panose="02020603050405020304" pitchFamily="18" charset="0"/>
              </a:rPr>
              <a:t>Р</a:t>
            </a:r>
            <a:r>
              <a:rPr lang="cs-CZ" altLang="de-DE" sz="2800" dirty="0">
                <a:latin typeface="Times New Roman" panose="02020603050405020304" pitchFamily="18" charset="0"/>
              </a:rPr>
              <a:t>. </a:t>
            </a:r>
            <a:r>
              <a:rPr lang="ru-RU" altLang="de-DE" sz="2800" dirty="0">
                <a:latin typeface="Times New Roman" panose="02020603050405020304" pitchFamily="18" charset="0"/>
              </a:rPr>
              <a:t>И</a:t>
            </a:r>
            <a:r>
              <a:rPr lang="cs-CZ" altLang="de-DE" sz="2800" dirty="0">
                <a:latin typeface="Times New Roman" panose="02020603050405020304" pitchFamily="18" charset="0"/>
              </a:rPr>
              <a:t>. </a:t>
            </a:r>
            <a:r>
              <a:rPr lang="ru-RU" altLang="de-DE" sz="2800" dirty="0">
                <a:latin typeface="Times New Roman" panose="02020603050405020304" pitchFamily="18" charset="0"/>
              </a:rPr>
              <a:t>Аванесов</a:t>
            </a:r>
            <a:r>
              <a:rPr lang="cs-CZ" altLang="de-DE" sz="2800" dirty="0">
                <a:latin typeface="Times New Roman" panose="02020603050405020304" pitchFamily="18" charset="0"/>
              </a:rPr>
              <a:t>) </a:t>
            </a:r>
            <a:r>
              <a:rPr lang="ru-RU" altLang="de-DE" sz="2800" dirty="0">
                <a:latin typeface="Times New Roman" panose="02020603050405020304" pitchFamily="18" charset="0"/>
              </a:rPr>
              <a:t>как раз в части, где идет речь про диалектальное окончание -</a:t>
            </a:r>
            <a:r>
              <a:rPr lang="ru-RU" altLang="de-DE" sz="2800" i="1" dirty="0">
                <a:latin typeface="Times New Roman" panose="02020603050405020304" pitchFamily="18" charset="0"/>
              </a:rPr>
              <a:t>ох</a:t>
            </a:r>
            <a:r>
              <a:rPr lang="ru-RU" altLang="de-DE" sz="2800" dirty="0">
                <a:latin typeface="Times New Roman" panose="02020603050405020304" pitchFamily="18" charset="0"/>
              </a:rPr>
              <a:t> в род. п. мн. ч.</a:t>
            </a:r>
            <a:r>
              <a:rPr lang="cs-CZ" altLang="de-DE" sz="2800" dirty="0">
                <a:latin typeface="Times New Roman" panose="02020603050405020304" pitchFamily="18" charset="0"/>
              </a:rPr>
              <a:t>:</a:t>
            </a:r>
            <a:endParaRPr lang="ru-RU" altLang="de-DE" sz="2800" dirty="0">
              <a:latin typeface="Times New Roman" panose="02020603050405020304" pitchFamily="18" charset="0"/>
            </a:endParaRP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«Окончание -</a:t>
            </a:r>
            <a:r>
              <a:rPr lang="ru-RU" altLang="de-DE" sz="2800" i="1" dirty="0">
                <a:latin typeface="Times New Roman" panose="02020603050405020304" pitchFamily="18" charset="0"/>
              </a:rPr>
              <a:t>ох</a:t>
            </a:r>
            <a:r>
              <a:rPr lang="ru-RU" altLang="de-DE" sz="2800" dirty="0">
                <a:latin typeface="Times New Roman" panose="02020603050405020304" pitchFamily="18" charset="0"/>
              </a:rPr>
              <a:t> известно, например, в ряде говор</a:t>
            </a:r>
            <a:r>
              <a:rPr lang="ru-RU" altLang="de-DE" sz="2800" u="sng" dirty="0">
                <a:latin typeface="Times New Roman" panose="02020603050405020304" pitchFamily="18" charset="0"/>
              </a:rPr>
              <a:t>ах</a:t>
            </a:r>
            <a:r>
              <a:rPr lang="ru-RU" altLang="de-DE" sz="2800" dirty="0">
                <a:latin typeface="Times New Roman" panose="02020603050405020304" pitchFamily="18" charset="0"/>
              </a:rPr>
              <a:t> Рязанской области.» (с. 114)</a:t>
            </a: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Если употреблять поисковую систему </a:t>
            </a:r>
            <a:r>
              <a:rPr lang="cs-CZ" altLang="de-DE" sz="2800" dirty="0">
                <a:latin typeface="Times New Roman" panose="02020603050405020304" pitchFamily="18" charset="0"/>
              </a:rPr>
              <a:t>Google,</a:t>
            </a:r>
            <a:r>
              <a:rPr lang="ru-RU" altLang="de-DE" sz="2800" dirty="0">
                <a:latin typeface="Times New Roman" panose="02020603050405020304" pitchFamily="18" charset="0"/>
              </a:rPr>
              <a:t> то можно найти в Интернете 37 000 раз выражение </a:t>
            </a:r>
            <a:r>
              <a:rPr lang="ru-RU" altLang="de-DE" sz="2800" i="1" dirty="0">
                <a:latin typeface="Times New Roman" panose="02020603050405020304" pitchFamily="18" charset="0"/>
              </a:rPr>
              <a:t>в ряде случаях</a:t>
            </a:r>
            <a:r>
              <a:rPr lang="ru-RU" altLang="de-DE" sz="2800" dirty="0">
                <a:latin typeface="Times New Roman" panose="02020603050405020304" pitchFamily="18" charset="0"/>
              </a:rPr>
              <a:t> (22. 10. 2020)</a:t>
            </a: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Это явление характерно не только для русского языка</a:t>
            </a:r>
            <a:r>
              <a:rPr lang="cs-CZ" altLang="de-DE" sz="2800" dirty="0">
                <a:latin typeface="Times New Roman" panose="02020603050405020304" pitchFamily="18" charset="0"/>
              </a:rPr>
              <a:t>, </a:t>
            </a:r>
            <a:r>
              <a:rPr lang="ru-RU" altLang="de-DE" sz="2800" dirty="0">
                <a:latin typeface="Times New Roman" panose="02020603050405020304" pitchFamily="18" charset="0"/>
              </a:rPr>
              <a:t>в чешском Интернете находится </a:t>
            </a:r>
            <a:r>
              <a:rPr lang="de-DE" altLang="de-DE" sz="2800" i="1" dirty="0">
                <a:latin typeface="Times New Roman" panose="02020603050405020304" pitchFamily="18" charset="0"/>
              </a:rPr>
              <a:t>v </a:t>
            </a:r>
            <a:r>
              <a:rPr lang="de-DE" altLang="de-DE" sz="2800" i="1" dirty="0" err="1">
                <a:latin typeface="Times New Roman" panose="02020603050405020304" pitchFamily="18" charset="0"/>
              </a:rPr>
              <a:t>řadě</a:t>
            </a:r>
            <a:r>
              <a:rPr lang="de-DE" altLang="de-DE" sz="2800" i="1" dirty="0">
                <a:latin typeface="Times New Roman" panose="02020603050405020304" pitchFamily="18" charset="0"/>
              </a:rPr>
              <a:t> </a:t>
            </a:r>
            <a:r>
              <a:rPr lang="de-DE" altLang="de-DE" sz="2800" i="1" dirty="0" err="1">
                <a:latin typeface="Times New Roman" panose="02020603050405020304" pitchFamily="18" charset="0"/>
              </a:rPr>
              <a:t>případech</a:t>
            </a:r>
            <a:r>
              <a:rPr lang="ru-RU" altLang="de-DE" sz="2800" i="1" dirty="0">
                <a:latin typeface="Times New Roman" panose="02020603050405020304" pitchFamily="18" charset="0"/>
              </a:rPr>
              <a:t> </a:t>
            </a:r>
            <a:r>
              <a:rPr lang="ru-RU" altLang="de-DE" sz="2800" dirty="0">
                <a:latin typeface="Times New Roman" panose="02020603050405020304" pitchFamily="18" charset="0"/>
              </a:rPr>
              <a:t>почти 2500 раз</a:t>
            </a: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Даже в электронных корпусах, в которых имеются печатанные или иначе официально публикованные тексты, можно найти отдельные примеры:</a:t>
            </a: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/>
            </a:pPr>
            <a:endParaRPr lang="ru-RU" altLang="de-DE" sz="2800" dirty="0">
              <a:latin typeface="Times New Roman" panose="02020603050405020304" pitchFamily="18" charset="0"/>
            </a:endParaRP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/>
            </a:pPr>
            <a:endParaRPr lang="ru-RU" altLang="de-DE" sz="2800" dirty="0">
              <a:latin typeface="Times New Roman" panose="02020603050405020304" pitchFamily="18" charset="0"/>
            </a:endParaRP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/>
            </a:pPr>
            <a:endParaRPr lang="ru-RU" altLang="de-DE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6E1BBAB0-81B5-FD76-DAF5-2B5C60D0F3D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406400" y="360363"/>
            <a:ext cx="9242425" cy="6900862"/>
          </a:xfrm>
        </p:spPr>
        <p:txBody>
          <a:bodyPr tIns="28080" anchor="t"/>
          <a:lstStyle/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/>
            </a:pPr>
            <a:r>
              <a:rPr lang="de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дегазационные процессы земных недр </a:t>
            </a:r>
            <a:r>
              <a:rPr lang="de-CZ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de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Z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большинстве</a:t>
            </a:r>
            <a:r>
              <a:rPr lang="de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Z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случаях</a:t>
            </a:r>
            <a:r>
              <a:rPr lang="de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проявляются в придонных горизонтах водной толщи и донных осадках в виде субмаринных разгрузокгидротермальных вод и природных газов, которые сопровождаются аномальными геохимическими, биохимическими и биологическими «взрывами» и в основном определяются активностью сейсмотектонических деформаций и проницаемостью земной коры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(журнал «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Геоинформатика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25. 9. 2002, НКРЯ)</a:t>
            </a: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пятимиллиардном корпусе </a:t>
            </a:r>
            <a:r>
              <a:rPr lang="cs-CZ" alt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 V8 </a:t>
            </a:r>
            <a:r>
              <a:rPr lang="ru-RU" alt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cs-CZ" alt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ČNK</a:t>
            </a:r>
            <a:r>
              <a:rPr lang="ru-RU" alt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фраза </a:t>
            </a:r>
            <a:r>
              <a:rPr lang="cs-CZ" alt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většině případech</a:t>
            </a:r>
            <a:r>
              <a:rPr lang="cs-CZ" alt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549 нахождений, а </a:t>
            </a:r>
            <a:r>
              <a:rPr lang="cs-CZ" alt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většině případů – </a:t>
            </a:r>
            <a:r>
              <a:rPr lang="cs-CZ" alt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40487,</a:t>
            </a:r>
            <a:r>
              <a:rPr lang="ru-RU" alt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 что ошибочная фраза составляет более</a:t>
            </a:r>
            <a:r>
              <a:rPr lang="cs-CZ" alt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одного процента всех случаев…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D3AC2042-BF58-CAC7-7833-813B33E16D6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369888" y="360363"/>
            <a:ext cx="9493250" cy="6983412"/>
          </a:xfrm>
        </p:spPr>
        <p:txBody>
          <a:bodyPr tIns="28080" anchor="t"/>
          <a:lstStyle/>
          <a:p>
            <a:pPr marL="330200" indent="-330200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Гловинская подчеркивает, что «замена» окончаний род. и пред. п. мн. ч. происходит чаще всего у существительных м. р. с безударными окончаниями род. п. -</a:t>
            </a:r>
            <a:r>
              <a:rPr lang="ru-RU" altLang="de-DE" sz="2800" i="1" dirty="0" err="1">
                <a:latin typeface="Times New Roman" panose="02020603050405020304" pitchFamily="18" charset="0"/>
              </a:rPr>
              <a:t>ов</a:t>
            </a:r>
            <a:r>
              <a:rPr lang="ru-RU" altLang="de-DE" sz="2800" i="1" dirty="0">
                <a:latin typeface="Times New Roman" panose="02020603050405020304" pitchFamily="18" charset="0"/>
              </a:rPr>
              <a:t>, -ев</a:t>
            </a:r>
            <a:r>
              <a:rPr lang="ru-RU" altLang="de-DE" sz="2800" dirty="0">
                <a:latin typeface="Times New Roman" panose="02020603050405020304" pitchFamily="18" charset="0"/>
              </a:rPr>
              <a:t>, т. е. там, где окончания во формах как </a:t>
            </a:r>
            <a:r>
              <a:rPr lang="ru-RU" altLang="de-DE" sz="2800" i="1" dirty="0">
                <a:latin typeface="Times New Roman" panose="02020603050405020304" pitchFamily="18" charset="0"/>
              </a:rPr>
              <a:t>говоров, говорах, успехов, успехах </a:t>
            </a:r>
            <a:r>
              <a:rPr lang="ru-RU" altLang="de-DE" sz="2800" dirty="0">
                <a:latin typeface="Times New Roman" panose="02020603050405020304" pitchFamily="18" charset="0"/>
              </a:rPr>
              <a:t>фонетически звучат как [</a:t>
            </a:r>
            <a:r>
              <a:rPr lang="ru-RU" altLang="de-DE" sz="2800" dirty="0" err="1">
                <a:latin typeface="Times New Roman" panose="02020603050405020304" pitchFamily="18" charset="0"/>
              </a:rPr>
              <a:t>əf</a:t>
            </a:r>
            <a:r>
              <a:rPr lang="ru-RU" altLang="de-DE" sz="2800" dirty="0">
                <a:latin typeface="Times New Roman" panose="02020603050405020304" pitchFamily="18" charset="0"/>
              </a:rPr>
              <a:t>] и [</a:t>
            </a:r>
            <a:r>
              <a:rPr lang="ru-RU" altLang="de-DE" sz="2800" dirty="0" err="1">
                <a:latin typeface="Times New Roman" panose="02020603050405020304" pitchFamily="18" charset="0"/>
              </a:rPr>
              <a:t>əx</a:t>
            </a:r>
            <a:r>
              <a:rPr lang="ru-RU" altLang="de-DE" sz="2800" dirty="0">
                <a:latin typeface="Times New Roman" panose="02020603050405020304" pitchFamily="18" charset="0"/>
              </a:rPr>
              <a:t>], или – во формах как </a:t>
            </a:r>
            <a:r>
              <a:rPr lang="ru-RU" altLang="de-DE" sz="2800" i="1" dirty="0">
                <a:latin typeface="Times New Roman" panose="02020603050405020304" pitchFamily="18" charset="0"/>
              </a:rPr>
              <a:t>случаев, случаях </a:t>
            </a:r>
            <a:r>
              <a:rPr lang="ru-RU" altLang="de-DE" sz="2800" dirty="0">
                <a:latin typeface="Times New Roman" panose="02020603050405020304" pitchFamily="18" charset="0"/>
              </a:rPr>
              <a:t>– как </a:t>
            </a:r>
            <a:r>
              <a:rPr lang="cs-CZ" altLang="de-DE" sz="2800" dirty="0">
                <a:latin typeface="Times New Roman" panose="02020603050405020304" pitchFamily="18" charset="0"/>
              </a:rPr>
              <a:t>[</a:t>
            </a:r>
            <a:r>
              <a:rPr lang="cs-CZ" altLang="de-DE" sz="2800" dirty="0" err="1">
                <a:latin typeface="Times New Roman" panose="02020603050405020304" pitchFamily="18" charset="0"/>
              </a:rPr>
              <a:t>ɪf</a:t>
            </a:r>
            <a:r>
              <a:rPr lang="cs-CZ" altLang="de-DE" sz="2800" dirty="0">
                <a:latin typeface="Times New Roman" panose="02020603050405020304" pitchFamily="18" charset="0"/>
              </a:rPr>
              <a:t>]/[</a:t>
            </a:r>
            <a:r>
              <a:rPr lang="cs-CZ" altLang="de-DE" sz="2800" dirty="0" err="1">
                <a:latin typeface="Times New Roman" panose="02020603050405020304" pitchFamily="18" charset="0"/>
              </a:rPr>
              <a:t>əx</a:t>
            </a:r>
            <a:r>
              <a:rPr lang="cs-CZ" altLang="de-DE" sz="2800" dirty="0">
                <a:latin typeface="Times New Roman" panose="02020603050405020304" pitchFamily="18" charset="0"/>
              </a:rPr>
              <a:t>]</a:t>
            </a:r>
            <a:endParaRPr lang="ru-RU" altLang="de-DE" sz="2800" dirty="0">
              <a:latin typeface="Times New Roman" panose="02020603050405020304" pitchFamily="18" charset="0"/>
            </a:endParaRPr>
          </a:p>
          <a:p>
            <a:pPr marL="330200" indent="-330200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В большинстве случаев существительные с ошибочным окончанием имеют определение, форма которого в род. и пред. п. мн. ч. одинакова</a:t>
            </a:r>
          </a:p>
          <a:p>
            <a:pPr marL="330200" indent="-330200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Таким образом мы видим, что фонетические факторы здесь играют роль, однако, нельзя говорить о прямой фонетической ассимиляции, потому что в таком случае надо было бы ожидать главным образом замену формы род. п. формой пред. п. (которая содержит -</a:t>
            </a:r>
            <a:r>
              <a:rPr lang="ru-RU" altLang="de-DE" sz="2800" i="1" dirty="0">
                <a:latin typeface="Times New Roman" panose="02020603050405020304" pitchFamily="18" charset="0"/>
              </a:rPr>
              <a:t>х</a:t>
            </a:r>
            <a:r>
              <a:rPr lang="ru-RU" altLang="de-DE" sz="2800" dirty="0">
                <a:latin typeface="Times New Roman" panose="02020603050405020304" pitchFamily="18" charset="0"/>
              </a:rPr>
              <a:t> как форма определения, т.е. тип </a:t>
            </a:r>
            <a:r>
              <a:rPr lang="ru-RU" altLang="de-DE" sz="2800" i="1" dirty="0">
                <a:latin typeface="Times New Roman" panose="02020603050405020304" pitchFamily="18" charset="0"/>
              </a:rPr>
              <a:t>нет таки</a:t>
            </a:r>
            <a:r>
              <a:rPr lang="ru-RU" altLang="de-DE" sz="2800" i="1" u="sng" dirty="0">
                <a:latin typeface="Times New Roman" panose="02020603050405020304" pitchFamily="18" charset="0"/>
              </a:rPr>
              <a:t>х</a:t>
            </a:r>
            <a:r>
              <a:rPr lang="ru-RU" altLang="de-DE" sz="2800" i="1" dirty="0">
                <a:latin typeface="Times New Roman" panose="02020603050405020304" pitchFamily="18" charset="0"/>
              </a:rPr>
              <a:t> говора</a:t>
            </a:r>
            <a:r>
              <a:rPr lang="ru-RU" altLang="de-DE" sz="2800" i="1" u="sng" dirty="0">
                <a:latin typeface="Times New Roman" panose="02020603050405020304" pitchFamily="18" charset="0"/>
              </a:rPr>
              <a:t>х</a:t>
            </a:r>
            <a:r>
              <a:rPr lang="ru-RU" altLang="de-DE" sz="2800" dirty="0">
                <a:latin typeface="Times New Roman" panose="02020603050405020304" pitchFamily="18" charset="0"/>
              </a:rPr>
              <a:t>), но реально это</a:t>
            </a:r>
          </a:p>
          <a:p>
            <a:pPr marL="330200" indent="-330200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  <a:tab pos="9410700" algn="l"/>
              </a:tabLst>
              <a:defRPr/>
            </a:pPr>
            <a:endParaRPr lang="ru-RU" altLang="de-DE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 Unicode MS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1358</Words>
  <Application>Microsoft Macintosh PowerPoint</Application>
  <PresentationFormat>Benutzerdefiniert</PresentationFormat>
  <Paragraphs>53</Paragraphs>
  <Slides>17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Arial</vt:lpstr>
      <vt:lpstr>Times New Roman</vt:lpstr>
      <vt:lpstr>Wingdings</vt:lpstr>
      <vt:lpstr>Office-Design</vt:lpstr>
      <vt:lpstr>Актуальные аспекты развития современного русского языка I</vt:lpstr>
      <vt:lpstr>Актуальные процессы морфологии: сущест-вительное III (тенденции к слиянию род. и пред. п. мн. ч. и к стиранию родовых оппозиций как фактора для склонения)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Aktuální otázky gramatické struktury ruštiny</dc:title>
  <dc:creator>Markus Giger</dc:creator>
  <cp:lastModifiedBy>Markus Giger</cp:lastModifiedBy>
  <cp:revision>202</cp:revision>
  <cp:lastPrinted>1601-01-01T00:00:00Z</cp:lastPrinted>
  <dcterms:created xsi:type="dcterms:W3CDTF">2012-10-11T18:59:19Z</dcterms:created>
  <dcterms:modified xsi:type="dcterms:W3CDTF">2024-10-31T11:38:33Z</dcterms:modified>
</cp:coreProperties>
</file>