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163A7-148C-4286-A17C-D5C3015A4830}" type="datetimeFigureOut">
              <a:rPr lang="cs-CZ" smtClean="0"/>
              <a:t>27.2.2019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FCBB8-5050-4A99-A285-363DCDC892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1196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FCBB8-5050-4A99-A285-363DCDC8920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1406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27.2.2019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27.2.2019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27.2.2019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27.2.2019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27.2.2019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27.2.2019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27.2.2019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27.2.2019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27.2.2019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27.2.2019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27.2.2019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t>27.2.2019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commons.org/intransition/fembot-red-dress" TargetMode="External"/><Relationship Id="rId2" Type="http://schemas.openxmlformats.org/officeDocument/2006/relationships/hyperlink" Target="https://vimeo.com/4119557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ediacommons.org/intransition/2018/04/30/place-nation-competing-stories-nationhood-pablo-larra-n-s-no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ubi.com/notebook/posts/video-essay-the-apartment" TargetMode="External"/><Relationship Id="rId2" Type="http://schemas.openxmlformats.org/officeDocument/2006/relationships/hyperlink" Target="http://mediacommons.org/intransition/2017/06/01/black-scree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ecsus-ejms.org/do-it-for-van-gogh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309073246" TargetMode="External"/><Relationship Id="rId2" Type="http://schemas.openxmlformats.org/officeDocument/2006/relationships/hyperlink" Target="https://necsus-ejms.org/the-place-of-voiceover-in-audiovisual-film-and-television-criticis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ecsus-ejms.org/variations-on-a-scene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commons.org/intransition/2015/07/29/there-nothing-outside-real" TargetMode="External"/><Relationship Id="rId2" Type="http://schemas.openxmlformats.org/officeDocument/2006/relationships/hyperlink" Target="https://vimeo.com/19957879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ediacommons.org/intransition/2017/06/01/raygodar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commons.org/intransition/2018/03/07/berlin-moves" TargetMode="External"/><Relationship Id="rId2" Type="http://schemas.openxmlformats.org/officeDocument/2006/relationships/hyperlink" Target="http://mediacommons.org/intransition/2016/12/20/landscape-paradigms-ford-s-monument-valle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imeo.com/315825426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ilmanalytical.blogspot.com/2014/03/intersections-on-wong-kar-wais-in-mood.html" TargetMode="External"/><Relationship Id="rId2" Type="http://schemas.openxmlformats.org/officeDocument/2006/relationships/hyperlink" Target="https://vimeo.com/6851476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ediacommons.org/intransition/2018/03/07/remixing-rose-hobar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obsah 9" descr="Obsah obrázku osoba, muž, interiér&#10;&#10;Popis byl vytvořen automaticky">
            <a:extLst>
              <a:ext uri="{FF2B5EF4-FFF2-40B4-BE49-F238E27FC236}">
                <a16:creationId xmlns:a16="http://schemas.microsoft.com/office/drawing/2014/main" id="{A2C5F01E-CAAD-49F7-93FE-D524688416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AE8F8F3-BBD0-4FB1-A7F3-A61D1CC5C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Zrození</a:t>
            </a:r>
            <a:r>
              <a:rPr lang="en-US" sz="24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audiovizuální</a:t>
            </a:r>
            <a:r>
              <a:rPr lang="en-US" sz="24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eseje</a:t>
            </a:r>
            <a:r>
              <a:rPr lang="en-US" sz="24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z </a:t>
            </a:r>
            <a:r>
              <a:rPr lang="en-US" sz="24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ducha</a:t>
            </a:r>
            <a:r>
              <a:rPr lang="en-US" sz="24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avantgardy</a:t>
            </a:r>
            <a:endParaRPr lang="en-US" sz="2400" cap="all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703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4AE826-2707-4BA7-9F70-D53CFE692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latin typeface="Cambria" panose="02040503050406030204" pitchFamily="18" charset="0"/>
              </a:rPr>
              <a:t>Doporučené AV eseje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AE39B6DC-7D0C-4813-988F-5DD483B01B82}"/>
              </a:ext>
            </a:extLst>
          </p:cNvPr>
          <p:cNvSpPr/>
          <p:nvPr/>
        </p:nvSpPr>
        <p:spPr>
          <a:xfrm>
            <a:off x="0" y="1556792"/>
            <a:ext cx="9144000" cy="53012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5F6CAA16-DF11-4B22-B1DC-335CCC318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7859216" cy="4065986"/>
          </a:xfrm>
        </p:spPr>
        <p:txBody>
          <a:bodyPr anchor="t">
            <a:normAutofit/>
          </a:bodyPr>
          <a:lstStyle/>
          <a:p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</a:rPr>
              <a:t>Catherine Grant: </a:t>
            </a:r>
            <a:r>
              <a:rPr lang="cs-CZ" sz="1800" i="1" dirty="0" err="1">
                <a:solidFill>
                  <a:schemeClr val="bg1"/>
                </a:solidFill>
                <a:latin typeface="Cambria" panose="02040503050406030204" pitchFamily="18" charset="0"/>
              </a:rPr>
              <a:t>Skipping</a:t>
            </a:r>
            <a:r>
              <a:rPr lang="cs-CZ" sz="1800" i="1" dirty="0">
                <a:solidFill>
                  <a:schemeClr val="bg1"/>
                </a:solidFill>
                <a:latin typeface="Cambria" panose="02040503050406030204" pitchFamily="18" charset="0"/>
              </a:rPr>
              <a:t> Rope </a:t>
            </a:r>
            <a:r>
              <a:rPr lang="en-US" sz="1800" dirty="0">
                <a:solidFill>
                  <a:schemeClr val="bg1"/>
                </a:solidFill>
                <a:latin typeface="Cambria" panose="02040503050406030204" pitchFamily="18" charset="0"/>
              </a:rPr>
              <a:t>(201</a:t>
            </a:r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Cambria" panose="02040503050406030204" pitchFamily="18" charset="0"/>
              </a:rPr>
              <a:t>)</a:t>
            </a:r>
            <a:endParaRPr lang="cs-CZ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  <a:hlinkClick r:id="rId2"/>
              </a:rPr>
              <a:t>https://vimeo.com/41195578</a:t>
            </a:r>
            <a:endParaRPr lang="cs-CZ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cs-CZ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</a:rPr>
              <a:t>Allison de </a:t>
            </a:r>
            <a:r>
              <a:rPr lang="cs-CZ" sz="1800" dirty="0" err="1">
                <a:solidFill>
                  <a:schemeClr val="bg1"/>
                </a:solidFill>
                <a:latin typeface="Cambria" panose="02040503050406030204" pitchFamily="18" charset="0"/>
              </a:rPr>
              <a:t>Fren</a:t>
            </a:r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</a:rPr>
              <a:t>: </a:t>
            </a:r>
            <a:r>
              <a:rPr lang="cs-CZ" sz="1800" i="1" dirty="0" err="1">
                <a:solidFill>
                  <a:schemeClr val="bg1"/>
                </a:solidFill>
                <a:latin typeface="Cambria" panose="02040503050406030204" pitchFamily="18" charset="0"/>
              </a:rPr>
              <a:t>Fembot</a:t>
            </a:r>
            <a:r>
              <a:rPr lang="cs-CZ" sz="1800" i="1" dirty="0">
                <a:solidFill>
                  <a:schemeClr val="bg1"/>
                </a:solidFill>
                <a:latin typeface="Cambria" panose="02040503050406030204" pitchFamily="18" charset="0"/>
              </a:rPr>
              <a:t> in a </a:t>
            </a:r>
            <a:r>
              <a:rPr lang="cs-CZ" sz="1800" i="1" dirty="0" err="1">
                <a:solidFill>
                  <a:schemeClr val="bg1"/>
                </a:solidFill>
                <a:latin typeface="Cambria" panose="02040503050406030204" pitchFamily="18" charset="0"/>
              </a:rPr>
              <a:t>Red</a:t>
            </a:r>
            <a:r>
              <a:rPr lang="cs-CZ" sz="1800" i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cs-CZ" sz="1800" i="1" dirty="0" err="1">
                <a:solidFill>
                  <a:schemeClr val="bg1"/>
                </a:solidFill>
                <a:latin typeface="Cambria" panose="02040503050406030204" pitchFamily="18" charset="0"/>
              </a:rPr>
              <a:t>Dress</a:t>
            </a:r>
            <a:r>
              <a:rPr lang="cs-CZ" sz="1800" i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Cambria" panose="02040503050406030204" pitchFamily="18" charset="0"/>
              </a:rPr>
              <a:t>(</a:t>
            </a:r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</a:rPr>
              <a:t>2016</a:t>
            </a:r>
            <a:r>
              <a:rPr lang="en-US" sz="1800" dirty="0">
                <a:solidFill>
                  <a:schemeClr val="bg1"/>
                </a:solidFill>
                <a:latin typeface="Cambria" panose="02040503050406030204" pitchFamily="18" charset="0"/>
              </a:rPr>
              <a:t>)</a:t>
            </a:r>
            <a:endParaRPr lang="cs-CZ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  <a:hlinkClick r:id="rId3"/>
              </a:rPr>
              <a:t>http://mediacommons.org/intransition/fembot-red-dress</a:t>
            </a:r>
            <a:endParaRPr lang="cs-CZ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cs-CZ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cs-CZ" sz="1800" dirty="0" err="1">
                <a:solidFill>
                  <a:schemeClr val="bg1"/>
                </a:solidFill>
                <a:latin typeface="Cambria" panose="02040503050406030204" pitchFamily="18" charset="0"/>
              </a:rPr>
              <a:t>Niall</a:t>
            </a:r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</a:rPr>
              <a:t> Ó </a:t>
            </a:r>
            <a:r>
              <a:rPr lang="cs-CZ" sz="1800" dirty="0" err="1">
                <a:solidFill>
                  <a:schemeClr val="bg1"/>
                </a:solidFill>
                <a:latin typeface="Cambria" panose="02040503050406030204" pitchFamily="18" charset="0"/>
              </a:rPr>
              <a:t>Murchú</a:t>
            </a:r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</a:rPr>
              <a:t>: </a:t>
            </a:r>
            <a:r>
              <a:rPr lang="cs-CZ" sz="1800" i="1" dirty="0">
                <a:solidFill>
                  <a:schemeClr val="bg1"/>
                </a:solidFill>
                <a:latin typeface="Cambria" panose="02040503050406030204" pitchFamily="18" charset="0"/>
              </a:rPr>
              <a:t>A Place in </a:t>
            </a:r>
            <a:r>
              <a:rPr lang="cs-CZ" sz="1800" i="1" dirty="0" err="1">
                <a:solidFill>
                  <a:schemeClr val="bg1"/>
                </a:solidFill>
                <a:latin typeface="Cambria" panose="02040503050406030204" pitchFamily="18" charset="0"/>
              </a:rPr>
              <a:t>the</a:t>
            </a:r>
            <a:r>
              <a:rPr lang="cs-CZ" sz="1800" i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cs-CZ" sz="1800" i="1" dirty="0" err="1">
                <a:solidFill>
                  <a:schemeClr val="bg1"/>
                </a:solidFill>
                <a:latin typeface="Cambria" panose="02040503050406030204" pitchFamily="18" charset="0"/>
              </a:rPr>
              <a:t>Nation</a:t>
            </a:r>
            <a:r>
              <a:rPr lang="cs-CZ" sz="1800" i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Cambria" panose="02040503050406030204" pitchFamily="18" charset="0"/>
              </a:rPr>
              <a:t>(2018)</a:t>
            </a:r>
            <a:endParaRPr lang="cs-CZ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  <a:hlinkClick r:id="rId4"/>
              </a:rPr>
              <a:t>http://mediacommons.org/intransition/2018/04/30/place-nation-competing-stories-nationhood-pablo-larra-n-s-no</a:t>
            </a:r>
            <a:endParaRPr lang="cs-CZ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cs-CZ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cs-CZ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cs-CZ" sz="18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153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4AE826-2707-4BA7-9F70-D53CFE692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cap="all" dirty="0">
                <a:latin typeface="Cambria" panose="02040503050406030204" pitchFamily="18" charset="0"/>
              </a:rPr>
              <a:t>4. deformace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AE39B6DC-7D0C-4813-988F-5DD483B01B82}"/>
              </a:ext>
            </a:extLst>
          </p:cNvPr>
          <p:cNvSpPr/>
          <p:nvPr/>
        </p:nvSpPr>
        <p:spPr>
          <a:xfrm>
            <a:off x="0" y="1556792"/>
            <a:ext cx="4572000" cy="53012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5F6CAA16-DF11-4B22-B1DC-335CCC318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3823334" cy="4065986"/>
          </a:xfrm>
        </p:spPr>
        <p:txBody>
          <a:bodyPr anchor="t">
            <a:normAutofit/>
          </a:bodyPr>
          <a:lstStyle/>
          <a:p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</a:rPr>
              <a:t>Eliminace či izolace specifických </a:t>
            </a:r>
            <a:r>
              <a:rPr lang="cs-CZ" sz="1800" dirty="0" err="1">
                <a:solidFill>
                  <a:schemeClr val="bg1"/>
                </a:solidFill>
                <a:latin typeface="Cambria" panose="02040503050406030204" pitchFamily="18" charset="0"/>
              </a:rPr>
              <a:t>diegetických</a:t>
            </a:r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</a:rPr>
              <a:t> prvků</a:t>
            </a:r>
          </a:p>
          <a:p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</a:rPr>
              <a:t>Co film ukazuje tím, co neukazuje?</a:t>
            </a:r>
          </a:p>
          <a:p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</a:rPr>
              <a:t>Martin Arnold, Bill </a:t>
            </a:r>
            <a:r>
              <a:rPr lang="cs-CZ" sz="1800" dirty="0" err="1">
                <a:solidFill>
                  <a:schemeClr val="bg1"/>
                </a:solidFill>
                <a:latin typeface="Cambria" panose="02040503050406030204" pitchFamily="18" charset="0"/>
              </a:rPr>
              <a:t>Morrison</a:t>
            </a:r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</a:rPr>
              <a:t>, Peter </a:t>
            </a:r>
            <a:r>
              <a:rPr lang="cs-CZ" sz="1800" dirty="0" err="1">
                <a:solidFill>
                  <a:schemeClr val="bg1"/>
                </a:solidFill>
                <a:latin typeface="Cambria" panose="02040503050406030204" pitchFamily="18" charset="0"/>
              </a:rPr>
              <a:t>Tscherkassky</a:t>
            </a:r>
            <a:endParaRPr lang="cs-CZ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</a:rPr>
              <a:t>Přínos pro AV eseje: upozornění na upozaděné momenty, prohloubení absence mezi reprezentací a médiem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B343BFF-7634-4A6A-87DF-4EBAD0BE40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988" y="1543100"/>
            <a:ext cx="455822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36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BC043EFB-E6DF-4E75-BFB9-9778F61812B9}"/>
              </a:ext>
            </a:extLst>
          </p:cNvPr>
          <p:cNvSpPr txBox="1"/>
          <p:nvPr/>
        </p:nvSpPr>
        <p:spPr>
          <a:xfrm>
            <a:off x="2771800" y="587727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>
                <a:solidFill>
                  <a:schemeClr val="bg1"/>
                </a:solidFill>
                <a:latin typeface="Cambria" panose="02040503050406030204" pitchFamily="18" charset="0"/>
              </a:rPr>
              <a:t>Deanimated</a:t>
            </a:r>
            <a:r>
              <a:rPr lang="cs-CZ" i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(</a:t>
            </a:r>
            <a:r>
              <a:rPr lang="cs-CZ" dirty="0">
                <a:solidFill>
                  <a:schemeClr val="bg1"/>
                </a:solidFill>
                <a:latin typeface="Cambria" panose="02040503050406030204" pitchFamily="18" charset="0"/>
              </a:rPr>
              <a:t>Martin Arnold,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cs-CZ" dirty="0">
                <a:solidFill>
                  <a:schemeClr val="bg1"/>
                </a:solidFill>
                <a:latin typeface="Cambria" panose="02040503050406030204" pitchFamily="18" charset="0"/>
              </a:rPr>
              <a:t>2002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)</a:t>
            </a:r>
            <a:endParaRPr lang="cs-CZ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3" name="Obrázek 2" descr="Obsah obrázku interiér, zeď&#10;&#10;Popis byl vytvořen automaticky">
            <a:extLst>
              <a:ext uri="{FF2B5EF4-FFF2-40B4-BE49-F238E27FC236}">
                <a16:creationId xmlns:a16="http://schemas.microsoft.com/office/drawing/2014/main" id="{27B2E269-A4A0-4681-BC76-E1F88A855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82" y="1124744"/>
            <a:ext cx="7755836" cy="436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46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4AE826-2707-4BA7-9F70-D53CFE692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latin typeface="Cambria" panose="02040503050406030204" pitchFamily="18" charset="0"/>
              </a:rPr>
              <a:t>Doporučené AV eseje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AE39B6DC-7D0C-4813-988F-5DD483B01B82}"/>
              </a:ext>
            </a:extLst>
          </p:cNvPr>
          <p:cNvSpPr/>
          <p:nvPr/>
        </p:nvSpPr>
        <p:spPr>
          <a:xfrm>
            <a:off x="0" y="1556792"/>
            <a:ext cx="9144000" cy="53012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5F6CAA16-DF11-4B22-B1DC-335CCC318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7859216" cy="4065986"/>
          </a:xfrm>
        </p:spPr>
        <p:txBody>
          <a:bodyPr anchor="t">
            <a:normAutofit/>
          </a:bodyPr>
          <a:lstStyle/>
          <a:p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</a:rPr>
              <a:t>Richard Misek: </a:t>
            </a:r>
            <a:r>
              <a:rPr lang="cs-CZ" sz="1800" i="1" dirty="0" err="1">
                <a:solidFill>
                  <a:schemeClr val="bg1"/>
                </a:solidFill>
                <a:latin typeface="Cambria" panose="02040503050406030204" pitchFamily="18" charset="0"/>
              </a:rPr>
              <a:t>The</a:t>
            </a:r>
            <a:r>
              <a:rPr lang="cs-CZ" sz="1800" i="1" dirty="0">
                <a:solidFill>
                  <a:schemeClr val="bg1"/>
                </a:solidFill>
                <a:latin typeface="Cambria" panose="02040503050406030204" pitchFamily="18" charset="0"/>
              </a:rPr>
              <a:t> Black Screen </a:t>
            </a:r>
            <a:r>
              <a:rPr lang="en-US" sz="1800" dirty="0">
                <a:solidFill>
                  <a:schemeClr val="bg1"/>
                </a:solidFill>
                <a:latin typeface="Cambria" panose="02040503050406030204" pitchFamily="18" charset="0"/>
              </a:rPr>
              <a:t>(201</a:t>
            </a:r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</a:rPr>
              <a:t>7</a:t>
            </a:r>
            <a:r>
              <a:rPr lang="en-US" sz="1800" dirty="0">
                <a:solidFill>
                  <a:schemeClr val="bg1"/>
                </a:solidFill>
                <a:latin typeface="Cambria" panose="02040503050406030204" pitchFamily="18" charset="0"/>
              </a:rPr>
              <a:t>)</a:t>
            </a:r>
            <a:endParaRPr lang="cs-CZ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  <a:hlinkClick r:id="rId2"/>
              </a:rPr>
              <a:t>http://mediacommons.org/intransition/2017/06/01/black-screen</a:t>
            </a:r>
            <a:endParaRPr lang="cs-CZ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cs-CZ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</a:rPr>
              <a:t>David </a:t>
            </a:r>
            <a:r>
              <a:rPr lang="cs-CZ" sz="1800" dirty="0" err="1">
                <a:solidFill>
                  <a:schemeClr val="bg1"/>
                </a:solidFill>
                <a:latin typeface="Cambria" panose="02040503050406030204" pitchFamily="18" charset="0"/>
              </a:rPr>
              <a:t>Verdeure</a:t>
            </a:r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</a:rPr>
              <a:t>: </a:t>
            </a:r>
            <a:r>
              <a:rPr lang="cs-CZ" sz="1800" i="1" dirty="0" err="1">
                <a:solidFill>
                  <a:schemeClr val="bg1"/>
                </a:solidFill>
                <a:latin typeface="Cambria" panose="02040503050406030204" pitchFamily="18" charset="0"/>
              </a:rPr>
              <a:t>The</a:t>
            </a:r>
            <a:r>
              <a:rPr lang="cs-CZ" sz="1800" i="1" dirty="0">
                <a:solidFill>
                  <a:schemeClr val="bg1"/>
                </a:solidFill>
                <a:latin typeface="Cambria" panose="02040503050406030204" pitchFamily="18" charset="0"/>
              </a:rPr>
              <a:t> Apartment </a:t>
            </a:r>
            <a:r>
              <a:rPr lang="en-US" sz="1800" dirty="0">
                <a:solidFill>
                  <a:schemeClr val="bg1"/>
                </a:solidFill>
                <a:latin typeface="Cambria" panose="02040503050406030204" pitchFamily="18" charset="0"/>
              </a:rPr>
              <a:t>(</a:t>
            </a:r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</a:rPr>
              <a:t>2018</a:t>
            </a:r>
            <a:r>
              <a:rPr lang="en-US" sz="1800" dirty="0">
                <a:solidFill>
                  <a:schemeClr val="bg1"/>
                </a:solidFill>
                <a:latin typeface="Cambria" panose="02040503050406030204" pitchFamily="18" charset="0"/>
              </a:rPr>
              <a:t>)</a:t>
            </a:r>
            <a:endParaRPr lang="cs-CZ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  <a:hlinkClick r:id="rId3"/>
              </a:rPr>
              <a:t>https://mubi.com/notebook/posts/video-essay-the-apartment</a:t>
            </a:r>
            <a:endParaRPr lang="cs-CZ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cs-CZ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</a:rPr>
              <a:t>Liz Greene: </a:t>
            </a:r>
            <a:r>
              <a:rPr lang="cs-CZ" sz="1800" i="1" dirty="0">
                <a:solidFill>
                  <a:schemeClr val="bg1"/>
                </a:solidFill>
                <a:latin typeface="Cambria" panose="02040503050406030204" pitchFamily="18" charset="0"/>
              </a:rPr>
              <a:t>Do It </a:t>
            </a:r>
            <a:r>
              <a:rPr lang="cs-CZ" sz="1800" i="1" dirty="0" err="1">
                <a:solidFill>
                  <a:schemeClr val="bg1"/>
                </a:solidFill>
                <a:latin typeface="Cambria" panose="02040503050406030204" pitchFamily="18" charset="0"/>
              </a:rPr>
              <a:t>for</a:t>
            </a:r>
            <a:r>
              <a:rPr lang="cs-CZ" sz="1800" i="1" dirty="0">
                <a:solidFill>
                  <a:schemeClr val="bg1"/>
                </a:solidFill>
                <a:latin typeface="Cambria" panose="02040503050406030204" pitchFamily="18" charset="0"/>
              </a:rPr>
              <a:t> Van </a:t>
            </a:r>
            <a:r>
              <a:rPr lang="cs-CZ" sz="1800" i="1" dirty="0" err="1">
                <a:solidFill>
                  <a:schemeClr val="bg1"/>
                </a:solidFill>
                <a:latin typeface="Cambria" panose="02040503050406030204" pitchFamily="18" charset="0"/>
              </a:rPr>
              <a:t>Gogh</a:t>
            </a:r>
            <a:r>
              <a:rPr lang="cs-CZ" sz="1800" i="1" dirty="0">
                <a:solidFill>
                  <a:schemeClr val="bg1"/>
                </a:solidFill>
                <a:latin typeface="Cambria" panose="02040503050406030204" pitchFamily="18" charset="0"/>
              </a:rPr>
              <a:t>  </a:t>
            </a:r>
            <a:r>
              <a:rPr lang="en-US" sz="1800" dirty="0">
                <a:solidFill>
                  <a:schemeClr val="bg1"/>
                </a:solidFill>
                <a:latin typeface="Cambria" panose="02040503050406030204" pitchFamily="18" charset="0"/>
              </a:rPr>
              <a:t>(2018)</a:t>
            </a:r>
            <a:endParaRPr lang="cs-CZ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  <a:hlinkClick r:id="rId4"/>
              </a:rPr>
              <a:t>https://necsus-ejms.org/do-it-for-van-gogh/</a:t>
            </a:r>
            <a:endParaRPr lang="cs-CZ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cs-CZ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cs-CZ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cs-CZ" sz="18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292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4AE826-2707-4BA7-9F70-D53CFE692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cap="all" dirty="0">
                <a:latin typeface="Cambria" panose="02040503050406030204" pitchFamily="18" charset="0"/>
              </a:rPr>
              <a:t>5. komentář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AE39B6DC-7D0C-4813-988F-5DD483B01B82}"/>
              </a:ext>
            </a:extLst>
          </p:cNvPr>
          <p:cNvSpPr/>
          <p:nvPr/>
        </p:nvSpPr>
        <p:spPr>
          <a:xfrm>
            <a:off x="0" y="1556792"/>
            <a:ext cx="4572000" cy="53012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5F6CAA16-DF11-4B22-B1DC-335CCC318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3823334" cy="4065986"/>
          </a:xfrm>
        </p:spPr>
        <p:txBody>
          <a:bodyPr anchor="t">
            <a:normAutofit/>
          </a:bodyPr>
          <a:lstStyle/>
          <a:p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</a:rPr>
              <a:t>Jakým způsobem lze do filmu vnést vlastní postoj vůči obrazům?</a:t>
            </a:r>
          </a:p>
          <a:p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</a:rPr>
              <a:t>Napětí mezi </a:t>
            </a:r>
            <a:r>
              <a:rPr lang="cs-CZ" sz="1800" dirty="0" err="1">
                <a:solidFill>
                  <a:schemeClr val="bg1"/>
                </a:solidFill>
                <a:latin typeface="Cambria" panose="02040503050406030204" pitchFamily="18" charset="0"/>
              </a:rPr>
              <a:t>voice-overem</a:t>
            </a:r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</a:rPr>
              <a:t> a vizuální řečí</a:t>
            </a:r>
          </a:p>
          <a:p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</a:rPr>
              <a:t>Alexandre </a:t>
            </a:r>
            <a:r>
              <a:rPr lang="cs-CZ" sz="1800" dirty="0" err="1">
                <a:solidFill>
                  <a:schemeClr val="bg1"/>
                </a:solidFill>
                <a:latin typeface="Cambria" panose="02040503050406030204" pitchFamily="18" charset="0"/>
              </a:rPr>
              <a:t>Astruc</a:t>
            </a:r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</a:rPr>
              <a:t>, Alain </a:t>
            </a:r>
            <a:r>
              <a:rPr lang="cs-CZ" sz="1800" dirty="0" err="1">
                <a:solidFill>
                  <a:schemeClr val="bg1"/>
                </a:solidFill>
                <a:latin typeface="Cambria" panose="02040503050406030204" pitchFamily="18" charset="0"/>
              </a:rPr>
              <a:t>Resnais</a:t>
            </a:r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</a:rPr>
              <a:t>, Chris Marker</a:t>
            </a:r>
          </a:p>
          <a:p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</a:rPr>
              <a:t>Přínos pro AV eseje: prolomení vizuálního opojení, strukturace argumentu</a:t>
            </a:r>
          </a:p>
        </p:txBody>
      </p:sp>
      <p:pic>
        <p:nvPicPr>
          <p:cNvPr id="7" name="Obrázek 6" descr="Obsah obrázku fotka&#10;&#10;Popis byl vytvořen automaticky">
            <a:extLst>
              <a:ext uri="{FF2B5EF4-FFF2-40B4-BE49-F238E27FC236}">
                <a16:creationId xmlns:a16="http://schemas.microsoft.com/office/drawing/2014/main" id="{1286D0BE-F226-4677-BE03-7916D5A233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8"/>
          <a:stretch/>
        </p:blipFill>
        <p:spPr>
          <a:xfrm>
            <a:off x="4572000" y="1548000"/>
            <a:ext cx="4589151" cy="53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18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BC043EFB-E6DF-4E75-BFB9-9778F61812B9}"/>
              </a:ext>
            </a:extLst>
          </p:cNvPr>
          <p:cNvSpPr txBox="1"/>
          <p:nvPr/>
        </p:nvSpPr>
        <p:spPr>
          <a:xfrm>
            <a:off x="2658197" y="583662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>
                <a:solidFill>
                  <a:schemeClr val="bg1"/>
                </a:solidFill>
                <a:latin typeface="Cambria" panose="02040503050406030204" pitchFamily="18" charset="0"/>
              </a:rPr>
              <a:t>Dopis ze Sibiře 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(</a:t>
            </a:r>
            <a:r>
              <a:rPr lang="cs-CZ" dirty="0">
                <a:solidFill>
                  <a:schemeClr val="bg1"/>
                </a:solidFill>
                <a:latin typeface="Cambria" panose="02040503050406030204" pitchFamily="18" charset="0"/>
              </a:rPr>
              <a:t>Chris Marker,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cs-CZ" dirty="0">
                <a:solidFill>
                  <a:schemeClr val="bg1"/>
                </a:solidFill>
                <a:latin typeface="Cambria" panose="02040503050406030204" pitchFamily="18" charset="0"/>
              </a:rPr>
              <a:t>1957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)</a:t>
            </a:r>
            <a:endParaRPr lang="cs-CZ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Obrázek 4" descr="Obsah obrázku obloha, exteriér, silnice, budova&#10;&#10;Popis byl vytvořen automaticky">
            <a:extLst>
              <a:ext uri="{FF2B5EF4-FFF2-40B4-BE49-F238E27FC236}">
                <a16:creationId xmlns:a16="http://schemas.microsoft.com/office/drawing/2014/main" id="{CDECD83E-8253-4CC0-AFD6-5C823A7FDF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836712"/>
            <a:ext cx="6613554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10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4AE826-2707-4BA7-9F70-D53CFE692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latin typeface="Cambria" panose="02040503050406030204" pitchFamily="18" charset="0"/>
              </a:rPr>
              <a:t>Doporučené AV eseje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AE39B6DC-7D0C-4813-988F-5DD483B01B82}"/>
              </a:ext>
            </a:extLst>
          </p:cNvPr>
          <p:cNvSpPr/>
          <p:nvPr/>
        </p:nvSpPr>
        <p:spPr>
          <a:xfrm>
            <a:off x="0" y="1556792"/>
            <a:ext cx="9144000" cy="53012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5F6CAA16-DF11-4B22-B1DC-335CCC318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7859216" cy="4065986"/>
          </a:xfrm>
        </p:spPr>
        <p:txBody>
          <a:bodyPr anchor="t">
            <a:normAutofit/>
          </a:bodyPr>
          <a:lstStyle/>
          <a:p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</a:rPr>
              <a:t>Ian </a:t>
            </a:r>
            <a:r>
              <a:rPr lang="cs-CZ" sz="1800" dirty="0" err="1">
                <a:solidFill>
                  <a:schemeClr val="bg1"/>
                </a:solidFill>
                <a:latin typeface="Cambria" panose="02040503050406030204" pitchFamily="18" charset="0"/>
              </a:rPr>
              <a:t>Garwood</a:t>
            </a:r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</a:rPr>
              <a:t>: </a:t>
            </a:r>
            <a:r>
              <a:rPr lang="en-US" sz="1800" i="1" dirty="0">
                <a:solidFill>
                  <a:schemeClr val="bg1"/>
                </a:solidFill>
                <a:latin typeface="Cambria" panose="02040503050406030204" pitchFamily="18" charset="0"/>
              </a:rPr>
              <a:t>The Place of Voiceover in Academic Audiovisual Film and Television Criticism</a:t>
            </a:r>
            <a:r>
              <a:rPr lang="en-US" sz="1800" dirty="0">
                <a:solidFill>
                  <a:schemeClr val="bg1"/>
                </a:solidFill>
                <a:latin typeface="Cambria" panose="02040503050406030204" pitchFamily="18" charset="0"/>
              </a:rPr>
              <a:t> (</a:t>
            </a:r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</a:rPr>
              <a:t>2016</a:t>
            </a:r>
            <a:r>
              <a:rPr lang="en-US" sz="1800" dirty="0">
                <a:solidFill>
                  <a:schemeClr val="bg1"/>
                </a:solidFill>
                <a:latin typeface="Cambria" panose="02040503050406030204" pitchFamily="18" charset="0"/>
              </a:rPr>
              <a:t>)</a:t>
            </a:r>
            <a:endParaRPr lang="cs-CZ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  <a:hlinkClick r:id="rId2"/>
              </a:rPr>
              <a:t>https://necsus-ejms.org/the-place-of-voiceover-in-audiovisual-film-and-television-criticism/</a:t>
            </a:r>
            <a:endParaRPr lang="cs-CZ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cs-CZ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cs-CZ" sz="1800" dirty="0" err="1">
                <a:solidFill>
                  <a:schemeClr val="bg1"/>
                </a:solidFill>
                <a:latin typeface="Cambria" panose="02040503050406030204" pitchFamily="18" charset="0"/>
              </a:rPr>
              <a:t>Lucija</a:t>
            </a:r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cs-CZ" sz="1800" dirty="0" err="1">
                <a:solidFill>
                  <a:schemeClr val="bg1"/>
                </a:solidFill>
                <a:latin typeface="Cambria" panose="02040503050406030204" pitchFamily="18" charset="0"/>
              </a:rPr>
              <a:t>Pigl</a:t>
            </a:r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</a:rPr>
              <a:t> : </a:t>
            </a:r>
            <a:r>
              <a:rPr lang="cs-CZ" sz="1800" i="1" dirty="0" err="1">
                <a:solidFill>
                  <a:schemeClr val="bg1"/>
                </a:solidFill>
                <a:latin typeface="Cambria" panose="02040503050406030204" pitchFamily="18" charset="0"/>
              </a:rPr>
              <a:t>Should</a:t>
            </a:r>
            <a:r>
              <a:rPr lang="cs-CZ" sz="1800" i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cs-CZ" sz="1800" i="1" dirty="0" err="1">
                <a:solidFill>
                  <a:schemeClr val="bg1"/>
                </a:solidFill>
                <a:latin typeface="Cambria" panose="02040503050406030204" pitchFamily="18" charset="0"/>
              </a:rPr>
              <a:t>We</a:t>
            </a:r>
            <a:r>
              <a:rPr lang="cs-CZ" sz="1800" i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cs-CZ" sz="1800" i="1" dirty="0" err="1">
                <a:solidFill>
                  <a:schemeClr val="bg1"/>
                </a:solidFill>
                <a:latin typeface="Cambria" panose="02040503050406030204" pitchFamily="18" charset="0"/>
              </a:rPr>
              <a:t>Expect</a:t>
            </a:r>
            <a:r>
              <a:rPr lang="cs-CZ" sz="1800" i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cs-CZ" sz="1800" i="1" dirty="0" err="1">
                <a:solidFill>
                  <a:schemeClr val="bg1"/>
                </a:solidFill>
                <a:latin typeface="Cambria" panose="02040503050406030204" pitchFamily="18" charset="0"/>
              </a:rPr>
              <a:t>Documentaries</a:t>
            </a:r>
            <a:r>
              <a:rPr lang="cs-CZ" sz="1800" i="1" dirty="0">
                <a:solidFill>
                  <a:schemeClr val="bg1"/>
                </a:solidFill>
                <a:latin typeface="Cambria" panose="02040503050406030204" pitchFamily="18" charset="0"/>
              </a:rPr>
              <a:t> to </a:t>
            </a:r>
            <a:r>
              <a:rPr lang="cs-CZ" sz="1800" i="1" dirty="0" err="1">
                <a:solidFill>
                  <a:schemeClr val="bg1"/>
                </a:solidFill>
                <a:latin typeface="Cambria" panose="02040503050406030204" pitchFamily="18" charset="0"/>
              </a:rPr>
              <a:t>Tell</a:t>
            </a:r>
            <a:r>
              <a:rPr lang="cs-CZ" sz="1800" i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cs-CZ" sz="1800" i="1" dirty="0" err="1">
                <a:solidFill>
                  <a:schemeClr val="bg1"/>
                </a:solidFill>
                <a:latin typeface="Cambria" panose="02040503050406030204" pitchFamily="18" charset="0"/>
              </a:rPr>
              <a:t>the</a:t>
            </a:r>
            <a:r>
              <a:rPr lang="cs-CZ" sz="1800" i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cs-CZ" sz="1800" i="1" dirty="0" err="1">
                <a:solidFill>
                  <a:schemeClr val="bg1"/>
                </a:solidFill>
                <a:latin typeface="Cambria" panose="02040503050406030204" pitchFamily="18" charset="0"/>
              </a:rPr>
              <a:t>Truth</a:t>
            </a:r>
            <a:r>
              <a:rPr lang="cs-CZ" sz="1800" i="1" dirty="0">
                <a:solidFill>
                  <a:schemeClr val="bg1"/>
                </a:solidFill>
                <a:latin typeface="Cambria" panose="02040503050406030204" pitchFamily="18" charset="0"/>
              </a:rPr>
              <a:t>? </a:t>
            </a:r>
            <a:r>
              <a:rPr lang="en-US" sz="1800" dirty="0">
                <a:solidFill>
                  <a:schemeClr val="bg1"/>
                </a:solidFill>
                <a:latin typeface="Cambria" panose="02040503050406030204" pitchFamily="18" charset="0"/>
              </a:rPr>
              <a:t>(201</a:t>
            </a:r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</a:rPr>
              <a:t>8</a:t>
            </a:r>
            <a:r>
              <a:rPr lang="en-US" sz="1800" dirty="0">
                <a:solidFill>
                  <a:schemeClr val="bg1"/>
                </a:solidFill>
                <a:latin typeface="Cambria" panose="02040503050406030204" pitchFamily="18" charset="0"/>
              </a:rPr>
              <a:t>)</a:t>
            </a:r>
            <a:endParaRPr lang="cs-CZ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  <a:hlinkClick r:id="rId3"/>
              </a:rPr>
              <a:t>https://vimeo.com/309073246</a:t>
            </a:r>
            <a:endParaRPr lang="cs-CZ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cs-CZ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</a:rPr>
              <a:t>Davide </a:t>
            </a:r>
            <a:r>
              <a:rPr lang="cs-CZ" sz="1800" dirty="0" err="1">
                <a:solidFill>
                  <a:schemeClr val="bg1"/>
                </a:solidFill>
                <a:latin typeface="Cambria" panose="02040503050406030204" pitchFamily="18" charset="0"/>
              </a:rPr>
              <a:t>Rapp</a:t>
            </a:r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</a:rPr>
              <a:t>: </a:t>
            </a:r>
            <a:r>
              <a:rPr lang="cs-CZ" sz="1800" i="1" dirty="0" err="1">
                <a:solidFill>
                  <a:schemeClr val="bg1"/>
                </a:solidFill>
                <a:latin typeface="Cambria" panose="02040503050406030204" pitchFamily="18" charset="0"/>
              </a:rPr>
              <a:t>Variations</a:t>
            </a:r>
            <a:r>
              <a:rPr lang="cs-CZ" sz="1800" i="1" dirty="0">
                <a:solidFill>
                  <a:schemeClr val="bg1"/>
                </a:solidFill>
                <a:latin typeface="Cambria" panose="02040503050406030204" pitchFamily="18" charset="0"/>
              </a:rPr>
              <a:t> on a </a:t>
            </a:r>
            <a:r>
              <a:rPr lang="cs-CZ" sz="1800" i="1" dirty="0" err="1">
                <a:solidFill>
                  <a:schemeClr val="bg1"/>
                </a:solidFill>
                <a:latin typeface="Cambria" panose="02040503050406030204" pitchFamily="18" charset="0"/>
              </a:rPr>
              <a:t>Scene</a:t>
            </a:r>
            <a:r>
              <a:rPr lang="cs-CZ" sz="1800" i="1" dirty="0">
                <a:solidFill>
                  <a:schemeClr val="bg1"/>
                </a:solidFill>
                <a:latin typeface="Cambria" panose="02040503050406030204" pitchFamily="18" charset="0"/>
              </a:rPr>
              <a:t>  </a:t>
            </a:r>
            <a:r>
              <a:rPr lang="en-US" sz="1800" dirty="0">
                <a:solidFill>
                  <a:schemeClr val="bg1"/>
                </a:solidFill>
                <a:latin typeface="Cambria" panose="02040503050406030204" pitchFamily="18" charset="0"/>
              </a:rPr>
              <a:t>(2018)</a:t>
            </a:r>
            <a:endParaRPr lang="cs-CZ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  <a:hlinkClick r:id="rId4"/>
              </a:rPr>
              <a:t>https://necsus-ejms.org/variations-on-a-scene/</a:t>
            </a:r>
            <a:endParaRPr lang="cs-CZ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cs-CZ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cs-CZ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cs-CZ" sz="18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544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4AE826-2707-4BA7-9F70-D53CFE692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cap="all" dirty="0">
                <a:latin typeface="Cambria" panose="02040503050406030204" pitchFamily="18" charset="0"/>
              </a:rPr>
              <a:t>6. </a:t>
            </a:r>
            <a:r>
              <a:rPr lang="cs-CZ" sz="3200" cap="all" dirty="0" err="1">
                <a:latin typeface="Cambria" panose="02040503050406030204" pitchFamily="18" charset="0"/>
              </a:rPr>
              <a:t>autotematičnost</a:t>
            </a:r>
            <a:endParaRPr lang="cs-CZ" sz="3200" cap="all" dirty="0">
              <a:latin typeface="Cambria" panose="02040503050406030204" pitchFamily="18" charset="0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AE39B6DC-7D0C-4813-988F-5DD483B01B82}"/>
              </a:ext>
            </a:extLst>
          </p:cNvPr>
          <p:cNvSpPr/>
          <p:nvPr/>
        </p:nvSpPr>
        <p:spPr>
          <a:xfrm>
            <a:off x="0" y="1556792"/>
            <a:ext cx="4355976" cy="53012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5F6CAA16-DF11-4B22-B1DC-335CCC318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321" y="1916832"/>
            <a:ext cx="3823334" cy="4065986"/>
          </a:xfrm>
        </p:spPr>
        <p:txBody>
          <a:bodyPr anchor="t">
            <a:normAutofit/>
          </a:bodyPr>
          <a:lstStyle/>
          <a:p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</a:rPr>
              <a:t>Reflexe tvůrčího procesu i média jako takového</a:t>
            </a:r>
          </a:p>
          <a:p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</a:rPr>
              <a:t>Mediace mezi autorským gestem, nalezenými obrazy a technickou reprodukcí</a:t>
            </a:r>
          </a:p>
          <a:p>
            <a:r>
              <a:rPr lang="cs-CZ" sz="1800" dirty="0" err="1">
                <a:solidFill>
                  <a:schemeClr val="bg1"/>
                </a:solidFill>
                <a:latin typeface="Cambria" panose="02040503050406030204" pitchFamily="18" charset="0"/>
              </a:rPr>
              <a:t>Orson</a:t>
            </a:r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cs-CZ" sz="1800" dirty="0" err="1">
                <a:solidFill>
                  <a:schemeClr val="bg1"/>
                </a:solidFill>
                <a:latin typeface="Cambria" panose="02040503050406030204" pitchFamily="18" charset="0"/>
              </a:rPr>
              <a:t>Welles</a:t>
            </a:r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</a:rPr>
              <a:t>, </a:t>
            </a:r>
            <a:r>
              <a:rPr lang="cs-CZ" sz="1800" dirty="0" err="1">
                <a:solidFill>
                  <a:schemeClr val="bg1"/>
                </a:solidFill>
                <a:latin typeface="Cambria" panose="02040503050406030204" pitchFamily="18" charset="0"/>
              </a:rPr>
              <a:t>Harun</a:t>
            </a:r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cs-CZ" sz="1800" dirty="0" err="1">
                <a:solidFill>
                  <a:schemeClr val="bg1"/>
                </a:solidFill>
                <a:latin typeface="Cambria" panose="02040503050406030204" pitchFamily="18" charset="0"/>
              </a:rPr>
              <a:t>Farocki</a:t>
            </a:r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</a:rPr>
              <a:t>, Jean-Luc </a:t>
            </a:r>
            <a:r>
              <a:rPr lang="cs-CZ" sz="1800" dirty="0" err="1">
                <a:solidFill>
                  <a:schemeClr val="bg1"/>
                </a:solidFill>
                <a:latin typeface="Cambria" panose="02040503050406030204" pitchFamily="18" charset="0"/>
              </a:rPr>
              <a:t>Godard</a:t>
            </a:r>
            <a:endParaRPr lang="cs-CZ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</a:rPr>
              <a:t>Přínos pro AV eseje: intenzivní provázání tvorby, reflexe a recepce</a:t>
            </a:r>
          </a:p>
        </p:txBody>
      </p:sp>
      <p:pic>
        <p:nvPicPr>
          <p:cNvPr id="4" name="Obrázek 3" descr="Obsah obrázku osoba, muž, interiér, zeď&#10;&#10;Popis byl vytvořen automaticky">
            <a:extLst>
              <a:ext uri="{FF2B5EF4-FFF2-40B4-BE49-F238E27FC236}">
                <a16:creationId xmlns:a16="http://schemas.microsoft.com/office/drawing/2014/main" id="{E1157448-E2B3-43D1-9389-ED2A47B1A3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48553"/>
            <a:ext cx="4086840" cy="377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505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BC043EFB-E6DF-4E75-BFB9-9778F61812B9}"/>
              </a:ext>
            </a:extLst>
          </p:cNvPr>
          <p:cNvSpPr txBox="1"/>
          <p:nvPr/>
        </p:nvSpPr>
        <p:spPr>
          <a:xfrm>
            <a:off x="1187624" y="583662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chemeClr val="bg1"/>
                </a:solidFill>
                <a:latin typeface="Cambria" panose="02040503050406030204" pitchFamily="18" charset="0"/>
              </a:rPr>
              <a:t>Histoire(s) du cinéma</a:t>
            </a:r>
            <a:r>
              <a:rPr lang="cs-CZ" i="1" dirty="0">
                <a:solidFill>
                  <a:schemeClr val="bg1"/>
                </a:solidFill>
                <a:latin typeface="Cambria" panose="02040503050406030204" pitchFamily="18" charset="0"/>
              </a:rPr>
              <a:t> 1A</a:t>
            </a:r>
            <a:r>
              <a:rPr lang="fr-FR" i="1" dirty="0">
                <a:solidFill>
                  <a:schemeClr val="bg1"/>
                </a:solidFill>
                <a:latin typeface="Cambria" panose="02040503050406030204" pitchFamily="18" charset="0"/>
              </a:rPr>
              <a:t>: Toutes les histoires</a:t>
            </a:r>
            <a:r>
              <a:rPr lang="cs-CZ" i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(</a:t>
            </a:r>
            <a:r>
              <a:rPr lang="cs-CZ" dirty="0">
                <a:solidFill>
                  <a:schemeClr val="bg1"/>
                </a:solidFill>
                <a:latin typeface="Cambria" panose="02040503050406030204" pitchFamily="18" charset="0"/>
              </a:rPr>
              <a:t>Jean-Luc </a:t>
            </a:r>
            <a:r>
              <a:rPr lang="cs-CZ" dirty="0" err="1">
                <a:solidFill>
                  <a:schemeClr val="bg1"/>
                </a:solidFill>
                <a:latin typeface="Cambria" panose="02040503050406030204" pitchFamily="18" charset="0"/>
              </a:rPr>
              <a:t>Godard</a:t>
            </a:r>
            <a:r>
              <a:rPr lang="cs-CZ" dirty="0">
                <a:solidFill>
                  <a:schemeClr val="bg1"/>
                </a:solidFill>
                <a:latin typeface="Cambria" panose="02040503050406030204" pitchFamily="18" charset="0"/>
              </a:rPr>
              <a:t>,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cs-CZ" dirty="0">
                <a:solidFill>
                  <a:schemeClr val="bg1"/>
                </a:solidFill>
                <a:latin typeface="Cambria" panose="02040503050406030204" pitchFamily="18" charset="0"/>
              </a:rPr>
              <a:t>1988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)</a:t>
            </a:r>
            <a:endParaRPr lang="cs-CZ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3" name="Obrázek 2" descr="Obsah obrázku osoba&#10;&#10;Popis byl vytvořen automaticky">
            <a:extLst>
              <a:ext uri="{FF2B5EF4-FFF2-40B4-BE49-F238E27FC236}">
                <a16:creationId xmlns:a16="http://schemas.microsoft.com/office/drawing/2014/main" id="{AABFBE67-F6A4-4406-AECE-0E1247617D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60" y="980728"/>
            <a:ext cx="7092280" cy="459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772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4AE826-2707-4BA7-9F70-D53CFE692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latin typeface="Cambria" panose="02040503050406030204" pitchFamily="18" charset="0"/>
              </a:rPr>
              <a:t>Doporučené AV eseje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AE39B6DC-7D0C-4813-988F-5DD483B01B82}"/>
              </a:ext>
            </a:extLst>
          </p:cNvPr>
          <p:cNvSpPr/>
          <p:nvPr/>
        </p:nvSpPr>
        <p:spPr>
          <a:xfrm>
            <a:off x="0" y="1556792"/>
            <a:ext cx="9144000" cy="53012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5F6CAA16-DF11-4B22-B1DC-335CCC318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7859216" cy="4065986"/>
          </a:xfrm>
        </p:spPr>
        <p:txBody>
          <a:bodyPr anchor="t">
            <a:normAutofit/>
          </a:bodyPr>
          <a:lstStyle/>
          <a:p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</a:rPr>
              <a:t>Kevin B. Lee: </a:t>
            </a:r>
            <a:r>
              <a:rPr lang="cs-CZ" sz="1800" i="1" dirty="0">
                <a:solidFill>
                  <a:schemeClr val="bg1"/>
                </a:solidFill>
                <a:latin typeface="Cambria" panose="02040503050406030204" pitchFamily="18" charset="0"/>
              </a:rPr>
              <a:t>Interface 2.0 </a:t>
            </a:r>
            <a:r>
              <a:rPr lang="en-US" sz="1800" dirty="0">
                <a:solidFill>
                  <a:schemeClr val="bg1"/>
                </a:solidFill>
                <a:latin typeface="Cambria" panose="02040503050406030204" pitchFamily="18" charset="0"/>
              </a:rPr>
              <a:t>(</a:t>
            </a:r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</a:rPr>
              <a:t>2012</a:t>
            </a:r>
            <a:r>
              <a:rPr lang="en-US" sz="1800" dirty="0">
                <a:solidFill>
                  <a:schemeClr val="bg1"/>
                </a:solidFill>
                <a:latin typeface="Cambria" panose="02040503050406030204" pitchFamily="18" charset="0"/>
              </a:rPr>
              <a:t>)</a:t>
            </a:r>
            <a:endParaRPr lang="cs-CZ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  <a:hlinkClick r:id="rId2"/>
              </a:rPr>
              <a:t>https://vimeo.com/199578794</a:t>
            </a:r>
            <a:endParaRPr lang="cs-CZ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cs-CZ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</a:rPr>
              <a:t>David </a:t>
            </a:r>
            <a:r>
              <a:rPr lang="cs-CZ" sz="1800" dirty="0" err="1">
                <a:solidFill>
                  <a:schemeClr val="bg1"/>
                </a:solidFill>
                <a:latin typeface="Cambria" panose="02040503050406030204" pitchFamily="18" charset="0"/>
              </a:rPr>
              <a:t>Sorfa</a:t>
            </a:r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</a:rPr>
              <a:t>: </a:t>
            </a:r>
            <a:r>
              <a:rPr lang="cs-CZ" sz="1800" i="1" dirty="0" err="1">
                <a:solidFill>
                  <a:schemeClr val="bg1"/>
                </a:solidFill>
                <a:latin typeface="Cambria" panose="02040503050406030204" pitchFamily="18" charset="0"/>
              </a:rPr>
              <a:t>There</a:t>
            </a:r>
            <a:r>
              <a:rPr lang="cs-CZ" sz="1800" i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cs-CZ" sz="1800" i="1" dirty="0" err="1">
                <a:solidFill>
                  <a:schemeClr val="bg1"/>
                </a:solidFill>
                <a:latin typeface="Cambria" panose="02040503050406030204" pitchFamily="18" charset="0"/>
              </a:rPr>
              <a:t>is</a:t>
            </a:r>
            <a:r>
              <a:rPr lang="cs-CZ" sz="1800" i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cs-CZ" sz="1800" i="1" dirty="0" err="1">
                <a:solidFill>
                  <a:schemeClr val="bg1"/>
                </a:solidFill>
                <a:latin typeface="Cambria" panose="02040503050406030204" pitchFamily="18" charset="0"/>
              </a:rPr>
              <a:t>Nothing</a:t>
            </a:r>
            <a:r>
              <a:rPr lang="cs-CZ" sz="1800" i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cs-CZ" sz="1800" i="1" dirty="0" err="1">
                <a:solidFill>
                  <a:schemeClr val="bg1"/>
                </a:solidFill>
                <a:latin typeface="Cambria" panose="02040503050406030204" pitchFamily="18" charset="0"/>
              </a:rPr>
              <a:t>Outside</a:t>
            </a:r>
            <a:r>
              <a:rPr lang="cs-CZ" sz="1800" i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cs-CZ" sz="1800" i="1" dirty="0" err="1">
                <a:solidFill>
                  <a:schemeClr val="bg1"/>
                </a:solidFill>
                <a:latin typeface="Cambria" panose="02040503050406030204" pitchFamily="18" charset="0"/>
              </a:rPr>
              <a:t>the</a:t>
            </a:r>
            <a:r>
              <a:rPr lang="cs-CZ" sz="1800" i="1" dirty="0">
                <a:solidFill>
                  <a:schemeClr val="bg1"/>
                </a:solidFill>
                <a:latin typeface="Cambria" panose="02040503050406030204" pitchFamily="18" charset="0"/>
              </a:rPr>
              <a:t> Real  </a:t>
            </a:r>
            <a:r>
              <a:rPr lang="en-US" sz="1800" dirty="0">
                <a:solidFill>
                  <a:schemeClr val="bg1"/>
                </a:solidFill>
                <a:latin typeface="Cambria" panose="02040503050406030204" pitchFamily="18" charset="0"/>
              </a:rPr>
              <a:t>(201</a:t>
            </a:r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</a:rPr>
              <a:t>5</a:t>
            </a:r>
            <a:r>
              <a:rPr lang="en-US" sz="1800" dirty="0">
                <a:solidFill>
                  <a:schemeClr val="bg1"/>
                </a:solidFill>
                <a:latin typeface="Cambria" panose="02040503050406030204" pitchFamily="18" charset="0"/>
              </a:rPr>
              <a:t>)</a:t>
            </a:r>
            <a:endParaRPr lang="cs-CZ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  <a:hlinkClick r:id="rId3"/>
              </a:rPr>
              <a:t>http://mediacommons.org/intransition/2015/07/29/there-nothing-outside-real</a:t>
            </a:r>
            <a:endParaRPr lang="cs-CZ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cs-CZ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</a:rPr>
              <a:t>David </a:t>
            </a:r>
            <a:r>
              <a:rPr lang="cs-CZ" sz="1800" dirty="0" err="1">
                <a:solidFill>
                  <a:schemeClr val="bg1"/>
                </a:solidFill>
                <a:latin typeface="Cambria" panose="02040503050406030204" pitchFamily="18" charset="0"/>
              </a:rPr>
              <a:t>Verdeure</a:t>
            </a:r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</a:rPr>
              <a:t> and Emmanuelle André: </a:t>
            </a:r>
            <a:r>
              <a:rPr lang="cs-CZ" sz="1800" i="1" dirty="0" err="1">
                <a:solidFill>
                  <a:schemeClr val="bg1"/>
                </a:solidFill>
                <a:latin typeface="Cambria" panose="02040503050406030204" pitchFamily="18" charset="0"/>
              </a:rPr>
              <a:t>Ray</a:t>
            </a:r>
            <a:r>
              <a:rPr lang="cs-CZ" sz="1800" i="1" dirty="0">
                <a:solidFill>
                  <a:schemeClr val="bg1"/>
                </a:solidFill>
                <a:latin typeface="Cambria" panose="02040503050406030204" pitchFamily="18" charset="0"/>
              </a:rPr>
              <a:t>/</a:t>
            </a:r>
            <a:r>
              <a:rPr lang="cs-CZ" sz="1800" i="1" dirty="0" err="1">
                <a:solidFill>
                  <a:schemeClr val="bg1"/>
                </a:solidFill>
                <a:latin typeface="Cambria" panose="02040503050406030204" pitchFamily="18" charset="0"/>
              </a:rPr>
              <a:t>Godard</a:t>
            </a:r>
            <a:r>
              <a:rPr lang="cs-CZ" sz="1800" i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Cambria" panose="02040503050406030204" pitchFamily="18" charset="0"/>
              </a:rPr>
              <a:t>(201</a:t>
            </a:r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</a:rPr>
              <a:t>7</a:t>
            </a:r>
            <a:r>
              <a:rPr lang="en-US" sz="1800" dirty="0">
                <a:solidFill>
                  <a:schemeClr val="bg1"/>
                </a:solidFill>
                <a:latin typeface="Cambria" panose="02040503050406030204" pitchFamily="18" charset="0"/>
              </a:rPr>
              <a:t>)</a:t>
            </a:r>
            <a:endParaRPr lang="cs-CZ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  <a:hlinkClick r:id="rId4"/>
              </a:rPr>
              <a:t>http://mediacommons.org/intransition/2017/06/01/raygodard</a:t>
            </a:r>
            <a:endParaRPr lang="cs-CZ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cs-CZ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cs-CZ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cs-CZ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cs-CZ" sz="18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308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B181E26-89C4-4A14-92DE-0F4C4B0E9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Obsah obrázku panenka, kočka, interiér, hledání&#10;&#10;Popis byl vytvořen automaticky">
            <a:extLst>
              <a:ext uri="{FF2B5EF4-FFF2-40B4-BE49-F238E27FC236}">
                <a16:creationId xmlns:a16="http://schemas.microsoft.com/office/drawing/2014/main" id="{9BE9C4CE-F2B0-4168-BE2B-1A86C1E5A7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" r="647" b="-2"/>
          <a:stretch/>
        </p:blipFill>
        <p:spPr>
          <a:xfrm>
            <a:off x="4940497" y="1690689"/>
            <a:ext cx="4203503" cy="2501837"/>
          </a:xfrm>
          <a:custGeom>
            <a:avLst/>
            <a:gdLst>
              <a:gd name="connsiteX0" fmla="*/ 1159248 w 5604670"/>
              <a:gd name="connsiteY0" fmla="*/ 0 h 2501837"/>
              <a:gd name="connsiteX1" fmla="*/ 5604670 w 5604670"/>
              <a:gd name="connsiteY1" fmla="*/ 0 h 2501837"/>
              <a:gd name="connsiteX2" fmla="*/ 5604670 w 5604670"/>
              <a:gd name="connsiteY2" fmla="*/ 2501837 h 2501837"/>
              <a:gd name="connsiteX3" fmla="*/ 0 w 5604670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670" h="2501837">
                <a:moveTo>
                  <a:pt x="1159248" y="0"/>
                </a:moveTo>
                <a:lnTo>
                  <a:pt x="5604670" y="0"/>
                </a:lnTo>
                <a:lnTo>
                  <a:pt x="5604670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5" name="Obrázek 4" descr="Obsah obrázku osoba, interiér, muž, zeď&#10;&#10;Popis byl vytvořen automaticky">
            <a:extLst>
              <a:ext uri="{FF2B5EF4-FFF2-40B4-BE49-F238E27FC236}">
                <a16:creationId xmlns:a16="http://schemas.microsoft.com/office/drawing/2014/main" id="{6F3547B1-D43B-4AD4-B665-79CF42ABB1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0" r="2" b="17763"/>
          <a:stretch/>
        </p:blipFill>
        <p:spPr>
          <a:xfrm>
            <a:off x="3593306" y="4357117"/>
            <a:ext cx="5550694" cy="2500884"/>
          </a:xfrm>
          <a:custGeom>
            <a:avLst/>
            <a:gdLst>
              <a:gd name="connsiteX0" fmla="*/ 1717230 w 7400925"/>
              <a:gd name="connsiteY0" fmla="*/ 0 h 2500884"/>
              <a:gd name="connsiteX1" fmla="*/ 7400925 w 7400925"/>
              <a:gd name="connsiteY1" fmla="*/ 0 h 2500884"/>
              <a:gd name="connsiteX2" fmla="*/ 7400925 w 7400925"/>
              <a:gd name="connsiteY2" fmla="*/ 2500884 h 2500884"/>
              <a:gd name="connsiteX3" fmla="*/ 0 w 7400925"/>
              <a:gd name="connsiteY3" fmla="*/ 2500884 h 2500884"/>
              <a:gd name="connsiteX4" fmla="*/ 0 w 7400925"/>
              <a:gd name="connsiteY4" fmla="*/ 2500883 h 2500884"/>
              <a:gd name="connsiteX5" fmla="*/ 552186 w 7400925"/>
              <a:gd name="connsiteY5" fmla="*/ 2500883 h 2500884"/>
              <a:gd name="connsiteX6" fmla="*/ 558423 w 7400925"/>
              <a:gd name="connsiteY6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00925" h="2500884">
                <a:moveTo>
                  <a:pt x="1717230" y="0"/>
                </a:moveTo>
                <a:lnTo>
                  <a:pt x="7400925" y="0"/>
                </a:lnTo>
                <a:lnTo>
                  <a:pt x="7400925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</p:spPr>
      </p:pic>
      <p:sp>
        <p:nvSpPr>
          <p:cNvPr id="14" name="Freeform 37">
            <a:extLst>
              <a:ext uri="{FF2B5EF4-FFF2-40B4-BE49-F238E27FC236}">
                <a16:creationId xmlns:a16="http://schemas.microsoft.com/office/drawing/2014/main" id="{13958066-7CBD-4B89-8F46-614C4F28B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691641"/>
            <a:ext cx="5678446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D0CA050-BE0A-41F3-9074-44DE064D7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cs-CZ" sz="3200" cap="all" dirty="0">
                <a:solidFill>
                  <a:schemeClr val="bg1"/>
                </a:solidFill>
                <a:latin typeface="Cambria" panose="02040503050406030204" pitchFamily="18" charset="0"/>
              </a:rPr>
              <a:t>Původ Audiovizuální eseje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544E85-0910-4929-8156-2AB792A63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15406"/>
            <a:ext cx="3823334" cy="4065986"/>
          </a:xfrm>
        </p:spPr>
        <p:txBody>
          <a:bodyPr anchor="t">
            <a:normAutofit/>
          </a:bodyPr>
          <a:lstStyle/>
          <a:p>
            <a:pPr>
              <a:spcAft>
                <a:spcPts val="1200"/>
              </a:spcAft>
            </a:pPr>
            <a:r>
              <a:rPr lang="cs-CZ" sz="1800" dirty="0">
                <a:latin typeface="Cambria" panose="02040503050406030204" pitchFamily="18" charset="0"/>
              </a:rPr>
              <a:t>Audiovizuální esej jako „dítě dvou matek“ </a:t>
            </a:r>
            <a:r>
              <a:rPr lang="en-US" sz="1800" dirty="0">
                <a:latin typeface="Cambria" panose="02040503050406030204" pitchFamily="18" charset="0"/>
              </a:rPr>
              <a:t>(Martin a L</a:t>
            </a:r>
            <a:r>
              <a:rPr lang="cs-CZ" sz="1800" dirty="0" err="1">
                <a:latin typeface="Cambria" panose="02040503050406030204" pitchFamily="18" charset="0"/>
              </a:rPr>
              <a:t>ópez</a:t>
            </a:r>
            <a:r>
              <a:rPr lang="cs-CZ" sz="1800" dirty="0">
                <a:latin typeface="Cambria" panose="02040503050406030204" pitchFamily="18" charset="0"/>
              </a:rPr>
              <a:t> 2014</a:t>
            </a:r>
            <a:r>
              <a:rPr lang="en-US" sz="1800" dirty="0">
                <a:latin typeface="Cambria" panose="02040503050406030204" pitchFamily="18" charset="0"/>
              </a:rPr>
              <a:t>)</a:t>
            </a:r>
            <a:endParaRPr lang="cs-CZ" sz="1800" dirty="0">
              <a:latin typeface="Cambria" panose="020405030504060302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700" dirty="0" err="1">
                <a:latin typeface="Cambria" panose="02040503050406030204" pitchFamily="18" charset="0"/>
              </a:rPr>
              <a:t>Found</a:t>
            </a:r>
            <a:r>
              <a:rPr lang="cs-CZ" sz="1700" dirty="0">
                <a:latin typeface="Cambria" panose="02040503050406030204" pitchFamily="18" charset="0"/>
              </a:rPr>
              <a:t> </a:t>
            </a:r>
            <a:r>
              <a:rPr lang="cs-CZ" sz="1700" dirty="0" err="1">
                <a:latin typeface="Cambria" panose="02040503050406030204" pitchFamily="18" charset="0"/>
              </a:rPr>
              <a:t>footage</a:t>
            </a:r>
            <a:endParaRPr lang="cs-CZ" sz="1700" dirty="0">
              <a:latin typeface="Cambria" panose="020405030504060302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700" dirty="0">
                <a:latin typeface="Cambria" panose="02040503050406030204" pitchFamily="18" charset="0"/>
              </a:rPr>
              <a:t>Film-esej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sz="1700" dirty="0">
              <a:latin typeface="Cambria" panose="02040503050406030204" pitchFamily="18" charset="0"/>
            </a:endParaRPr>
          </a:p>
          <a:p>
            <a:r>
              <a:rPr lang="cs-CZ" sz="1800" dirty="0">
                <a:latin typeface="Cambria" panose="02040503050406030204" pitchFamily="18" charset="0"/>
              </a:rPr>
              <a:t>Spíše mozaika postupů než konkrétní žánry</a:t>
            </a:r>
          </a:p>
        </p:txBody>
      </p:sp>
    </p:spTree>
    <p:extLst>
      <p:ext uri="{BB962C8B-B14F-4D97-AF65-F5344CB8AC3E}">
        <p14:creationId xmlns:p14="http://schemas.microsoft.com/office/powerpoint/2010/main" val="1467714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4AE826-2707-4BA7-9F70-D53CFE692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cap="all" dirty="0">
                <a:latin typeface="Cambria" panose="02040503050406030204" pitchFamily="18" charset="0"/>
              </a:rPr>
              <a:t>7. archiv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AE39B6DC-7D0C-4813-988F-5DD483B01B82}"/>
              </a:ext>
            </a:extLst>
          </p:cNvPr>
          <p:cNvSpPr/>
          <p:nvPr/>
        </p:nvSpPr>
        <p:spPr>
          <a:xfrm>
            <a:off x="-1" y="1556792"/>
            <a:ext cx="4894641" cy="53012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5F6CAA16-DF11-4B22-B1DC-335CCC318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916832"/>
            <a:ext cx="3823334" cy="4065986"/>
          </a:xfrm>
        </p:spPr>
        <p:txBody>
          <a:bodyPr anchor="t">
            <a:normAutofit/>
          </a:bodyPr>
          <a:lstStyle/>
          <a:p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</a:rPr>
              <a:t>Obrazy jako součást neustále se </a:t>
            </a:r>
            <a:r>
              <a:rPr lang="cs-CZ" sz="1800">
                <a:solidFill>
                  <a:schemeClr val="bg1"/>
                </a:solidFill>
                <a:latin typeface="Cambria" panose="02040503050406030204" pitchFamily="18" charset="0"/>
              </a:rPr>
              <a:t>proměňujícího audiovizuálního archivu</a:t>
            </a:r>
            <a:endParaRPr lang="cs-CZ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</a:rPr>
              <a:t>Historizace filmových záběrů x přítomnost diváckého prožitku</a:t>
            </a:r>
          </a:p>
          <a:p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</a:rPr>
              <a:t>Matthias Müller, </a:t>
            </a:r>
            <a:r>
              <a:rPr lang="cs-CZ" sz="1800" dirty="0" err="1">
                <a:solidFill>
                  <a:schemeClr val="bg1"/>
                </a:solidFill>
                <a:latin typeface="Cambria" panose="02040503050406030204" pitchFamily="18" charset="0"/>
              </a:rPr>
              <a:t>Thom</a:t>
            </a:r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</a:rPr>
              <a:t> Andersen, Guy </a:t>
            </a:r>
            <a:r>
              <a:rPr lang="cs-CZ" sz="1800" dirty="0" err="1">
                <a:solidFill>
                  <a:schemeClr val="bg1"/>
                </a:solidFill>
                <a:latin typeface="Cambria" panose="02040503050406030204" pitchFamily="18" charset="0"/>
              </a:rPr>
              <a:t>Maddin</a:t>
            </a:r>
            <a:endParaRPr lang="cs-CZ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</a:rPr>
              <a:t>Přínos pro AV eseje: každý audiovizuální výtvor součástí nekonečné cirkulace obrazů v digitálním prostoru</a:t>
            </a:r>
          </a:p>
        </p:txBody>
      </p:sp>
      <p:pic>
        <p:nvPicPr>
          <p:cNvPr id="7" name="Obrázek 6" descr="Obsah obrázku osoba, skupina, fotka, pózování&#10;&#10;Popis byl vytvořen automaticky">
            <a:extLst>
              <a:ext uri="{FF2B5EF4-FFF2-40B4-BE49-F238E27FC236}">
                <a16:creationId xmlns:a16="http://schemas.microsoft.com/office/drawing/2014/main" id="{847139CC-0A2D-4BB4-A702-16881F9DDB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640" y="1550894"/>
            <a:ext cx="4249359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261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BC043EFB-E6DF-4E75-BFB9-9778F61812B9}"/>
              </a:ext>
            </a:extLst>
          </p:cNvPr>
          <p:cNvSpPr txBox="1"/>
          <p:nvPr/>
        </p:nvSpPr>
        <p:spPr>
          <a:xfrm>
            <a:off x="2699792" y="580526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>
                <a:solidFill>
                  <a:schemeClr val="bg1"/>
                </a:solidFill>
                <a:latin typeface="Cambria" panose="02040503050406030204" pitchFamily="18" charset="0"/>
              </a:rPr>
              <a:t>The</a:t>
            </a:r>
            <a:r>
              <a:rPr lang="cs-CZ" i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cs-CZ" i="1" dirty="0" err="1">
                <a:solidFill>
                  <a:schemeClr val="bg1"/>
                </a:solidFill>
                <a:latin typeface="Cambria" panose="02040503050406030204" pitchFamily="18" charset="0"/>
              </a:rPr>
              <a:t>Clock</a:t>
            </a:r>
            <a:r>
              <a:rPr lang="cs-CZ" i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(</a:t>
            </a:r>
            <a:r>
              <a:rPr lang="cs-CZ" dirty="0">
                <a:solidFill>
                  <a:schemeClr val="bg1"/>
                </a:solidFill>
                <a:latin typeface="Cambria" panose="02040503050406030204" pitchFamily="18" charset="0"/>
              </a:rPr>
              <a:t>Christian </a:t>
            </a:r>
            <a:r>
              <a:rPr lang="cs-CZ" dirty="0" err="1">
                <a:solidFill>
                  <a:schemeClr val="bg1"/>
                </a:solidFill>
                <a:latin typeface="Cambria" panose="02040503050406030204" pitchFamily="18" charset="0"/>
              </a:rPr>
              <a:t>Marclay</a:t>
            </a:r>
            <a:r>
              <a:rPr lang="cs-CZ" dirty="0">
                <a:solidFill>
                  <a:schemeClr val="bg1"/>
                </a:solidFill>
                <a:latin typeface="Cambria" panose="02040503050406030204" pitchFamily="18" charset="0"/>
              </a:rPr>
              <a:t>,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cs-CZ" dirty="0">
                <a:solidFill>
                  <a:schemeClr val="bg1"/>
                </a:solidFill>
                <a:latin typeface="Cambria" panose="02040503050406030204" pitchFamily="18" charset="0"/>
              </a:rPr>
              <a:t>2010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)</a:t>
            </a:r>
            <a:endParaRPr lang="cs-CZ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Obrázek 4" descr="Obsah obrázku interiér, zeď, strop, hodiny&#10;&#10;Popis byl vytvořen automaticky">
            <a:extLst>
              <a:ext uri="{FF2B5EF4-FFF2-40B4-BE49-F238E27FC236}">
                <a16:creationId xmlns:a16="http://schemas.microsoft.com/office/drawing/2014/main" id="{1661DBBF-ECC7-433C-9F6B-0192E992F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81" y="980728"/>
            <a:ext cx="6927238" cy="463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072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4AE826-2707-4BA7-9F70-D53CFE692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latin typeface="Cambria" panose="02040503050406030204" pitchFamily="18" charset="0"/>
              </a:rPr>
              <a:t>Doporučené AV eseje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AE39B6DC-7D0C-4813-988F-5DD483B01B82}"/>
              </a:ext>
            </a:extLst>
          </p:cNvPr>
          <p:cNvSpPr/>
          <p:nvPr/>
        </p:nvSpPr>
        <p:spPr>
          <a:xfrm>
            <a:off x="0" y="1556792"/>
            <a:ext cx="9144000" cy="53012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5F6CAA16-DF11-4B22-B1DC-335CCC318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7859216" cy="4065986"/>
          </a:xfrm>
        </p:spPr>
        <p:txBody>
          <a:bodyPr anchor="t">
            <a:normAutofit/>
          </a:bodyPr>
          <a:lstStyle/>
          <a:p>
            <a:r>
              <a:rPr lang="cs-CZ" sz="1800" dirty="0" err="1">
                <a:solidFill>
                  <a:schemeClr val="bg1"/>
                </a:solidFill>
                <a:latin typeface="Cambria" panose="02040503050406030204" pitchFamily="18" charset="0"/>
              </a:rPr>
              <a:t>Booth</a:t>
            </a:r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</a:rPr>
              <a:t> Wilson: </a:t>
            </a:r>
            <a:r>
              <a:rPr lang="cs-CZ" sz="1800" i="1" dirty="0" err="1">
                <a:solidFill>
                  <a:schemeClr val="bg1"/>
                </a:solidFill>
                <a:latin typeface="Cambria" panose="02040503050406030204" pitchFamily="18" charset="0"/>
              </a:rPr>
              <a:t>Landscape</a:t>
            </a:r>
            <a:r>
              <a:rPr lang="cs-CZ" sz="1800" i="1" dirty="0">
                <a:solidFill>
                  <a:schemeClr val="bg1"/>
                </a:solidFill>
                <a:latin typeface="Cambria" panose="02040503050406030204" pitchFamily="18" charset="0"/>
              </a:rPr>
              <a:t> in </a:t>
            </a:r>
            <a:r>
              <a:rPr lang="cs-CZ" sz="1800" i="1" dirty="0" err="1">
                <a:solidFill>
                  <a:schemeClr val="bg1"/>
                </a:solidFill>
                <a:latin typeface="Cambria" panose="02040503050406030204" pitchFamily="18" charset="0"/>
              </a:rPr>
              <a:t>Paradigms</a:t>
            </a:r>
            <a:r>
              <a:rPr lang="cs-CZ" sz="1800" i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Cambria" panose="02040503050406030204" pitchFamily="18" charset="0"/>
              </a:rPr>
              <a:t>(</a:t>
            </a:r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</a:rPr>
              <a:t>2016</a:t>
            </a:r>
            <a:r>
              <a:rPr lang="en-US" sz="1800" dirty="0">
                <a:solidFill>
                  <a:schemeClr val="bg1"/>
                </a:solidFill>
                <a:latin typeface="Cambria" panose="02040503050406030204" pitchFamily="18" charset="0"/>
              </a:rPr>
              <a:t>)</a:t>
            </a:r>
            <a:endParaRPr lang="cs-CZ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  <a:hlinkClick r:id="rId2"/>
              </a:rPr>
              <a:t>http://mediacommons.org/intransition/2016/12/20/landscape-paradigms-ford-s-monument-valley</a:t>
            </a:r>
            <a:endParaRPr lang="cs-CZ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cs-CZ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</a:rPr>
              <a:t>Evelyn </a:t>
            </a:r>
            <a:r>
              <a:rPr lang="cs-CZ" sz="1800" dirty="0" err="1">
                <a:solidFill>
                  <a:schemeClr val="bg1"/>
                </a:solidFill>
                <a:latin typeface="Cambria" panose="02040503050406030204" pitchFamily="18" charset="0"/>
              </a:rPr>
              <a:t>Kreutzer</a:t>
            </a:r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</a:rPr>
              <a:t>: </a:t>
            </a:r>
            <a:r>
              <a:rPr lang="cs-CZ" sz="1800" i="1" dirty="0" err="1">
                <a:solidFill>
                  <a:schemeClr val="bg1"/>
                </a:solidFill>
                <a:latin typeface="Cambria" panose="02040503050406030204" pitchFamily="18" charset="0"/>
              </a:rPr>
              <a:t>Berlin</a:t>
            </a:r>
            <a:r>
              <a:rPr lang="cs-CZ" sz="1800" i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cs-CZ" sz="1800" i="1" dirty="0" err="1">
                <a:solidFill>
                  <a:schemeClr val="bg1"/>
                </a:solidFill>
                <a:latin typeface="Cambria" panose="02040503050406030204" pitchFamily="18" charset="0"/>
              </a:rPr>
              <a:t>Moves</a:t>
            </a:r>
            <a:r>
              <a:rPr lang="cs-CZ" sz="1800" i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Cambria" panose="02040503050406030204" pitchFamily="18" charset="0"/>
              </a:rPr>
              <a:t>(201</a:t>
            </a:r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</a:rPr>
              <a:t>8</a:t>
            </a:r>
            <a:r>
              <a:rPr lang="en-US" sz="1800" dirty="0">
                <a:solidFill>
                  <a:schemeClr val="bg1"/>
                </a:solidFill>
                <a:latin typeface="Cambria" panose="02040503050406030204" pitchFamily="18" charset="0"/>
              </a:rPr>
              <a:t>)</a:t>
            </a:r>
            <a:endParaRPr lang="cs-CZ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  <a:hlinkClick r:id="rId3"/>
              </a:rPr>
              <a:t>http://mediacommons.org/intransition/2018/03/07/berlin-moves</a:t>
            </a:r>
            <a:endParaRPr lang="cs-CZ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cs-CZ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</a:rPr>
              <a:t>Ian </a:t>
            </a:r>
            <a:r>
              <a:rPr lang="cs-CZ" sz="1800" dirty="0" err="1">
                <a:solidFill>
                  <a:schemeClr val="bg1"/>
                </a:solidFill>
                <a:latin typeface="Cambria" panose="02040503050406030204" pitchFamily="18" charset="0"/>
              </a:rPr>
              <a:t>Garwood</a:t>
            </a:r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</a:rPr>
              <a:t>: </a:t>
            </a:r>
            <a:r>
              <a:rPr lang="cs-CZ" sz="1800" i="1" dirty="0">
                <a:solidFill>
                  <a:schemeClr val="bg1"/>
                </a:solidFill>
                <a:latin typeface="Cambria" panose="02040503050406030204" pitchFamily="18" charset="0"/>
              </a:rPr>
              <a:t>Indy Vinyl on </a:t>
            </a:r>
            <a:r>
              <a:rPr lang="cs-CZ" sz="1800" i="1" dirty="0" err="1">
                <a:solidFill>
                  <a:schemeClr val="bg1"/>
                </a:solidFill>
                <a:latin typeface="Cambria" panose="02040503050406030204" pitchFamily="18" charset="0"/>
              </a:rPr>
              <a:t>The</a:t>
            </a:r>
            <a:r>
              <a:rPr lang="cs-CZ" sz="1800" i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cs-CZ" sz="1800" i="1" dirty="0" err="1">
                <a:solidFill>
                  <a:schemeClr val="bg1"/>
                </a:solidFill>
                <a:latin typeface="Cambria" panose="02040503050406030204" pitchFamily="18" charset="0"/>
              </a:rPr>
              <a:t>Clock</a:t>
            </a:r>
            <a:r>
              <a:rPr lang="cs-CZ" sz="1800" i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Cambria" panose="02040503050406030204" pitchFamily="18" charset="0"/>
              </a:rPr>
              <a:t>(201</a:t>
            </a:r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</a:rPr>
              <a:t>9</a:t>
            </a:r>
            <a:r>
              <a:rPr lang="en-US" sz="1800" dirty="0">
                <a:solidFill>
                  <a:schemeClr val="bg1"/>
                </a:solidFill>
                <a:latin typeface="Cambria" panose="02040503050406030204" pitchFamily="18" charset="0"/>
              </a:rPr>
              <a:t>)</a:t>
            </a:r>
            <a:endParaRPr lang="cs-CZ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  <a:hlinkClick r:id="rId4"/>
              </a:rPr>
              <a:t>https://vimeo.com/315825426</a:t>
            </a:r>
            <a:endParaRPr lang="cs-CZ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cs-CZ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cs-CZ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cs-CZ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cs-CZ" sz="18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905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4AE826-2707-4BA7-9F70-D53CFE692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cap="all" dirty="0">
                <a:latin typeface="Cambria" panose="02040503050406030204" pitchFamily="18" charset="0"/>
              </a:rPr>
              <a:t>shrnutí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AE39B6DC-7D0C-4813-988F-5DD483B01B82}"/>
              </a:ext>
            </a:extLst>
          </p:cNvPr>
          <p:cNvSpPr/>
          <p:nvPr/>
        </p:nvSpPr>
        <p:spPr>
          <a:xfrm>
            <a:off x="-1" y="1556792"/>
            <a:ext cx="9144001" cy="53012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5F6CAA16-DF11-4B22-B1DC-335CCC318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916832"/>
            <a:ext cx="3823334" cy="4065986"/>
          </a:xfrm>
        </p:spPr>
        <p:txBody>
          <a:bodyPr anchor="t">
            <a:normAutofit/>
          </a:bodyPr>
          <a:lstStyle/>
          <a:p>
            <a:r>
              <a:rPr lang="cs-CZ" sz="2000" cap="all" dirty="0">
                <a:solidFill>
                  <a:schemeClr val="bg1"/>
                </a:solidFill>
                <a:latin typeface="Cambria" panose="02040503050406030204" pitchFamily="18" charset="0"/>
              </a:rPr>
              <a:t>1. montáž</a:t>
            </a:r>
          </a:p>
          <a:p>
            <a:r>
              <a:rPr lang="cs-CZ" sz="2000" cap="all" dirty="0">
                <a:solidFill>
                  <a:schemeClr val="bg1"/>
                </a:solidFill>
                <a:latin typeface="Cambria" panose="02040503050406030204" pitchFamily="18" charset="0"/>
              </a:rPr>
              <a:t>2. koláž</a:t>
            </a:r>
          </a:p>
          <a:p>
            <a:r>
              <a:rPr lang="cs-CZ" sz="2000" cap="all" dirty="0">
                <a:solidFill>
                  <a:schemeClr val="bg1"/>
                </a:solidFill>
                <a:latin typeface="Cambria" panose="02040503050406030204" pitchFamily="18" charset="0"/>
              </a:rPr>
              <a:t>3. subverze</a:t>
            </a:r>
          </a:p>
          <a:p>
            <a:r>
              <a:rPr lang="cs-CZ" sz="2000" cap="all" dirty="0">
                <a:solidFill>
                  <a:schemeClr val="bg1"/>
                </a:solidFill>
                <a:latin typeface="Cambria" panose="02040503050406030204" pitchFamily="18" charset="0"/>
              </a:rPr>
              <a:t>4. deformace</a:t>
            </a:r>
          </a:p>
          <a:p>
            <a:r>
              <a:rPr lang="cs-CZ" sz="2000" cap="all" dirty="0">
                <a:solidFill>
                  <a:schemeClr val="bg1"/>
                </a:solidFill>
                <a:latin typeface="Cambria" panose="02040503050406030204" pitchFamily="18" charset="0"/>
              </a:rPr>
              <a:t>5. komentář</a:t>
            </a:r>
          </a:p>
          <a:p>
            <a:r>
              <a:rPr lang="cs-CZ" sz="2000" cap="all" dirty="0">
                <a:solidFill>
                  <a:schemeClr val="bg1"/>
                </a:solidFill>
                <a:latin typeface="Cambria" panose="02040503050406030204" pitchFamily="18" charset="0"/>
              </a:rPr>
              <a:t>6. </a:t>
            </a:r>
            <a:r>
              <a:rPr lang="cs-CZ" sz="2000" cap="all" dirty="0" err="1">
                <a:solidFill>
                  <a:schemeClr val="bg1"/>
                </a:solidFill>
                <a:latin typeface="Cambria" panose="02040503050406030204" pitchFamily="18" charset="0"/>
              </a:rPr>
              <a:t>autotematičnost</a:t>
            </a:r>
            <a:endParaRPr lang="cs-CZ" sz="2000" cap="all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cs-CZ" sz="2000" cap="all" dirty="0">
                <a:solidFill>
                  <a:schemeClr val="bg1"/>
                </a:solidFill>
                <a:latin typeface="Cambria" panose="02040503050406030204" pitchFamily="18" charset="0"/>
              </a:rPr>
              <a:t>7. archiv</a:t>
            </a:r>
          </a:p>
        </p:txBody>
      </p:sp>
    </p:spTree>
    <p:extLst>
      <p:ext uri="{BB962C8B-B14F-4D97-AF65-F5344CB8AC3E}">
        <p14:creationId xmlns:p14="http://schemas.microsoft.com/office/powerpoint/2010/main" val="1558736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4AE826-2707-4BA7-9F70-D53CFE692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cap="all" dirty="0">
                <a:latin typeface="Cambria" panose="02040503050406030204" pitchFamily="18" charset="0"/>
              </a:rPr>
              <a:t>1. Montáž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AE39B6DC-7D0C-4813-988F-5DD483B01B82}"/>
              </a:ext>
            </a:extLst>
          </p:cNvPr>
          <p:cNvSpPr/>
          <p:nvPr/>
        </p:nvSpPr>
        <p:spPr>
          <a:xfrm>
            <a:off x="0" y="1556792"/>
            <a:ext cx="4572000" cy="53012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5F6CAA16-DF11-4B22-B1DC-335CCC318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3823334" cy="4065986"/>
          </a:xfrm>
        </p:spPr>
        <p:txBody>
          <a:bodyPr anchor="t">
            <a:normAutofit/>
          </a:bodyPr>
          <a:lstStyle/>
          <a:p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</a:rPr>
              <a:t>Sovětská montážní škola jako laboratoř</a:t>
            </a:r>
          </a:p>
          <a:p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</a:rPr>
              <a:t>Význam utváří vzájemné vztahy mezi obrazy</a:t>
            </a:r>
          </a:p>
          <a:p>
            <a:r>
              <a:rPr lang="cs-CZ" sz="1800" dirty="0" err="1">
                <a:solidFill>
                  <a:schemeClr val="bg1"/>
                </a:solidFill>
                <a:latin typeface="Cambria" panose="02040503050406030204" pitchFamily="18" charset="0"/>
              </a:rPr>
              <a:t>Esfir</a:t>
            </a:r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</a:rPr>
              <a:t> Šubová, Sergej </a:t>
            </a:r>
            <a:r>
              <a:rPr lang="cs-CZ" sz="1800" dirty="0" err="1">
                <a:solidFill>
                  <a:schemeClr val="bg1"/>
                </a:solidFill>
                <a:latin typeface="Cambria" panose="02040503050406030204" pitchFamily="18" charset="0"/>
              </a:rPr>
              <a:t>Ejzenštejn</a:t>
            </a:r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</a:rPr>
              <a:t>, </a:t>
            </a:r>
            <a:r>
              <a:rPr lang="cs-CZ" sz="1800" dirty="0" err="1">
                <a:solidFill>
                  <a:schemeClr val="bg1"/>
                </a:solidFill>
                <a:latin typeface="Cambria" panose="02040503050406030204" pitchFamily="18" charset="0"/>
              </a:rPr>
              <a:t>Dziga</a:t>
            </a:r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cs-CZ" sz="1800" dirty="0" err="1">
                <a:solidFill>
                  <a:schemeClr val="bg1"/>
                </a:solidFill>
                <a:latin typeface="Cambria" panose="02040503050406030204" pitchFamily="18" charset="0"/>
              </a:rPr>
              <a:t>Vertov</a:t>
            </a:r>
            <a:endParaRPr lang="cs-CZ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</a:rPr>
              <a:t>Přínos pro AV eseje: repertoár formálních prostředků k manipulaci s výchozím materiálem</a:t>
            </a:r>
          </a:p>
        </p:txBody>
      </p:sp>
      <p:pic>
        <p:nvPicPr>
          <p:cNvPr id="23" name="Obrázek 22" descr="Obsah obrázku fotka, text, pózování, staré&#10;&#10;Popis byl vytvořen automaticky">
            <a:extLst>
              <a:ext uri="{FF2B5EF4-FFF2-40B4-BE49-F238E27FC236}">
                <a16:creationId xmlns:a16="http://schemas.microsoft.com/office/drawing/2014/main" id="{08259A55-168C-4BC3-9F8A-98EFBEAC1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58589"/>
            <a:ext cx="3937193" cy="438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88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ázek 19" descr="Obsah obrázku fotka, osoba, interiér&#10;&#10;Popis byl vytvořen automaticky">
            <a:extLst>
              <a:ext uri="{FF2B5EF4-FFF2-40B4-BE49-F238E27FC236}">
                <a16:creationId xmlns:a16="http://schemas.microsoft.com/office/drawing/2014/main" id="{5F693EE3-6683-4038-8BF5-83A256ACAA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86" y="836712"/>
            <a:ext cx="8287627" cy="4698269"/>
          </a:xfrm>
          <a:prstGeom prst="rect">
            <a:avLst/>
          </a:prstGeom>
        </p:spPr>
      </p:pic>
      <p:sp>
        <p:nvSpPr>
          <p:cNvPr id="23" name="TextovéPole 22">
            <a:extLst>
              <a:ext uri="{FF2B5EF4-FFF2-40B4-BE49-F238E27FC236}">
                <a16:creationId xmlns:a16="http://schemas.microsoft.com/office/drawing/2014/main" id="{88C34340-BE6A-471C-9EFA-0BFED0E64277}"/>
              </a:ext>
            </a:extLst>
          </p:cNvPr>
          <p:cNvSpPr txBox="1"/>
          <p:nvPr/>
        </p:nvSpPr>
        <p:spPr>
          <a:xfrm>
            <a:off x="2483768" y="583662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>
                <a:solidFill>
                  <a:schemeClr val="bg1"/>
                </a:solidFill>
                <a:latin typeface="Cambria" panose="02040503050406030204" pitchFamily="18" charset="0"/>
              </a:rPr>
              <a:t>Muž s kinoaparátem 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(D</a:t>
            </a:r>
            <a:r>
              <a:rPr lang="cs-CZ" dirty="0">
                <a:solidFill>
                  <a:schemeClr val="bg1"/>
                </a:solidFill>
                <a:latin typeface="Cambria" panose="02040503050406030204" pitchFamily="18" charset="0"/>
              </a:rPr>
              <a:t>z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iga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Vertov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, 1929)</a:t>
            </a:r>
            <a:endParaRPr lang="cs-CZ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218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4AE826-2707-4BA7-9F70-D53CFE692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cap="all" dirty="0">
                <a:latin typeface="Cambria" panose="02040503050406030204" pitchFamily="18" charset="0"/>
              </a:rPr>
              <a:t>2. koláž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AE39B6DC-7D0C-4813-988F-5DD483B01B82}"/>
              </a:ext>
            </a:extLst>
          </p:cNvPr>
          <p:cNvSpPr/>
          <p:nvPr/>
        </p:nvSpPr>
        <p:spPr>
          <a:xfrm>
            <a:off x="0" y="1556792"/>
            <a:ext cx="4572000" cy="53012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5F6CAA16-DF11-4B22-B1DC-335CCC318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631" y="1988840"/>
            <a:ext cx="3823334" cy="4065986"/>
          </a:xfrm>
        </p:spPr>
        <p:txBody>
          <a:bodyPr anchor="t">
            <a:normAutofit/>
          </a:bodyPr>
          <a:lstStyle/>
          <a:p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</a:rPr>
              <a:t>Seskládání existujících záběrů do nového celku</a:t>
            </a:r>
          </a:p>
          <a:p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</a:rPr>
              <a:t>Vznik nových významů x odhalení skrytých vzorců</a:t>
            </a:r>
          </a:p>
          <a:p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</a:rPr>
              <a:t>Joseph </a:t>
            </a:r>
            <a:r>
              <a:rPr lang="cs-CZ" sz="1800" dirty="0" err="1">
                <a:solidFill>
                  <a:schemeClr val="bg1"/>
                </a:solidFill>
                <a:latin typeface="Cambria" panose="02040503050406030204" pitchFamily="18" charset="0"/>
              </a:rPr>
              <a:t>Cornell</a:t>
            </a:r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</a:rPr>
              <a:t>, Bruce Conner, Arthur </a:t>
            </a:r>
            <a:r>
              <a:rPr lang="cs-CZ" sz="1800" dirty="0" err="1">
                <a:solidFill>
                  <a:schemeClr val="bg1"/>
                </a:solidFill>
                <a:latin typeface="Cambria" panose="02040503050406030204" pitchFamily="18" charset="0"/>
              </a:rPr>
              <a:t>Lipsett</a:t>
            </a:r>
            <a:endParaRPr lang="cs-CZ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</a:rPr>
              <a:t>Přínos pro AV eseje: </a:t>
            </a:r>
            <a:r>
              <a:rPr lang="cs-CZ" sz="1800" dirty="0" err="1">
                <a:solidFill>
                  <a:schemeClr val="bg1"/>
                </a:solidFill>
                <a:latin typeface="Cambria" panose="02040503050406030204" pitchFamily="18" charset="0"/>
              </a:rPr>
              <a:t>supercuty</a:t>
            </a:r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</a:rPr>
              <a:t> a </a:t>
            </a:r>
            <a:r>
              <a:rPr lang="cs-CZ" sz="1800" dirty="0" err="1">
                <a:solidFill>
                  <a:schemeClr val="bg1"/>
                </a:solidFill>
                <a:latin typeface="Cambria" panose="02040503050406030204" pitchFamily="18" charset="0"/>
              </a:rPr>
              <a:t>mashupy</a:t>
            </a:r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</a:rPr>
              <a:t>, mezi analytickým </a:t>
            </a:r>
            <a:r>
              <a:rPr lang="cs-CZ" sz="1800">
                <a:solidFill>
                  <a:schemeClr val="bg1"/>
                </a:solidFill>
                <a:latin typeface="Cambria" panose="02040503050406030204" pitchFamily="18" charset="0"/>
              </a:rPr>
              <a:t>a poetickým</a:t>
            </a:r>
            <a:endParaRPr lang="cs-CZ" sz="18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Obrázek 3" descr="Obsah obrázku muž, interiér, zeď, osoba&#10;&#10;Popis byl vytvořen automaticky">
            <a:extLst>
              <a:ext uri="{FF2B5EF4-FFF2-40B4-BE49-F238E27FC236}">
                <a16:creationId xmlns:a16="http://schemas.microsoft.com/office/drawing/2014/main" id="{8FD940B0-17AB-4A27-A6F4-76F357002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543396"/>
            <a:ext cx="4572000" cy="53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078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osoba, stojící&#10;&#10;Popis byl vytvořen automaticky">
            <a:extLst>
              <a:ext uri="{FF2B5EF4-FFF2-40B4-BE49-F238E27FC236}">
                <a16:creationId xmlns:a16="http://schemas.microsoft.com/office/drawing/2014/main" id="{4A572B7F-94B1-4869-B4D7-BECFCD7BE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128712"/>
            <a:ext cx="8178799" cy="4600575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C043EFB-E6DF-4E75-BFB9-9778F61812B9}"/>
              </a:ext>
            </a:extLst>
          </p:cNvPr>
          <p:cNvSpPr txBox="1"/>
          <p:nvPr/>
        </p:nvSpPr>
        <p:spPr>
          <a:xfrm>
            <a:off x="2843808" y="594928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>
                <a:solidFill>
                  <a:schemeClr val="bg1"/>
                </a:solidFill>
                <a:latin typeface="Cambria" panose="02040503050406030204" pitchFamily="18" charset="0"/>
              </a:rPr>
              <a:t>Rose Hobart 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(</a:t>
            </a:r>
            <a:r>
              <a:rPr lang="cs-CZ" dirty="0">
                <a:solidFill>
                  <a:schemeClr val="bg1"/>
                </a:solidFill>
                <a:latin typeface="Cambria" panose="02040503050406030204" pitchFamily="18" charset="0"/>
              </a:rPr>
              <a:t>Joseph </a:t>
            </a:r>
            <a:r>
              <a:rPr lang="cs-CZ" dirty="0" err="1">
                <a:solidFill>
                  <a:schemeClr val="bg1"/>
                </a:solidFill>
                <a:latin typeface="Cambria" panose="02040503050406030204" pitchFamily="18" charset="0"/>
              </a:rPr>
              <a:t>Cornell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, 19</a:t>
            </a:r>
            <a:r>
              <a:rPr lang="cs-CZ" dirty="0">
                <a:solidFill>
                  <a:schemeClr val="bg1"/>
                </a:solidFill>
                <a:latin typeface="Cambria" panose="02040503050406030204" pitchFamily="18" charset="0"/>
              </a:rPr>
              <a:t>36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)</a:t>
            </a:r>
            <a:endParaRPr lang="cs-CZ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461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4AE826-2707-4BA7-9F70-D53CFE692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latin typeface="Cambria" panose="02040503050406030204" pitchFamily="18" charset="0"/>
              </a:rPr>
              <a:t>Doporučené AV eseje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AE39B6DC-7D0C-4813-988F-5DD483B01B82}"/>
              </a:ext>
            </a:extLst>
          </p:cNvPr>
          <p:cNvSpPr/>
          <p:nvPr/>
        </p:nvSpPr>
        <p:spPr>
          <a:xfrm>
            <a:off x="0" y="1556792"/>
            <a:ext cx="9144000" cy="53012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5F6CAA16-DF11-4B22-B1DC-335CCC318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7859216" cy="4065986"/>
          </a:xfrm>
        </p:spPr>
        <p:txBody>
          <a:bodyPr anchor="t">
            <a:normAutofit/>
          </a:bodyPr>
          <a:lstStyle/>
          <a:p>
            <a:r>
              <a:rPr lang="cs-CZ" sz="1800" dirty="0" err="1">
                <a:solidFill>
                  <a:schemeClr val="bg1"/>
                </a:solidFill>
                <a:latin typeface="Cambria" panose="02040503050406030204" pitchFamily="18" charset="0"/>
              </a:rPr>
              <a:t>Kogonada</a:t>
            </a:r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</a:rPr>
              <a:t>: </a:t>
            </a:r>
            <a:r>
              <a:rPr lang="cs-CZ" sz="1800" i="1" dirty="0" err="1">
                <a:solidFill>
                  <a:schemeClr val="bg1"/>
                </a:solidFill>
                <a:latin typeface="Cambria" panose="02040503050406030204" pitchFamily="18" charset="0"/>
              </a:rPr>
              <a:t>What</a:t>
            </a:r>
            <a:r>
              <a:rPr lang="cs-CZ" sz="1800" i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cs-CZ" sz="1800" i="1" dirty="0" err="1">
                <a:solidFill>
                  <a:schemeClr val="bg1"/>
                </a:solidFill>
                <a:latin typeface="Cambria" panose="02040503050406030204" pitchFamily="18" charset="0"/>
              </a:rPr>
              <a:t>Is</a:t>
            </a:r>
            <a:r>
              <a:rPr lang="cs-CZ" sz="1800" i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cs-CZ" sz="1800" i="1" dirty="0" err="1">
                <a:solidFill>
                  <a:schemeClr val="bg1"/>
                </a:solidFill>
                <a:latin typeface="Cambria" panose="02040503050406030204" pitchFamily="18" charset="0"/>
              </a:rPr>
              <a:t>Neorealism</a:t>
            </a:r>
            <a:r>
              <a:rPr lang="cs-CZ" sz="1800" i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Cambria" panose="02040503050406030204" pitchFamily="18" charset="0"/>
              </a:rPr>
              <a:t>(2013)</a:t>
            </a:r>
            <a:endParaRPr lang="cs-CZ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  <a:hlinkClick r:id="rId2"/>
              </a:rPr>
              <a:t>https://vimeo.com/68514760</a:t>
            </a:r>
            <a:endParaRPr lang="cs-CZ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cs-CZ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</a:rPr>
              <a:t>Catherine Grant: </a:t>
            </a:r>
            <a:r>
              <a:rPr lang="cs-CZ" sz="1800" i="1" dirty="0" err="1">
                <a:solidFill>
                  <a:schemeClr val="bg1"/>
                </a:solidFill>
                <a:latin typeface="Cambria" panose="02040503050406030204" pitchFamily="18" charset="0"/>
              </a:rPr>
              <a:t>Intersection</a:t>
            </a:r>
            <a:r>
              <a:rPr lang="cs-CZ" sz="1800" i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Cambria" panose="02040503050406030204" pitchFamily="18" charset="0"/>
              </a:rPr>
              <a:t>(</a:t>
            </a:r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</a:rPr>
              <a:t>2014</a:t>
            </a:r>
            <a:r>
              <a:rPr lang="en-US" sz="1800" dirty="0">
                <a:solidFill>
                  <a:schemeClr val="bg1"/>
                </a:solidFill>
                <a:latin typeface="Cambria" panose="02040503050406030204" pitchFamily="18" charset="0"/>
              </a:rPr>
              <a:t>)</a:t>
            </a:r>
            <a:endParaRPr lang="cs-CZ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  <a:hlinkClick r:id="rId3"/>
              </a:rPr>
              <a:t>https://filmanalytical.blogspot.com/2014/03/intersections-on-wong-kar-wais-in-mood.html</a:t>
            </a:r>
            <a:endParaRPr lang="cs-CZ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cs-CZ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</a:rPr>
              <a:t>Derek Long: </a:t>
            </a:r>
            <a:r>
              <a:rPr lang="cs-CZ" sz="1800" i="1" dirty="0" err="1">
                <a:solidFill>
                  <a:schemeClr val="bg1"/>
                </a:solidFill>
                <a:latin typeface="Cambria" panose="02040503050406030204" pitchFamily="18" charset="0"/>
              </a:rPr>
              <a:t>Remixing</a:t>
            </a:r>
            <a:r>
              <a:rPr lang="cs-CZ" sz="1800" i="1" dirty="0">
                <a:solidFill>
                  <a:schemeClr val="bg1"/>
                </a:solidFill>
                <a:latin typeface="Cambria" panose="02040503050406030204" pitchFamily="18" charset="0"/>
              </a:rPr>
              <a:t> Rose Hobart </a:t>
            </a:r>
            <a:r>
              <a:rPr lang="en-US" sz="1800" dirty="0">
                <a:solidFill>
                  <a:schemeClr val="bg1"/>
                </a:solidFill>
                <a:latin typeface="Cambria" panose="02040503050406030204" pitchFamily="18" charset="0"/>
              </a:rPr>
              <a:t>(2018)</a:t>
            </a:r>
            <a:endParaRPr lang="cs-CZ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  <a:hlinkClick r:id="rId4"/>
              </a:rPr>
              <a:t>http://mediacommons.org/intransition/2018/03/07/remixing-rose-hobart</a:t>
            </a:r>
            <a:endParaRPr lang="cs-CZ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cs-CZ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cs-CZ" sz="18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cs-CZ" sz="18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839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4AE826-2707-4BA7-9F70-D53CFE692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cap="all" dirty="0">
                <a:latin typeface="Cambria" panose="02040503050406030204" pitchFamily="18" charset="0"/>
              </a:rPr>
              <a:t>3. subverze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AE39B6DC-7D0C-4813-988F-5DD483B01B82}"/>
              </a:ext>
            </a:extLst>
          </p:cNvPr>
          <p:cNvSpPr/>
          <p:nvPr/>
        </p:nvSpPr>
        <p:spPr>
          <a:xfrm>
            <a:off x="0" y="1556792"/>
            <a:ext cx="4716016" cy="53012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5F6CAA16-DF11-4B22-B1DC-335CCC318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986" y="1916832"/>
            <a:ext cx="3871164" cy="4065986"/>
          </a:xfrm>
        </p:spPr>
        <p:txBody>
          <a:bodyPr anchor="t">
            <a:normAutofit/>
          </a:bodyPr>
          <a:lstStyle/>
          <a:p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</a:rPr>
              <a:t>Ideologické přeznačení filmových obrazů</a:t>
            </a:r>
          </a:p>
          <a:p>
            <a:r>
              <a:rPr lang="cs-CZ" sz="1800" dirty="0" err="1">
                <a:solidFill>
                  <a:schemeClr val="bg1"/>
                </a:solidFill>
                <a:latin typeface="Cambria" panose="02040503050406030204" pitchFamily="18" charset="0"/>
              </a:rPr>
              <a:t>Dekontextualizace</a:t>
            </a:r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</a:rPr>
              <a:t> a čtení proti srsti</a:t>
            </a:r>
          </a:p>
          <a:p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</a:rPr>
              <a:t>Guy </a:t>
            </a:r>
            <a:r>
              <a:rPr lang="cs-CZ" sz="1800" dirty="0" err="1">
                <a:solidFill>
                  <a:schemeClr val="bg1"/>
                </a:solidFill>
                <a:latin typeface="Cambria" panose="02040503050406030204" pitchFamily="18" charset="0"/>
              </a:rPr>
              <a:t>Debord</a:t>
            </a:r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</a:rPr>
              <a:t>, Kenneth </a:t>
            </a:r>
            <a:r>
              <a:rPr lang="cs-CZ" sz="1800" dirty="0" err="1">
                <a:solidFill>
                  <a:schemeClr val="bg1"/>
                </a:solidFill>
                <a:latin typeface="Cambria" panose="02040503050406030204" pitchFamily="18" charset="0"/>
              </a:rPr>
              <a:t>Anger</a:t>
            </a:r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</a:rPr>
              <a:t>, Barbara Hammer</a:t>
            </a:r>
          </a:p>
          <a:p>
            <a:r>
              <a:rPr lang="cs-CZ" sz="1800" dirty="0">
                <a:solidFill>
                  <a:schemeClr val="bg1"/>
                </a:solidFill>
                <a:latin typeface="Cambria" panose="02040503050406030204" pitchFamily="18" charset="0"/>
              </a:rPr>
              <a:t>Přínos pro AV eseje: přenesení postupů ideologické kritiky, politizace filmové řeči</a:t>
            </a:r>
          </a:p>
        </p:txBody>
      </p:sp>
      <p:pic>
        <p:nvPicPr>
          <p:cNvPr id="7" name="Obrázek 6" descr="Obsah obrázku fotka, osoba, budova, exteriér&#10;&#10;Popis byl vytvořen automaticky">
            <a:extLst>
              <a:ext uri="{FF2B5EF4-FFF2-40B4-BE49-F238E27FC236}">
                <a16:creationId xmlns:a16="http://schemas.microsoft.com/office/drawing/2014/main" id="{3235933C-B623-4FB2-B636-C621ED4BB5C1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037" y="1551783"/>
            <a:ext cx="4443963" cy="2646000"/>
          </a:xfrm>
          <a:prstGeom prst="rect">
            <a:avLst/>
          </a:prstGeom>
        </p:spPr>
      </p:pic>
      <p:pic>
        <p:nvPicPr>
          <p:cNvPr id="9" name="Obrázek 8" descr="Obsah obrázku fotka, muž, exteriér, budova&#10;&#10;Popis byl vytvořen automaticky">
            <a:extLst>
              <a:ext uri="{FF2B5EF4-FFF2-40B4-BE49-F238E27FC236}">
                <a16:creationId xmlns:a16="http://schemas.microsoft.com/office/drawing/2014/main" id="{471BD461-4190-4F67-8E2C-72D87E1E7E8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501" y="4197783"/>
            <a:ext cx="4434499" cy="267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221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BC043EFB-E6DF-4E75-BFB9-9778F61812B9}"/>
              </a:ext>
            </a:extLst>
          </p:cNvPr>
          <p:cNvSpPr txBox="1"/>
          <p:nvPr/>
        </p:nvSpPr>
        <p:spPr>
          <a:xfrm>
            <a:off x="1691680" y="5949280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>
                <a:solidFill>
                  <a:schemeClr val="bg1"/>
                </a:solidFill>
                <a:latin typeface="Cambria" panose="02040503050406030204" pitchFamily="18" charset="0"/>
              </a:rPr>
              <a:t>Rock Hudson</a:t>
            </a:r>
            <a:r>
              <a:rPr lang="en-US" i="1" dirty="0">
                <a:solidFill>
                  <a:schemeClr val="bg1"/>
                </a:solidFill>
                <a:latin typeface="Cambria" panose="02040503050406030204" pitchFamily="18" charset="0"/>
              </a:rPr>
              <a:t>’s</a:t>
            </a:r>
            <a:r>
              <a:rPr lang="cs-CZ" i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cs-CZ" i="1" dirty="0" err="1">
                <a:solidFill>
                  <a:schemeClr val="bg1"/>
                </a:solidFill>
                <a:latin typeface="Cambria" panose="02040503050406030204" pitchFamily="18" charset="0"/>
              </a:rPr>
              <a:t>Home</a:t>
            </a:r>
            <a:r>
              <a:rPr lang="cs-CZ" i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cs-CZ" i="1" dirty="0" err="1">
                <a:solidFill>
                  <a:schemeClr val="bg1"/>
                </a:solidFill>
                <a:latin typeface="Cambria" panose="02040503050406030204" pitchFamily="18" charset="0"/>
              </a:rPr>
              <a:t>Movies</a:t>
            </a:r>
            <a:r>
              <a:rPr lang="cs-CZ" i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(</a:t>
            </a:r>
            <a:r>
              <a:rPr lang="cs-CZ" dirty="0">
                <a:solidFill>
                  <a:schemeClr val="bg1"/>
                </a:solidFill>
                <a:latin typeface="Cambria" panose="02040503050406030204" pitchFamily="18" charset="0"/>
              </a:rPr>
              <a:t>Mark </a:t>
            </a:r>
            <a:r>
              <a:rPr lang="cs-CZ" dirty="0" err="1">
                <a:solidFill>
                  <a:schemeClr val="bg1"/>
                </a:solidFill>
                <a:latin typeface="Cambria" panose="02040503050406030204" pitchFamily="18" charset="0"/>
              </a:rPr>
              <a:t>Rappaport</a:t>
            </a:r>
            <a:r>
              <a:rPr lang="cs-CZ" dirty="0">
                <a:solidFill>
                  <a:schemeClr val="bg1"/>
                </a:solidFill>
                <a:latin typeface="Cambria" panose="02040503050406030204" pitchFamily="18" charset="0"/>
              </a:rPr>
              <a:t>,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19</a:t>
            </a:r>
            <a:r>
              <a:rPr lang="cs-CZ" dirty="0">
                <a:solidFill>
                  <a:schemeClr val="bg1"/>
                </a:solidFill>
                <a:latin typeface="Cambria" panose="02040503050406030204" pitchFamily="18" charset="0"/>
              </a:rPr>
              <a:t>92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)</a:t>
            </a:r>
            <a:endParaRPr lang="cs-CZ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Obrázek 4" descr="Obsah obrázku zeď, interiér, osoba, muž&#10;&#10;Popis byl vytvořen automaticky">
            <a:extLst>
              <a:ext uri="{FF2B5EF4-FFF2-40B4-BE49-F238E27FC236}">
                <a16:creationId xmlns:a16="http://schemas.microsoft.com/office/drawing/2014/main" id="{0D4EA879-9EEF-4A98-B0B8-3DC5EF88B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36712"/>
            <a:ext cx="6840760" cy="486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5831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777</Words>
  <Application>Microsoft Office PowerPoint</Application>
  <PresentationFormat>Předvádění na obrazovce (4:3)</PresentationFormat>
  <Paragraphs>120</Paragraphs>
  <Slides>23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Calibri</vt:lpstr>
      <vt:lpstr>Cambria</vt:lpstr>
      <vt:lpstr>Wingdings</vt:lpstr>
      <vt:lpstr>Motiv sady Office</vt:lpstr>
      <vt:lpstr>Zrození audiovizuální eseje z ducha avantgardy</vt:lpstr>
      <vt:lpstr>Původ Audiovizuální eseje</vt:lpstr>
      <vt:lpstr>1. Montáž</vt:lpstr>
      <vt:lpstr>Prezentace aplikace PowerPoint</vt:lpstr>
      <vt:lpstr>2. koláž</vt:lpstr>
      <vt:lpstr>Prezentace aplikace PowerPoint</vt:lpstr>
      <vt:lpstr>Doporučené AV eseje</vt:lpstr>
      <vt:lpstr>3. subverze</vt:lpstr>
      <vt:lpstr>Prezentace aplikace PowerPoint</vt:lpstr>
      <vt:lpstr>Doporučené AV eseje</vt:lpstr>
      <vt:lpstr>4. deformace</vt:lpstr>
      <vt:lpstr>Prezentace aplikace PowerPoint</vt:lpstr>
      <vt:lpstr>Doporučené AV eseje</vt:lpstr>
      <vt:lpstr>5. komentář</vt:lpstr>
      <vt:lpstr>Prezentace aplikace PowerPoint</vt:lpstr>
      <vt:lpstr>Doporučené AV eseje</vt:lpstr>
      <vt:lpstr>6. autotematičnost</vt:lpstr>
      <vt:lpstr>Prezentace aplikace PowerPoint</vt:lpstr>
      <vt:lpstr>Doporučené AV eseje</vt:lpstr>
      <vt:lpstr>7. archiv</vt:lpstr>
      <vt:lpstr>Prezentace aplikace PowerPoint</vt:lpstr>
      <vt:lpstr>Doporučené AV eseje</vt:lpstr>
      <vt:lpstr>shrnutí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Zrození audiovizuální eseje z ducha avantgardy</dc:title>
  <dc:creator>Jirka</dc:creator>
  <cp:lastModifiedBy>Jirka</cp:lastModifiedBy>
  <cp:revision>58</cp:revision>
  <dcterms:created xsi:type="dcterms:W3CDTF">2019-02-26T15:18:38Z</dcterms:created>
  <dcterms:modified xsi:type="dcterms:W3CDTF">2019-02-27T09:17:10Z</dcterms:modified>
</cp:coreProperties>
</file>