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18"/>
  </p:notesMasterIdLst>
  <p:sldIdLst>
    <p:sldId id="256" r:id="rId2"/>
    <p:sldId id="261" r:id="rId3"/>
    <p:sldId id="257" r:id="rId4"/>
    <p:sldId id="263" r:id="rId5"/>
    <p:sldId id="264" r:id="rId6"/>
    <p:sldId id="265" r:id="rId7"/>
    <p:sldId id="266" r:id="rId8"/>
    <p:sldId id="267" r:id="rId9"/>
    <p:sldId id="259" r:id="rId10"/>
    <p:sldId id="268" r:id="rId11"/>
    <p:sldId id="269" r:id="rId12"/>
    <p:sldId id="275" r:id="rId13"/>
    <p:sldId id="272" r:id="rId14"/>
    <p:sldId id="273" r:id="rId15"/>
    <p:sldId id="276" r:id="rId16"/>
    <p:sldId id="277"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E5CC"/>
    <a:srgbClr val="F4F1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084"/>
    <p:restoredTop sz="94650"/>
  </p:normalViewPr>
  <p:slideViewPr>
    <p:cSldViewPr snapToGrid="0">
      <p:cViewPr>
        <p:scale>
          <a:sx n="74" d="100"/>
          <a:sy n="74" d="100"/>
        </p:scale>
        <p:origin x="1208" y="10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3CF737-EDDE-BB42-825C-A60569A96084}" type="datetimeFigureOut">
              <a:rPr lang="cs-CZ" smtClean="0"/>
              <a:t>08.12.2024</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AE0704-1E4D-9845-B41A-A1ADD52BA99D}" type="slidenum">
              <a:rPr lang="cs-CZ" smtClean="0"/>
              <a:t>‹#›</a:t>
            </a:fld>
            <a:endParaRPr lang="cs-CZ"/>
          </a:p>
        </p:txBody>
      </p:sp>
    </p:spTree>
    <p:extLst>
      <p:ext uri="{BB962C8B-B14F-4D97-AF65-F5344CB8AC3E}">
        <p14:creationId xmlns:p14="http://schemas.microsoft.com/office/powerpoint/2010/main" val="3560736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3AE0704-1E4D-9845-B41A-A1ADD52BA99D}" type="slidenum">
              <a:rPr lang="cs-CZ" smtClean="0"/>
              <a:t>1</a:t>
            </a:fld>
            <a:endParaRPr lang="cs-CZ"/>
          </a:p>
        </p:txBody>
      </p:sp>
    </p:spTree>
    <p:extLst>
      <p:ext uri="{BB962C8B-B14F-4D97-AF65-F5344CB8AC3E}">
        <p14:creationId xmlns:p14="http://schemas.microsoft.com/office/powerpoint/2010/main" val="2858125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3AE0704-1E4D-9845-B41A-A1ADD52BA99D}" type="slidenum">
              <a:rPr lang="cs-CZ" smtClean="0"/>
              <a:t>2</a:t>
            </a:fld>
            <a:endParaRPr lang="cs-CZ"/>
          </a:p>
        </p:txBody>
      </p:sp>
    </p:spTree>
    <p:extLst>
      <p:ext uri="{BB962C8B-B14F-4D97-AF65-F5344CB8AC3E}">
        <p14:creationId xmlns:p14="http://schemas.microsoft.com/office/powerpoint/2010/main" val="1137571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3AE0704-1E4D-9845-B41A-A1ADD52BA99D}" type="slidenum">
              <a:rPr lang="cs-CZ" smtClean="0"/>
              <a:t>16</a:t>
            </a:fld>
            <a:endParaRPr lang="cs-CZ"/>
          </a:p>
        </p:txBody>
      </p:sp>
    </p:spTree>
    <p:extLst>
      <p:ext uri="{BB962C8B-B14F-4D97-AF65-F5344CB8AC3E}">
        <p14:creationId xmlns:p14="http://schemas.microsoft.com/office/powerpoint/2010/main" val="2829368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cs-CZ"/>
              <a:t>Kliknutím lze upravit styl.</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00DE15FF-0FD5-0D44-8EB8-0EDBC8155B55}" type="datetimeFigureOut">
              <a:rPr lang="cs-CZ" smtClean="0"/>
              <a:t>08.12.2024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1DFFE542-0F09-2140-9003-C1D90B3C1B42}" type="slidenum">
              <a:rPr lang="cs-CZ" smtClean="0"/>
              <a:t>‹#›</a:t>
            </a:fld>
            <a:endParaRPr lang="cs-CZ"/>
          </a:p>
        </p:txBody>
      </p:sp>
    </p:spTree>
    <p:extLst>
      <p:ext uri="{BB962C8B-B14F-4D97-AF65-F5344CB8AC3E}">
        <p14:creationId xmlns:p14="http://schemas.microsoft.com/office/powerpoint/2010/main" val="77251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00DE15FF-0FD5-0D44-8EB8-0EDBC8155B55}" type="datetimeFigureOut">
              <a:rPr lang="cs-CZ" smtClean="0"/>
              <a:t>08.12.2024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1DFFE542-0F09-2140-9003-C1D90B3C1B42}" type="slidenum">
              <a:rPr lang="cs-CZ" smtClean="0"/>
              <a:t>‹#›</a:t>
            </a:fld>
            <a:endParaRPr lang="cs-CZ"/>
          </a:p>
        </p:txBody>
      </p:sp>
    </p:spTree>
    <p:extLst>
      <p:ext uri="{BB962C8B-B14F-4D97-AF65-F5344CB8AC3E}">
        <p14:creationId xmlns:p14="http://schemas.microsoft.com/office/powerpoint/2010/main" val="942239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00DE15FF-0FD5-0D44-8EB8-0EDBC8155B55}" type="datetimeFigureOut">
              <a:rPr lang="cs-CZ" smtClean="0"/>
              <a:t>08.12.2024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1DFFE542-0F09-2140-9003-C1D90B3C1B42}" type="slidenum">
              <a:rPr lang="cs-CZ" smtClean="0"/>
              <a:t>‹#›</a:t>
            </a:fld>
            <a:endParaRPr lang="cs-CZ"/>
          </a:p>
        </p:txBody>
      </p:sp>
    </p:spTree>
    <p:extLst>
      <p:ext uri="{BB962C8B-B14F-4D97-AF65-F5344CB8AC3E}">
        <p14:creationId xmlns:p14="http://schemas.microsoft.com/office/powerpoint/2010/main" val="197295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00DE15FF-0FD5-0D44-8EB8-0EDBC8155B55}" type="datetimeFigureOut">
              <a:rPr lang="cs-CZ" smtClean="0"/>
              <a:t>08.12.2024</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1DFFE542-0F09-2140-9003-C1D90B3C1B42}" type="slidenum">
              <a:rPr lang="cs-CZ" smtClean="0"/>
              <a:t>‹#›</a:t>
            </a:fld>
            <a:endParaRPr lang="cs-CZ"/>
          </a:p>
        </p:txBody>
      </p:sp>
    </p:spTree>
    <p:extLst>
      <p:ext uri="{BB962C8B-B14F-4D97-AF65-F5344CB8AC3E}">
        <p14:creationId xmlns:p14="http://schemas.microsoft.com/office/powerpoint/2010/main" val="3379858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cs-CZ"/>
              <a:t>Kliknutím lze upravit styl.</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00DE15FF-0FD5-0D44-8EB8-0EDBC8155B55}" type="datetimeFigureOut">
              <a:rPr lang="cs-CZ" smtClean="0"/>
              <a:t>08.12.2024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1DFFE542-0F09-2140-9003-C1D90B3C1B42}" type="slidenum">
              <a:rPr lang="cs-CZ" smtClean="0"/>
              <a:t>‹#›</a:t>
            </a:fld>
            <a:endParaRPr lang="cs-CZ"/>
          </a:p>
        </p:txBody>
      </p:sp>
    </p:spTree>
    <p:extLst>
      <p:ext uri="{BB962C8B-B14F-4D97-AF65-F5344CB8AC3E}">
        <p14:creationId xmlns:p14="http://schemas.microsoft.com/office/powerpoint/2010/main" val="2351287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8" name="Date Placeholder 7"/>
          <p:cNvSpPr>
            <a:spLocks noGrp="1"/>
          </p:cNvSpPr>
          <p:nvPr>
            <p:ph type="dt" sz="half" idx="10"/>
          </p:nvPr>
        </p:nvSpPr>
        <p:spPr/>
        <p:txBody>
          <a:bodyPr/>
          <a:lstStyle/>
          <a:p>
            <a:fld id="{00DE15FF-0FD5-0D44-8EB8-0EDBC8155B55}" type="datetimeFigureOut">
              <a:rPr lang="cs-CZ" smtClean="0"/>
              <a:t>08.12.2024</a:t>
            </a:fld>
            <a:endParaRPr lang="cs-CZ"/>
          </a:p>
        </p:txBody>
      </p:sp>
      <p:sp>
        <p:nvSpPr>
          <p:cNvPr id="9" name="Footer Placeholder 8"/>
          <p:cNvSpPr>
            <a:spLocks noGrp="1"/>
          </p:cNvSpPr>
          <p:nvPr>
            <p:ph type="ftr" sz="quarter" idx="11"/>
          </p:nvPr>
        </p:nvSpPr>
        <p:spPr/>
        <p:txBody>
          <a:bodyPr/>
          <a:lstStyle/>
          <a:p>
            <a:endParaRPr lang="cs-CZ"/>
          </a:p>
        </p:txBody>
      </p:sp>
      <p:sp>
        <p:nvSpPr>
          <p:cNvPr id="10" name="Slide Number Placeholder 9"/>
          <p:cNvSpPr>
            <a:spLocks noGrp="1"/>
          </p:cNvSpPr>
          <p:nvPr>
            <p:ph type="sldNum" sz="quarter" idx="12"/>
          </p:nvPr>
        </p:nvSpPr>
        <p:spPr/>
        <p:txBody>
          <a:bodyPr/>
          <a:lstStyle/>
          <a:p>
            <a:fld id="{1DFFE542-0F09-2140-9003-C1D90B3C1B42}" type="slidenum">
              <a:rPr lang="cs-CZ" smtClean="0"/>
              <a:t>‹#›</a:t>
            </a:fld>
            <a:endParaRPr lang="cs-CZ"/>
          </a:p>
        </p:txBody>
      </p:sp>
    </p:spTree>
    <p:extLst>
      <p:ext uri="{BB962C8B-B14F-4D97-AF65-F5344CB8AC3E}">
        <p14:creationId xmlns:p14="http://schemas.microsoft.com/office/powerpoint/2010/main" val="623825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583436" y="3143250"/>
            <a:ext cx="4270248" cy="2596776"/>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7" name="Date Placeholder 6"/>
          <p:cNvSpPr>
            <a:spLocks noGrp="1"/>
          </p:cNvSpPr>
          <p:nvPr>
            <p:ph type="dt" sz="half" idx="10"/>
          </p:nvPr>
        </p:nvSpPr>
        <p:spPr/>
        <p:txBody>
          <a:bodyPr/>
          <a:lstStyle/>
          <a:p>
            <a:fld id="{00DE15FF-0FD5-0D44-8EB8-0EDBC8155B55}" type="datetimeFigureOut">
              <a:rPr lang="cs-CZ" smtClean="0"/>
              <a:t>08.12.2024</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1DFFE542-0F09-2140-9003-C1D90B3C1B42}" type="slidenum">
              <a:rPr lang="cs-CZ" smtClean="0"/>
              <a:t>‹#›</a:t>
            </a:fld>
            <a:endParaRPr lang="cs-CZ"/>
          </a:p>
        </p:txBody>
      </p:sp>
      <p:sp>
        <p:nvSpPr>
          <p:cNvPr id="10" name="Title 9"/>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108447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00DE15FF-0FD5-0D44-8EB8-0EDBC8155B55}" type="datetimeFigureOut">
              <a:rPr lang="cs-CZ" smtClean="0"/>
              <a:t>08.12.2024</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1DFFE542-0F09-2140-9003-C1D90B3C1B42}" type="slidenum">
              <a:rPr lang="cs-CZ" smtClean="0"/>
              <a:t>‹#›</a:t>
            </a:fld>
            <a:endParaRPr lang="cs-CZ"/>
          </a:p>
        </p:txBody>
      </p:sp>
    </p:spTree>
    <p:extLst>
      <p:ext uri="{BB962C8B-B14F-4D97-AF65-F5344CB8AC3E}">
        <p14:creationId xmlns:p14="http://schemas.microsoft.com/office/powerpoint/2010/main" val="2626884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DE15FF-0FD5-0D44-8EB8-0EDBC8155B55}" type="datetimeFigureOut">
              <a:rPr lang="cs-CZ" smtClean="0"/>
              <a:t>08.12.2024</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1DFFE542-0F09-2140-9003-C1D90B3C1B42}" type="slidenum">
              <a:rPr lang="cs-CZ" smtClean="0"/>
              <a:t>‹#›</a:t>
            </a:fld>
            <a:endParaRPr lang="cs-CZ"/>
          </a:p>
        </p:txBody>
      </p:sp>
    </p:spTree>
    <p:extLst>
      <p:ext uri="{BB962C8B-B14F-4D97-AF65-F5344CB8AC3E}">
        <p14:creationId xmlns:p14="http://schemas.microsoft.com/office/powerpoint/2010/main" val="2889527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6" name="Rectangle 25"/>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cs-CZ"/>
              <a:t>Kliknutím lze upravit styl.</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9" name="Date Placeholder 8"/>
          <p:cNvSpPr>
            <a:spLocks noGrp="1"/>
          </p:cNvSpPr>
          <p:nvPr>
            <p:ph type="dt" sz="half" idx="10"/>
          </p:nvPr>
        </p:nvSpPr>
        <p:spPr/>
        <p:txBody>
          <a:bodyPr/>
          <a:lstStyle/>
          <a:p>
            <a:fld id="{00DE15FF-0FD5-0D44-8EB8-0EDBC8155B55}" type="datetimeFigureOut">
              <a:rPr lang="cs-CZ" smtClean="0"/>
              <a:t>08.12.2024</a:t>
            </a:fld>
            <a:endParaRPr lang="cs-CZ"/>
          </a:p>
        </p:txBody>
      </p:sp>
      <p:sp>
        <p:nvSpPr>
          <p:cNvPr id="10" name="Footer Placeholder 9"/>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cs-CZ"/>
          </a:p>
        </p:txBody>
      </p:sp>
      <p:sp>
        <p:nvSpPr>
          <p:cNvPr id="11" name="Slide Number Placeholder 10"/>
          <p:cNvSpPr>
            <a:spLocks noGrp="1"/>
          </p:cNvSpPr>
          <p:nvPr>
            <p:ph type="sldNum" sz="quarter" idx="12"/>
          </p:nvPr>
        </p:nvSpPr>
        <p:spPr/>
        <p:txBody>
          <a:bodyPr/>
          <a:lstStyle/>
          <a:p>
            <a:fld id="{1DFFE542-0F09-2140-9003-C1D90B3C1B42}" type="slidenum">
              <a:rPr lang="cs-CZ" smtClean="0"/>
              <a:t>‹#›</a:t>
            </a:fld>
            <a:endParaRPr lang="cs-CZ"/>
          </a:p>
        </p:txBody>
      </p:sp>
    </p:spTree>
    <p:extLst>
      <p:ext uri="{BB962C8B-B14F-4D97-AF65-F5344CB8AC3E}">
        <p14:creationId xmlns:p14="http://schemas.microsoft.com/office/powerpoint/2010/main" val="4101865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85000"/>
            </a:schemeClr>
          </a:solidFill>
        </p:spPr>
        <p:txBody>
          <a:bodyPr anchor="t"/>
          <a:lstStyle>
            <a:lvl1pPr marL="0" indent="0">
              <a:buNone/>
              <a:defRPr sz="32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0DE15FF-0FD5-0D44-8EB8-0EDBC8155B55}" type="datetimeFigureOut">
              <a:rPr lang="cs-CZ" smtClean="0"/>
              <a:t>08.12.2024</a:t>
            </a:fld>
            <a:endParaRPr lang="cs-CZ"/>
          </a:p>
        </p:txBody>
      </p:sp>
      <p:sp>
        <p:nvSpPr>
          <p:cNvPr id="9" name="Footer Placeholder 8"/>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cs-CZ"/>
          </a:p>
        </p:txBody>
      </p:sp>
      <p:sp>
        <p:nvSpPr>
          <p:cNvPr id="10" name="Slide Number Placeholder 9"/>
          <p:cNvSpPr>
            <a:spLocks noGrp="1"/>
          </p:cNvSpPr>
          <p:nvPr>
            <p:ph type="sldNum" sz="quarter" idx="12"/>
          </p:nvPr>
        </p:nvSpPr>
        <p:spPr/>
        <p:txBody>
          <a:bodyPr/>
          <a:lstStyle/>
          <a:p>
            <a:fld id="{1DFFE542-0F09-2140-9003-C1D90B3C1B42}" type="slidenum">
              <a:rPr lang="cs-CZ" smtClean="0"/>
              <a:t>‹#›</a:t>
            </a:fld>
            <a:endParaRPr lang="cs-CZ"/>
          </a:p>
        </p:txBody>
      </p:sp>
    </p:spTree>
    <p:extLst>
      <p:ext uri="{BB962C8B-B14F-4D97-AF65-F5344CB8AC3E}">
        <p14:creationId xmlns:p14="http://schemas.microsoft.com/office/powerpoint/2010/main" val="2318512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00DE15FF-0FD5-0D44-8EB8-0EDBC8155B55}" type="datetimeFigureOut">
              <a:rPr lang="cs-CZ" smtClean="0"/>
              <a:t>08.12.2024</a:t>
            </a:fld>
            <a:endParaRPr lang="cs-CZ"/>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cs-CZ"/>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1DFFE542-0F09-2140-9003-C1D90B3C1B42}" type="slidenum">
              <a:rPr lang="cs-CZ" smtClean="0"/>
              <a:t>‹#›</a:t>
            </a:fld>
            <a:endParaRPr lang="cs-CZ"/>
          </a:p>
        </p:txBody>
      </p:sp>
    </p:spTree>
    <p:extLst>
      <p:ext uri="{BB962C8B-B14F-4D97-AF65-F5344CB8AC3E}">
        <p14:creationId xmlns:p14="http://schemas.microsoft.com/office/powerpoint/2010/main" val="411271283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7.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127" name="Picture 7" descr="Shopping background Stock Photos, Royalty Free Shopping background Images |  Depositphotos">
            <a:extLst>
              <a:ext uri="{FF2B5EF4-FFF2-40B4-BE49-F238E27FC236}">
                <a16:creationId xmlns:a16="http://schemas.microsoft.com/office/drawing/2014/main" id="{CC18DDD5-44AC-3739-4CB1-B37882A5EA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8138"/>
            <a:ext cx="12192000" cy="705104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9">
            <a:extLst>
              <a:ext uri="{FF2B5EF4-FFF2-40B4-BE49-F238E27FC236}">
                <a16:creationId xmlns:a16="http://schemas.microsoft.com/office/drawing/2014/main" id="{083EED67-784C-39C7-0EAD-7DBD30589D74}"/>
              </a:ext>
            </a:extLst>
          </p:cNvPr>
          <p:cNvSpPr>
            <a:spLocks noChangeArrowheads="1"/>
          </p:cNvSpPr>
          <p:nvPr/>
        </p:nvSpPr>
        <p:spPr bwMode="auto">
          <a:xfrm>
            <a:off x="0" y="0"/>
            <a:ext cx="838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cs-CZ" altLang="cs-CZ" sz="1800" b="0" i="0" u="none" strike="noStrike" cap="none" normalizeH="0" baseline="0">
                <a:ln>
                  <a:noFill/>
                </a:ln>
                <a:solidFill>
                  <a:schemeClr val="tx1"/>
                </a:solidFill>
                <a:effectLst/>
                <a:latin typeface="Arial" panose="020B0604020202020204" pitchFamily="34" charset="0"/>
              </a:rPr>
            </a:b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14" name="Rectangle 11">
            <a:extLst>
              <a:ext uri="{FF2B5EF4-FFF2-40B4-BE49-F238E27FC236}">
                <a16:creationId xmlns:a16="http://schemas.microsoft.com/office/drawing/2014/main" id="{55C42785-8302-2A51-7957-12F790B3ACD4}"/>
              </a:ext>
            </a:extLst>
          </p:cNvPr>
          <p:cNvSpPr>
            <a:spLocks noChangeArrowheads="1"/>
          </p:cNvSpPr>
          <p:nvPr/>
        </p:nvSpPr>
        <p:spPr bwMode="auto">
          <a:xfrm>
            <a:off x="1439863" y="487363"/>
            <a:ext cx="5503862"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cs-CZ" altLang="cs-CZ" sz="1800" b="0" i="0" u="none" strike="noStrike" cap="none" normalizeH="0" baseline="0">
                <a:ln>
                  <a:noFill/>
                </a:ln>
                <a:solidFill>
                  <a:schemeClr val="tx1"/>
                </a:solidFill>
                <a:effectLst/>
                <a:latin typeface="Arial" panose="020B0604020202020204" pitchFamily="34" charset="0"/>
              </a:rPr>
            </a:b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18" name="Rectangle 17">
            <a:extLst>
              <a:ext uri="{FF2B5EF4-FFF2-40B4-BE49-F238E27FC236}">
                <a16:creationId xmlns:a16="http://schemas.microsoft.com/office/drawing/2014/main" id="{4CF54BDF-0C36-9B00-09A3-730D80752588}"/>
              </a:ext>
            </a:extLst>
          </p:cNvPr>
          <p:cNvSpPr>
            <a:spLocks noChangeArrowheads="1"/>
          </p:cNvSpPr>
          <p:nvPr/>
        </p:nvSpPr>
        <p:spPr bwMode="auto">
          <a:xfrm>
            <a:off x="0" y="0"/>
            <a:ext cx="838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cs-CZ" altLang="cs-CZ" sz="1800" b="0" i="0" u="none" strike="noStrike" cap="none" normalizeH="0" baseline="0">
                <a:ln>
                  <a:noFill/>
                </a:ln>
                <a:solidFill>
                  <a:schemeClr val="tx1"/>
                </a:solidFill>
                <a:effectLst/>
                <a:latin typeface="Arial" panose="020B0604020202020204" pitchFamily="34" charset="0"/>
              </a:rPr>
            </a:b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pic>
        <p:nvPicPr>
          <p:cNvPr id="1045" name="Picture 21" descr="Anthropological Practice | Fieldwork and the Ethnographic Method | Jud">
            <a:extLst>
              <a:ext uri="{FF2B5EF4-FFF2-40B4-BE49-F238E27FC236}">
                <a16:creationId xmlns:a16="http://schemas.microsoft.com/office/drawing/2014/main" id="{0AF89E26-C94F-363C-EB5B-DCDD3B8331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196142">
            <a:off x="3785796" y="404092"/>
            <a:ext cx="1726096" cy="25891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2" name="Picture 2" descr="A Theory of Shopping: Amazon.co.uk: Miller, Daniel: 9780745619460: Books">
            <a:extLst>
              <a:ext uri="{FF2B5EF4-FFF2-40B4-BE49-F238E27FC236}">
                <a16:creationId xmlns:a16="http://schemas.microsoft.com/office/drawing/2014/main" id="{F1DFE617-765D-DA19-E81E-B8A0B40EC8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15057">
            <a:off x="7966041" y="1748222"/>
            <a:ext cx="2402521" cy="36188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8366E976-023D-9B54-0D68-B77C6F91C051}"/>
              </a:ext>
            </a:extLst>
          </p:cNvPr>
          <p:cNvSpPr>
            <a:spLocks noChangeArrowheads="1"/>
          </p:cNvSpPr>
          <p:nvPr/>
        </p:nvSpPr>
        <p:spPr bwMode="auto">
          <a:xfrm>
            <a:off x="152400" y="152400"/>
            <a:ext cx="838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cs-CZ" altLang="cs-CZ" sz="1800" b="0" i="0" u="none" strike="noStrike" cap="none" normalizeH="0" baseline="0">
                <a:ln>
                  <a:noFill/>
                </a:ln>
                <a:solidFill>
                  <a:schemeClr val="tx1"/>
                </a:solidFill>
                <a:effectLst/>
                <a:latin typeface="Arial" panose="020B0604020202020204" pitchFamily="34" charset="0"/>
              </a:rPr>
            </a:b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5">
            <a:extLst>
              <a:ext uri="{FF2B5EF4-FFF2-40B4-BE49-F238E27FC236}">
                <a16:creationId xmlns:a16="http://schemas.microsoft.com/office/drawing/2014/main" id="{ACEDECA2-D737-7868-D7FA-318F0F833F9B}"/>
              </a:ext>
            </a:extLst>
          </p:cNvPr>
          <p:cNvSpPr>
            <a:spLocks noChangeArrowheads="1"/>
          </p:cNvSpPr>
          <p:nvPr/>
        </p:nvSpPr>
        <p:spPr bwMode="auto">
          <a:xfrm>
            <a:off x="152400" y="808961425"/>
            <a:ext cx="838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cs-CZ" altLang="cs-CZ" sz="1800" b="0" i="0" u="none" strike="noStrike" cap="none" normalizeH="0" baseline="0">
                <a:ln>
                  <a:noFill/>
                </a:ln>
                <a:solidFill>
                  <a:schemeClr val="tx1"/>
                </a:solidFill>
                <a:effectLst/>
                <a:latin typeface="Arial" panose="020B0604020202020204" pitchFamily="34" charset="0"/>
              </a:rPr>
            </a:b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19" name="Rectangle 19">
            <a:extLst>
              <a:ext uri="{FF2B5EF4-FFF2-40B4-BE49-F238E27FC236}">
                <a16:creationId xmlns:a16="http://schemas.microsoft.com/office/drawing/2014/main" id="{FDD3B30C-632E-882F-1E7C-C19FF26B6978}"/>
              </a:ext>
            </a:extLst>
          </p:cNvPr>
          <p:cNvSpPr>
            <a:spLocks noChangeArrowheads="1"/>
          </p:cNvSpPr>
          <p:nvPr/>
        </p:nvSpPr>
        <p:spPr bwMode="auto">
          <a:xfrm>
            <a:off x="0" y="808809025"/>
            <a:ext cx="838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cs-CZ" altLang="cs-CZ" sz="1800" b="0" i="0" u="none" strike="noStrike" cap="none" normalizeH="0" baseline="0">
                <a:ln>
                  <a:noFill/>
                </a:ln>
                <a:solidFill>
                  <a:schemeClr val="tx1"/>
                </a:solidFill>
                <a:effectLst/>
                <a:latin typeface="Arial" panose="020B0604020202020204" pitchFamily="34" charset="0"/>
              </a:rPr>
            </a:br>
            <a:endParaRPr kumimoji="0" lang="cs-CZ" altLang="cs-CZ" sz="1800" b="0" i="0" u="none" strike="noStrike" cap="none" normalizeH="0" baseline="0">
              <a:ln>
                <a:noFill/>
              </a:ln>
              <a:solidFill>
                <a:schemeClr val="tx1"/>
              </a:solidFill>
              <a:effectLst/>
              <a:latin typeface="Arial" panose="020B0604020202020204" pitchFamily="34" charset="0"/>
            </a:endParaRPr>
          </a:p>
        </p:txBody>
      </p:sp>
    </p:spTree>
    <p:custDataLst>
      <p:tags r:id="rId1"/>
    </p:custDataLst>
    <p:extLst>
      <p:ext uri="{BB962C8B-B14F-4D97-AF65-F5344CB8AC3E}">
        <p14:creationId xmlns:p14="http://schemas.microsoft.com/office/powerpoint/2010/main" val="1547479848"/>
      </p:ext>
    </p:extLst>
  </p:cSld>
  <p:clrMapOvr>
    <a:masterClrMapping/>
  </p:clrMapOvr>
  <mc:AlternateContent xmlns:mc="http://schemas.openxmlformats.org/markup-compatibility/2006">
    <mc:Choice xmlns:p14="http://schemas.microsoft.com/office/powerpoint/2010/main" Requires="p14">
      <p:transition spd="slow" p14:dur="2000" advTm="18103"/>
    </mc:Choice>
    <mc:Fallback>
      <p:transition spd="slow" advTm="181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11784 -0.30973 C -0.0237 -0.28982 0.07044 -0.26991 0.07396 -0.23843 C 0.07747 -0.20695 -0.09466 -0.15903 -0.09701 -0.12061 C -0.09935 -0.08241 0.05977 -0.04723 0.06003 -0.00903 C 0.06029 0.02916 -0.09727 0.07314 -0.09518 0.10879 C -0.09323 0.14444 -0.04375 0.31851 0.07227 0.20486 " pathEditMode="relative" ptsTypes="AAAAAA">
                                      <p:cBhvr>
                                        <p:cTn id="6" dur="5000" fill="hold"/>
                                        <p:tgtEl>
                                          <p:spTgt spid="1045"/>
                                        </p:tgtEl>
                                        <p:attrNameLst>
                                          <p:attrName>ppt_x</p:attrName>
                                          <p:attrName>ppt_y</p:attrName>
                                        </p:attrNameLst>
                                      </p:cBhvr>
                                    </p:animMotion>
                                  </p:childTnLst>
                                </p:cTn>
                              </p:par>
                              <p:par>
                                <p:cTn id="7" presetID="42"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animEffect transition="in" filter="fade">
                                      <p:cBhvr>
                                        <p:cTn id="9" dur="3000"/>
                                        <p:tgtEl>
                                          <p:spTgt spid="5122"/>
                                        </p:tgtEl>
                                      </p:cBhvr>
                                    </p:animEffect>
                                    <p:anim calcmode="lin" valueType="num">
                                      <p:cBhvr>
                                        <p:cTn id="10" dur="3000" fill="hold"/>
                                        <p:tgtEl>
                                          <p:spTgt spid="5122"/>
                                        </p:tgtEl>
                                        <p:attrNameLst>
                                          <p:attrName>ppt_x</p:attrName>
                                        </p:attrNameLst>
                                      </p:cBhvr>
                                      <p:tavLst>
                                        <p:tav tm="0">
                                          <p:val>
                                            <p:strVal val="#ppt_x"/>
                                          </p:val>
                                        </p:tav>
                                        <p:tav tm="100000">
                                          <p:val>
                                            <p:strVal val="#ppt_x"/>
                                          </p:val>
                                        </p:tav>
                                      </p:tavLst>
                                    </p:anim>
                                    <p:anim calcmode="lin" valueType="num">
                                      <p:cBhvr>
                                        <p:cTn id="11" dur="3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8194" name="Picture 2" descr="A realistic wide-angle illustration of a male anthropologist conducting interviews in a modern shopping mall. The scene shows the anthropologist seated at a small table in the open atrium of the mall, talking with a participant. The background features bustling shoppers, store fronts with vibrant displays, escalators, and glass railings. The anthropologist has a notepad and is engaged in a friendly conversation. The lighting is bright and natural, reflecting the lively and dynamic environment of the shopping mall, with pastel tones to maintain a pleasant atmosphere.">
            <a:extLst>
              <a:ext uri="{FF2B5EF4-FFF2-40B4-BE49-F238E27FC236}">
                <a16:creationId xmlns:a16="http://schemas.microsoft.com/office/drawing/2014/main" id="{32DB342F-569D-6E32-E2BC-F80B5B70F2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4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descr="Obsah obrázku Lidská tvář, osoba, oblečení, muž&#10;&#10;Popis byl vytvořen automaticky">
            <a:extLst>
              <a:ext uri="{FF2B5EF4-FFF2-40B4-BE49-F238E27FC236}">
                <a16:creationId xmlns:a16="http://schemas.microsoft.com/office/drawing/2014/main" id="{52713403-40FD-B3D5-74DB-3F9647118233}"/>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7200"/>
                    </a14:imgEffect>
                  </a14:imgLayer>
                </a14:imgProps>
              </a:ext>
            </a:extLst>
          </a:blip>
          <a:srcRect l="3306" t="-1793" r="25277" b="59841"/>
          <a:stretch/>
        </p:blipFill>
        <p:spPr>
          <a:xfrm rot="21075741" flipH="1">
            <a:off x="6443597" y="2239170"/>
            <a:ext cx="2517431" cy="1330895"/>
          </a:xfrm>
          <a:prstGeom prst="rect">
            <a:avLst/>
          </a:prstGeom>
        </p:spPr>
      </p:pic>
    </p:spTree>
    <p:extLst>
      <p:ext uri="{BB962C8B-B14F-4D97-AF65-F5344CB8AC3E}">
        <p14:creationId xmlns:p14="http://schemas.microsoft.com/office/powerpoint/2010/main" val="2665214008"/>
      </p:ext>
    </p:extLst>
  </p:cSld>
  <p:clrMapOvr>
    <a:masterClrMapping/>
  </p:clrMapOvr>
  <mc:AlternateContent xmlns:mc="http://schemas.openxmlformats.org/markup-compatibility/2006">
    <mc:Choice xmlns:p14="http://schemas.microsoft.com/office/powerpoint/2010/main" Requires="p14">
      <p:transition spd="slow" p14:dur="2000" advTm="26084"/>
    </mc:Choice>
    <mc:Fallback>
      <p:transition spd="slow" advTm="26084"/>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0242" name="Picture 2" descr="An illustration showing a scene with 100 identical shoppers, all pushing shopping carts, arranged in a grid-like pattern. The shoppers are dressed identically and spaced evenly in a minimalistic setting, such as a large, open supermarket aisle or a plain, neutral background. The focus is on uniformity and repetition, highlighting the identical nature of the figures and their carts. The color scheme is simple, with soft pastel tones to avoid visual clutter.">
            <a:extLst>
              <a:ext uri="{FF2B5EF4-FFF2-40B4-BE49-F238E27FC236}">
                <a16:creationId xmlns:a16="http://schemas.microsoft.com/office/drawing/2014/main" id="{914DED1A-8274-8112-DCF1-C633F755CE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4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412901"/>
      </p:ext>
    </p:extLst>
  </p:cSld>
  <p:clrMapOvr>
    <a:masterClrMapping/>
  </p:clrMapOvr>
  <mc:AlternateContent xmlns:mc="http://schemas.openxmlformats.org/markup-compatibility/2006">
    <mc:Choice xmlns:p14="http://schemas.microsoft.com/office/powerpoint/2010/main" Requires="p14">
      <p:transition spd="slow" p14:dur="2000" advTm="19384"/>
    </mc:Choice>
    <mc:Fallback>
      <p:transition spd="slow" advTm="19384"/>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0242" name="Picture 2" descr="An illustration showing a scene with 100 identical shoppers, all pushing shopping carts, arranged in a grid-like pattern. The shoppers are dressed identically and spaced evenly in a minimalistic setting, such as a large, open supermarket aisle or a plain, neutral background. The focus is on uniformity and repetition, highlighting the identical nature of the figures and their carts. The color scheme is simple, with soft pastel tones to avoid visual clutter.">
            <a:extLst>
              <a:ext uri="{FF2B5EF4-FFF2-40B4-BE49-F238E27FC236}">
                <a16:creationId xmlns:a16="http://schemas.microsoft.com/office/drawing/2014/main" id="{914DED1A-8274-8112-DCF1-C633F755CE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4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583948"/>
      </p:ext>
    </p:extLst>
  </p:cSld>
  <p:clrMapOvr>
    <a:masterClrMapping/>
  </p:clrMapOvr>
  <mc:AlternateContent xmlns:mc="http://schemas.openxmlformats.org/markup-compatibility/2006">
    <mc:Choice xmlns:p14="http://schemas.microsoft.com/office/powerpoint/2010/main" Requires="p14">
      <p:transition spd="slow" p14:dur="2000" advTm="21002"/>
    </mc:Choice>
    <mc:Fallback>
      <p:transition spd="slow" advTm="2100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3314" name="Picture 2" descr="A scene set in a parking lot in North London, featuring a man handing out ice creams to children from a socially disadvantaged family. The children are extremely messy and sticky from eating the ice creams, with melted ice cream smeared on their faces and clothes. The mother stands nearby, looking visibly angry and gesturing critically at the man. The parking lot has several parked cars, litter scattered around, and an urban backdrop of red-brick buildings. The scene emphasizes tension, poverty, and the chaos of the moment under bright summer sunlight.">
            <a:extLst>
              <a:ext uri="{FF2B5EF4-FFF2-40B4-BE49-F238E27FC236}">
                <a16:creationId xmlns:a16="http://schemas.microsoft.com/office/drawing/2014/main" id="{6EED84CA-7BC9-9583-74C2-111216262C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74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039E3DE-609F-FFEA-3A0E-9C1E03AD24F9}"/>
              </a:ext>
            </a:extLst>
          </p:cNvPr>
          <p:cNvSpPr>
            <a:spLocks noChangeArrowheads="1"/>
          </p:cNvSpPr>
          <p:nvPr/>
        </p:nvSpPr>
        <p:spPr bwMode="auto">
          <a:xfrm>
            <a:off x="0" y="-500137"/>
            <a:ext cx="184731" cy="1000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br>
              <a:rPr kumimoji="0" lang="cs-CZ" altLang="cs-CZ" b="0" i="0" u="none" strike="noStrike" cap="none" normalizeH="0" baseline="0">
                <a:ln>
                  <a:noFill/>
                </a:ln>
                <a:solidFill>
                  <a:schemeClr val="tx1"/>
                </a:solidFill>
                <a:effectLst/>
                <a:latin typeface="Arial" panose="020B0604020202020204" pitchFamily="34" charset="0"/>
              </a:rPr>
            </a:br>
            <a:endParaRPr kumimoji="0" lang="cs-CZ" altLang="cs-CZ"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cs-CZ" altLang="cs-CZ" b="0" i="0" u="none" strike="noStrike" cap="none" normalizeH="0" baseline="0">
              <a:ln>
                <a:noFill/>
              </a:ln>
              <a:solidFill>
                <a:schemeClr val="tx1"/>
              </a:solidFill>
              <a:effectLst/>
              <a:latin typeface="Arial" panose="020B0604020202020204" pitchFamily="34" charset="0"/>
            </a:endParaRPr>
          </a:p>
        </p:txBody>
      </p:sp>
      <p:sp>
        <p:nvSpPr>
          <p:cNvPr id="3" name="Rectangle 3">
            <a:extLst>
              <a:ext uri="{FF2B5EF4-FFF2-40B4-BE49-F238E27FC236}">
                <a16:creationId xmlns:a16="http://schemas.microsoft.com/office/drawing/2014/main" id="{00757523-7713-CBAC-415B-8A12FF332F7A}"/>
              </a:ext>
            </a:extLst>
          </p:cNvPr>
          <p:cNvSpPr>
            <a:spLocks noChangeArrowheads="1"/>
          </p:cNvSpPr>
          <p:nvPr/>
        </p:nvSpPr>
        <p:spPr bwMode="auto">
          <a:xfrm>
            <a:off x="0" y="80848586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br>
              <a:rPr kumimoji="0" lang="cs-CZ" altLang="cs-CZ" b="0" i="0" u="none" strike="noStrike" cap="none" normalizeH="0" baseline="0">
                <a:ln>
                  <a:noFill/>
                </a:ln>
                <a:solidFill>
                  <a:schemeClr val="tx1"/>
                </a:solidFill>
                <a:effectLst/>
                <a:latin typeface="Arial" panose="020B0604020202020204" pitchFamily="34" charset="0"/>
              </a:rPr>
            </a:br>
            <a:endParaRPr kumimoji="0" lang="cs-CZ" altLang="cs-CZ" b="0" i="0" u="none" strike="noStrike" cap="none" normalizeH="0" baseline="0">
              <a:ln>
                <a:noFill/>
              </a:ln>
              <a:solidFill>
                <a:schemeClr val="tx1"/>
              </a:solidFill>
              <a:effectLst/>
              <a:latin typeface="Arial" panose="020B0604020202020204" pitchFamily="34" charset="0"/>
            </a:endParaRPr>
          </a:p>
        </p:txBody>
      </p:sp>
      <p:pic>
        <p:nvPicPr>
          <p:cNvPr id="4" name="Obrázek 3" descr="Obsah obrázku Lidská tvář, osoba, oblečení, muž&#10;&#10;Popis byl vytvořen automaticky">
            <a:extLst>
              <a:ext uri="{FF2B5EF4-FFF2-40B4-BE49-F238E27FC236}">
                <a16:creationId xmlns:a16="http://schemas.microsoft.com/office/drawing/2014/main" id="{0CF21B23-A323-C71F-140E-F7FC5F0CA504}"/>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7200"/>
                    </a14:imgEffect>
                  </a14:imgLayer>
                </a14:imgProps>
              </a:ext>
            </a:extLst>
          </a:blip>
          <a:srcRect l="3306" t="-1793" r="25277" b="59841"/>
          <a:stretch/>
        </p:blipFill>
        <p:spPr>
          <a:xfrm rot="1783082">
            <a:off x="1509258" y="-139864"/>
            <a:ext cx="3164367" cy="1672912"/>
          </a:xfrm>
          <a:prstGeom prst="rect">
            <a:avLst/>
          </a:prstGeom>
        </p:spPr>
      </p:pic>
    </p:spTree>
    <p:extLst>
      <p:ext uri="{BB962C8B-B14F-4D97-AF65-F5344CB8AC3E}">
        <p14:creationId xmlns:p14="http://schemas.microsoft.com/office/powerpoint/2010/main" val="3846766619"/>
      </p:ext>
    </p:extLst>
  </p:cSld>
  <p:clrMapOvr>
    <a:masterClrMapping/>
  </p:clrMapOvr>
  <mc:AlternateContent xmlns:mc="http://schemas.openxmlformats.org/markup-compatibility/2006">
    <mc:Choice xmlns:p14="http://schemas.microsoft.com/office/powerpoint/2010/main" Requires="p14">
      <p:transition spd="slow" p14:dur="2000" advTm="26154"/>
    </mc:Choice>
    <mc:Fallback>
      <p:transition spd="slow" advTm="26154"/>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4338" name="Picture 2" descr="A wide-angle scene set in North London, illustrating two contrasting roles of an anthropologist. On one side, the anthropologist respectfully engages with a multicultural community in a small, vibrant street market with red-brick terraced houses in the background. The atmosphere is orderly and calm, showcasing cultural exchange. On the other side, the anthropologist is seated in a modest apartment, taking notes while observing a single mother sitting quietly. The room is tidy but sparse, reflecting modest living conditions. The two scenes are divided smoothly, highlighting the balance between empathy and critique. All text elements are removed from the scene.">
            <a:extLst>
              <a:ext uri="{FF2B5EF4-FFF2-40B4-BE49-F238E27FC236}">
                <a16:creationId xmlns:a16="http://schemas.microsoft.com/office/drawing/2014/main" id="{EAEC4BB2-B02B-AD93-CDF2-B718332E26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74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E0A49B5-00E2-B558-E26A-A7A9A5DAC1F4}"/>
              </a:ext>
            </a:extLst>
          </p:cNvPr>
          <p:cNvSpPr>
            <a:spLocks noChangeArrowheads="1"/>
          </p:cNvSpPr>
          <p:nvPr/>
        </p:nvSpPr>
        <p:spPr bwMode="auto">
          <a:xfrm>
            <a:off x="0" y="-500137"/>
            <a:ext cx="184731" cy="1000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br>
              <a:rPr kumimoji="0" lang="cs-CZ" altLang="cs-CZ" b="0" i="0" u="none" strike="noStrike" cap="none" normalizeH="0" baseline="0">
                <a:ln>
                  <a:noFill/>
                </a:ln>
                <a:solidFill>
                  <a:schemeClr val="tx1"/>
                </a:solidFill>
                <a:effectLst/>
                <a:latin typeface="Arial" panose="020B0604020202020204" pitchFamily="34" charset="0"/>
              </a:rPr>
            </a:br>
            <a:endParaRPr kumimoji="0" lang="cs-CZ" altLang="cs-CZ"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cs-CZ" altLang="cs-CZ" b="0" i="0" u="none" strike="noStrike" cap="none" normalizeH="0" baseline="0">
              <a:ln>
                <a:noFill/>
              </a:ln>
              <a:solidFill>
                <a:schemeClr val="tx1"/>
              </a:solidFill>
              <a:effectLst/>
              <a:latin typeface="Arial" panose="020B0604020202020204" pitchFamily="34" charset="0"/>
            </a:endParaRPr>
          </a:p>
        </p:txBody>
      </p:sp>
      <p:sp>
        <p:nvSpPr>
          <p:cNvPr id="3" name="Rectangle 3">
            <a:extLst>
              <a:ext uri="{FF2B5EF4-FFF2-40B4-BE49-F238E27FC236}">
                <a16:creationId xmlns:a16="http://schemas.microsoft.com/office/drawing/2014/main" id="{936D1431-3ED4-C702-CFA1-2873A2FD87DA}"/>
              </a:ext>
            </a:extLst>
          </p:cNvPr>
          <p:cNvSpPr>
            <a:spLocks noChangeArrowheads="1"/>
          </p:cNvSpPr>
          <p:nvPr/>
        </p:nvSpPr>
        <p:spPr bwMode="auto">
          <a:xfrm>
            <a:off x="0" y="80848586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br>
              <a:rPr kumimoji="0" lang="cs-CZ" altLang="cs-CZ" b="0" i="0" u="none" strike="noStrike" cap="none" normalizeH="0" baseline="0">
                <a:ln>
                  <a:noFill/>
                </a:ln>
                <a:solidFill>
                  <a:schemeClr val="tx1"/>
                </a:solidFill>
                <a:effectLst/>
                <a:latin typeface="Arial" panose="020B0604020202020204" pitchFamily="34" charset="0"/>
              </a:rPr>
            </a:br>
            <a:endParaRPr kumimoji="0" lang="cs-CZ" altLang="cs-CZ" b="0" i="0" u="none" strike="noStrike" cap="none" normalizeH="0" baseline="0">
              <a:ln>
                <a:noFill/>
              </a:ln>
              <a:solidFill>
                <a:schemeClr val="tx1"/>
              </a:solidFill>
              <a:effectLst/>
              <a:latin typeface="Arial" panose="020B0604020202020204" pitchFamily="34" charset="0"/>
            </a:endParaRPr>
          </a:p>
        </p:txBody>
      </p:sp>
      <p:pic>
        <p:nvPicPr>
          <p:cNvPr id="4" name="Obrázek 3" descr="Obsah obrázku Lidská tvář, osoba, oblečení, muž&#10;&#10;Popis byl vytvořen automaticky">
            <a:extLst>
              <a:ext uri="{FF2B5EF4-FFF2-40B4-BE49-F238E27FC236}">
                <a16:creationId xmlns:a16="http://schemas.microsoft.com/office/drawing/2014/main" id="{A1DDB55D-3B49-DED1-13E9-81216C1056E3}"/>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7200"/>
                    </a14:imgEffect>
                  </a14:imgLayer>
                </a14:imgProps>
              </a:ext>
            </a:extLst>
          </a:blip>
          <a:srcRect l="3306" t="-1793" r="25277" b="59841"/>
          <a:stretch/>
        </p:blipFill>
        <p:spPr>
          <a:xfrm rot="20669113" flipH="1">
            <a:off x="6512795" y="3045554"/>
            <a:ext cx="1450603" cy="766893"/>
          </a:xfrm>
          <a:prstGeom prst="rect">
            <a:avLst/>
          </a:prstGeom>
        </p:spPr>
      </p:pic>
      <p:pic>
        <p:nvPicPr>
          <p:cNvPr id="5" name="Obrázek 4" descr="Obsah obrázku Lidská tvář, osoba, oblečení, muž&#10;&#10;Popis byl vytvořen automaticky">
            <a:extLst>
              <a:ext uri="{FF2B5EF4-FFF2-40B4-BE49-F238E27FC236}">
                <a16:creationId xmlns:a16="http://schemas.microsoft.com/office/drawing/2014/main" id="{677289BD-45F3-D25B-8B1A-60129C7B7823}"/>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7200"/>
                    </a14:imgEffect>
                  </a14:imgLayer>
                </a14:imgProps>
              </a:ext>
            </a:extLst>
          </a:blip>
          <a:srcRect l="3306" t="-1793" r="25277" b="59841"/>
          <a:stretch/>
        </p:blipFill>
        <p:spPr>
          <a:xfrm>
            <a:off x="4310433" y="2629422"/>
            <a:ext cx="893164" cy="472190"/>
          </a:xfrm>
          <a:prstGeom prst="rect">
            <a:avLst/>
          </a:prstGeom>
        </p:spPr>
      </p:pic>
    </p:spTree>
    <p:extLst>
      <p:ext uri="{BB962C8B-B14F-4D97-AF65-F5344CB8AC3E}">
        <p14:creationId xmlns:p14="http://schemas.microsoft.com/office/powerpoint/2010/main" val="244949419"/>
      </p:ext>
    </p:extLst>
  </p:cSld>
  <p:clrMapOvr>
    <a:masterClrMapping/>
  </p:clrMapOvr>
  <mc:AlternateContent xmlns:mc="http://schemas.openxmlformats.org/markup-compatibility/2006">
    <mc:Choice xmlns:p14="http://schemas.microsoft.com/office/powerpoint/2010/main" Requires="p14">
      <p:transition spd="slow" p14:dur="2000" advTm="24507"/>
    </mc:Choice>
    <mc:Fallback>
      <p:transition spd="slow" advTm="2450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6386" name="Picture 2" descr="A wide-angle illustration set in a modern London supermarket, emphasizing feminism and the empowerment of women. The scene features only women of diverse ages and backgrounds shopping with confidence and purpose. They are shown actively engaging in tasks like choosing groceries, helping each other, and taking care of their families. The environment reflects a strong sense of community and collaboration, with visuals highlighting women's roles in providing care and supporting others. The setting is vibrant, inclusive, and detailed, celebrating the strength and resilience of women in everyday life. The image is clear and free of any visible text elements.">
            <a:extLst>
              <a:ext uri="{FF2B5EF4-FFF2-40B4-BE49-F238E27FC236}">
                <a16:creationId xmlns:a16="http://schemas.microsoft.com/office/drawing/2014/main" id="{8601425B-0615-1293-0F51-EAD746C943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4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59E60ED-7D97-94EE-4CF4-F994AA5C93CD}"/>
              </a:ext>
            </a:extLst>
          </p:cNvPr>
          <p:cNvSpPr>
            <a:spLocks noChangeArrowheads="1"/>
          </p:cNvSpPr>
          <p:nvPr/>
        </p:nvSpPr>
        <p:spPr bwMode="auto">
          <a:xfrm>
            <a:off x="0" y="-500137"/>
            <a:ext cx="184731" cy="1000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br>
              <a:rPr kumimoji="0" lang="cs-CZ" altLang="cs-CZ" b="0" i="0" u="none" strike="noStrike" cap="none" normalizeH="0" baseline="0">
                <a:ln>
                  <a:noFill/>
                </a:ln>
                <a:solidFill>
                  <a:schemeClr val="tx1"/>
                </a:solidFill>
                <a:effectLst/>
                <a:latin typeface="Arial" panose="020B0604020202020204" pitchFamily="34" charset="0"/>
              </a:rPr>
            </a:br>
            <a:endParaRPr kumimoji="0" lang="cs-CZ" altLang="cs-CZ"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cs-CZ" altLang="cs-CZ" b="0" i="0" u="none" strike="noStrike" cap="none" normalizeH="0" baseline="0">
              <a:ln>
                <a:noFill/>
              </a:ln>
              <a:solidFill>
                <a:schemeClr val="tx1"/>
              </a:solidFill>
              <a:effectLst/>
              <a:latin typeface="Arial" panose="020B0604020202020204" pitchFamily="34" charset="0"/>
            </a:endParaRPr>
          </a:p>
        </p:txBody>
      </p:sp>
      <p:sp>
        <p:nvSpPr>
          <p:cNvPr id="3" name="Rectangle 3">
            <a:extLst>
              <a:ext uri="{FF2B5EF4-FFF2-40B4-BE49-F238E27FC236}">
                <a16:creationId xmlns:a16="http://schemas.microsoft.com/office/drawing/2014/main" id="{6D91062A-0ABB-4041-B0D2-D5B8822216FF}"/>
              </a:ext>
            </a:extLst>
          </p:cNvPr>
          <p:cNvSpPr>
            <a:spLocks noChangeArrowheads="1"/>
          </p:cNvSpPr>
          <p:nvPr/>
        </p:nvSpPr>
        <p:spPr bwMode="auto">
          <a:xfrm>
            <a:off x="0" y="80848586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br>
              <a:rPr kumimoji="0" lang="cs-CZ" altLang="cs-CZ" b="0" i="0" u="none" strike="noStrike" cap="none" normalizeH="0" baseline="0">
                <a:ln>
                  <a:noFill/>
                </a:ln>
                <a:solidFill>
                  <a:schemeClr val="tx1"/>
                </a:solidFill>
                <a:effectLst/>
                <a:latin typeface="Arial" panose="020B0604020202020204" pitchFamily="34" charset="0"/>
              </a:rPr>
            </a:br>
            <a:endParaRPr kumimoji="0" lang="cs-CZ" altLang="cs-CZ"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90942504"/>
      </p:ext>
    </p:extLst>
  </p:cSld>
  <p:clrMapOvr>
    <a:masterClrMapping/>
  </p:clrMapOvr>
  <mc:AlternateContent xmlns:mc="http://schemas.openxmlformats.org/markup-compatibility/2006">
    <mc:Choice xmlns:p14="http://schemas.microsoft.com/office/powerpoint/2010/main" Requires="p14">
      <p:transition spd="slow" p14:dur="2000" advTm="23458"/>
    </mc:Choice>
    <mc:Fallback>
      <p:transition spd="slow" advTm="23458"/>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127" name="Picture 7" descr="Shopping background Stock Photos, Royalty Free Shopping background Images |  Depositphotos">
            <a:extLst>
              <a:ext uri="{FF2B5EF4-FFF2-40B4-BE49-F238E27FC236}">
                <a16:creationId xmlns:a16="http://schemas.microsoft.com/office/drawing/2014/main" id="{CC18DDD5-44AC-3739-4CB1-B37882A5EA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138"/>
            <a:ext cx="12192000" cy="705104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9">
            <a:extLst>
              <a:ext uri="{FF2B5EF4-FFF2-40B4-BE49-F238E27FC236}">
                <a16:creationId xmlns:a16="http://schemas.microsoft.com/office/drawing/2014/main" id="{083EED67-784C-39C7-0EAD-7DBD30589D74}"/>
              </a:ext>
            </a:extLst>
          </p:cNvPr>
          <p:cNvSpPr>
            <a:spLocks noChangeArrowheads="1"/>
          </p:cNvSpPr>
          <p:nvPr/>
        </p:nvSpPr>
        <p:spPr bwMode="auto">
          <a:xfrm>
            <a:off x="0" y="0"/>
            <a:ext cx="838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cs-CZ" altLang="cs-CZ" sz="1800" b="0" i="0" u="none" strike="noStrike" cap="none" normalizeH="0" baseline="0">
                <a:ln>
                  <a:noFill/>
                </a:ln>
                <a:solidFill>
                  <a:schemeClr val="tx1"/>
                </a:solidFill>
                <a:effectLst/>
                <a:latin typeface="Arial" panose="020B0604020202020204" pitchFamily="34" charset="0"/>
              </a:rPr>
            </a:b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14" name="Rectangle 11">
            <a:extLst>
              <a:ext uri="{FF2B5EF4-FFF2-40B4-BE49-F238E27FC236}">
                <a16:creationId xmlns:a16="http://schemas.microsoft.com/office/drawing/2014/main" id="{55C42785-8302-2A51-7957-12F790B3ACD4}"/>
              </a:ext>
            </a:extLst>
          </p:cNvPr>
          <p:cNvSpPr>
            <a:spLocks noChangeArrowheads="1"/>
          </p:cNvSpPr>
          <p:nvPr/>
        </p:nvSpPr>
        <p:spPr bwMode="auto">
          <a:xfrm>
            <a:off x="1439863" y="487363"/>
            <a:ext cx="5503862"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cs-CZ" altLang="cs-CZ" sz="1800" b="0" i="0" u="none" strike="noStrike" cap="none" normalizeH="0" baseline="0">
                <a:ln>
                  <a:noFill/>
                </a:ln>
                <a:solidFill>
                  <a:schemeClr val="tx1"/>
                </a:solidFill>
                <a:effectLst/>
                <a:latin typeface="Arial" panose="020B0604020202020204" pitchFamily="34" charset="0"/>
              </a:rPr>
            </a:b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18" name="Rectangle 17">
            <a:extLst>
              <a:ext uri="{FF2B5EF4-FFF2-40B4-BE49-F238E27FC236}">
                <a16:creationId xmlns:a16="http://schemas.microsoft.com/office/drawing/2014/main" id="{4CF54BDF-0C36-9B00-09A3-730D80752588}"/>
              </a:ext>
            </a:extLst>
          </p:cNvPr>
          <p:cNvSpPr>
            <a:spLocks noChangeArrowheads="1"/>
          </p:cNvSpPr>
          <p:nvPr/>
        </p:nvSpPr>
        <p:spPr bwMode="auto">
          <a:xfrm>
            <a:off x="0" y="0"/>
            <a:ext cx="838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cs-CZ" altLang="cs-CZ" sz="1800" b="0" i="0" u="none" strike="noStrike" cap="none" normalizeH="0" baseline="0">
                <a:ln>
                  <a:noFill/>
                </a:ln>
                <a:solidFill>
                  <a:schemeClr val="tx1"/>
                </a:solidFill>
                <a:effectLst/>
                <a:latin typeface="Arial" panose="020B0604020202020204" pitchFamily="34" charset="0"/>
              </a:rPr>
            </a:b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2" name="Rectangle 3">
            <a:extLst>
              <a:ext uri="{FF2B5EF4-FFF2-40B4-BE49-F238E27FC236}">
                <a16:creationId xmlns:a16="http://schemas.microsoft.com/office/drawing/2014/main" id="{8366E976-023D-9B54-0D68-B77C6F91C051}"/>
              </a:ext>
            </a:extLst>
          </p:cNvPr>
          <p:cNvSpPr>
            <a:spLocks noChangeArrowheads="1"/>
          </p:cNvSpPr>
          <p:nvPr/>
        </p:nvSpPr>
        <p:spPr bwMode="auto">
          <a:xfrm>
            <a:off x="152400" y="152400"/>
            <a:ext cx="838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cs-CZ" altLang="cs-CZ" sz="1800" b="0" i="0" u="none" strike="noStrike" cap="none" normalizeH="0" baseline="0">
                <a:ln>
                  <a:noFill/>
                </a:ln>
                <a:solidFill>
                  <a:schemeClr val="tx1"/>
                </a:solidFill>
                <a:effectLst/>
                <a:latin typeface="Arial" panose="020B0604020202020204" pitchFamily="34" charset="0"/>
              </a:rPr>
            </a:b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3" name="Rectangle 5">
            <a:extLst>
              <a:ext uri="{FF2B5EF4-FFF2-40B4-BE49-F238E27FC236}">
                <a16:creationId xmlns:a16="http://schemas.microsoft.com/office/drawing/2014/main" id="{ACEDECA2-D737-7868-D7FA-318F0F833F9B}"/>
              </a:ext>
            </a:extLst>
          </p:cNvPr>
          <p:cNvSpPr>
            <a:spLocks noChangeArrowheads="1"/>
          </p:cNvSpPr>
          <p:nvPr/>
        </p:nvSpPr>
        <p:spPr bwMode="auto">
          <a:xfrm>
            <a:off x="152400" y="808961425"/>
            <a:ext cx="838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cs-CZ" altLang="cs-CZ" sz="1800" b="0" i="0" u="none" strike="noStrike" cap="none" normalizeH="0" baseline="0">
                <a:ln>
                  <a:noFill/>
                </a:ln>
                <a:solidFill>
                  <a:schemeClr val="tx1"/>
                </a:solidFill>
                <a:effectLst/>
                <a:latin typeface="Arial" panose="020B0604020202020204" pitchFamily="34" charset="0"/>
              </a:rPr>
            </a:b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19" name="Rectangle 19">
            <a:extLst>
              <a:ext uri="{FF2B5EF4-FFF2-40B4-BE49-F238E27FC236}">
                <a16:creationId xmlns:a16="http://schemas.microsoft.com/office/drawing/2014/main" id="{FDD3B30C-632E-882F-1E7C-C19FF26B6978}"/>
              </a:ext>
            </a:extLst>
          </p:cNvPr>
          <p:cNvSpPr>
            <a:spLocks noChangeArrowheads="1"/>
          </p:cNvSpPr>
          <p:nvPr/>
        </p:nvSpPr>
        <p:spPr bwMode="auto">
          <a:xfrm>
            <a:off x="0" y="808809025"/>
            <a:ext cx="838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cs-CZ" altLang="cs-CZ" sz="1800" b="0" i="0" u="none" strike="noStrike" cap="none" normalizeH="0" baseline="0">
                <a:ln>
                  <a:noFill/>
                </a:ln>
                <a:solidFill>
                  <a:schemeClr val="tx1"/>
                </a:solidFill>
                <a:effectLst/>
                <a:latin typeface="Arial" panose="020B0604020202020204" pitchFamily="34" charset="0"/>
              </a:rPr>
            </a:b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7" name="TextovéPole 6">
            <a:extLst>
              <a:ext uri="{FF2B5EF4-FFF2-40B4-BE49-F238E27FC236}">
                <a16:creationId xmlns:a16="http://schemas.microsoft.com/office/drawing/2014/main" id="{38D10603-8A84-1FD7-ED08-524213FE17B8}"/>
              </a:ext>
            </a:extLst>
          </p:cNvPr>
          <p:cNvSpPr txBox="1"/>
          <p:nvPr/>
        </p:nvSpPr>
        <p:spPr>
          <a:xfrm>
            <a:off x="1359379" y="675677"/>
            <a:ext cx="9473242" cy="1559529"/>
          </a:xfrm>
          <a:prstGeom prst="rect">
            <a:avLst/>
          </a:prstGeom>
          <a:noFill/>
        </p:spPr>
        <p:txBody>
          <a:bodyPr wrap="square">
            <a:spAutoFit/>
          </a:bodyPr>
          <a:lstStyle/>
          <a:p>
            <a:pPr lvl="0">
              <a:lnSpc>
                <a:spcPct val="107000"/>
              </a:lnSpc>
            </a:pPr>
            <a:r>
              <a:rPr lang="cs-CZ" sz="1800" b="1" dirty="0">
                <a:solidFill>
                  <a:schemeClr val="bg1"/>
                </a:solidFill>
                <a:effectLst/>
                <a:ea typeface="Calibri" panose="020F0502020204030204" pitchFamily="34" charset="0"/>
                <a:cs typeface="Times New Roman" panose="02020603050405020304" pitchFamily="18" charset="0"/>
              </a:rPr>
              <a:t>MILLER, Daniel. </a:t>
            </a:r>
            <a:r>
              <a:rPr lang="cs-CZ" sz="1800" b="1" i="1" dirty="0">
                <a:solidFill>
                  <a:schemeClr val="bg1"/>
                </a:solidFill>
                <a:effectLst/>
                <a:ea typeface="Calibri" panose="020F0502020204030204" pitchFamily="34" charset="0"/>
                <a:cs typeface="Times New Roman" panose="02020603050405020304" pitchFamily="18" charset="0"/>
              </a:rPr>
              <a:t>A </a:t>
            </a:r>
            <a:r>
              <a:rPr lang="cs-CZ" sz="1800" b="1" i="1" dirty="0" err="1">
                <a:solidFill>
                  <a:schemeClr val="bg1"/>
                </a:solidFill>
                <a:effectLst/>
                <a:ea typeface="Calibri" panose="020F0502020204030204" pitchFamily="34" charset="0"/>
                <a:cs typeface="Times New Roman" panose="02020603050405020304" pitchFamily="18" charset="0"/>
              </a:rPr>
              <a:t>Theory</a:t>
            </a:r>
            <a:r>
              <a:rPr lang="cs-CZ" sz="1800" b="1" i="1" dirty="0">
                <a:solidFill>
                  <a:schemeClr val="bg1"/>
                </a:solidFill>
                <a:effectLst/>
                <a:ea typeface="Calibri" panose="020F0502020204030204" pitchFamily="34" charset="0"/>
                <a:cs typeface="Times New Roman" panose="02020603050405020304" pitchFamily="18" charset="0"/>
              </a:rPr>
              <a:t> </a:t>
            </a:r>
            <a:r>
              <a:rPr lang="cs-CZ" sz="1800" b="1" i="1" dirty="0" err="1">
                <a:solidFill>
                  <a:schemeClr val="bg1"/>
                </a:solidFill>
                <a:effectLst/>
                <a:ea typeface="Calibri" panose="020F0502020204030204" pitchFamily="34" charset="0"/>
                <a:cs typeface="Times New Roman" panose="02020603050405020304" pitchFamily="18" charset="0"/>
              </a:rPr>
              <a:t>of</a:t>
            </a:r>
            <a:r>
              <a:rPr lang="cs-CZ" sz="1800" b="1" i="1" dirty="0">
                <a:solidFill>
                  <a:schemeClr val="bg1"/>
                </a:solidFill>
                <a:effectLst/>
                <a:ea typeface="Calibri" panose="020F0502020204030204" pitchFamily="34" charset="0"/>
                <a:cs typeface="Times New Roman" panose="02020603050405020304" pitchFamily="18" charset="0"/>
              </a:rPr>
              <a:t> Shopping</a:t>
            </a:r>
            <a:r>
              <a:rPr lang="cs-CZ" sz="1800" b="1" dirty="0">
                <a:solidFill>
                  <a:schemeClr val="bg1"/>
                </a:solidFill>
                <a:effectLst/>
                <a:ea typeface="Calibri" panose="020F0502020204030204" pitchFamily="34" charset="0"/>
                <a:cs typeface="Times New Roman" panose="02020603050405020304" pitchFamily="18" charset="0"/>
              </a:rPr>
              <a:t>. Cambridge: Polity </a:t>
            </a:r>
            <a:r>
              <a:rPr lang="cs-CZ" sz="1800" b="1" dirty="0" err="1">
                <a:solidFill>
                  <a:schemeClr val="bg1"/>
                </a:solidFill>
                <a:effectLst/>
                <a:ea typeface="Calibri" panose="020F0502020204030204" pitchFamily="34" charset="0"/>
                <a:cs typeface="Times New Roman" panose="02020603050405020304" pitchFamily="18" charset="0"/>
              </a:rPr>
              <a:t>Press</a:t>
            </a:r>
            <a:r>
              <a:rPr lang="cs-CZ" sz="1800" b="1" dirty="0">
                <a:solidFill>
                  <a:schemeClr val="bg1"/>
                </a:solidFill>
                <a:effectLst/>
                <a:ea typeface="Calibri" panose="020F0502020204030204" pitchFamily="34" charset="0"/>
                <a:cs typeface="Times New Roman" panose="02020603050405020304" pitchFamily="18" charset="0"/>
              </a:rPr>
              <a:t>, 1998. ISBN ISBN 0-7456-1945-2.</a:t>
            </a:r>
          </a:p>
          <a:p>
            <a:pPr lvl="0">
              <a:lnSpc>
                <a:spcPct val="107000"/>
              </a:lnSpc>
            </a:pPr>
            <a:endParaRPr lang="cs-CZ" sz="1800" b="1" dirty="0">
              <a:solidFill>
                <a:schemeClr val="bg1"/>
              </a:solidFill>
              <a:effectLst/>
              <a:ea typeface="Calibri" panose="020F0502020204030204" pitchFamily="34" charset="0"/>
              <a:cs typeface="Times New Roman" panose="02020603050405020304" pitchFamily="18" charset="0"/>
            </a:endParaRPr>
          </a:p>
          <a:p>
            <a:pPr lvl="0">
              <a:lnSpc>
                <a:spcPct val="107000"/>
              </a:lnSpc>
              <a:spcAft>
                <a:spcPts val="800"/>
              </a:spcAft>
            </a:pPr>
            <a:r>
              <a:rPr lang="cs-CZ" sz="1800" b="1" dirty="0">
                <a:solidFill>
                  <a:schemeClr val="bg1"/>
                </a:solidFill>
                <a:effectLst/>
                <a:ea typeface="Calibri" panose="020F0502020204030204" pitchFamily="34" charset="0"/>
                <a:cs typeface="Times New Roman" panose="02020603050405020304" pitchFamily="18" charset="0"/>
              </a:rPr>
              <a:t>OKELY, Judith. </a:t>
            </a:r>
            <a:r>
              <a:rPr lang="cs-CZ" sz="1800" b="1" i="1" dirty="0" err="1">
                <a:solidFill>
                  <a:schemeClr val="bg1"/>
                </a:solidFill>
                <a:effectLst/>
                <a:ea typeface="Calibri" panose="020F0502020204030204" pitchFamily="34" charset="0"/>
                <a:cs typeface="Times New Roman" panose="02020603050405020304" pitchFamily="18" charset="0"/>
              </a:rPr>
              <a:t>Anthropological</a:t>
            </a:r>
            <a:r>
              <a:rPr lang="cs-CZ" sz="1800" b="1" i="1" dirty="0">
                <a:solidFill>
                  <a:schemeClr val="bg1"/>
                </a:solidFill>
                <a:effectLst/>
                <a:ea typeface="Calibri" panose="020F0502020204030204" pitchFamily="34" charset="0"/>
                <a:cs typeface="Times New Roman" panose="02020603050405020304" pitchFamily="18" charset="0"/>
              </a:rPr>
              <a:t> </a:t>
            </a:r>
            <a:r>
              <a:rPr lang="cs-CZ" sz="1800" b="1" i="1" dirty="0" err="1">
                <a:solidFill>
                  <a:schemeClr val="bg1"/>
                </a:solidFill>
                <a:effectLst/>
                <a:ea typeface="Calibri" panose="020F0502020204030204" pitchFamily="34" charset="0"/>
                <a:cs typeface="Times New Roman" panose="02020603050405020304" pitchFamily="18" charset="0"/>
              </a:rPr>
              <a:t>Practice</a:t>
            </a:r>
            <a:r>
              <a:rPr lang="cs-CZ" sz="1800" b="1" i="1" dirty="0">
                <a:solidFill>
                  <a:schemeClr val="bg1"/>
                </a:solidFill>
                <a:effectLst/>
                <a:ea typeface="Calibri" panose="020F0502020204030204" pitchFamily="34" charset="0"/>
                <a:cs typeface="Times New Roman" panose="02020603050405020304" pitchFamily="18" charset="0"/>
              </a:rPr>
              <a:t>: </a:t>
            </a:r>
            <a:r>
              <a:rPr lang="cs-CZ" sz="1800" b="1" i="1" dirty="0" err="1">
                <a:solidFill>
                  <a:schemeClr val="bg1"/>
                </a:solidFill>
                <a:effectLst/>
                <a:ea typeface="Calibri" panose="020F0502020204030204" pitchFamily="34" charset="0"/>
                <a:cs typeface="Times New Roman" panose="02020603050405020304" pitchFamily="18" charset="0"/>
              </a:rPr>
              <a:t>Fieldwork</a:t>
            </a:r>
            <a:r>
              <a:rPr lang="cs-CZ" sz="1800" b="1" i="1" dirty="0">
                <a:solidFill>
                  <a:schemeClr val="bg1"/>
                </a:solidFill>
                <a:effectLst/>
                <a:ea typeface="Calibri" panose="020F0502020204030204" pitchFamily="34" charset="0"/>
                <a:cs typeface="Times New Roman" panose="02020603050405020304" pitchFamily="18" charset="0"/>
              </a:rPr>
              <a:t> and </a:t>
            </a:r>
            <a:r>
              <a:rPr lang="cs-CZ" sz="1800" b="1" i="1" dirty="0" err="1">
                <a:solidFill>
                  <a:schemeClr val="bg1"/>
                </a:solidFill>
                <a:effectLst/>
                <a:ea typeface="Calibri" panose="020F0502020204030204" pitchFamily="34" charset="0"/>
                <a:cs typeface="Times New Roman" panose="02020603050405020304" pitchFamily="18" charset="0"/>
              </a:rPr>
              <a:t>the</a:t>
            </a:r>
            <a:r>
              <a:rPr lang="cs-CZ" sz="1800" b="1" i="1" dirty="0">
                <a:solidFill>
                  <a:schemeClr val="bg1"/>
                </a:solidFill>
                <a:effectLst/>
                <a:ea typeface="Calibri" panose="020F0502020204030204" pitchFamily="34" charset="0"/>
                <a:cs typeface="Times New Roman" panose="02020603050405020304" pitchFamily="18" charset="0"/>
              </a:rPr>
              <a:t> </a:t>
            </a:r>
            <a:r>
              <a:rPr lang="cs-CZ" sz="1800" b="1" i="1" dirty="0" err="1">
                <a:solidFill>
                  <a:schemeClr val="bg1"/>
                </a:solidFill>
                <a:effectLst/>
                <a:ea typeface="Calibri" panose="020F0502020204030204" pitchFamily="34" charset="0"/>
                <a:cs typeface="Times New Roman" panose="02020603050405020304" pitchFamily="18" charset="0"/>
              </a:rPr>
              <a:t>Ethnographic</a:t>
            </a:r>
            <a:r>
              <a:rPr lang="cs-CZ" sz="1800" b="1" i="1" dirty="0">
                <a:solidFill>
                  <a:schemeClr val="bg1"/>
                </a:solidFill>
                <a:effectLst/>
                <a:ea typeface="Calibri" panose="020F0502020204030204" pitchFamily="34" charset="0"/>
                <a:cs typeface="Times New Roman" panose="02020603050405020304" pitchFamily="18" charset="0"/>
              </a:rPr>
              <a:t> </a:t>
            </a:r>
            <a:r>
              <a:rPr lang="cs-CZ" sz="1800" b="1" i="1" dirty="0" err="1">
                <a:solidFill>
                  <a:schemeClr val="bg1"/>
                </a:solidFill>
                <a:effectLst/>
                <a:ea typeface="Calibri" panose="020F0502020204030204" pitchFamily="34" charset="0"/>
                <a:cs typeface="Times New Roman" panose="02020603050405020304" pitchFamily="18" charset="0"/>
              </a:rPr>
              <a:t>Method</a:t>
            </a:r>
            <a:r>
              <a:rPr lang="cs-CZ" sz="1800" b="1" dirty="0">
                <a:solidFill>
                  <a:schemeClr val="bg1"/>
                </a:solidFill>
                <a:effectLst/>
                <a:ea typeface="Calibri" panose="020F0502020204030204" pitchFamily="34" charset="0"/>
                <a:cs typeface="Times New Roman" panose="02020603050405020304" pitchFamily="18" charset="0"/>
              </a:rPr>
              <a:t>. 3. vydání. New York: </a:t>
            </a:r>
            <a:r>
              <a:rPr lang="cs-CZ" sz="1800" b="1" dirty="0" err="1">
                <a:solidFill>
                  <a:schemeClr val="bg1"/>
                </a:solidFill>
                <a:effectLst/>
                <a:ea typeface="Calibri" panose="020F0502020204030204" pitchFamily="34" charset="0"/>
                <a:cs typeface="Times New Roman" panose="02020603050405020304" pitchFamily="18" charset="0"/>
              </a:rPr>
              <a:t>Routledge</a:t>
            </a:r>
            <a:r>
              <a:rPr lang="cs-CZ" sz="1800" b="1" dirty="0">
                <a:solidFill>
                  <a:schemeClr val="bg1"/>
                </a:solidFill>
                <a:effectLst/>
                <a:ea typeface="Calibri" panose="020F0502020204030204" pitchFamily="34" charset="0"/>
                <a:cs typeface="Times New Roman" panose="02020603050405020304" pitchFamily="18" charset="0"/>
              </a:rPr>
              <a:t>, 2020. ISBN 978-1-8452-0603-1.</a:t>
            </a:r>
          </a:p>
        </p:txBody>
      </p:sp>
    </p:spTree>
    <p:extLst>
      <p:ext uri="{BB962C8B-B14F-4D97-AF65-F5344CB8AC3E}">
        <p14:creationId xmlns:p14="http://schemas.microsoft.com/office/powerpoint/2010/main" val="4172240772"/>
      </p:ext>
    </p:extLst>
  </p:cSld>
  <p:clrMapOvr>
    <a:masterClrMapping/>
  </p:clrMapOvr>
  <mc:AlternateContent xmlns:mc="http://schemas.openxmlformats.org/markup-compatibility/2006">
    <mc:Choice xmlns:p14="http://schemas.microsoft.com/office/powerpoint/2010/main" Requires="p14">
      <p:transition spd="slow" p14:dur="2000" advTm="15095"/>
    </mc:Choice>
    <mc:Fallback>
      <p:transition spd="slow" advTm="1509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8006CB-AD0E-3DF9-218E-C449E68BE2EF}"/>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FC1610F9-FB34-A08D-9DF5-57D5286CE4A1}"/>
              </a:ext>
            </a:extLst>
          </p:cNvPr>
          <p:cNvSpPr>
            <a:spLocks noGrp="1"/>
          </p:cNvSpPr>
          <p:nvPr>
            <p:ph idx="1"/>
          </p:nvPr>
        </p:nvSpPr>
        <p:spPr/>
        <p:txBody>
          <a:bodyPr/>
          <a:lstStyle/>
          <a:p>
            <a:endParaRPr lang="cs-CZ"/>
          </a:p>
        </p:txBody>
      </p:sp>
      <p:pic>
        <p:nvPicPr>
          <p:cNvPr id="3076" name="Picture 4" descr="A highly realistic panoramic view of London in the 1990s, featuring iconic double-decker buses, black cabs, and pedestrians dressed in 90s fashion. The panorama includes a wide-angle perspective of classic landmarks such as Big Ben and the Tower Bridge. The Big Ben tower is modified with enhanced architectural details, emphasizing its ornate clock face and intricate design. The bustling urban scene captures the essence of the era with lively streets, vintage cars, vibrant shop signage, and people going about their daily lives. The atmosphere is vividly detailed with natural lighting and textures, creating an authentic and immersive depiction of the city during this time.">
            <a:extLst>
              <a:ext uri="{FF2B5EF4-FFF2-40B4-BE49-F238E27FC236}">
                <a16:creationId xmlns:a16="http://schemas.microsoft.com/office/drawing/2014/main" id="{69C5DE11-0AE5-552D-E5E0-D8CDA9EDB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429"/>
            <a:ext cx="12192000" cy="6966858"/>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descr="Obsah obrázku Lidská tvář, osoba, oblečení, muž&#10;&#10;Popis byl vytvořen automaticky">
            <a:extLst>
              <a:ext uri="{FF2B5EF4-FFF2-40B4-BE49-F238E27FC236}">
                <a16:creationId xmlns:a16="http://schemas.microsoft.com/office/drawing/2014/main" id="{7452DF70-F7A9-2953-4F02-CE3643C5E7E6}"/>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Lst>
          </a:blip>
          <a:stretch>
            <a:fillRect/>
          </a:stretch>
        </p:blipFill>
        <p:spPr>
          <a:xfrm>
            <a:off x="-668628" y="911489"/>
            <a:ext cx="6667712" cy="6000940"/>
          </a:xfrm>
          <a:prstGeom prst="rect">
            <a:avLst/>
          </a:prstGeom>
        </p:spPr>
      </p:pic>
    </p:spTree>
    <p:extLst>
      <p:ext uri="{BB962C8B-B14F-4D97-AF65-F5344CB8AC3E}">
        <p14:creationId xmlns:p14="http://schemas.microsoft.com/office/powerpoint/2010/main" val="2156855959"/>
      </p:ext>
    </p:extLst>
  </p:cSld>
  <p:clrMapOvr>
    <a:masterClrMapping/>
  </p:clrMapOvr>
  <mc:AlternateContent xmlns:mc="http://schemas.openxmlformats.org/markup-compatibility/2006">
    <mc:Choice xmlns:p14="http://schemas.microsoft.com/office/powerpoint/2010/main" Requires="p14">
      <p:transition spd="slow" p14:dur="2000" advTm="20617"/>
    </mc:Choice>
    <mc:Fallback>
      <p:transition spd="slow" advTm="2061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A detailed depiction of two contrasting civilizations, with the left side showcasing a typical street in North London, complete with Victorian-style townhouses, a small kebab shop with vibrant signage and people interacting outside, and urban street life including pedestrians. The right side represents a non-Western civilization with traditional Eastern-style pagodas, vibrant cultural markets, and serene rural landscapes. Both sides are shown in harmony, connected by a central river symbolizing their coexistence. The atmosphere is vibrant and peaceful, with clear skies and lush greenery framing the scene.">
            <a:extLst>
              <a:ext uri="{FF2B5EF4-FFF2-40B4-BE49-F238E27FC236}">
                <a16:creationId xmlns:a16="http://schemas.microsoft.com/office/drawing/2014/main" id="{63B889B0-E711-2A28-3186-D2870097D8B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176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a:extLst>
              <a:ext uri="{FF2B5EF4-FFF2-40B4-BE49-F238E27FC236}">
                <a16:creationId xmlns:a16="http://schemas.microsoft.com/office/drawing/2014/main" id="{C376407A-57B9-46BE-CEB4-270269F790ED}"/>
              </a:ext>
            </a:extLst>
          </p:cNvPr>
          <p:cNvSpPr>
            <a:spLocks noChangeArrowheads="1"/>
          </p:cNvSpPr>
          <p:nvPr/>
        </p:nvSpPr>
        <p:spPr bwMode="auto">
          <a:xfrm>
            <a:off x="0" y="-500137"/>
            <a:ext cx="184731" cy="1000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br>
              <a:rPr kumimoji="0" lang="cs-CZ" altLang="cs-CZ" b="0" i="0" u="none" strike="noStrike" cap="none" normalizeH="0" baseline="0">
                <a:ln>
                  <a:noFill/>
                </a:ln>
                <a:solidFill>
                  <a:schemeClr val="tx1"/>
                </a:solidFill>
                <a:effectLst/>
                <a:latin typeface="Arial" panose="020B0604020202020204" pitchFamily="34" charset="0"/>
              </a:rPr>
            </a:br>
            <a:endParaRPr kumimoji="0" lang="cs-CZ" altLang="cs-CZ"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cs-CZ" altLang="cs-CZ" b="0" i="0" u="none" strike="noStrike" cap="none" normalizeH="0" baseline="0">
              <a:ln>
                <a:noFill/>
              </a:ln>
              <a:solidFill>
                <a:schemeClr val="tx1"/>
              </a:solidFill>
              <a:effectLst/>
              <a:latin typeface="Arial" panose="020B0604020202020204" pitchFamily="34" charset="0"/>
            </a:endParaRPr>
          </a:p>
        </p:txBody>
      </p:sp>
      <p:sp>
        <p:nvSpPr>
          <p:cNvPr id="5" name="Rectangle 3">
            <a:extLst>
              <a:ext uri="{FF2B5EF4-FFF2-40B4-BE49-F238E27FC236}">
                <a16:creationId xmlns:a16="http://schemas.microsoft.com/office/drawing/2014/main" id="{38D9944F-E26C-95CE-DA87-91DE2B4BD145}"/>
              </a:ext>
            </a:extLst>
          </p:cNvPr>
          <p:cNvSpPr>
            <a:spLocks noChangeArrowheads="1"/>
          </p:cNvSpPr>
          <p:nvPr/>
        </p:nvSpPr>
        <p:spPr bwMode="auto">
          <a:xfrm>
            <a:off x="0" y="553757198"/>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br>
              <a:rPr kumimoji="0" lang="cs-CZ" altLang="cs-CZ" b="0" i="0" u="none" strike="noStrike" cap="none" normalizeH="0" baseline="0">
                <a:ln>
                  <a:noFill/>
                </a:ln>
                <a:solidFill>
                  <a:schemeClr val="tx1"/>
                </a:solidFill>
                <a:effectLst/>
                <a:latin typeface="Arial" panose="020B0604020202020204" pitchFamily="34" charset="0"/>
              </a:rPr>
            </a:br>
            <a:endParaRPr kumimoji="0" lang="cs-CZ" altLang="cs-CZ"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16115752"/>
      </p:ext>
    </p:extLst>
  </p:cSld>
  <p:clrMapOvr>
    <a:masterClrMapping/>
  </p:clrMapOvr>
  <mc:AlternateContent xmlns:mc="http://schemas.openxmlformats.org/markup-compatibility/2006">
    <mc:Choice xmlns:p14="http://schemas.microsoft.com/office/powerpoint/2010/main" Requires="p14">
      <p:transition spd="slow" p14:dur="2000" advTm="17796"/>
    </mc:Choice>
    <mc:Fallback>
      <p:transition spd="slow" advTm="17796"/>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A heartwarming artistic depiction of shopping as an expression of love and care. A soft and romantic atmosphere, with a person selecting items like flowers, handmade gifts, and chocolates in a cozy store. The scene includes warm lighting, heart-shaped motifs subtly incorporated into the design, and a sense of connection and tenderness. The shopping basket overflows with symbols of affection, while the background features softly glowing candles and delicate details that evoke feelings of love and intimacy. The composition is wide, formatted in a 16:9 aspect ratio, emphasizing the depth and breadth of the romantic environment.">
            <a:extLst>
              <a:ext uri="{FF2B5EF4-FFF2-40B4-BE49-F238E27FC236}">
                <a16:creationId xmlns:a16="http://schemas.microsoft.com/office/drawing/2014/main" id="{4ACBFD92-D453-2A5D-B40E-633D190E713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76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010706"/>
      </p:ext>
    </p:extLst>
  </p:cSld>
  <p:clrMapOvr>
    <a:masterClrMapping/>
  </p:clrMapOvr>
  <mc:AlternateContent xmlns:mc="http://schemas.openxmlformats.org/markup-compatibility/2006">
    <mc:Choice xmlns:p14="http://schemas.microsoft.com/office/powerpoint/2010/main" Requires="p14">
      <p:transition spd="slow" p14:dur="2000" advTm="19908"/>
    </mc:Choice>
    <mc:Fallback>
      <p:transition spd="slow" advTm="19908"/>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A 16:9 image depicting a smooth and refined shopping scenario with a customer standing in a modern grocery store aisle, holding a luxurious chocolate bar and looking contemplative. The shopping cart is filled with practical household items like vegetables, cleaning supplies, and basic groceries, blending seamlessly into the scene. The background is smooth, with soft lighting, and no visible signs or distractions, creating a minimalist and harmonious composition. The emphasis is on the contrast between the indulgent treat and the practicality of the other items.">
            <a:extLst>
              <a:ext uri="{FF2B5EF4-FFF2-40B4-BE49-F238E27FC236}">
                <a16:creationId xmlns:a16="http://schemas.microsoft.com/office/drawing/2014/main" id="{15D4AF48-D389-68F8-07B2-D868223EB01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76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a:extLst>
              <a:ext uri="{FF2B5EF4-FFF2-40B4-BE49-F238E27FC236}">
                <a16:creationId xmlns:a16="http://schemas.microsoft.com/office/drawing/2014/main" id="{C4C9D73E-5221-04CD-4202-5E14AE36E804}"/>
              </a:ext>
            </a:extLst>
          </p:cNvPr>
          <p:cNvSpPr>
            <a:spLocks noChangeArrowheads="1"/>
          </p:cNvSpPr>
          <p:nvPr/>
        </p:nvSpPr>
        <p:spPr bwMode="auto">
          <a:xfrm>
            <a:off x="0" y="-500137"/>
            <a:ext cx="184731" cy="1000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br>
              <a:rPr kumimoji="0" lang="cs-CZ" altLang="cs-CZ" b="0" i="0" u="none" strike="noStrike" cap="none" normalizeH="0" baseline="0">
                <a:ln>
                  <a:noFill/>
                </a:ln>
                <a:solidFill>
                  <a:schemeClr val="tx1"/>
                </a:solidFill>
                <a:effectLst/>
                <a:latin typeface="Arial" panose="020B0604020202020204" pitchFamily="34" charset="0"/>
              </a:rPr>
            </a:br>
            <a:endParaRPr kumimoji="0" lang="cs-CZ" altLang="cs-CZ"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cs-CZ" altLang="cs-CZ" b="0" i="0" u="none" strike="noStrike" cap="none" normalizeH="0" baseline="0">
              <a:ln>
                <a:noFill/>
              </a:ln>
              <a:solidFill>
                <a:schemeClr val="tx1"/>
              </a:solidFill>
              <a:effectLst/>
              <a:latin typeface="Arial" panose="020B0604020202020204" pitchFamily="34" charset="0"/>
            </a:endParaRPr>
          </a:p>
        </p:txBody>
      </p:sp>
      <p:sp>
        <p:nvSpPr>
          <p:cNvPr id="5" name="Rectangle 3">
            <a:extLst>
              <a:ext uri="{FF2B5EF4-FFF2-40B4-BE49-F238E27FC236}">
                <a16:creationId xmlns:a16="http://schemas.microsoft.com/office/drawing/2014/main" id="{5DC18BE3-23F6-3A50-B3C8-AFFEBE09BB58}"/>
              </a:ext>
            </a:extLst>
          </p:cNvPr>
          <p:cNvSpPr>
            <a:spLocks noChangeArrowheads="1"/>
          </p:cNvSpPr>
          <p:nvPr/>
        </p:nvSpPr>
        <p:spPr bwMode="auto">
          <a:xfrm>
            <a:off x="0" y="80848586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br>
              <a:rPr kumimoji="0" lang="cs-CZ" altLang="cs-CZ" b="0" i="0" u="none" strike="noStrike" cap="none" normalizeH="0" baseline="0">
                <a:ln>
                  <a:noFill/>
                </a:ln>
                <a:solidFill>
                  <a:schemeClr val="tx1"/>
                </a:solidFill>
                <a:effectLst/>
                <a:latin typeface="Arial" panose="020B0604020202020204" pitchFamily="34" charset="0"/>
              </a:rPr>
            </a:br>
            <a:endParaRPr kumimoji="0" lang="cs-CZ" altLang="cs-CZ"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97601122"/>
      </p:ext>
    </p:extLst>
  </p:cSld>
  <p:clrMapOvr>
    <a:masterClrMapping/>
  </p:clrMapOvr>
  <mc:AlternateContent xmlns:mc="http://schemas.openxmlformats.org/markup-compatibility/2006">
    <mc:Choice xmlns:p14="http://schemas.microsoft.com/office/powerpoint/2010/main" Requires="p14">
      <p:transition spd="slow" p14:dur="2000" advTm="18191"/>
    </mc:Choice>
    <mc:Fallback>
      <p:transition spd="slow" advTm="18191"/>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A wide-angle, cinematic illustration representing consumer frugality as a cultural value, featuring a shopper in a grocery store with a cart filled with discounted items, many of which exceed their immediate needs. All signs in the store clearly display the word 'SALE' in correct English. The scene emphasizes saving money, with visible price tags, sale signs, and a thoughtful shopper making decisions. The store is well-lit and modern, with shelves stocked full of products. The atmosphere captures the theme of careful budgeting and economic decision-making, presented in an ultra-wide panoramic format.">
            <a:extLst>
              <a:ext uri="{FF2B5EF4-FFF2-40B4-BE49-F238E27FC236}">
                <a16:creationId xmlns:a16="http://schemas.microsoft.com/office/drawing/2014/main" id="{EAFA7C4E-9277-A355-00DB-D32AE3B5F15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2" b="1798"/>
          <a:stretch/>
        </p:blipFill>
        <p:spPr bwMode="auto">
          <a:xfrm>
            <a:off x="-6588" y="10"/>
            <a:ext cx="12198588"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a:extLst>
              <a:ext uri="{FF2B5EF4-FFF2-40B4-BE49-F238E27FC236}">
                <a16:creationId xmlns:a16="http://schemas.microsoft.com/office/drawing/2014/main" id="{08118865-368F-8782-D915-9C5A757D9F1D}"/>
              </a:ext>
            </a:extLst>
          </p:cNvPr>
          <p:cNvSpPr>
            <a:spLocks noChangeArrowheads="1"/>
          </p:cNvSpPr>
          <p:nvPr/>
        </p:nvSpPr>
        <p:spPr bwMode="auto">
          <a:xfrm>
            <a:off x="0" y="-500137"/>
            <a:ext cx="184731" cy="1000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br>
              <a:rPr kumimoji="0" lang="cs-CZ" altLang="cs-CZ" b="0" i="0" u="none" strike="noStrike" cap="none" normalizeH="0" baseline="0">
                <a:ln>
                  <a:noFill/>
                </a:ln>
                <a:solidFill>
                  <a:schemeClr val="tx1"/>
                </a:solidFill>
                <a:effectLst/>
                <a:latin typeface="Arial" panose="020B0604020202020204" pitchFamily="34" charset="0"/>
              </a:rPr>
            </a:br>
            <a:endParaRPr kumimoji="0" lang="cs-CZ" altLang="cs-CZ"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cs-CZ" altLang="cs-CZ" b="0" i="0" u="none" strike="noStrike" cap="none" normalizeH="0" baseline="0">
              <a:ln>
                <a:noFill/>
              </a:ln>
              <a:solidFill>
                <a:schemeClr val="tx1"/>
              </a:solidFill>
              <a:effectLst/>
              <a:latin typeface="Arial" panose="020B0604020202020204" pitchFamily="34" charset="0"/>
            </a:endParaRPr>
          </a:p>
        </p:txBody>
      </p:sp>
      <p:sp>
        <p:nvSpPr>
          <p:cNvPr id="5" name="Rectangle 3">
            <a:extLst>
              <a:ext uri="{FF2B5EF4-FFF2-40B4-BE49-F238E27FC236}">
                <a16:creationId xmlns:a16="http://schemas.microsoft.com/office/drawing/2014/main" id="{D834999B-C304-EA03-9475-6A63C45676D1}"/>
              </a:ext>
            </a:extLst>
          </p:cNvPr>
          <p:cNvSpPr>
            <a:spLocks noChangeArrowheads="1"/>
          </p:cNvSpPr>
          <p:nvPr/>
        </p:nvSpPr>
        <p:spPr bwMode="auto">
          <a:xfrm>
            <a:off x="0" y="80848586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br>
              <a:rPr kumimoji="0" lang="cs-CZ" altLang="cs-CZ" b="0" i="0" u="none" strike="noStrike" cap="none" normalizeH="0" baseline="0">
                <a:ln>
                  <a:noFill/>
                </a:ln>
                <a:solidFill>
                  <a:schemeClr val="tx1"/>
                </a:solidFill>
                <a:effectLst/>
                <a:latin typeface="Arial" panose="020B0604020202020204" pitchFamily="34" charset="0"/>
              </a:rPr>
            </a:br>
            <a:endParaRPr kumimoji="0" lang="cs-CZ" altLang="cs-CZ"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00212726"/>
      </p:ext>
    </p:extLst>
  </p:cSld>
  <p:clrMapOvr>
    <a:masterClrMapping/>
  </p:clrMapOvr>
  <mc:AlternateContent xmlns:mc="http://schemas.openxmlformats.org/markup-compatibility/2006">
    <mc:Choice xmlns:p14="http://schemas.microsoft.com/office/powerpoint/2010/main" Requires="p14">
      <p:transition spd="slow" p14:dur="2000" advTm="18636"/>
    </mc:Choice>
    <mc:Fallback>
      <p:transition spd="slow" advTm="1863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9ADD69DF-2C44-21D9-B1C9-B7F620701824}"/>
              </a:ext>
            </a:extLst>
          </p:cNvPr>
          <p:cNvSpPr>
            <a:spLocks noChangeArrowheads="1"/>
          </p:cNvSpPr>
          <p:nvPr/>
        </p:nvSpPr>
        <p:spPr bwMode="auto">
          <a:xfrm>
            <a:off x="0" y="-500137"/>
            <a:ext cx="184731" cy="1000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br>
              <a:rPr kumimoji="0" lang="cs-CZ" altLang="cs-CZ" b="0" i="0" u="none" strike="noStrike" cap="none" normalizeH="0" baseline="0">
                <a:ln>
                  <a:noFill/>
                </a:ln>
                <a:solidFill>
                  <a:schemeClr val="tx1"/>
                </a:solidFill>
                <a:effectLst/>
                <a:latin typeface="Arial" panose="020B0604020202020204" pitchFamily="34" charset="0"/>
              </a:rPr>
            </a:br>
            <a:endParaRPr kumimoji="0" lang="cs-CZ" altLang="cs-CZ"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cs-CZ" altLang="cs-CZ" b="0" i="0" u="none" strike="noStrike" cap="none" normalizeH="0" baseline="0">
              <a:ln>
                <a:noFill/>
              </a:ln>
              <a:solidFill>
                <a:schemeClr val="tx1"/>
              </a:solidFill>
              <a:effectLst/>
              <a:latin typeface="Arial" panose="020B0604020202020204" pitchFamily="34" charset="0"/>
            </a:endParaRPr>
          </a:p>
        </p:txBody>
      </p:sp>
      <p:sp>
        <p:nvSpPr>
          <p:cNvPr id="5" name="Rectangle 3">
            <a:extLst>
              <a:ext uri="{FF2B5EF4-FFF2-40B4-BE49-F238E27FC236}">
                <a16:creationId xmlns:a16="http://schemas.microsoft.com/office/drawing/2014/main" id="{E4609808-C9DD-1852-59FC-D943A664A696}"/>
              </a:ext>
            </a:extLst>
          </p:cNvPr>
          <p:cNvSpPr>
            <a:spLocks noChangeArrowheads="1"/>
          </p:cNvSpPr>
          <p:nvPr/>
        </p:nvSpPr>
        <p:spPr bwMode="auto">
          <a:xfrm>
            <a:off x="0" y="-323165"/>
            <a:ext cx="184731" cy="6463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br>
              <a:rPr kumimoji="0" lang="cs-CZ" altLang="cs-CZ" b="0" i="0" u="none" strike="noStrike" cap="none" normalizeH="0" baseline="0">
                <a:ln>
                  <a:noFill/>
                </a:ln>
                <a:solidFill>
                  <a:srgbClr val="000000"/>
                </a:solidFill>
                <a:effectLst/>
                <a:latin typeface="ui-sans-serif"/>
              </a:rPr>
            </a:br>
            <a:endParaRPr kumimoji="0" lang="cs-CZ" altLang="cs-CZ" b="0" i="0" u="none" strike="noStrike" cap="none" normalizeH="0" baseline="0">
              <a:ln>
                <a:noFill/>
              </a:ln>
              <a:solidFill>
                <a:schemeClr val="tx1"/>
              </a:solidFill>
              <a:effectLst/>
              <a:latin typeface="Arial" panose="020B0604020202020204" pitchFamily="34" charset="0"/>
            </a:endParaRPr>
          </a:p>
        </p:txBody>
      </p:sp>
      <p:sp>
        <p:nvSpPr>
          <p:cNvPr id="7" name="Rectangle 4">
            <a:extLst>
              <a:ext uri="{FF2B5EF4-FFF2-40B4-BE49-F238E27FC236}">
                <a16:creationId xmlns:a16="http://schemas.microsoft.com/office/drawing/2014/main" id="{905A08DB-5303-60F7-96BC-32B7042D3AAB}"/>
              </a:ext>
            </a:extLst>
          </p:cNvPr>
          <p:cNvSpPr>
            <a:spLocks noChangeArrowheads="1"/>
          </p:cNvSpPr>
          <p:nvPr/>
        </p:nvSpPr>
        <p:spPr bwMode="auto">
          <a:xfrm>
            <a:off x="0" y="-438806"/>
            <a:ext cx="449035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cs-CZ" altLang="cs-CZ" sz="1800" b="0" i="0" u="none" strike="noStrike" cap="none" normalizeH="0" baseline="0">
                <a:ln>
                  <a:noFill/>
                </a:ln>
                <a:solidFill>
                  <a:schemeClr val="tx1"/>
                </a:solidFill>
                <a:effectLst/>
                <a:latin typeface="Arial" panose="020B0604020202020204" pitchFamily="34" charset="0"/>
              </a:rPr>
            </a:b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pic>
        <p:nvPicPr>
          <p:cNvPr id="6149" name="Picture 5" descr="A wide-angle illustration of a calm marketplace with a focus on the concept of discourse about shopping. At the bottom of the image, three rounded comic-style speech bubbles are added, showing people below engaging in a discussion. Each bubble contains text symbolizing different viewpoints about shopping. One bubble says 'Love and care,' another says 'Frugality matters,' and the third says 'Why indulge?' The market is organized with distinct stalls, and the contrast between luxurious goods and handmade items remains clear, emphasizing a thoughtful atmosphere.">
            <a:extLst>
              <a:ext uri="{FF2B5EF4-FFF2-40B4-BE49-F238E27FC236}">
                <a16:creationId xmlns:a16="http://schemas.microsoft.com/office/drawing/2014/main" id="{E3100A97-52B8-14A3-5942-15C5A9E8B0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6685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a:extLst>
              <a:ext uri="{FF2B5EF4-FFF2-40B4-BE49-F238E27FC236}">
                <a16:creationId xmlns:a16="http://schemas.microsoft.com/office/drawing/2014/main" id="{DF0978F8-6B97-2B9B-8DD4-448404FA0421}"/>
              </a:ext>
            </a:extLst>
          </p:cNvPr>
          <p:cNvSpPr>
            <a:spLocks noChangeArrowheads="1"/>
          </p:cNvSpPr>
          <p:nvPr/>
        </p:nvSpPr>
        <p:spPr bwMode="auto">
          <a:xfrm>
            <a:off x="0" y="808508718"/>
            <a:ext cx="449035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cs-CZ" altLang="cs-CZ" sz="1800" b="0" i="0" u="none" strike="noStrike" cap="none" normalizeH="0" baseline="0">
                <a:ln>
                  <a:noFill/>
                </a:ln>
                <a:solidFill>
                  <a:schemeClr val="tx1"/>
                </a:solidFill>
                <a:effectLst/>
                <a:latin typeface="Arial" panose="020B0604020202020204" pitchFamily="34" charset="0"/>
              </a:rPr>
            </a:b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9" name="TextovéPole 8">
            <a:extLst>
              <a:ext uri="{FF2B5EF4-FFF2-40B4-BE49-F238E27FC236}">
                <a16:creationId xmlns:a16="http://schemas.microsoft.com/office/drawing/2014/main" id="{359AD37B-1D27-585B-9051-087FDA44E624}"/>
              </a:ext>
            </a:extLst>
          </p:cNvPr>
          <p:cNvSpPr txBox="1"/>
          <p:nvPr/>
        </p:nvSpPr>
        <p:spPr>
          <a:xfrm rot="20370193">
            <a:off x="3880804" y="2085633"/>
            <a:ext cx="1636709" cy="369332"/>
          </a:xfrm>
          <a:prstGeom prst="rect">
            <a:avLst/>
          </a:prstGeom>
          <a:solidFill>
            <a:srgbClr val="F4F1D7"/>
          </a:solidFill>
        </p:spPr>
        <p:txBody>
          <a:bodyPr wrap="square" rtlCol="0">
            <a:spAutoFit/>
          </a:bodyPr>
          <a:lstStyle/>
          <a:p>
            <a:r>
              <a:rPr lang="cs-CZ" dirty="0"/>
              <a:t>HÉDONISMUS</a:t>
            </a:r>
          </a:p>
        </p:txBody>
      </p:sp>
      <p:sp>
        <p:nvSpPr>
          <p:cNvPr id="10" name="TextovéPole 9">
            <a:extLst>
              <a:ext uri="{FF2B5EF4-FFF2-40B4-BE49-F238E27FC236}">
                <a16:creationId xmlns:a16="http://schemas.microsoft.com/office/drawing/2014/main" id="{EB778397-3563-BB92-7E0E-193412832023}"/>
              </a:ext>
            </a:extLst>
          </p:cNvPr>
          <p:cNvSpPr txBox="1"/>
          <p:nvPr/>
        </p:nvSpPr>
        <p:spPr>
          <a:xfrm>
            <a:off x="5865921" y="2513023"/>
            <a:ext cx="1291624" cy="276999"/>
          </a:xfrm>
          <a:prstGeom prst="rect">
            <a:avLst/>
          </a:prstGeom>
          <a:solidFill>
            <a:srgbClr val="F4F1D7"/>
          </a:solidFill>
        </p:spPr>
        <p:txBody>
          <a:bodyPr wrap="square" rtlCol="0">
            <a:spAutoFit/>
          </a:bodyPr>
          <a:lstStyle/>
          <a:p>
            <a:r>
              <a:rPr lang="cs-CZ" sz="1200" dirty="0"/>
              <a:t>MATERIALISMUS</a:t>
            </a:r>
          </a:p>
        </p:txBody>
      </p:sp>
      <p:pic>
        <p:nvPicPr>
          <p:cNvPr id="11" name="Obrázek 10" descr="Obsah obrázku Lidská tvář, osoba, oblečení, muž&#10;&#10;Popis byl vytvořen automaticky">
            <a:extLst>
              <a:ext uri="{FF2B5EF4-FFF2-40B4-BE49-F238E27FC236}">
                <a16:creationId xmlns:a16="http://schemas.microsoft.com/office/drawing/2014/main" id="{B990A6A3-A19E-BDB5-301C-9EF90D99F154}"/>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Lst>
          </a:blip>
          <a:stretch>
            <a:fillRect/>
          </a:stretch>
        </p:blipFill>
        <p:spPr>
          <a:xfrm flipH="1">
            <a:off x="7701643" y="2925536"/>
            <a:ext cx="4490357" cy="4041321"/>
          </a:xfrm>
          <a:prstGeom prst="rect">
            <a:avLst/>
          </a:prstGeom>
        </p:spPr>
      </p:pic>
      <p:sp>
        <p:nvSpPr>
          <p:cNvPr id="12" name="Oválný bublinový popisek 11">
            <a:extLst>
              <a:ext uri="{FF2B5EF4-FFF2-40B4-BE49-F238E27FC236}">
                <a16:creationId xmlns:a16="http://schemas.microsoft.com/office/drawing/2014/main" id="{58894842-8B45-45D5-BC15-D668DC0DAF18}"/>
              </a:ext>
            </a:extLst>
          </p:cNvPr>
          <p:cNvSpPr/>
          <p:nvPr/>
        </p:nvSpPr>
        <p:spPr>
          <a:xfrm rot="576284">
            <a:off x="9398317" y="2184120"/>
            <a:ext cx="2435095" cy="919052"/>
          </a:xfrm>
          <a:prstGeom prst="wedgeEllipseCallout">
            <a:avLst/>
          </a:prstGeom>
          <a:solidFill>
            <a:srgbClr val="E8E5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TextovéPole 12">
            <a:extLst>
              <a:ext uri="{FF2B5EF4-FFF2-40B4-BE49-F238E27FC236}">
                <a16:creationId xmlns:a16="http://schemas.microsoft.com/office/drawing/2014/main" id="{3346A50F-D448-430F-0ED1-2AB24DB2B261}"/>
              </a:ext>
            </a:extLst>
          </p:cNvPr>
          <p:cNvSpPr txBox="1"/>
          <p:nvPr/>
        </p:nvSpPr>
        <p:spPr>
          <a:xfrm rot="472383">
            <a:off x="10072569" y="2450496"/>
            <a:ext cx="1158303" cy="461665"/>
          </a:xfrm>
          <a:prstGeom prst="rect">
            <a:avLst/>
          </a:prstGeom>
          <a:solidFill>
            <a:srgbClr val="F4F1D7"/>
          </a:solidFill>
        </p:spPr>
        <p:txBody>
          <a:bodyPr wrap="square" rtlCol="0">
            <a:spAutoFit/>
          </a:bodyPr>
          <a:lstStyle/>
          <a:p>
            <a:r>
              <a:rPr lang="cs-CZ" sz="2400" dirty="0"/>
              <a:t>LÁSKA</a:t>
            </a:r>
          </a:p>
        </p:txBody>
      </p:sp>
    </p:spTree>
    <p:extLst>
      <p:ext uri="{BB962C8B-B14F-4D97-AF65-F5344CB8AC3E}">
        <p14:creationId xmlns:p14="http://schemas.microsoft.com/office/powerpoint/2010/main" val="894206744"/>
      </p:ext>
    </p:extLst>
  </p:cSld>
  <p:clrMapOvr>
    <a:masterClrMapping/>
  </p:clrMapOvr>
  <mc:AlternateContent xmlns:mc="http://schemas.openxmlformats.org/markup-compatibility/2006">
    <mc:Choice xmlns:p14="http://schemas.microsoft.com/office/powerpoint/2010/main" Requires="p14">
      <p:transition spd="slow" p14:dur="2000" advTm="21947"/>
    </mc:Choice>
    <mc:Fallback>
      <p:transition spd="slow" advTm="21947"/>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170" name="Picture 2" descr="A wide-angle illustration depicting the cultural and social diversity of a neighborhood in North London. The scene shows a lively urban street with various people engaging in everyday activities: families with children, seniors sitting on benches, single parents with strollers, teenagers skateboarding, and individuals from different cultural backgrounds interacting. The architecture reflects a mix of old and new styles, with terraced houses and modern apartments. The atmosphere is vibrant, with colorful market stalls, diverse shops, and community members showcasing the variety of lifestyles and experiences in the area.">
            <a:extLst>
              <a:ext uri="{FF2B5EF4-FFF2-40B4-BE49-F238E27FC236}">
                <a16:creationId xmlns:a16="http://schemas.microsoft.com/office/drawing/2014/main" id="{26262027-1578-E921-5415-6BB8E3FAAB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4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060651"/>
      </p:ext>
    </p:extLst>
  </p:cSld>
  <p:clrMapOvr>
    <a:masterClrMapping/>
  </p:clrMapOvr>
  <mc:AlternateContent xmlns:mc="http://schemas.openxmlformats.org/markup-compatibility/2006">
    <mc:Choice xmlns:p14="http://schemas.microsoft.com/office/powerpoint/2010/main" Requires="p14">
      <p:transition spd="slow" p14:dur="2000" advTm="25559"/>
    </mc:Choice>
    <mc:Fallback>
      <p:transition spd="slow" advTm="25559"/>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A detailed and artistic depiction of an anthropologist accompanying families on grocery shopping trips in a 16:9 widescreen format. The anthropologist is actively interacting with a family, helping parents load groceries into a cart and engaging with children, creating a sense of inclusion and warmth. The supermarket environment is lively, with colorful shelves filled with products, shopping carts being pushed, and families talking and smiling. The anthropologist blends seamlessly into the family dynamic, emphasizing the social and cultural aspects of shopping as a shared experience. The atmosphere is vibrant and inviting, with bright lighting and realistic details.">
            <a:extLst>
              <a:ext uri="{FF2B5EF4-FFF2-40B4-BE49-F238E27FC236}">
                <a16:creationId xmlns:a16="http://schemas.microsoft.com/office/drawing/2014/main" id="{4A6DC31F-0214-6038-CC64-E6343A6EBDF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76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a:extLst>
              <a:ext uri="{FF2B5EF4-FFF2-40B4-BE49-F238E27FC236}">
                <a16:creationId xmlns:a16="http://schemas.microsoft.com/office/drawing/2014/main" id="{3154CE5B-6FC8-042D-6E22-4636919C74DC}"/>
              </a:ext>
            </a:extLst>
          </p:cNvPr>
          <p:cNvSpPr>
            <a:spLocks noChangeArrowheads="1"/>
          </p:cNvSpPr>
          <p:nvPr/>
        </p:nvSpPr>
        <p:spPr bwMode="auto">
          <a:xfrm>
            <a:off x="0" y="-500137"/>
            <a:ext cx="184731" cy="1000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br>
              <a:rPr kumimoji="0" lang="cs-CZ" altLang="cs-CZ" b="0" i="0" u="none" strike="noStrike" cap="none" normalizeH="0" baseline="0">
                <a:ln>
                  <a:noFill/>
                </a:ln>
                <a:solidFill>
                  <a:schemeClr val="tx1"/>
                </a:solidFill>
                <a:effectLst/>
                <a:latin typeface="Arial" panose="020B0604020202020204" pitchFamily="34" charset="0"/>
              </a:rPr>
            </a:br>
            <a:endParaRPr kumimoji="0" lang="cs-CZ" altLang="cs-CZ"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cs-CZ" altLang="cs-CZ" b="0" i="0" u="none" strike="noStrike" cap="none" normalizeH="0" baseline="0">
              <a:ln>
                <a:noFill/>
              </a:ln>
              <a:solidFill>
                <a:schemeClr val="tx1"/>
              </a:solidFill>
              <a:effectLst/>
              <a:latin typeface="Arial" panose="020B0604020202020204" pitchFamily="34" charset="0"/>
            </a:endParaRPr>
          </a:p>
        </p:txBody>
      </p:sp>
      <p:sp>
        <p:nvSpPr>
          <p:cNvPr id="5" name="Rectangle 3">
            <a:extLst>
              <a:ext uri="{FF2B5EF4-FFF2-40B4-BE49-F238E27FC236}">
                <a16:creationId xmlns:a16="http://schemas.microsoft.com/office/drawing/2014/main" id="{E9698745-722F-041F-FD16-659BFB0F04CC}"/>
              </a:ext>
            </a:extLst>
          </p:cNvPr>
          <p:cNvSpPr>
            <a:spLocks noChangeArrowheads="1"/>
          </p:cNvSpPr>
          <p:nvPr/>
        </p:nvSpPr>
        <p:spPr bwMode="auto">
          <a:xfrm>
            <a:off x="0" y="80848586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br>
              <a:rPr kumimoji="0" lang="cs-CZ" altLang="cs-CZ" b="0" i="0" u="none" strike="noStrike" cap="none" normalizeH="0" baseline="0">
                <a:ln>
                  <a:noFill/>
                </a:ln>
                <a:solidFill>
                  <a:schemeClr val="tx1"/>
                </a:solidFill>
                <a:effectLst/>
                <a:latin typeface="Arial" panose="020B0604020202020204" pitchFamily="34" charset="0"/>
              </a:rPr>
            </a:br>
            <a:endParaRPr kumimoji="0" lang="cs-CZ" altLang="cs-CZ" b="0" i="0" u="none" strike="noStrike" cap="none" normalizeH="0" baseline="0">
              <a:ln>
                <a:noFill/>
              </a:ln>
              <a:solidFill>
                <a:schemeClr val="tx1"/>
              </a:solidFill>
              <a:effectLst/>
              <a:latin typeface="Arial" panose="020B0604020202020204" pitchFamily="34" charset="0"/>
            </a:endParaRPr>
          </a:p>
        </p:txBody>
      </p:sp>
      <p:pic>
        <p:nvPicPr>
          <p:cNvPr id="2" name="Obrázek 1" descr="Obsah obrázku Lidská tvář, osoba, oblečení, muž&#10;&#10;Popis byl vytvořen automaticky">
            <a:extLst>
              <a:ext uri="{FF2B5EF4-FFF2-40B4-BE49-F238E27FC236}">
                <a16:creationId xmlns:a16="http://schemas.microsoft.com/office/drawing/2014/main" id="{69BA3726-C083-4DD4-12C1-DAEC5A084BB8}"/>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7200"/>
                    </a14:imgEffect>
                  </a14:imgLayer>
                </a14:imgProps>
              </a:ext>
            </a:extLst>
          </a:blip>
          <a:srcRect l="3306" t="-1793" r="25277" b="59841"/>
          <a:stretch/>
        </p:blipFill>
        <p:spPr>
          <a:xfrm rot="20980531" flipH="1">
            <a:off x="4915533" y="213266"/>
            <a:ext cx="3063055" cy="1619350"/>
          </a:xfrm>
          <a:prstGeom prst="rect">
            <a:avLst/>
          </a:prstGeom>
        </p:spPr>
      </p:pic>
    </p:spTree>
    <p:extLst>
      <p:ext uri="{BB962C8B-B14F-4D97-AF65-F5344CB8AC3E}">
        <p14:creationId xmlns:p14="http://schemas.microsoft.com/office/powerpoint/2010/main" val="4241750909"/>
      </p:ext>
    </p:extLst>
  </p:cSld>
  <p:clrMapOvr>
    <a:masterClrMapping/>
  </p:clrMapOvr>
  <mc:AlternateContent xmlns:mc="http://schemas.openxmlformats.org/markup-compatibility/2006">
    <mc:Choice xmlns:p14="http://schemas.microsoft.com/office/powerpoint/2010/main" Requires="p14">
      <p:transition spd="slow" p14:dur="2000" advTm="24516"/>
    </mc:Choice>
    <mc:Fallback>
      <p:transition spd="slow" advTm="24516"/>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2"/>
</p:tagLst>
</file>

<file path=ppt/theme/theme1.xml><?xml version="1.0" encoding="utf-8"?>
<a:theme xmlns:a="http://schemas.openxmlformats.org/drawingml/2006/main" name="Balík">
  <a:themeElements>
    <a:clrScheme name="Balík">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Balík">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lík">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71C241A9-A460-4AD1-916F-25308628A5BC}"/>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{03DAAB19-85CC-4142-BCE7-54EF6F6927A3}tf10001120</Template>
  <TotalTime>8495</TotalTime>
  <Words>83</Words>
  <Application>Microsoft Macintosh PowerPoint</Application>
  <PresentationFormat>Širokoúhlá obrazovka</PresentationFormat>
  <Paragraphs>39</Paragraphs>
  <Slides>16</Slides>
  <Notes>3</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16</vt:i4>
      </vt:variant>
    </vt:vector>
  </HeadingPairs>
  <TitlesOfParts>
    <vt:vector size="21" baseType="lpstr">
      <vt:lpstr>Arial</vt:lpstr>
      <vt:lpstr>Calibri</vt:lpstr>
      <vt:lpstr>Gill Sans MT</vt:lpstr>
      <vt:lpstr>ui-sans-serif</vt:lpstr>
      <vt:lpstr>Balík</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Anna Klimoszová</dc:creator>
  <cp:lastModifiedBy>Anna Klimoszová</cp:lastModifiedBy>
  <cp:revision>8</cp:revision>
  <dcterms:created xsi:type="dcterms:W3CDTF">2024-12-03T22:13:47Z</dcterms:created>
  <dcterms:modified xsi:type="dcterms:W3CDTF">2024-12-09T19:51:04Z</dcterms:modified>
</cp:coreProperties>
</file>