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8" r:id="rId14"/>
    <p:sldId id="273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3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1C6E1-8197-43AA-8A21-CDB5F844C301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24E90-0BD6-4978-BE48-67FCC56DD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09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277E0-5C61-4A61-B638-A33DC97423E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70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277E0-5C61-4A61-B638-A33DC97423E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762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277E0-5C61-4A61-B638-A33DC97423E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682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277E0-5C61-4A61-B638-A33DC97423E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614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277E0-5C61-4A61-B638-A33DC97423E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10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F8BB7-B297-4EBE-BC4C-A5E081077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FB58D7-FD29-414B-BF5C-74083D3D7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CF9DEA-072E-46F4-98A1-EB50F3D2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73F552-9676-491E-9B28-ACD5EDA9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38650B-5A06-41B2-B515-65630CF6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45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919D2-DBAE-47F9-8541-3826E3E34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69080D-BD1F-45D1-A277-9287B6A10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B8406-E470-4CE8-9B8C-1B5EE8B5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551EAB-833B-4969-A87D-B8BCB76A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DFA581-895B-4BD9-8A44-44D5664B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06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38D54C-47EC-490F-B740-113A43D73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A1C8EB-42BC-4539-B061-BCC45620E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BBC64C-FB66-4B58-B412-088410A16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830ED0-ECDD-41FF-80B8-7BEADC10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BF8F7B-3C16-4D94-8A23-9F0FF6C83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5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9DB8C-5821-4691-A040-E0775E196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B51EC1-3E7E-4851-82D9-27783ECE4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425AF2-D0FD-4442-ABF3-35758E587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45AC40-D38E-402E-821E-C9B669FB9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6BDF96-F124-43BF-AD58-9492D2193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13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74DF4-36AB-4F54-9C39-4ACFDF1A6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49F2DEB-244A-4622-9582-F6CC12DBE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23C131-73A4-4DD0-BE8E-BC44E27AC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A58BF9-FA0E-45C6-B8FF-6C8BFD33A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E27F3-0A93-46DA-B0E6-D9CD49A9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70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3B262-4C56-4206-9DE7-29BE359D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169474-21B0-479B-AC8E-EDF66A980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3C593CC-9832-4F3C-BF35-A2DCB304C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B7EC3D-ED12-4734-89C1-918AE621B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715E6-DA4B-4303-9CBF-6E051138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0421C-2352-40F6-9DC7-0CE6EB8E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79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EDC53-800D-493A-9205-13B4ADB3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06EB47C-81AD-4060-B421-65D301CF3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E755318-2FA7-4B9B-A14A-7C94E03B2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B08554B-0E8E-4420-9E57-0E832E40D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1CD506B-1447-40F2-BF63-99CD802CB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2493F58-08E0-4DFD-956E-0BD0F871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5805DE-C19B-4988-B830-9C3EBD61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4344890-691A-434A-8106-DDEEA07F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0C8714-4DE6-4F4A-9D1F-0559440E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4553F3-9132-46A3-B95B-3D3AACB1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41E33F-0EFD-4746-9592-75738E09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F37943-F7D7-48FB-8017-D2A0141B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40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EA8493-6C3C-4AC3-980A-3E752D7E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4FC8826-39CA-442D-BC9D-149457B5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3F5276-A2BE-44DA-B621-A18B231A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57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9AAE2F-E9CC-4523-9690-C474155BF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96E206-4A04-493D-9FFD-A9466E9D7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C81E01F-918A-4BD7-B857-DB050CA91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140981-D1B4-4C4F-95FA-21BC4AE83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EED5ED-EACB-47D3-AC30-1C6A0721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BDD45E-E023-4D00-BF81-2E3A24B0F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11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7ACBA-6535-4063-9B7E-F6B63AD32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4D4215-8DB1-4E5C-B89F-D5E71B2B8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D906FE5-179E-459E-8FA1-5015D9BED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FD610B-A9D0-4E63-8EF2-34AE3B8C8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E1D52D-B558-4D96-9621-4C47D890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293366-B50A-4BDD-A793-43F917F94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43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13B793C-4B60-42EE-AB4C-2B0E7F6CF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CE85F6-0FBB-4B31-A6CC-DCDC8A1D8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C62ED8-96E1-4CB0-A5B1-5B1852406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C50F4-BD8A-42A3-ACCE-D8774C826954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589520-7F87-47E5-9AE9-DBBCD29CB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CC37E9-EC52-4B52-99AE-1DC756706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43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gvistika.cz/kalenda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  <a:p>
            <a:pPr algn="r"/>
            <a:r>
              <a:rPr lang="cs-CZ" dirty="0"/>
              <a:t>konzultace: po 10:50–12:20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slovotvorná přípona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vyjadřuje lexikální význam</a:t>
            </a:r>
          </a:p>
          <a:p>
            <a:r>
              <a:rPr lang="cs-CZ" dirty="0"/>
              <a:t>nerealizuje se nulovým morfem</a:t>
            </a:r>
          </a:p>
          <a:p>
            <a:endParaRPr lang="cs-CZ" dirty="0"/>
          </a:p>
          <a:p>
            <a:r>
              <a:rPr lang="cs-CZ" dirty="0"/>
              <a:t>UČ-I-</a:t>
            </a:r>
            <a:r>
              <a:rPr lang="cs-CZ" b="1" dirty="0"/>
              <a:t>TEL</a:t>
            </a:r>
            <a:r>
              <a:rPr lang="cs-CZ" dirty="0"/>
              <a:t>-Ø, UČ-I-TEL-</a:t>
            </a:r>
            <a:r>
              <a:rPr lang="cs-CZ" b="1" dirty="0"/>
              <a:t>K</a:t>
            </a:r>
            <a:r>
              <a:rPr lang="cs-CZ" dirty="0"/>
              <a:t>-A</a:t>
            </a:r>
          </a:p>
          <a:p>
            <a:r>
              <a:rPr lang="cs-CZ" dirty="0"/>
              <a:t>KNÍŽ-</a:t>
            </a:r>
            <a:r>
              <a:rPr lang="cs-CZ" b="1" dirty="0"/>
              <a:t>K</a:t>
            </a:r>
            <a:r>
              <a:rPr lang="cs-CZ" dirty="0"/>
              <a:t>-A, KNIŽ-</a:t>
            </a:r>
            <a:r>
              <a:rPr lang="cs-CZ" b="1" dirty="0"/>
              <a:t>N</a:t>
            </a:r>
            <a:r>
              <a:rPr lang="cs-CZ" dirty="0"/>
              <a:t>-Í, KNIH-</a:t>
            </a:r>
            <a:r>
              <a:rPr lang="cs-CZ" b="1" dirty="0"/>
              <a:t>AŘ</a:t>
            </a:r>
            <a:r>
              <a:rPr lang="cs-CZ" dirty="0"/>
              <a:t>-Ø, KNIH-</a:t>
            </a:r>
            <a:r>
              <a:rPr lang="cs-CZ" b="1" dirty="0"/>
              <a:t>OVN</a:t>
            </a:r>
            <a:r>
              <a:rPr lang="cs-CZ" dirty="0"/>
              <a:t>-A</a:t>
            </a:r>
          </a:p>
          <a:p>
            <a:r>
              <a:rPr lang="cs-CZ" dirty="0"/>
              <a:t>PRAS-ÁT-</a:t>
            </a:r>
            <a:r>
              <a:rPr lang="cs-CZ" b="1" dirty="0"/>
              <a:t>K</a:t>
            </a:r>
            <a:r>
              <a:rPr lang="cs-CZ" dirty="0"/>
              <a:t>-O</a:t>
            </a:r>
          </a:p>
          <a:p>
            <a:r>
              <a:rPr lang="cs-CZ" dirty="0"/>
              <a:t>PĚKN-</a:t>
            </a:r>
            <a:r>
              <a:rPr lang="cs-CZ" b="1" dirty="0"/>
              <a:t>Ě</a:t>
            </a:r>
            <a:r>
              <a:rPr lang="cs-CZ" dirty="0"/>
              <a:t>, MOKR-</a:t>
            </a:r>
            <a:r>
              <a:rPr lang="cs-CZ" b="1" dirty="0"/>
              <a:t>O</a:t>
            </a:r>
          </a:p>
          <a:p>
            <a:r>
              <a:rPr lang="cs-CZ" dirty="0"/>
              <a:t>DĚL-Á-</a:t>
            </a:r>
            <a:r>
              <a:rPr lang="cs-CZ" b="1" dirty="0"/>
              <a:t>V</a:t>
            </a:r>
            <a:r>
              <a:rPr lang="cs-CZ" dirty="0"/>
              <a:t>-A-T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Jak se označují tato slovesa?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655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slovotvorná přípona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4709120"/>
          </a:xfrm>
        </p:spPr>
        <p:txBody>
          <a:bodyPr>
            <a:normAutofit/>
          </a:bodyPr>
          <a:lstStyle/>
          <a:p>
            <a:r>
              <a:rPr lang="cs-CZ" dirty="0"/>
              <a:t>VĚD-</a:t>
            </a:r>
            <a:r>
              <a:rPr lang="cs-CZ" b="1" dirty="0">
                <a:solidFill>
                  <a:srgbClr val="00B050"/>
                </a:solidFill>
              </a:rPr>
              <a:t>EC</a:t>
            </a:r>
            <a:r>
              <a:rPr lang="cs-CZ" dirty="0"/>
              <a:t>-Ø</a:t>
            </a:r>
          </a:p>
          <a:p>
            <a:r>
              <a:rPr lang="cs-CZ" dirty="0"/>
              <a:t>VĚD-</a:t>
            </a:r>
            <a:r>
              <a:rPr lang="cs-CZ" b="1" dirty="0">
                <a:solidFill>
                  <a:srgbClr val="00B050"/>
                </a:solidFill>
              </a:rPr>
              <a:t>C</a:t>
            </a:r>
            <a:r>
              <a:rPr lang="cs-CZ" dirty="0"/>
              <a:t>-I</a:t>
            </a:r>
          </a:p>
          <a:p>
            <a:r>
              <a:rPr lang="cs-CZ" dirty="0"/>
              <a:t>VĚD-</a:t>
            </a:r>
            <a:r>
              <a:rPr lang="cs-CZ" b="1" dirty="0">
                <a:solidFill>
                  <a:srgbClr val="00B050"/>
                </a:solidFill>
              </a:rPr>
              <a:t>K</a:t>
            </a:r>
            <a:r>
              <a:rPr lang="cs-CZ" dirty="0"/>
              <a:t>-</a:t>
            </a:r>
            <a:r>
              <a:rPr lang="cs-CZ" b="1" dirty="0">
                <a:solidFill>
                  <a:srgbClr val="00B0F0"/>
                </a:solidFill>
              </a:rPr>
              <a:t>YN</a:t>
            </a:r>
            <a:r>
              <a:rPr lang="cs-CZ" dirty="0"/>
              <a:t>-Ě	 (← přechylování)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pravidelné alternace konsonantů</a:t>
            </a:r>
          </a:p>
          <a:p>
            <a:r>
              <a:rPr lang="cs-CZ" dirty="0"/>
              <a:t>K – C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Které další znáte? Příklady?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368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84ED6-2C54-4179-ADC6-A539B0F0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tvarotvorné sufixy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2CF397-95EB-4BB0-806A-886B1BD7D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nefinální</a:t>
            </a:r>
          </a:p>
          <a:p>
            <a:pPr lvl="1"/>
            <a:r>
              <a:rPr lang="cs-CZ" dirty="0"/>
              <a:t>přípona příčestí činného: ČET-Ø-</a:t>
            </a:r>
            <a:r>
              <a:rPr lang="cs-CZ" b="1" dirty="0"/>
              <a:t>L</a:t>
            </a:r>
            <a:r>
              <a:rPr lang="cs-CZ" dirty="0"/>
              <a:t>-Ø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přípona příčestí trpného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400" dirty="0"/>
              <a:t>PŘE-ČT-Ø-</a:t>
            </a:r>
            <a:r>
              <a:rPr lang="cs-CZ" sz="2400" b="1" dirty="0"/>
              <a:t>EN</a:t>
            </a:r>
            <a:r>
              <a:rPr lang="cs-CZ" sz="2400" dirty="0"/>
              <a:t>-A, PO-NÍŽ-Ø-</a:t>
            </a:r>
            <a:r>
              <a:rPr lang="cs-CZ" sz="2400" b="1" dirty="0"/>
              <a:t>EN</a:t>
            </a:r>
            <a:r>
              <a:rPr lang="cs-CZ" sz="2400" dirty="0"/>
              <a:t>-I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400" dirty="0"/>
              <a:t>VY-VÁL-E-</a:t>
            </a:r>
            <a:r>
              <a:rPr lang="cs-CZ" sz="2400" b="1" dirty="0"/>
              <a:t>N</a:t>
            </a:r>
            <a:r>
              <a:rPr lang="cs-CZ" sz="2400" dirty="0"/>
              <a:t>-O, U-STL-Á-</a:t>
            </a:r>
            <a:r>
              <a:rPr lang="cs-CZ" sz="2400" b="1" dirty="0"/>
              <a:t>N</a:t>
            </a:r>
            <a:r>
              <a:rPr lang="cs-CZ" sz="2400" dirty="0"/>
              <a:t>-Y</a:t>
            </a:r>
          </a:p>
          <a:p>
            <a:pPr marL="914400" lvl="2" indent="0">
              <a:buNone/>
            </a:pPr>
            <a:r>
              <a:rPr lang="cs-CZ" sz="2400" dirty="0">
                <a:solidFill>
                  <a:schemeClr val="accent1"/>
                </a:solidFill>
              </a:rPr>
              <a:t>Rozdíl?</a:t>
            </a:r>
          </a:p>
          <a:p>
            <a:pPr marL="914400" lvl="2" indent="0">
              <a:buNone/>
            </a:pPr>
            <a:endParaRPr lang="cs-CZ" sz="2400" dirty="0"/>
          </a:p>
          <a:p>
            <a:pPr marL="914400" lvl="2" indent="0">
              <a:buNone/>
            </a:pPr>
            <a:r>
              <a:rPr lang="cs-CZ" sz="2400" dirty="0"/>
              <a:t>+ odvozená jména: ZA-PÁL-Ø-</a:t>
            </a:r>
            <a:r>
              <a:rPr lang="cs-CZ" sz="2400" b="1" dirty="0"/>
              <a:t>EN</a:t>
            </a:r>
            <a:r>
              <a:rPr lang="cs-CZ" sz="2400" dirty="0"/>
              <a:t>-Ý, PLÁC-Á-</a:t>
            </a:r>
            <a:r>
              <a:rPr lang="cs-CZ" sz="2400" b="1" dirty="0"/>
              <a:t>N</a:t>
            </a:r>
            <a:r>
              <a:rPr lang="cs-CZ" sz="2400" dirty="0"/>
              <a:t>-Í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Hermelín je NALOŽE_Ý × ULEŽE_Ý? Proč?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582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84ED6-2C54-4179-ADC6-A539B0F0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tvarotvorné sufixy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2CF397-95EB-4BB0-806A-886B1BD7D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nefinální</a:t>
            </a:r>
          </a:p>
          <a:p>
            <a:pPr lvl="1"/>
            <a:r>
              <a:rPr lang="cs-CZ" dirty="0"/>
              <a:t>přípona přechodníku přítomného</a:t>
            </a:r>
          </a:p>
          <a:p>
            <a:pPr lvl="1"/>
            <a:r>
              <a:rPr lang="cs-CZ" dirty="0"/>
              <a:t>přípona přechodníku minulého</a:t>
            </a:r>
          </a:p>
          <a:p>
            <a:pPr marL="0" indent="0">
              <a:buNone/>
            </a:pPr>
            <a:endParaRPr lang="cs-CZ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Vizte tabulku s přechodníky!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Kdy se používá který?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093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84ED6-2C54-4179-ADC6-A539B0F0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2CF397-95EB-4BB0-806A-886B1BD7D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588"/>
            <a:ext cx="10515600" cy="490537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MÍCHAJE × MÍCHAJÍC(E)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PERA × PEROUC(E)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017E1A4D-31F3-4166-8DF5-F45A5BFDF1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363820"/>
              </p:ext>
            </p:extLst>
          </p:nvPr>
        </p:nvGraphicFramePr>
        <p:xfrm>
          <a:off x="943132" y="4317773"/>
          <a:ext cx="8643936" cy="1859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787">
                  <a:extLst>
                    <a:ext uri="{9D8B030D-6E8A-4147-A177-3AD203B41FA5}">
                      <a16:colId xmlns:a16="http://schemas.microsoft.com/office/drawing/2014/main" val="1616862573"/>
                    </a:ext>
                  </a:extLst>
                </a:gridCol>
                <a:gridCol w="1261136">
                  <a:extLst>
                    <a:ext uri="{9D8B030D-6E8A-4147-A177-3AD203B41FA5}">
                      <a16:colId xmlns:a16="http://schemas.microsoft.com/office/drawing/2014/main" val="3016991309"/>
                    </a:ext>
                  </a:extLst>
                </a:gridCol>
                <a:gridCol w="1640998">
                  <a:extLst>
                    <a:ext uri="{9D8B030D-6E8A-4147-A177-3AD203B41FA5}">
                      <a16:colId xmlns:a16="http://schemas.microsoft.com/office/drawing/2014/main" val="2523355059"/>
                    </a:ext>
                  </a:extLst>
                </a:gridCol>
                <a:gridCol w="2284228">
                  <a:extLst>
                    <a:ext uri="{9D8B030D-6E8A-4147-A177-3AD203B41FA5}">
                      <a16:colId xmlns:a16="http://schemas.microsoft.com/office/drawing/2014/main" val="3260242383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4204190740"/>
                    </a:ext>
                  </a:extLst>
                </a:gridCol>
              </a:tblGrid>
              <a:tr h="894486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kořen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kmenotvorná přípona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err="1"/>
                        <a:t>nefin</a:t>
                      </a:r>
                      <a:r>
                        <a:rPr lang="cs-CZ" sz="2000" b="1" dirty="0"/>
                        <a:t>. </a:t>
                      </a:r>
                      <a:r>
                        <a:rPr lang="cs-CZ" sz="2000" b="1" dirty="0" err="1"/>
                        <a:t>tvarotv</a:t>
                      </a:r>
                      <a:r>
                        <a:rPr lang="cs-CZ" sz="2000" b="1" dirty="0"/>
                        <a:t>.</a:t>
                      </a:r>
                    </a:p>
                    <a:p>
                      <a:r>
                        <a:rPr lang="cs-CZ" sz="2000" b="1" dirty="0"/>
                        <a:t>sufix. </a:t>
                      </a:r>
                      <a:r>
                        <a:rPr lang="cs-CZ" sz="2000" b="1" dirty="0" err="1"/>
                        <a:t>přech</a:t>
                      </a:r>
                      <a:r>
                        <a:rPr lang="cs-CZ" sz="2000" b="1" dirty="0"/>
                        <a:t>. </a:t>
                      </a:r>
                      <a:r>
                        <a:rPr lang="cs-CZ" sz="2000" b="1" dirty="0" err="1"/>
                        <a:t>přítom</a:t>
                      </a:r>
                      <a:r>
                        <a:rPr lang="cs-CZ" sz="2000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rodová koncovka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326282"/>
                  </a:ext>
                </a:extLst>
              </a:tr>
              <a:tr h="4266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/>
                        <a:t>PERA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819046"/>
                  </a:ext>
                </a:extLst>
              </a:tr>
              <a:tr h="426675">
                <a:tc>
                  <a:txBody>
                    <a:bodyPr/>
                    <a:lstStyle/>
                    <a:p>
                      <a:r>
                        <a:rPr lang="cs-CZ" sz="2000" b="1" dirty="0"/>
                        <a:t>PEROUC(E)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-/(E)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090832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ADB25E87-079C-4639-B897-3B53A5959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32" y="1799581"/>
            <a:ext cx="8539005" cy="186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964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AC5F4-312C-4EAD-A6BF-9523F142B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latin typeface="+mn-lt"/>
              </a:rPr>
              <a:t>morfematický rozbor na doma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0BB33A-F429-48D4-9471-0411C2C01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Rozzlobení pražští taxikáři zablokují ulice.</a:t>
            </a: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92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C61A8-0E11-4468-B165-A86FB63CB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přehled lingvistických akcí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D0FCA1-F8BB-43D2-A4E9-958220A57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studentský </a:t>
            </a:r>
            <a:r>
              <a:rPr lang="cs-CZ" b="1" dirty="0" err="1"/>
              <a:t>worskhop</a:t>
            </a:r>
            <a:r>
              <a:rPr lang="cs-CZ" b="1" dirty="0"/>
              <a:t> Žďárek </a:t>
            </a:r>
            <a:r>
              <a:rPr lang="cs-CZ" dirty="0"/>
              <a:t>(duben/květen 2018)</a:t>
            </a:r>
          </a:p>
          <a:p>
            <a:pPr lvl="1"/>
            <a:r>
              <a:rPr lang="cs-CZ" dirty="0"/>
              <a:t>https://ucjtk.ff.cuni.cz/studium/studentsky-workshop-zdarek/</a:t>
            </a:r>
          </a:p>
          <a:p>
            <a:pPr marL="0" indent="0">
              <a:buNone/>
            </a:pPr>
            <a:r>
              <a:rPr lang="cs-CZ" b="1" dirty="0" err="1"/>
              <a:t>Linguistics</a:t>
            </a:r>
            <a:r>
              <a:rPr lang="cs-CZ" b="1" dirty="0"/>
              <a:t> Prague 2018 </a:t>
            </a:r>
            <a:r>
              <a:rPr lang="cs-CZ" dirty="0"/>
              <a:t>(26.–28. dubna 2018)</a:t>
            </a:r>
          </a:p>
          <a:p>
            <a:pPr lvl="1"/>
            <a:r>
              <a:rPr lang="cs-CZ" dirty="0"/>
              <a:t>http://linguisticsprague.ff.cuni.cz/</a:t>
            </a:r>
          </a:p>
          <a:p>
            <a:pPr marL="0" indent="0">
              <a:buNone/>
            </a:pPr>
            <a:r>
              <a:rPr lang="cs-CZ" b="1" dirty="0" err="1"/>
              <a:t>Summer</a:t>
            </a:r>
            <a:r>
              <a:rPr lang="cs-CZ" b="1" dirty="0"/>
              <a:t> </a:t>
            </a:r>
            <a:r>
              <a:rPr lang="cs-CZ" b="1" dirty="0" err="1"/>
              <a:t>school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linguistics</a:t>
            </a:r>
            <a:r>
              <a:rPr lang="cs-CZ" b="1" dirty="0"/>
              <a:t> </a:t>
            </a:r>
            <a:r>
              <a:rPr lang="cs-CZ" dirty="0"/>
              <a:t>(srpen 2018 v Kroměříži)</a:t>
            </a:r>
          </a:p>
          <a:p>
            <a:pPr lvl="1"/>
            <a:r>
              <a:rPr lang="cs-CZ" dirty="0"/>
              <a:t>http://www.lingvistika.cz/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kalendář lingvistických akcí</a:t>
            </a:r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http://www.lingvistika.cz/kalendar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216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sufixy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kmenotvorný</a:t>
            </a:r>
          </a:p>
          <a:p>
            <a:r>
              <a:rPr lang="cs-CZ" dirty="0"/>
              <a:t>slovotvorný</a:t>
            </a:r>
          </a:p>
          <a:p>
            <a:r>
              <a:rPr lang="cs-CZ" dirty="0"/>
              <a:t>tvarotvorný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nefinální</a:t>
            </a:r>
          </a:p>
          <a:p>
            <a:pPr lvl="2"/>
            <a:r>
              <a:rPr lang="cs-CZ" dirty="0"/>
              <a:t>přípona příčestí činného</a:t>
            </a:r>
          </a:p>
          <a:p>
            <a:pPr lvl="2"/>
            <a:r>
              <a:rPr lang="cs-CZ" dirty="0"/>
              <a:t>přípona příčestí trpného</a:t>
            </a:r>
          </a:p>
          <a:p>
            <a:pPr lvl="2"/>
            <a:r>
              <a:rPr lang="cs-CZ" dirty="0"/>
              <a:t>přípona přechodníku přítomného</a:t>
            </a:r>
          </a:p>
          <a:p>
            <a:pPr lvl="2"/>
            <a:r>
              <a:rPr lang="cs-CZ" dirty="0"/>
              <a:t>přípona přechodníku minulého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finální (= koncovky)</a:t>
            </a:r>
          </a:p>
          <a:p>
            <a:pPr lvl="2"/>
            <a:r>
              <a:rPr lang="cs-CZ" dirty="0"/>
              <a:t>pádová koncovka</a:t>
            </a:r>
          </a:p>
          <a:p>
            <a:pPr lvl="2"/>
            <a:r>
              <a:rPr lang="cs-CZ" dirty="0"/>
              <a:t>infinitivní koncovka</a:t>
            </a:r>
          </a:p>
          <a:p>
            <a:pPr lvl="2"/>
            <a:r>
              <a:rPr lang="cs-CZ" dirty="0"/>
              <a:t>osobní koncovka</a:t>
            </a:r>
          </a:p>
          <a:p>
            <a:pPr lvl="2"/>
            <a:r>
              <a:rPr lang="cs-CZ" dirty="0"/>
              <a:t>rodová koncovka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680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sufixy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1"/>
            <a:ext cx="957828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kmenotvorný</a:t>
            </a:r>
          </a:p>
          <a:p>
            <a:r>
              <a:rPr lang="cs-CZ" dirty="0"/>
              <a:t>slovotvorný				</a:t>
            </a:r>
            <a:r>
              <a:rPr lang="cs-CZ" dirty="0">
                <a:solidFill>
                  <a:srgbClr val="00B050"/>
                </a:solidFill>
              </a:rPr>
              <a:t>Není-li obsazen, píšeme </a:t>
            </a:r>
          </a:p>
          <a:p>
            <a:r>
              <a:rPr lang="cs-CZ" dirty="0"/>
              <a:t>tvarotvorný				</a:t>
            </a:r>
            <a:r>
              <a:rPr lang="cs-CZ" dirty="0">
                <a:solidFill>
                  <a:srgbClr val="00B050"/>
                </a:solidFill>
              </a:rPr>
              <a:t>nulový morf: Ø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nefinální				(u slovotvorných sufixů NE)	</a:t>
            </a:r>
          </a:p>
          <a:p>
            <a:pPr lvl="2"/>
            <a:r>
              <a:rPr lang="cs-CZ" dirty="0"/>
              <a:t>přípona příčestí činného</a:t>
            </a:r>
          </a:p>
          <a:p>
            <a:pPr lvl="2"/>
            <a:r>
              <a:rPr lang="cs-CZ" dirty="0"/>
              <a:t>přípona příčestí trpného</a:t>
            </a:r>
          </a:p>
          <a:p>
            <a:pPr lvl="2"/>
            <a:r>
              <a:rPr lang="cs-CZ" dirty="0"/>
              <a:t>přípona přechodníku přítomného</a:t>
            </a:r>
          </a:p>
          <a:p>
            <a:pPr lvl="2"/>
            <a:r>
              <a:rPr lang="cs-CZ" dirty="0"/>
              <a:t>přípona přechodníku minulého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finální (= koncovky)</a:t>
            </a:r>
          </a:p>
          <a:p>
            <a:pPr lvl="2"/>
            <a:r>
              <a:rPr lang="cs-CZ" dirty="0"/>
              <a:t>pádová koncovka</a:t>
            </a:r>
          </a:p>
          <a:p>
            <a:pPr lvl="2"/>
            <a:r>
              <a:rPr lang="cs-CZ" dirty="0"/>
              <a:t>infinitivní koncovka</a:t>
            </a:r>
          </a:p>
          <a:p>
            <a:pPr lvl="2"/>
            <a:r>
              <a:rPr lang="cs-CZ" dirty="0"/>
              <a:t>osobní koncovka</a:t>
            </a:r>
          </a:p>
          <a:p>
            <a:pPr lvl="2"/>
            <a:r>
              <a:rPr lang="cs-CZ" dirty="0"/>
              <a:t>rodová koncovka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807740" y="1522923"/>
            <a:ext cx="2376264" cy="50405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474712" y="2453756"/>
            <a:ext cx="5400600" cy="367240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050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kmenotvorná přípona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4781128"/>
          </a:xfrm>
        </p:spPr>
        <p:txBody>
          <a:bodyPr>
            <a:normAutofit/>
          </a:bodyPr>
          <a:lstStyle/>
          <a:p>
            <a:r>
              <a:rPr lang="cs-CZ" dirty="0"/>
              <a:t>účel: spojovat kořen a koncovku</a:t>
            </a:r>
          </a:p>
          <a:p>
            <a:r>
              <a:rPr lang="cs-CZ" dirty="0"/>
              <a:t>ve slovesech a přímo odvozených jménech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ČÍS-</a:t>
            </a:r>
            <a:r>
              <a:rPr lang="cs-CZ" b="1" dirty="0"/>
              <a:t>Ø</a:t>
            </a:r>
            <a:r>
              <a:rPr lang="cs-CZ" dirty="0"/>
              <a:t>-T, ČT-</a:t>
            </a:r>
            <a:r>
              <a:rPr lang="cs-CZ" b="1" dirty="0"/>
              <a:t>Ø</a:t>
            </a:r>
            <a:r>
              <a:rPr lang="cs-CZ" dirty="0"/>
              <a:t>-U, ČT-</a:t>
            </a:r>
            <a:r>
              <a:rPr lang="cs-CZ" b="1" dirty="0"/>
              <a:t>Ø</a:t>
            </a:r>
            <a:r>
              <a:rPr lang="cs-CZ" dirty="0"/>
              <a:t>-I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TISK-</a:t>
            </a:r>
            <a:r>
              <a:rPr lang="cs-CZ" b="1" dirty="0"/>
              <a:t>NOU</a:t>
            </a:r>
            <a:r>
              <a:rPr lang="cs-CZ" dirty="0"/>
              <a:t>-T, TISK-</a:t>
            </a:r>
            <a:r>
              <a:rPr lang="cs-CZ" b="1" dirty="0"/>
              <a:t>N</a:t>
            </a:r>
            <a:r>
              <a:rPr lang="cs-CZ" dirty="0"/>
              <a:t>-U, TISK-</a:t>
            </a:r>
            <a:r>
              <a:rPr lang="cs-CZ" b="1" dirty="0"/>
              <a:t>Ø</a:t>
            </a:r>
            <a:r>
              <a:rPr lang="cs-CZ" dirty="0"/>
              <a:t>-L-I, TISK-</a:t>
            </a:r>
            <a:r>
              <a:rPr lang="cs-CZ" b="1" dirty="0"/>
              <a:t>N</a:t>
            </a:r>
            <a:r>
              <a:rPr lang="cs-CZ" dirty="0"/>
              <a:t>-ĚTE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UČ-</a:t>
            </a:r>
            <a:r>
              <a:rPr lang="cs-CZ" b="1" dirty="0"/>
              <a:t>I</a:t>
            </a:r>
            <a:r>
              <a:rPr lang="cs-CZ" dirty="0"/>
              <a:t>-T, UČ-</a:t>
            </a:r>
            <a:r>
              <a:rPr lang="cs-CZ" b="1" dirty="0"/>
              <a:t>Í</a:t>
            </a:r>
            <a:r>
              <a:rPr lang="cs-CZ" dirty="0"/>
              <a:t>-M, UČ-</a:t>
            </a:r>
            <a:r>
              <a:rPr lang="cs-CZ" b="1" dirty="0"/>
              <a:t>I</a:t>
            </a:r>
            <a:r>
              <a:rPr lang="cs-CZ" dirty="0"/>
              <a:t>-L-A, UČ-</a:t>
            </a:r>
            <a:r>
              <a:rPr lang="cs-CZ" b="1" dirty="0"/>
              <a:t>I</a:t>
            </a:r>
            <a:r>
              <a:rPr lang="cs-CZ" dirty="0"/>
              <a:t>-TEL-Ø, UČ-</a:t>
            </a:r>
            <a:r>
              <a:rPr lang="cs-CZ" b="1" dirty="0"/>
              <a:t>Ø</a:t>
            </a:r>
            <a:r>
              <a:rPr lang="cs-CZ" dirty="0"/>
              <a:t>-Ø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KUP-</a:t>
            </a:r>
            <a:r>
              <a:rPr lang="cs-CZ" b="1" dirty="0"/>
              <a:t>OVA</a:t>
            </a:r>
            <a:r>
              <a:rPr lang="cs-CZ" dirty="0"/>
              <a:t>-T, KUP-</a:t>
            </a:r>
            <a:r>
              <a:rPr lang="cs-CZ" b="1" dirty="0"/>
              <a:t>UJ</a:t>
            </a:r>
            <a:r>
              <a:rPr lang="cs-CZ" dirty="0"/>
              <a:t>-U, KUP-</a:t>
            </a:r>
            <a:r>
              <a:rPr lang="cs-CZ" b="1" dirty="0"/>
              <a:t>OVA</a:t>
            </a:r>
            <a:r>
              <a:rPr lang="cs-CZ" dirty="0"/>
              <a:t>-L-A, KUP-</a:t>
            </a:r>
            <a:r>
              <a:rPr lang="cs-CZ" b="1" dirty="0"/>
              <a:t>Ø</a:t>
            </a:r>
            <a:r>
              <a:rPr lang="cs-CZ" dirty="0"/>
              <a:t>-TE, KUP-</a:t>
            </a:r>
            <a:r>
              <a:rPr lang="cs-CZ" b="1" dirty="0"/>
              <a:t>UJ</a:t>
            </a:r>
            <a:r>
              <a:rPr lang="cs-CZ" dirty="0"/>
              <a:t>-ÍC-Í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383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kmenotvorná přípona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4781128"/>
          </a:xfrm>
        </p:spPr>
        <p:txBody>
          <a:bodyPr>
            <a:normAutofit/>
          </a:bodyPr>
          <a:lstStyle/>
          <a:p>
            <a:r>
              <a:rPr lang="cs-CZ" dirty="0"/>
              <a:t>slovesné třídy prézentní: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-E: NESE, BERE, MAŽE, PEČE, TŘE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-NE: TISKNE, MINE, ZAČNE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-JE: KRYJE, KUPUJE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-Í: PROSÍ, TRPÍ, SÁZÍ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-Á: DĚLÁ</a:t>
            </a:r>
          </a:p>
          <a:p>
            <a:pPr marL="571500" indent="-571500">
              <a:buFont typeface="+mj-lt"/>
              <a:buAutoNum type="romanU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atematické slovesa (bez kmenotvorné přípony):</a:t>
            </a:r>
          </a:p>
          <a:p>
            <a:pPr marL="0" indent="0">
              <a:buNone/>
            </a:pPr>
            <a:r>
              <a:rPr lang="cs-CZ" dirty="0"/>
              <a:t>BÝT, VĚDĚT, JÍST</a:t>
            </a:r>
          </a:p>
          <a:p>
            <a:pPr marL="571500" indent="-571500">
              <a:buNone/>
            </a:pPr>
            <a:endParaRPr lang="cs-CZ" dirty="0"/>
          </a:p>
          <a:p>
            <a:pPr marL="571500" indent="-57150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575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kmenotvorná přípona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7263" y="1600200"/>
            <a:ext cx="9253537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-E: NESE, BERE, MAŽE, PEČE, TŘE</a:t>
            </a:r>
          </a:p>
          <a:p>
            <a:pPr marL="0" indent="0">
              <a:buNone/>
            </a:pPr>
            <a:r>
              <a:rPr lang="cs-CZ" dirty="0"/>
              <a:t>					</a:t>
            </a:r>
            <a:r>
              <a:rPr lang="cs-CZ" sz="2400" dirty="0">
                <a:solidFill>
                  <a:schemeClr val="accent1"/>
                </a:solidFill>
              </a:rPr>
              <a:t>dřív UMŘE</a:t>
            </a:r>
          </a:p>
          <a:p>
            <a:pPr marL="571500" indent="-571500">
              <a:buNone/>
            </a:pPr>
            <a:r>
              <a:rPr lang="cs-CZ" sz="2400" dirty="0"/>
              <a:t>	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 flipV="1">
            <a:off x="5807968" y="1858208"/>
            <a:ext cx="576064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761881"/>
              </p:ext>
            </p:extLst>
          </p:nvPr>
        </p:nvGraphicFramePr>
        <p:xfrm>
          <a:off x="1532808" y="2925763"/>
          <a:ext cx="7464075" cy="319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428">
                  <a:extLst>
                    <a:ext uri="{9D8B030D-6E8A-4147-A177-3AD203B41FA5}">
                      <a16:colId xmlns:a16="http://schemas.microsoft.com/office/drawing/2014/main" val="1531255893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728179244"/>
                    </a:ext>
                  </a:extLst>
                </a:gridCol>
                <a:gridCol w="3024335">
                  <a:extLst>
                    <a:ext uri="{9D8B030D-6E8A-4147-A177-3AD203B41FA5}">
                      <a16:colId xmlns:a16="http://schemas.microsoft.com/office/drawing/2014/main" val="3764035444"/>
                    </a:ext>
                  </a:extLst>
                </a:gridCol>
              </a:tblGrid>
              <a:tr h="42752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PÉCT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BRÁT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728027"/>
                  </a:ext>
                </a:extLst>
              </a:tr>
              <a:tr h="1370408">
                <a:tc>
                  <a:txBody>
                    <a:bodyPr/>
                    <a:lstStyle/>
                    <a:p>
                      <a:r>
                        <a:rPr lang="cs-CZ" sz="2400" b="1" dirty="0"/>
                        <a:t>NÉST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v infinitivu nulová kmenotvorná přípona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konsonant</a:t>
                      </a:r>
                      <a:r>
                        <a:rPr lang="cs-CZ" sz="2400" baseline="0" dirty="0"/>
                        <a:t> se nezměkčuje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565848"/>
                  </a:ext>
                </a:extLst>
              </a:tr>
              <a:tr h="1370408">
                <a:tc>
                  <a:txBody>
                    <a:bodyPr/>
                    <a:lstStyle/>
                    <a:p>
                      <a:r>
                        <a:rPr lang="cs-CZ" sz="2400" b="1" dirty="0"/>
                        <a:t>MAZAT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konsonant</a:t>
                      </a:r>
                      <a:r>
                        <a:rPr lang="cs-CZ" sz="2400" baseline="0" dirty="0"/>
                        <a:t> se změkčuje</a:t>
                      </a:r>
                      <a:endParaRPr lang="cs-CZ" sz="2400" dirty="0"/>
                    </a:p>
                    <a:p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 infinitivu</a:t>
                      </a:r>
                      <a:r>
                        <a:rPr lang="cs-CZ" sz="2400" baseline="0" dirty="0"/>
                        <a:t> je vyjádřena kmenotvorná přípona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687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988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kmenotvorná přípona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600200"/>
            <a:ext cx="9167812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-Í: PROSÍ, TRPÍ, SÁZÍ</a:t>
            </a:r>
          </a:p>
          <a:p>
            <a:pPr marL="571500" indent="-571500">
              <a:buNone/>
            </a:pPr>
            <a:endParaRPr lang="cs-CZ" dirty="0"/>
          </a:p>
          <a:p>
            <a:pPr marL="571500" indent="-571500">
              <a:buNone/>
            </a:pPr>
            <a:r>
              <a:rPr lang="cs-CZ" b="1" dirty="0"/>
              <a:t>SÁZET</a:t>
            </a:r>
          </a:p>
          <a:p>
            <a:r>
              <a:rPr lang="cs-CZ" dirty="0"/>
              <a:t>od PČP z roku 1993 lze ve 3 os. </a:t>
            </a:r>
            <a:r>
              <a:rPr lang="cs-CZ" dirty="0" err="1"/>
              <a:t>pl</a:t>
            </a:r>
            <a:r>
              <a:rPr lang="cs-CZ" dirty="0"/>
              <a:t>. </a:t>
            </a:r>
            <a:r>
              <a:rPr lang="cs-CZ" i="1" dirty="0"/>
              <a:t>oni sází</a:t>
            </a:r>
            <a:r>
              <a:rPr lang="cs-CZ" dirty="0"/>
              <a:t> i </a:t>
            </a:r>
            <a:r>
              <a:rPr lang="cs-CZ" i="1" dirty="0"/>
              <a:t>oni sázejí</a:t>
            </a:r>
          </a:p>
          <a:p>
            <a:r>
              <a:rPr lang="cs-CZ" i="1" dirty="0"/>
              <a:t>házet</a:t>
            </a:r>
            <a:r>
              <a:rPr lang="cs-CZ" dirty="0"/>
              <a:t>, </a:t>
            </a:r>
            <a:r>
              <a:rPr lang="cs-CZ" i="1" dirty="0"/>
              <a:t>ztrácet</a:t>
            </a:r>
            <a:r>
              <a:rPr lang="cs-CZ" dirty="0"/>
              <a:t>, </a:t>
            </a:r>
            <a:r>
              <a:rPr lang="cs-CZ" i="1" dirty="0"/>
              <a:t>dojíždět</a:t>
            </a:r>
            <a:r>
              <a:rPr lang="cs-CZ" dirty="0"/>
              <a:t>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× oni VĚDÍ, JEDÍ</a:t>
            </a:r>
          </a:p>
          <a:p>
            <a:pPr marL="571500" indent="-57150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4997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kmenotvorná přípona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4781128"/>
          </a:xfrm>
        </p:spPr>
        <p:txBody>
          <a:bodyPr>
            <a:normAutofit/>
          </a:bodyPr>
          <a:lstStyle/>
          <a:p>
            <a:r>
              <a:rPr lang="cs-CZ" dirty="0"/>
              <a:t>v substantivech podle vzoru KUŘE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archaický typ skloňování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PRAS-</a:t>
            </a:r>
            <a:r>
              <a:rPr lang="cs-CZ" b="1" dirty="0"/>
              <a:t>Ø</a:t>
            </a:r>
            <a:r>
              <a:rPr lang="cs-CZ" dirty="0"/>
              <a:t>-E, PRAS-</a:t>
            </a:r>
            <a:r>
              <a:rPr lang="cs-CZ" b="1" dirty="0"/>
              <a:t>ET</a:t>
            </a:r>
            <a:r>
              <a:rPr lang="cs-CZ" dirty="0"/>
              <a:t>-E, PRAS-</a:t>
            </a:r>
            <a:r>
              <a:rPr lang="cs-CZ" b="1" dirty="0"/>
              <a:t>AT</a:t>
            </a:r>
            <a:r>
              <a:rPr lang="cs-CZ" dirty="0"/>
              <a:t>-A, PRAS-</a:t>
            </a:r>
            <a:r>
              <a:rPr lang="cs-CZ" b="1" dirty="0"/>
              <a:t>ÁT</a:t>
            </a:r>
            <a:r>
              <a:rPr lang="cs-CZ" dirty="0"/>
              <a:t>-K-O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RAJČ-</a:t>
            </a:r>
            <a:r>
              <a:rPr lang="cs-CZ" b="1" dirty="0"/>
              <a:t>Ø</a:t>
            </a:r>
            <a:r>
              <a:rPr lang="cs-CZ" dirty="0"/>
              <a:t>-E, RAJČ-</a:t>
            </a:r>
            <a:r>
              <a:rPr lang="cs-CZ" b="1" dirty="0"/>
              <a:t>AT</a:t>
            </a:r>
            <a:r>
              <a:rPr lang="cs-CZ" dirty="0"/>
              <a:t>-A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odvozená ADJ</a:t>
            </a:r>
          </a:p>
          <a:p>
            <a:pPr lvl="2"/>
            <a:r>
              <a:rPr lang="cs-CZ" dirty="0"/>
              <a:t>PRAS-</a:t>
            </a:r>
            <a:r>
              <a:rPr lang="cs-CZ" b="1" dirty="0"/>
              <a:t>EČ</a:t>
            </a:r>
            <a:r>
              <a:rPr lang="cs-CZ" dirty="0"/>
              <a:t>-Í, RAJČ-</a:t>
            </a:r>
            <a:r>
              <a:rPr lang="cs-CZ" b="1" dirty="0"/>
              <a:t>AT</a:t>
            </a:r>
            <a:r>
              <a:rPr lang="cs-CZ" dirty="0"/>
              <a:t>-OV-Ý</a:t>
            </a:r>
          </a:p>
          <a:p>
            <a:pPr lvl="1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3627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475</Words>
  <Application>Microsoft Office PowerPoint</Application>
  <PresentationFormat>Širokoúhlá obrazovka</PresentationFormat>
  <Paragraphs>160</Paragraphs>
  <Slides>15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Úvodní jazykový seminář</vt:lpstr>
      <vt:lpstr>přehled lingvistických akcí</vt:lpstr>
      <vt:lpstr>sufixy</vt:lpstr>
      <vt:lpstr>sufixy</vt:lpstr>
      <vt:lpstr>kmenotvorná přípona</vt:lpstr>
      <vt:lpstr>kmenotvorná přípona</vt:lpstr>
      <vt:lpstr>kmenotvorná přípona</vt:lpstr>
      <vt:lpstr>kmenotvorná přípona</vt:lpstr>
      <vt:lpstr>kmenotvorná přípona</vt:lpstr>
      <vt:lpstr>slovotvorná přípona</vt:lpstr>
      <vt:lpstr>slovotvorná přípona</vt:lpstr>
      <vt:lpstr>tvarotvorné sufixy</vt:lpstr>
      <vt:lpstr>tvarotvorné sufixy</vt:lpstr>
      <vt:lpstr>Prezentace aplikace PowerPoint</vt:lpstr>
      <vt:lpstr>morfematický rozbor na doma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pivo</dc:creator>
  <cp:lastModifiedBy>pivo</cp:lastModifiedBy>
  <cp:revision>36</cp:revision>
  <dcterms:created xsi:type="dcterms:W3CDTF">2017-10-03T13:04:14Z</dcterms:created>
  <dcterms:modified xsi:type="dcterms:W3CDTF">2017-10-10T19:05:19Z</dcterms:modified>
</cp:coreProperties>
</file>