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56" r:id="rId3"/>
    <p:sldId id="359" r:id="rId4"/>
    <p:sldId id="360" r:id="rId5"/>
    <p:sldId id="361" r:id="rId6"/>
    <p:sldId id="357" r:id="rId7"/>
    <p:sldId id="339" r:id="rId8"/>
    <p:sldId id="341" r:id="rId9"/>
    <p:sldId id="358" r:id="rId10"/>
    <p:sldId id="290" r:id="rId11"/>
    <p:sldId id="291" r:id="rId12"/>
    <p:sldId id="292" r:id="rId13"/>
    <p:sldId id="293" r:id="rId14"/>
    <p:sldId id="323" r:id="rId15"/>
    <p:sldId id="298" r:id="rId16"/>
    <p:sldId id="309" r:id="rId17"/>
    <p:sldId id="342" r:id="rId18"/>
    <p:sldId id="362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0" autoAdjust="0"/>
    <p:restoredTop sz="96085" autoAdjust="0"/>
  </p:normalViewPr>
  <p:slideViewPr>
    <p:cSldViewPr>
      <p:cViewPr varScale="1">
        <p:scale>
          <a:sx n="78" d="100"/>
          <a:sy n="78" d="100"/>
        </p:scale>
        <p:origin x="811" y="5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4636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2467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3339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7276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0115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376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1786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1364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6965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7521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0973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775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03512" y="1268761"/>
            <a:ext cx="8856984" cy="2331691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Metody vytváření dat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895600" y="3886200"/>
            <a:ext cx="6400800" cy="2495128"/>
          </a:xfrm>
        </p:spPr>
        <p:txBody>
          <a:bodyPr>
            <a:normAutofit/>
          </a:bodyPr>
          <a:lstStyle/>
          <a:p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Jiří Mertl</a:t>
            </a:r>
          </a:p>
          <a:p>
            <a:endParaRPr lang="cs-CZ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r>
              <a:rPr lang="cs-CZ" dirty="0">
                <a:solidFill>
                  <a:schemeClr val="bg1"/>
                </a:solidFill>
                <a:latin typeface="Garamond" pitchFamily="18" charset="0"/>
              </a:rPr>
              <a:t>Jiri.mertl@fhs.cuni.cz</a:t>
            </a:r>
          </a:p>
          <a:p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9531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1217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Dotazník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úskalí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s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jeho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vytvářením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155170"/>
            <a:ext cx="11305256" cy="5586198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Dotazník by měl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začínat oslovením a vysvětlením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k čemu slouží a v rámci jakého výzkumu bude využit + ujištění o základních etických náležitostech.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Příklad: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V případě, že by úřad práce zavedl bonifikaci na zaměstnávání propuštěných osob, propuštěné osoby by mohly intenzivně využívat sociální služby ze strany sociálních pracovníků a pracovnic, zejména s ohledem na intervenci, která by byla založená na přístupu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recovery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a exekutorský úřad by vám pomáhal s administrativou exekucí, byl byste ochotný zaměstnávat propuštěné osoby?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Měl by být co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nejkratší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Otázky by měly být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srozumitelné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neměly by být zavádějící a měli bychom se ptát vždy jenom na jednu věc.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Pokud je podezření ohledně nepochopení – přidat vysvětlení před nebo do otázky.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Minimální nebo žádné citlivé otázky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 lvl="1"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Příklad: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Kdy naposled jste měl/a se sex?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Otevřené otázky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bývají podceňovány, ale mohou být dobrým nástrojem.</a:t>
            </a:r>
          </a:p>
        </p:txBody>
      </p:sp>
    </p:spTree>
    <p:extLst>
      <p:ext uri="{BB962C8B-B14F-4D97-AF65-F5344CB8AC3E}">
        <p14:creationId xmlns:p14="http://schemas.microsoft.com/office/powerpoint/2010/main" val="340207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Typy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otázek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v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dotazníku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5251722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Uzavřené otázky.</a:t>
            </a: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Odpověď může být binární (ano/ne).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Jedna odpověď z více než dvou odpovědí.</a:t>
            </a:r>
          </a:p>
          <a:p>
            <a:pPr lvl="2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Často se využívá škála (nejčastěji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Likertova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): slovní – „dobře, spíše dobře, ani dobře a ani špatně, spíše špatně, špatně“ – i číselná – „1, 2, 3, 4, 5“ – psychologický efekt.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Více odpovědí v rámci jedné otázky</a:t>
            </a:r>
          </a:p>
          <a:p>
            <a:pPr lvl="2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Často kvůli zjištění nějakých důvodů atd.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Baterie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Pozor na deduktivně vykonstruované odpovědi, které mohou navádět respondenta nebo respondentku.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Otevřené otázky.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Může být využito i určité řazení respondentem nebo respondentkou.</a:t>
            </a:r>
          </a:p>
          <a:p>
            <a:pPr>
              <a:spcAft>
                <a:spcPts val="600"/>
              </a:spcAft>
            </a:pPr>
            <a:endParaRPr lang="cs-CZ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>
              <a:spcAft>
                <a:spcPts val="600"/>
              </a:spcAft>
            </a:pPr>
            <a:endParaRPr lang="cs-CZ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03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08381" y="108112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Atribuční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data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268760"/>
            <a:ext cx="11233248" cy="5589240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Popisují daný vzorek a poskytují o něm lepší představu.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Často slouží jako třídící proměnné.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U osob.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Věk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Gender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Pohlaví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Vzdělání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Příjem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U subjektů.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Velikost (počet zaměstnanců)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Geografická poloha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Provozování určitých služeb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Zkušenosti s problematikou</a:t>
            </a:r>
          </a:p>
        </p:txBody>
      </p:sp>
    </p:spTree>
    <p:extLst>
      <p:ext uri="{BB962C8B-B14F-4D97-AF65-F5344CB8AC3E}">
        <p14:creationId xmlns:p14="http://schemas.microsoft.com/office/powerpoint/2010/main" val="3797046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Větvení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dotazníku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517971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Třídící proměnné mohou být užitečné i během dotazování, jelikož mohou poskytnout kritérium pro větvení otázek.</a:t>
            </a:r>
          </a:p>
          <a:p>
            <a:pPr lvl="1"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Příklad: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ZŠ/SŠ odpoví, že nemají zkušenosti se supervizí, tak se jich můžeme zeptat na jinou sadu otázek.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Pozor na přílišné větvení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– ztrácí se pak orientace v dotazníku a není jasné, kam přeskočit a kam se pak vrátit. (Viz příklad.)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 dobré si případně udělat diagram.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Vyplatí se udělat pro elektronický dotazník (tam může být větvení i komplexnější).</a:t>
            </a:r>
          </a:p>
        </p:txBody>
      </p:sp>
    </p:spTree>
    <p:extLst>
      <p:ext uri="{BB962C8B-B14F-4D97-AF65-F5344CB8AC3E}">
        <p14:creationId xmlns:p14="http://schemas.microsoft.com/office/powerpoint/2010/main" val="414014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Pilotáž dotazníku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556792"/>
            <a:ext cx="10972800" cy="482453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Odzkoušení dotazníku s několika respondenty/respondentkami.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Zjištění největších chyb a nesrovnalostí a délky dotazníku.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Často časově náročné až nemožné, protože se nedostanete k relevantním respondentům/tkám.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Vyplatí se udělat alespoň s někým, aby byly odrušeny obecné největší chyby.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Vyplatí se dělat i u kvalitativních rozhovorů.</a:t>
            </a:r>
          </a:p>
        </p:txBody>
      </p:sp>
    </p:spTree>
    <p:extLst>
      <p:ext uri="{BB962C8B-B14F-4D97-AF65-F5344CB8AC3E}">
        <p14:creationId xmlns:p14="http://schemas.microsoft.com/office/powerpoint/2010/main" val="53068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Face-to-face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dotazování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oproti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elektronickému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dotazování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700808"/>
            <a:ext cx="10972800" cy="4896544"/>
          </a:xfrm>
        </p:spPr>
        <p:txBody>
          <a:bodyPr>
            <a:normAutofit fontScale="925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Face-to-face = rozhovor s respondentem/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tkou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 společné vyplňování dotazníku.</a:t>
            </a:r>
          </a:p>
          <a:p>
            <a:pPr marL="457200" lvl="1" indent="0">
              <a:spcAft>
                <a:spcPts val="600"/>
              </a:spcAft>
              <a:buNone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= možnost sledovat jeho/její reakce a dělat si poznámky, případně lépe vytipovat a již rovnou oslovit na rozhovory nebo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fokusní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skupiny.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Elektronické dotazování nic takového neumožňuje.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Lze požádat o vyjádření zájmu a participaci na rozhovoru nebo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fokusce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 předání kontaktu, ale může působit nedůvěryhodně.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Face-to-face má větší návratnost oproti elektronickému dotazování.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Obě formy ovlivňují i dostupnost určitých populací.</a:t>
            </a:r>
          </a:p>
        </p:txBody>
      </p:sp>
    </p:spTree>
    <p:extLst>
      <p:ext uri="{BB962C8B-B14F-4D97-AF65-F5344CB8AC3E}">
        <p14:creationId xmlns:p14="http://schemas.microsoft.com/office/powerpoint/2010/main" val="1834991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Přepis dotazníků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556792"/>
            <a:ext cx="10972800" cy="482453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Repetitivní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 úmorná práce = velký prostor pro chyby.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Nutná součást face-to-face dotazování.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Přepis ve více lidech = zmenšení možnosti udělání chyby.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Na menší výzkumy stačí pro přepisování vytvoření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excelovského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souboru a přepsání dat do něj.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Velmi důležité je párování dotazníků s případy v datovém souboru.</a:t>
            </a:r>
          </a:p>
        </p:txBody>
      </p:sp>
    </p:spTree>
    <p:extLst>
      <p:ext uri="{BB962C8B-B14F-4D97-AF65-F5344CB8AC3E}">
        <p14:creationId xmlns:p14="http://schemas.microsoft.com/office/powerpoint/2010/main" val="1273618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282154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Pozorování – kvantitativní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1384" y="1628800"/>
            <a:ext cx="11161240" cy="4968552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 podstatě stejně jako kvalitativního s tím rozdílem, že se nedělá terénní deník, ale vyplňuje se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protokol z pozorování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Protokol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obsahuje kategorie, na něž je potřeba se při pozorování zaměřit a vyplnit je (slovně nebo číselně). 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Údaje se pak kvantifikují a agregovaně.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 možné si pořizovat i vlastní poznámky mimo protokol jako vysvětlující informace na později.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Příklad: výzkum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Key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-to-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Voice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v nemocnici.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Spolu s dotazníky může mít podobu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experimentu (randomizovaná kontrolní studie)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nebo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kvazi-experimentu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7709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1C2D8-9E9E-41AF-AD60-7EB15BD42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C7A6F6-1D62-837C-5577-0BDCEB69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052736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Literatura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993C636-D7C5-D4E4-E246-6C04FF5FF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124744"/>
            <a:ext cx="11161240" cy="5733256"/>
          </a:xfrm>
        </p:spPr>
        <p:txBody>
          <a:bodyPr>
            <a:normAutofit fontScale="62500" lnSpcReduction="20000"/>
          </a:bodyPr>
          <a:lstStyle/>
          <a:p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Brinkmann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, S. (2013).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Qualitative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Interviewing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 Oxford University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Press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</a:t>
            </a:r>
          </a:p>
          <a:p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Brinkmann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, S., &amp;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Kvale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, S. (2018).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Doing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Interviews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 (2nd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edition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). SAGE.</a:t>
            </a:r>
          </a:p>
          <a:p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Creswell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, J. W. (2007).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Qualitative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Inquiry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&amp;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Research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Design: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Choosing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among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Five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Approaches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 SAGE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Publications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</a:t>
            </a:r>
          </a:p>
          <a:p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Gillham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, B. (2005).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Research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Interviewing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 Open University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Press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</a:t>
            </a:r>
          </a:p>
          <a:p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Gray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, D. E. (2004).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Doing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Research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in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the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Real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World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Sage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Publications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</a:t>
            </a:r>
          </a:p>
          <a:p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Heřmanský, M. (2019). Zúčastněné pozorování. In H. Novotná, O. Špaček, &amp; M. Šťovíčková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Jantulová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 (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Eds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.), 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Metody výzkumu ve společenských vědách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 (pp. 353–389). FHS UK.</a:t>
            </a:r>
          </a:p>
          <a:p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Hirt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, T., Zíková, T., Toušek, L., Sosna, D.,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Henig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, D., Tošner, M.,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Hrešánová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, E., Dvořáková, I., Kavalír, A., Kovář, J., &amp; Pařízková, A. (2012). 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Vybrané kapitoly z aplikované sociální antropologie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 Západočeská univerzita.</a:t>
            </a:r>
          </a:p>
          <a:p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Lowndes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, S. (2005).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The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 E-mail Interview. In B.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Gillham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 (Ed.),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Research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Interviewing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: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The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Range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of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Techniques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 (pp. 107–112). Open University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Press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</a:t>
            </a:r>
          </a:p>
          <a:p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Saldaña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, J. (2011). 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Fundamentals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of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Qualitative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Research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 Oxford University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Press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</a:t>
            </a:r>
          </a:p>
          <a:p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Špaček, O. (2019). Dotazník. In H. Novotná, O. Špaček, &amp; M. Šťovíčková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Jantulová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 (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Eds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.), 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Metody výzkumu ve společenských vědách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 (pp. 141–168). FHS UK.</a:t>
            </a:r>
          </a:p>
          <a:p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Wilkinson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, D., &amp;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Dokter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, D. (2023).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The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Researcher’s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Toolkit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: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The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Complete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Guide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to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Practitioner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Research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 (Second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edition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).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Routledge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</a:t>
            </a:r>
          </a:p>
          <a:p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Zandlová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, M. (2019). Rozhovor. In H. Novotná, O. Špaček, &amp; M. Šťovíčková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Jantulová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 (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Eds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.), 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Metody výzkumu ve společenských vědách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 (pp. 315–352). FHS UK.</a:t>
            </a:r>
          </a:p>
          <a:p>
            <a:pPr marL="0" indent="0">
              <a:spcAft>
                <a:spcPts val="600"/>
              </a:spcAft>
              <a:buNone/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014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392" y="116632"/>
            <a:ext cx="11017224" cy="1282154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Rozhovory jako hlavní kvalitativní metoda vytváření dat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398786"/>
            <a:ext cx="11233248" cy="5342582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Mohou být formální a neformální.</a:t>
            </a:r>
          </a:p>
          <a:p>
            <a:pPr lvl="1"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Neformální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= rozhovory mimo nahrávky, velmi volné, tématem může být cokoliv.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Formální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Polo-strukturované (jasně daná témata, lze se odklonit, pokud je to vhodné).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Narativní (důraz na vyprávění informanta/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tky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).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Biografické (vyprávění životního příběhu nebo události v životě).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Fenomenologické (často v terapiích nebo psychologii, opakované rozhovory týkající se události, zkušenosti apod.).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Kombinace.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Lze je nahrávat nebo si dělat poznámky; specifikum je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chvíle po rozhovoru, kdy se vypne diktafon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 Nahrávku lze pořizovat i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skrytě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(má to etické implikace).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Ale může mít i on-line formu nebo, pokud je to vhodné, i psanou formu (vyměňování mailů).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Vedení rozhovoru je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řemeslo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– je nutné tuto dovednost trénovat. Existují některá základní pravidla: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 nutné informanta/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tku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poslouchat a dávat mu najevo, že posloucháte.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 dobré se ptát na upřesnění formou „Vy jste říkal/a, že…, jak jste to myslel/a?“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Často se nehodí jít do konfrontace – chcete se něco dozvědět. </a:t>
            </a:r>
          </a:p>
        </p:txBody>
      </p:sp>
    </p:spTree>
    <p:extLst>
      <p:ext uri="{BB962C8B-B14F-4D97-AF65-F5344CB8AC3E}">
        <p14:creationId xmlns:p14="http://schemas.microsoft.com/office/powerpoint/2010/main" val="206774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7408" y="116632"/>
            <a:ext cx="10801200" cy="1008112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Rozhovor není výslech!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268760"/>
            <a:ext cx="11233248" cy="5472608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„Tazatel/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Můžete se mi prosím stručně představit a říct, kdy poprvé jste užila tvrdou drogu?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Informant/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Jmenuji se B. Je mi 22 let. Vystudovala SŠ se zaměřením na pedagogiku a sport. Nyní pracuji na recepci ve fitness centru. Dále k tomu vedu i skupinové lekce. První droga, kterou jsem užila byla marihuana. Bylo to již na základní škole, přibližně v 8.třídě. 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Tazatel/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Kdo vám podal první drogu? 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Informant/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Starší kamarádi. 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Tazatel/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Užila jste i nějaké jiné drogy kromě marihuany?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Informant/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Ano.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Tazatel/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Jaké drogy to byli? 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Informant/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Extáze, kokain a efedrin.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Tazatel/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Jak často drogy užíváte?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Informant/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Drogy užívám pouze rekreačně, pro lepší zábavu ve společnosti. 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Tazatel/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A To je tedy jak často.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Informant/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Přibližně dvakrát do měsíce. Někdy více, někdy méně.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Tazatel/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Co vás vede k užívání drog?“</a:t>
            </a: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652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9376" y="116632"/>
            <a:ext cx="11233248" cy="108012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Rozhovor není zkoušení!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268760"/>
            <a:ext cx="11233248" cy="5589240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„A s tím teda lehce souvisí ten syndrom vyhoření, víte, co to je? Nebo, co znamená pro vás ten syndrom vyhoření?“</a:t>
            </a:r>
          </a:p>
          <a:p>
            <a:pPr>
              <a:spcAft>
                <a:spcPts val="600"/>
              </a:spcAft>
            </a:pPr>
            <a:r>
              <a:rPr lang="pl-PL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„Jak se to podle vás projevuje, ten syndrom vyhoření?”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</a:t>
            </a:r>
            <a:r>
              <a:rPr lang="sv-SE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Když se tak zeptám, setkala jste se někdy s pojmem syndrom vyhoření?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“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„A věděla byste, co syndrom vyhoření obnáší, popř. co by mohl obnášet?“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„Víte koho by se syndrom vyhoření mohl týkat?“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„Tušíš, jaké drogy se nejčastěji u nás používají?“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„Tušíš, jaké sociální služby jsou poskytované drogově závislým?“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„Víš, na jakém principu působí služby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harm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reduction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?“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„Víš, jaká je úloha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streetworkera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?“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 Jak se podle Vás cítí dítě, když dojde k uspokojení jeho potřeb?“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 Jaké mohu nastat důsledky u dítěte vznikající z neuspokojování potřeb?“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 Jak rozpoznáte, že má dítě v náhradní rodinné péči nějakou potřebu?“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„Máte povědomí o formách pomoci a podpory v oblasti uspokojování potřeby dítěte?“</a:t>
            </a:r>
          </a:p>
        </p:txBody>
      </p:sp>
    </p:spTree>
    <p:extLst>
      <p:ext uri="{BB962C8B-B14F-4D97-AF65-F5344CB8AC3E}">
        <p14:creationId xmlns:p14="http://schemas.microsoft.com/office/powerpoint/2010/main" val="395430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1384" y="116632"/>
            <a:ext cx="11017224" cy="108012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Rozhovor a sociální práce nebo terapeutická praxe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196752"/>
            <a:ext cx="11233248" cy="5328592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Výzkumný rozhovor je velmi podobný rozhovorům vedeným v sociální práci nebo terapeutické praxi.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Stejná míra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elicitace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nebo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probingu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-&gt; chcete se dozvědět co nejvíce o dané záležitosti.</a:t>
            </a:r>
          </a:p>
          <a:p>
            <a:pPr lvl="1">
              <a:spcAft>
                <a:spcPts val="600"/>
              </a:spcAft>
            </a:pP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Elicitace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/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probing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= povzbuzování a doptávání se dané(ho) informanta/informantky, aby rozvíjel svoji promluvu a upřesňoval dané myšlenky.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Zásadní rozdíl = ve výzkumném rozhovoru nejde o nalezení nějakého řešení nebo pomoci dané(mu) informantovi/informantce, ale zjištění relevantních informací vztahujících se k danému tématu.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Stává se, že se role výzkumníka/výzkumnice a terapeuta/terapeutky / sociální(ho) pracovníka/pracovnice prolínají -&gt; je dobré to reflektovat a učit se s tím pracovat. </a:t>
            </a: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795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282154"/>
          </a:xfrm>
        </p:spPr>
        <p:txBody>
          <a:bodyPr>
            <a:normAutofit/>
          </a:bodyPr>
          <a:lstStyle/>
          <a:p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Fokusní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skupiny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1384" y="1412776"/>
            <a:ext cx="11161240" cy="5184576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 podstatě skupinové rozhovory, které na jedné straně šetří čas, ale hlavně mají jinou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dynamiku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než rozhovory, protože je tam možná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konfrontace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vzájemné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doplňování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 důležité zvážit, jestli je dynamika v rámci tématu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žádoucí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může dojít k hádce, což naruší celou skupinu.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Může se stát, že se sejde skupina, která se bude velmi dobře doplňovat, ale nebývá to zvykem. Někdy se může stát, že skupina bude působit 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intimidačně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(příkladem genderový výzkum na technických fakultách).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Velmi důležitá role moderátora/moderátorky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(vás) – může se stát, že téma se stočí někam, kam nechcete, a je potřeba ho direktivně vrátit na původní kolej.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Náročné na přepis a taky organizaci. </a:t>
            </a:r>
          </a:p>
        </p:txBody>
      </p:sp>
    </p:spTree>
    <p:extLst>
      <p:ext uri="{BB962C8B-B14F-4D97-AF65-F5344CB8AC3E}">
        <p14:creationId xmlns:p14="http://schemas.microsoft.com/office/powerpoint/2010/main" val="3041319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1384" y="274638"/>
            <a:ext cx="11089232" cy="1282154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Pozorování – kvalitativní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628800"/>
            <a:ext cx="11233248" cy="4968552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Může být zúčastněné a nezúčastněné.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Zúčastněné: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vyzkumník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/výzkumnice se přímo podílí na interakcích a je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aktérsky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součástí zkoumaného pole.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Nezúčastněné: pozorování odehrávajících se interakcí a aktivní vyhýbání se jejich ovlivňování. (Příklad: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Fassin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–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Prison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Worlds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)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Součástí pozorování může být i pořizování nahrávky, ale často problematické a je potřeba to dělat skrytě (nelze se každého ptát na rozhovor).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Nutnou součástí je terénní deník = zápisky zkušeností z terénu.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Hodí se zapisovat prakticky úplně všechno, protože není jasné, kdy se co může hodit.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Dělá se po interakcích, ale je možné si dělat poznámky (třeba výstižné citace) během interakcí.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Nesledují se pouze interakce, ale také prostředí, neverbální komunikace, gesta, bezprostřední reakce atd.</a:t>
            </a:r>
          </a:p>
        </p:txBody>
      </p:sp>
    </p:spTree>
    <p:extLst>
      <p:ext uri="{BB962C8B-B14F-4D97-AF65-F5344CB8AC3E}">
        <p14:creationId xmlns:p14="http://schemas.microsoft.com/office/powerpoint/2010/main" val="96632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282154"/>
          </a:xfrm>
        </p:spPr>
        <p:txBody>
          <a:bodyPr>
            <a:normAutofit/>
          </a:bodyPr>
          <a:lstStyle/>
          <a:p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Desk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research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7368" y="1412776"/>
            <a:ext cx="11377264" cy="5184576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Shromažďování diskurzivní produkce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 danému tématu.</a:t>
            </a:r>
          </a:p>
          <a:p>
            <a:pPr lvl="1"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Diskurzivní produkce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= v podstatě jakákoliv vytvořená informace k danému tématu; může mít podobu dokumentu, videa, audia, fotografie, obrazu, mediálního obsahu, zákonu, tiskové zprávy atd.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 nutná striktní selekce toho, co je relevantní a co není.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Často se odehrává v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archivech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nebo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depozitářích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apod.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Na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desk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research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lze postavit celou analýzu (například analýza mediálního diskurzu) nebo může sloužit jako podpora k analýze postavené na jiným metodách.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 nalezení produkce lze použít i speciální elektronické vyhledavače.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Například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Anopress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který slouží k vyhledávání a shromažďování mediální produkce.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Jinak je shromažďování produkce často spíše „mravenčí“ prací spočívající v podrobném hledání relevantních informací a jejich získání (ať už fyzicky nebo elektronicky).</a:t>
            </a:r>
          </a:p>
        </p:txBody>
      </p:sp>
    </p:spTree>
    <p:extLst>
      <p:ext uri="{BB962C8B-B14F-4D97-AF65-F5344CB8AC3E}">
        <p14:creationId xmlns:p14="http://schemas.microsoft.com/office/powerpoint/2010/main" val="221274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8721"/>
            <a:ext cx="8229600" cy="1282154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Etnografie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7368" y="1484784"/>
            <a:ext cx="11305256" cy="5112568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= Spojení všech předešlých metod v jeden celek, který by měl velmi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podrobně a přesně vysvětlovat analyzované téma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Časově náročná, ale zase nejkomplexnější metoda.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Není vhodná pro výzkumníky/výzkumnice bez zkušeností (pocit zahlcení a demotivace z neustálé absence dostatečného chápání).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Výsledkem by měla být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teorie postavená induktivně na vytvořených datech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přičemž by měla zohledňovat i alternativní pohledy a interpretace a argumentovat, proč je přesnější než tyto pohledy.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Předmětem etnografie může být cílová skupina, kultura, prostor, organizace, zaměstnání atd.</a:t>
            </a:r>
          </a:p>
        </p:txBody>
      </p:sp>
    </p:spTree>
    <p:extLst>
      <p:ext uri="{BB962C8B-B14F-4D97-AF65-F5344CB8AC3E}">
        <p14:creationId xmlns:p14="http://schemas.microsoft.com/office/powerpoint/2010/main" val="60127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2399</TotalTime>
  <Words>2252</Words>
  <Application>Microsoft Office PowerPoint</Application>
  <PresentationFormat>Širokoúhlá obrazovka</PresentationFormat>
  <Paragraphs>163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Garamond</vt:lpstr>
      <vt:lpstr>Georgia</vt:lpstr>
      <vt:lpstr>Motiv systému Office</vt:lpstr>
      <vt:lpstr>Metody vytváření dat</vt:lpstr>
      <vt:lpstr>Rozhovory jako hlavní kvalitativní metoda vytváření dat</vt:lpstr>
      <vt:lpstr>Rozhovor není výslech!</vt:lpstr>
      <vt:lpstr>Rozhovor není zkoušení!</vt:lpstr>
      <vt:lpstr>Rozhovor a sociální práce nebo terapeutická praxe</vt:lpstr>
      <vt:lpstr>Fokusní skupiny</vt:lpstr>
      <vt:lpstr>Pozorování – kvalitativní</vt:lpstr>
      <vt:lpstr>Desk research</vt:lpstr>
      <vt:lpstr>Etnografie</vt:lpstr>
      <vt:lpstr>Dotazník a úskalí s jeho vytvářením</vt:lpstr>
      <vt:lpstr>Typy otázek v dotazníku</vt:lpstr>
      <vt:lpstr>Atribuční data</vt:lpstr>
      <vt:lpstr>Větvení dotazníku</vt:lpstr>
      <vt:lpstr>Pilotáž dotazníku</vt:lpstr>
      <vt:lpstr>Face-to-face dotazování oproti elektronickému dotazování</vt:lpstr>
      <vt:lpstr>Přepis dotazníků</vt:lpstr>
      <vt:lpstr>Pozorování – kvantitativní</vt:lpstr>
      <vt:lpstr>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náležitosti kurzu a základy (kvalitativně vedeného smíšeného) výzkumu</dc:title>
  <dc:creator>Jiří Mertl</dc:creator>
  <cp:lastModifiedBy>Mertl Jiří</cp:lastModifiedBy>
  <cp:revision>67</cp:revision>
  <dcterms:created xsi:type="dcterms:W3CDTF">2020-10-17T19:57:40Z</dcterms:created>
  <dcterms:modified xsi:type="dcterms:W3CDTF">2024-03-10T18:24:08Z</dcterms:modified>
</cp:coreProperties>
</file>