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5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8" indent="-359928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52128" indent="-359928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8" indent="-359928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8" indent="-359928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Autor a 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Podtitul prezentace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462239"/>
            <a:ext cx="21945602" cy="832617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6" indent="-521275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6" indent="-521276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Více o faktu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Text úrovně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214481"/>
            <a:ext cx="21945600" cy="4269713"/>
          </a:xfrm>
          <a:prstGeom prst="rect">
            <a:avLst/>
          </a:prstGeom>
        </p:spPr>
        <p:txBody>
          <a:bodyPr anchor="b"/>
          <a:lstStyle/>
          <a:p>
            <a:pPr marL="0" lvl="4" indent="2995573" algn="ctr" defTabSz="565708">
              <a:lnSpc>
                <a:spcPct val="80000"/>
              </a:lnSpc>
              <a:spcBef>
                <a:spcPts val="0"/>
              </a:spcBef>
              <a:buSzTx/>
              <a:buNone/>
              <a:defRPr sz="51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100 %
</a:t>
            </a:r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100051"/>
            <a:ext cx="21945602" cy="832617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6" indent="-521275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6" indent="-521276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Zdroj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marL="0" lvl="4" indent="44439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„Význačný citát“
</a:t>
            </a:r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oře stýkající se s oblohou při západu slunce 2"/>
          <p:cNvSpPr>
            <a:spLocks noGrp="1"/>
          </p:cNvSpPr>
          <p:nvPr>
            <p:ph type="pic" sz="quarter" idx="21"/>
          </p:nvPr>
        </p:nvSpPr>
        <p:spPr>
          <a:xfrm>
            <a:off x="15744825" y="5581751"/>
            <a:ext cx="7365408" cy="8280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oře stýkající se s oblohou při západu slunce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láž a moře při západu slunce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áž a moře při západu slunce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áž a moře při západu slunc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Název prezentace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1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a datum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15494" y="4585101"/>
            <a:ext cx="9757341" cy="2540005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3" name="Moře stýkající se s oblohou při západu slunc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7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2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1" name="Moře stýkající se s oblohou při západu slunc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6" indent="-521275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6" indent="-521276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8" y="4023221"/>
            <a:ext cx="9757573" cy="8384680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67"/>
            <a:ext cx="21945600" cy="6604005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4648"/>
            <a:ext cx="21945602" cy="832617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6" indent="-521275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6" indent="-521276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2"/>
            <a:ext cx="21945602" cy="832618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dditudemag.com/adult-adhd-learning-disabilities-dyslexi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earning disabilities"/>
          <p:cNvSpPr txBox="1">
            <a:spLocks noGrp="1"/>
          </p:cNvSpPr>
          <p:nvPr>
            <p:ph type="title"/>
          </p:nvPr>
        </p:nvSpPr>
        <p:spPr>
          <a:xfrm>
            <a:off x="1219200" y="2927180"/>
            <a:ext cx="21945600" cy="4267208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Learning disabilities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hat is dysgraphia?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/>
          <a:lstStyle/>
          <a:p>
            <a:r>
              <a:t>What is dysgraphia?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ysgraphia"/>
          <p:cNvSpPr txBox="1">
            <a:spLocks noGrp="1"/>
          </p:cNvSpPr>
          <p:nvPr>
            <p:ph type="title"/>
          </p:nvPr>
        </p:nvSpPr>
        <p:spPr>
          <a:xfrm>
            <a:off x="1053322" y="1675176"/>
            <a:ext cx="9753601" cy="1600207"/>
          </a:xfrm>
          <a:prstGeom prst="rect">
            <a:avLst/>
          </a:prstGeom>
        </p:spPr>
        <p:txBody>
          <a:bodyPr/>
          <a:lstStyle>
            <a:lvl1pPr defTabSz="2267711">
              <a:defRPr sz="7800" spc="-100"/>
            </a:lvl1pPr>
          </a:lstStyle>
          <a:p>
            <a:r>
              <a:t>Dysgraphia </a:t>
            </a:r>
          </a:p>
        </p:txBody>
      </p:sp>
      <p:sp>
        <p:nvSpPr>
          <p:cNvPr id="185" name="Problem with handwriting and spelling…"/>
          <p:cNvSpPr txBox="1">
            <a:spLocks noGrp="1"/>
          </p:cNvSpPr>
          <p:nvPr>
            <p:ph type="body" sz="half" idx="1"/>
          </p:nvPr>
        </p:nvSpPr>
        <p:spPr>
          <a:xfrm>
            <a:off x="1219198" y="4023221"/>
            <a:ext cx="9757573" cy="838468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defTabSz="825500"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Problem with handwriting and spelling</a:t>
            </a:r>
          </a:p>
          <a:p>
            <a:pPr defTabSz="825500"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Research has shown that orthographic coding in working memory is related to handwriting and is often impaired in dysgraphia. </a:t>
            </a:r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Personal experience </a:t>
            </a:r>
          </a:p>
        </p:txBody>
      </p:sp>
      <p:pic>
        <p:nvPicPr>
          <p:cNvPr id="186" name="African-boy-writing-2.jpg" descr="African-boy-writing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048" y="2460668"/>
            <a:ext cx="11279628" cy="9322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What is dyscalculia?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/>
          <a:lstStyle/>
          <a:p>
            <a:r>
              <a:t>What is dyscalculia?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yscalculia"/>
          <p:cNvSpPr txBox="1">
            <a:spLocks noGrp="1"/>
          </p:cNvSpPr>
          <p:nvPr>
            <p:ph type="title"/>
          </p:nvPr>
        </p:nvSpPr>
        <p:spPr>
          <a:xfrm>
            <a:off x="1221184" y="1224936"/>
            <a:ext cx="9753601" cy="1600207"/>
          </a:xfrm>
          <a:prstGeom prst="rect">
            <a:avLst/>
          </a:prstGeom>
        </p:spPr>
        <p:txBody>
          <a:bodyPr/>
          <a:lstStyle>
            <a:lvl1pPr defTabSz="2267711">
              <a:defRPr sz="7800" spc="-100"/>
            </a:lvl1pPr>
          </a:lstStyle>
          <a:p>
            <a:r>
              <a:t>Dyscalculia</a:t>
            </a:r>
          </a:p>
        </p:txBody>
      </p:sp>
      <p:pic>
        <p:nvPicPr>
          <p:cNvPr id="191" name="Moře stýkající se s oblohou při západu slunce" descr="Moře stýkající se s oblohou při západu slunc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1900" r="21900"/>
          <a:stretch>
            <a:fillRect/>
          </a:stretch>
        </p:blipFill>
        <p:spPr>
          <a:xfrm>
            <a:off x="11282325" y="-2782"/>
            <a:ext cx="13409892" cy="13721754"/>
          </a:xfrm>
          <a:prstGeom prst="rect">
            <a:avLst/>
          </a:prstGeom>
        </p:spPr>
      </p:pic>
      <p:sp>
        <p:nvSpPr>
          <p:cNvPr id="192" name="Dyscalculia is a learning disability in math.…"/>
          <p:cNvSpPr txBox="1">
            <a:spLocks noGrp="1"/>
          </p:cNvSpPr>
          <p:nvPr>
            <p:ph type="body" sz="half" idx="1"/>
          </p:nvPr>
        </p:nvSpPr>
        <p:spPr>
          <a:xfrm>
            <a:off x="1219198" y="4023221"/>
            <a:ext cx="9757573" cy="8384680"/>
          </a:xfrm>
          <a:prstGeom prst="rect">
            <a:avLst/>
          </a:prstGeom>
          <a:solidFill>
            <a:srgbClr val="239290"/>
          </a:solidFill>
        </p:spPr>
        <p:txBody>
          <a:bodyPr/>
          <a:lstStyle/>
          <a:p>
            <a:pPr defTabSz="1130300"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marL="496452" indent="-496452" defTabSz="11303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11303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Dyscalculia is a learning disability in math.</a:t>
            </a:r>
          </a:p>
          <a:p>
            <a:pPr marL="496452" indent="-496452" algn="l" defTabSz="11303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3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Dyscalculia is as common in girls as in boys.</a:t>
            </a:r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3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3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Unfortunately a lot of teachers overlook dyscalculia as just being “bad at math.” </a:t>
            </a:r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3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3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Personal experience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is dyspraxia?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/>
          <a:lstStyle/>
          <a:p>
            <a:r>
              <a:t>What is dyspraxia?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yspraxia"/>
          <p:cNvSpPr txBox="1">
            <a:spLocks noGrp="1"/>
          </p:cNvSpPr>
          <p:nvPr>
            <p:ph type="title"/>
          </p:nvPr>
        </p:nvSpPr>
        <p:spPr>
          <a:xfrm>
            <a:off x="982232" y="1438208"/>
            <a:ext cx="9753601" cy="1600207"/>
          </a:xfrm>
          <a:prstGeom prst="rect">
            <a:avLst/>
          </a:prstGeom>
        </p:spPr>
        <p:txBody>
          <a:bodyPr/>
          <a:lstStyle>
            <a:lvl1pPr defTabSz="2267711">
              <a:defRPr sz="7800" spc="-100"/>
            </a:lvl1pPr>
          </a:lstStyle>
          <a:p>
            <a:r>
              <a:t>Dyspraxia</a:t>
            </a:r>
          </a:p>
        </p:txBody>
      </p:sp>
      <p:pic>
        <p:nvPicPr>
          <p:cNvPr id="197" name="Moře stýkající se s oblohou při západu slunce" descr="Moře stýkající se s oblohou při západu slunc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867" r="17867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98" name="Problems with movements and coordinations…"/>
          <p:cNvSpPr txBox="1">
            <a:spLocks noGrp="1"/>
          </p:cNvSpPr>
          <p:nvPr>
            <p:ph type="body" sz="half" idx="1"/>
          </p:nvPr>
        </p:nvSpPr>
        <p:spPr>
          <a:xfrm>
            <a:off x="1219198" y="4023221"/>
            <a:ext cx="9757573" cy="8384680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Problems with movements and coordinations</a:t>
            </a:r>
          </a:p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Motor learning difficulties</a:t>
            </a:r>
          </a:p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defTabSz="8255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Language problems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923" y="4128163"/>
            <a:ext cx="16045601" cy="5459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hank you for you atten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for you attention </a:t>
            </a:r>
          </a:p>
        </p:txBody>
      </p:sp>
      <p:sp>
        <p:nvSpPr>
          <p:cNvPr id="203" name="https://www.youtube.com/watch?app=desktop&amp;v=wqFYWLDNy5s"/>
          <p:cNvSpPr txBox="1"/>
          <p:nvPr/>
        </p:nvSpPr>
        <p:spPr>
          <a:xfrm>
            <a:off x="2383231" y="12670197"/>
            <a:ext cx="19232834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r>
              <a:t>https://www.youtube.com/watch?app=desktop&amp;v=wqFYWLDNy5s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Sources </a:t>
            </a:r>
          </a:p>
        </p:txBody>
      </p:sp>
      <p:sp>
        <p:nvSpPr>
          <p:cNvPr id="206" name="Neesy dyslexia [online]. [cit. 2024-04-22]. Dostupné z: https://www.nessy.com/en-us/dyslexia-explained/understanding-dyslexia/7-dyslexia-difficulties.…"/>
          <p:cNvSpPr txBox="1">
            <a:spLocks noGrp="1"/>
          </p:cNvSpPr>
          <p:nvPr>
            <p:ph type="body" idx="1"/>
          </p:nvPr>
        </p:nvSpPr>
        <p:spPr>
          <a:xfrm>
            <a:off x="1219200" y="3302296"/>
            <a:ext cx="21945602" cy="8385549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z="1600" spc="0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spcBef>
                <a:spcPts val="0"/>
              </a:spcBef>
              <a:defRPr sz="1600" spc="0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Neesy dyslexia [online]. [cit. 2024-04-22]. Dostupné z: https://www.nessy.com/en-us/dyslexia-explained/understanding-dyslexia/7-dyslexia-difficulties. </a:t>
            </a:r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Literacy matters [online]. [cit. 2024-04-22]. Dostupné z: https://myliteracymatters.com/what-is-dyslexia. </a:t>
            </a:r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Sonic learning [online]. [cit. 2024-04-22]. Dostupné z: https://soniclearning.com.au/symptoms-of-dyslexia-by-age. </a:t>
            </a:r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4000" spc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Mind tools [online]. [cit. 2024-04-22]. Dostupné z: https://www.mindtools.com/a2rrhk8/dyslexia-in-the-workplace.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earning disabilities"/>
          <p:cNvSpPr txBox="1">
            <a:spLocks noGrp="1"/>
          </p:cNvSpPr>
          <p:nvPr>
            <p:ph type="title"/>
          </p:nvPr>
        </p:nvSpPr>
        <p:spPr>
          <a:xfrm>
            <a:off x="1221184" y="1509297"/>
            <a:ext cx="9753601" cy="1600207"/>
          </a:xfrm>
          <a:prstGeom prst="rect">
            <a:avLst/>
          </a:prstGeom>
        </p:spPr>
        <p:txBody>
          <a:bodyPr/>
          <a:lstStyle>
            <a:lvl1pPr defTabSz="2267711">
              <a:defRPr sz="7800" spc="-100"/>
            </a:lvl1pPr>
          </a:lstStyle>
          <a:p>
            <a:r>
              <a:t>Learning disabilities </a:t>
            </a:r>
          </a:p>
        </p:txBody>
      </p:sp>
      <p:sp>
        <p:nvSpPr>
          <p:cNvPr id="154" name="The three main types of learning disabilities…"/>
          <p:cNvSpPr txBox="1">
            <a:spLocks noGrp="1"/>
          </p:cNvSpPr>
          <p:nvPr>
            <p:ph type="body" sz="half" idx="1"/>
          </p:nvPr>
        </p:nvSpPr>
        <p:spPr>
          <a:xfrm>
            <a:off x="1408774" y="4000846"/>
            <a:ext cx="9753601" cy="8384680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three main types of learning disabilities</a:t>
            </a:r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type of learning disability can include several different disorders</a:t>
            </a:r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Learning disabilities are not based on less hearing, visual problems…..</a:t>
            </a:r>
          </a:p>
          <a:p>
            <a:pPr algn="l" defTabSz="457200">
              <a:lnSpc>
                <a:spcPct val="120000"/>
              </a:lnSpc>
              <a:defRPr sz="4000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l" defTabSz="457200">
              <a:lnSpc>
                <a:spcPct val="120000"/>
              </a:lnSpc>
              <a:buSzPct val="45000"/>
              <a:buBlip>
                <a:blip r:embed="rId2"/>
              </a:buBlip>
              <a:defRPr sz="40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can we know that child has learning disabilities? </a:t>
            </a:r>
          </a:p>
        </p:txBody>
      </p:sp>
      <p:pic>
        <p:nvPicPr>
          <p:cNvPr id="155" name="IMG_7660.jpg" descr="IMG_7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953" y="2316389"/>
            <a:ext cx="10474585" cy="9083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following questions"/>
          <p:cNvSpPr txBox="1">
            <a:spLocks noGrp="1"/>
          </p:cNvSpPr>
          <p:nvPr>
            <p:ph type="title"/>
          </p:nvPr>
        </p:nvSpPr>
        <p:spPr>
          <a:xfrm>
            <a:off x="1186571" y="1025483"/>
            <a:ext cx="9757341" cy="2545105"/>
          </a:xfrm>
          <a:prstGeom prst="rect">
            <a:avLst/>
          </a:prstGeom>
        </p:spPr>
        <p:txBody>
          <a:bodyPr/>
          <a:lstStyle>
            <a:lvl1pPr defTabSz="2072638">
              <a:defRPr sz="7100" spc="-100"/>
            </a:lvl1pPr>
          </a:lstStyle>
          <a:p>
            <a:r>
              <a:t>The following questions </a:t>
            </a:r>
          </a:p>
        </p:txBody>
      </p:sp>
      <p:pic>
        <p:nvPicPr>
          <p:cNvPr id="158" name="Moře stýkající se s oblohou při západu slunce" descr="Moře stýkající se s oblohou při západu slunc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435" r="18758"/>
          <a:stretch>
            <a:fillRect/>
          </a:stretch>
        </p:blipFill>
        <p:spPr>
          <a:xfrm>
            <a:off x="12187983" y="1435876"/>
            <a:ext cx="10922008" cy="11176004"/>
          </a:xfrm>
          <a:prstGeom prst="rect">
            <a:avLst/>
          </a:prstGeom>
        </p:spPr>
      </p:pic>
      <p:sp>
        <p:nvSpPr>
          <p:cNvPr id="159" name="Does my child have trouble learning the alphabet, rhyming words, or connecting letters to their sounds?…"/>
          <p:cNvSpPr txBox="1">
            <a:spLocks noGrp="1"/>
          </p:cNvSpPr>
          <p:nvPr>
            <p:ph type="body" sz="quarter" idx="1"/>
          </p:nvPr>
        </p:nvSpPr>
        <p:spPr>
          <a:xfrm>
            <a:off x="1188442" y="4167487"/>
            <a:ext cx="9753601" cy="6841785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877453" indent="-877453">
              <a:buClr>
                <a:srgbClr val="000000"/>
              </a:buClr>
              <a:buSzPct val="100000"/>
              <a:buAutoNum type="arabicPeriod"/>
              <a:defRPr sz="4000" spc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>
              <a:defRPr sz="4000" spc="0">
                <a:solidFill>
                  <a:srgbClr val="414141"/>
                </a:solidFill>
                <a:uFill>
                  <a:solidFill>
                    <a:srgbClr val="4141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Does my child have trouble learning the alphabet, rhyming words, or connecting letters to their sounds?</a:t>
            </a:r>
          </a:p>
          <a:p>
            <a:pPr>
              <a:defRPr sz="4000" spc="0">
                <a:solidFill>
                  <a:srgbClr val="414141"/>
                </a:solidFill>
                <a:uFill>
                  <a:solidFill>
                    <a:srgbClr val="4141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4000" spc="0">
                <a:solidFill>
                  <a:srgbClr val="414141"/>
                </a:solidFill>
                <a:uFill>
                  <a:solidFill>
                    <a:srgbClr val="4141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my child having difficulty understanding what he or she reads?</a:t>
            </a:r>
          </a:p>
          <a:p>
            <a:pPr>
              <a:defRPr sz="4000" spc="0">
                <a:solidFill>
                  <a:srgbClr val="414141"/>
                </a:solidFill>
                <a:uFill>
                  <a:solidFill>
                    <a:srgbClr val="4141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4000" spc="0">
                <a:solidFill>
                  <a:srgbClr val="414141"/>
                </a:solidFill>
                <a:uFill>
                  <a:solidFill>
                    <a:srgbClr val="41414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my child having difficulty with spelling?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 is dyslexia?"/>
          <p:cNvSpPr txBox="1">
            <a:spLocks noGrp="1"/>
          </p:cNvSpPr>
          <p:nvPr>
            <p:ph type="title"/>
          </p:nvPr>
        </p:nvSpPr>
        <p:spPr>
          <a:xfrm>
            <a:off x="1005928" y="3224609"/>
            <a:ext cx="21945602" cy="6604001"/>
          </a:xfrm>
          <a:prstGeom prst="rect">
            <a:avLst/>
          </a:prstGeom>
        </p:spPr>
        <p:txBody>
          <a:bodyPr/>
          <a:lstStyle/>
          <a:p>
            <a:r>
              <a:t>What is dyslexia?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yslexia"/>
          <p:cNvSpPr txBox="1">
            <a:spLocks noGrp="1"/>
          </p:cNvSpPr>
          <p:nvPr>
            <p:ph type="title"/>
          </p:nvPr>
        </p:nvSpPr>
        <p:spPr>
          <a:xfrm>
            <a:off x="1217329" y="201195"/>
            <a:ext cx="9757341" cy="2540001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Dyslexia </a:t>
            </a:r>
          </a:p>
        </p:txBody>
      </p:sp>
      <p:pic>
        <p:nvPicPr>
          <p:cNvPr id="164" name="Moře stýkající se s oblohou při západu slunce" descr="Moře stýkající se s oblohou při západu slunc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424" r="17424"/>
          <a:stretch>
            <a:fillRect/>
          </a:stretch>
        </p:blipFill>
        <p:spPr>
          <a:xfrm>
            <a:off x="14324711" y="1631188"/>
            <a:ext cx="8250670" cy="8442546"/>
          </a:xfrm>
          <a:prstGeom prst="rect">
            <a:avLst/>
          </a:prstGeom>
        </p:spPr>
      </p:pic>
      <p:sp>
        <p:nvSpPr>
          <p:cNvPr id="165" name="Dyslexia is a slight disorder of the brain…"/>
          <p:cNvSpPr txBox="1">
            <a:spLocks noGrp="1"/>
          </p:cNvSpPr>
          <p:nvPr>
            <p:ph type="body" sz="half" idx="1"/>
          </p:nvPr>
        </p:nvSpPr>
        <p:spPr>
          <a:xfrm>
            <a:off x="1385077" y="3475837"/>
            <a:ext cx="9753601" cy="7638127"/>
          </a:xfrm>
          <a:prstGeom prst="rect">
            <a:avLst/>
          </a:prstGeom>
          <a:solidFill>
            <a:srgbClr val="239290"/>
          </a:solidFill>
        </p:spPr>
        <p:txBody>
          <a:bodyPr/>
          <a:lstStyle/>
          <a:p>
            <a:pPr defTabSz="1130300">
              <a:defRPr sz="3200" spc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3"/>
              </a:buBlip>
              <a:defRPr sz="42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Dyslexia is a slight disorder of the brain</a:t>
            </a:r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3"/>
              </a:buBlip>
              <a:defRPr sz="42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3"/>
              </a:buBlip>
              <a:defRPr sz="42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But does not affect intelligence</a:t>
            </a:r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3"/>
              </a:buBlip>
              <a:defRPr sz="42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96452" indent="-496452" algn="just" defTabSz="457200">
              <a:lnSpc>
                <a:spcPct val="120000"/>
              </a:lnSpc>
              <a:buSzPct val="45000"/>
              <a:buBlip>
                <a:blip r:embed="rId3"/>
              </a:buBlip>
              <a:defRPr sz="4200" spc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 20% of the population has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dyslexia</a:t>
            </a:r>
          </a:p>
          <a:p>
            <a:pPr marL="397161" indent="-397161" defTabSz="1130300">
              <a:buSzPct val="45000"/>
              <a:buBlip>
                <a:blip r:embed="rId3"/>
              </a:buBlip>
              <a:defRPr sz="4000" spc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397161" indent="-397161" defTabSz="1130300">
              <a:buSzPct val="45000"/>
              <a:buBlip>
                <a:blip r:embed="rId3"/>
              </a:buBlip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Dyslexia in adults can manifest in different and unexpected ways.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ome Sights of dyslexia in adults"/>
          <p:cNvSpPr txBox="1">
            <a:spLocks noGrp="1"/>
          </p:cNvSpPr>
          <p:nvPr>
            <p:ph type="title"/>
          </p:nvPr>
        </p:nvSpPr>
        <p:spPr>
          <a:xfrm>
            <a:off x="-508682" y="774700"/>
            <a:ext cx="10922001" cy="2921019"/>
          </a:xfrm>
          <a:prstGeom prst="rect">
            <a:avLst/>
          </a:prstGeom>
        </p:spPr>
        <p:txBody>
          <a:bodyPr/>
          <a:lstStyle/>
          <a:p>
            <a:pPr algn="just" defTabSz="365758">
              <a:lnSpc>
                <a:spcPct val="120000"/>
              </a:lnSpc>
              <a:defRPr sz="4800" b="1" spc="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lvl="5" indent="1828800" algn="just" defTabSz="365758">
              <a:lnSpc>
                <a:spcPct val="120000"/>
              </a:lnSpc>
              <a:defRPr sz="4800" b="1" spc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Sights of dyslexia in adults </a:t>
            </a:r>
          </a:p>
        </p:txBody>
      </p:sp>
      <p:pic>
        <p:nvPicPr>
          <p:cNvPr id="168" name="Moře stýkající se s oblohou při západu slunce" descr="Moře stýkající se s oblohou při západu slunc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565" r="4565"/>
          <a:stretch>
            <a:fillRect/>
          </a:stretch>
        </p:blipFill>
        <p:spPr>
          <a:xfrm>
            <a:off x="12674534" y="2256194"/>
            <a:ext cx="9958221" cy="10189806"/>
          </a:xfrm>
          <a:prstGeom prst="rect">
            <a:avLst/>
          </a:prstGeom>
        </p:spPr>
      </p:pic>
      <p:sp>
        <p:nvSpPr>
          <p:cNvPr id="169" name="Difficulty recalling past conversations: often accused of “not listening”…"/>
          <p:cNvSpPr txBox="1">
            <a:spLocks noGrp="1"/>
          </p:cNvSpPr>
          <p:nvPr>
            <p:ph type="body" sz="half" idx="1"/>
          </p:nvPr>
        </p:nvSpPr>
        <p:spPr>
          <a:xfrm>
            <a:off x="1219198" y="4023221"/>
            <a:ext cx="9757573" cy="8384680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825500">
              <a:defRPr sz="3200" spc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marL="877453" indent="-877453" defTabSz="825500">
              <a:buClr>
                <a:srgbClr val="000000"/>
              </a:buClr>
              <a:buSzPct val="100000"/>
              <a:buAutoNum type="arabicPeriod"/>
              <a:defRPr sz="4000" spc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Difficulty recalling past conversations: often accused of “not listening” </a:t>
            </a:r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Trouble remembering names </a:t>
            </a:r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Resisting readings loud during meetings</a:t>
            </a:r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825500">
              <a:defRPr sz="4000" spc="0">
                <a:uFill>
                  <a:solidFill>
                    <a:srgbClr val="1A1A1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Rereading emails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oře stýkající se s oblohou při západu slunce 2" descr="Moře stýkající se s oblohou při západu slunce 2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1877" r="11877"/>
          <a:stretch>
            <a:fillRect/>
          </a:stretch>
        </p:blipFill>
        <p:spPr>
          <a:xfrm>
            <a:off x="417951" y="8475056"/>
            <a:ext cx="6017427" cy="4419697"/>
          </a:xfrm>
          <a:prstGeom prst="rect">
            <a:avLst/>
          </a:prstGeom>
        </p:spPr>
      </p:pic>
      <p:pic>
        <p:nvPicPr>
          <p:cNvPr id="172" name="Moře stýkající se s oblohou při západu slunce 1" descr="Moře stýkající se s oblohou při západu slunce 1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b="11862"/>
          <a:stretch>
            <a:fillRect/>
          </a:stretch>
        </p:blipFill>
        <p:spPr>
          <a:xfrm>
            <a:off x="17948625" y="1207257"/>
            <a:ext cx="5743155" cy="4218245"/>
          </a:xfrm>
          <a:prstGeom prst="rect">
            <a:avLst/>
          </a:prstGeom>
        </p:spPr>
      </p:pic>
      <p:pic>
        <p:nvPicPr>
          <p:cNvPr id="173" name="ud-definition-of-dyslexia-strengths.jpg" descr="ud-definition-of-dyslexia-strengt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73" y="3423501"/>
            <a:ext cx="10270454" cy="5777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!</a:t>
            </a:r>
          </a:p>
        </p:txBody>
      </p:sp>
      <p:sp>
        <p:nvSpPr>
          <p:cNvPr id="176" name="1. Dyslexia is very common.…"/>
          <p:cNvSpPr txBox="1">
            <a:spLocks noGrp="1"/>
          </p:cNvSpPr>
          <p:nvPr>
            <p:ph type="body" idx="1"/>
          </p:nvPr>
        </p:nvSpPr>
        <p:spPr>
          <a:xfrm>
            <a:off x="1219198" y="4013200"/>
            <a:ext cx="21948580" cy="8483600"/>
          </a:xfrm>
          <a:prstGeom prst="rect">
            <a:avLst/>
          </a:prstGeom>
        </p:spPr>
        <p:txBody>
          <a:bodyPr/>
          <a:lstStyle/>
          <a:p>
            <a:pPr marL="0" indent="0" algn="just" defTabSz="449580">
              <a:lnSpc>
                <a:spcPct val="120000"/>
              </a:lnSpc>
              <a:spcBef>
                <a:spcPts val="500"/>
              </a:spcBef>
              <a:buSzTx/>
              <a:buNone/>
              <a:defRPr sz="5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 b="1"/>
              <a:t>Dyslexia is very common</a:t>
            </a:r>
            <a:r>
              <a:t>. </a:t>
            </a:r>
          </a:p>
          <a:p>
            <a:pPr marL="0" indent="0" algn="just" defTabSz="449580">
              <a:lnSpc>
                <a:spcPct val="120000"/>
              </a:lnSpc>
              <a:spcBef>
                <a:spcPts val="500"/>
              </a:spcBef>
              <a:buSzTx/>
              <a:buNone/>
              <a:defRPr sz="5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449580">
              <a:lnSpc>
                <a:spcPct val="120000"/>
              </a:lnSpc>
              <a:spcBef>
                <a:spcPts val="500"/>
              </a:spcBef>
              <a:buSzTx/>
              <a:buNone/>
              <a:defRPr sz="5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Kids who have dyslexia are </a:t>
            </a:r>
            <a:r>
              <a:rPr b="1"/>
              <a:t>just as smart as other kids</a:t>
            </a:r>
            <a:r>
              <a:t>. </a:t>
            </a:r>
          </a:p>
          <a:p>
            <a:pPr marL="0" indent="0" algn="just" defTabSz="449580">
              <a:lnSpc>
                <a:spcPct val="120000"/>
              </a:lnSpc>
              <a:spcBef>
                <a:spcPts val="500"/>
              </a:spcBef>
              <a:buSzTx/>
              <a:buNone/>
              <a:defRPr sz="5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449580">
              <a:lnSpc>
                <a:spcPct val="120000"/>
              </a:lnSpc>
              <a:spcBef>
                <a:spcPts val="500"/>
              </a:spcBef>
              <a:buSzTx/>
              <a:buNone/>
              <a:defRPr sz="5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There are </a:t>
            </a:r>
            <a:r>
              <a:rPr b="1"/>
              <a:t>proven methods for teaching kids </a:t>
            </a:r>
            <a:r>
              <a:t>with dyslexia to read and improve skills.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rsonal"/>
          <p:cNvSpPr txBox="1">
            <a:spLocks noGrp="1"/>
          </p:cNvSpPr>
          <p:nvPr>
            <p:ph type="title"/>
          </p:nvPr>
        </p:nvSpPr>
        <p:spPr>
          <a:xfrm>
            <a:off x="6762380" y="2665658"/>
            <a:ext cx="9757342" cy="25400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defTabSz="1130300">
              <a:lnSpc>
                <a:spcPct val="100000"/>
              </a:lnSpc>
              <a:defRPr sz="70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Personal </a:t>
            </a:r>
          </a:p>
        </p:txBody>
      </p:sp>
      <p:sp>
        <p:nvSpPr>
          <p:cNvPr id="179" name="Experience"/>
          <p:cNvSpPr txBox="1">
            <a:spLocks noGrp="1"/>
          </p:cNvSpPr>
          <p:nvPr>
            <p:ph type="body" sz="quarter" idx="1"/>
          </p:nvPr>
        </p:nvSpPr>
        <p:spPr>
          <a:xfrm>
            <a:off x="3470394" y="6021481"/>
            <a:ext cx="9753604" cy="5416556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Experience </a:t>
            </a:r>
          </a:p>
        </p:txBody>
      </p:sp>
      <p:pic>
        <p:nvPicPr>
          <p:cNvPr id="180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170" y="6202047"/>
            <a:ext cx="8425710" cy="505542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Vlastní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23_ClassicWhite</vt:lpstr>
      <vt:lpstr>Learning disabilities </vt:lpstr>
      <vt:lpstr>Learning disabilities </vt:lpstr>
      <vt:lpstr>The following questions </vt:lpstr>
      <vt:lpstr>What is dyslexia?  </vt:lpstr>
      <vt:lpstr>Dyslexia </vt:lpstr>
      <vt:lpstr> Some Sights of dyslexia in adults </vt:lpstr>
      <vt:lpstr>Prezentace aplikace PowerPoint</vt:lpstr>
      <vt:lpstr>!</vt:lpstr>
      <vt:lpstr>Personal </vt:lpstr>
      <vt:lpstr>What is dysgraphia?</vt:lpstr>
      <vt:lpstr>Dysgraphia </vt:lpstr>
      <vt:lpstr>What is dyscalculia? </vt:lpstr>
      <vt:lpstr>Dyscalculia</vt:lpstr>
      <vt:lpstr>What is dyspraxia? </vt:lpstr>
      <vt:lpstr>Dyspraxia</vt:lpstr>
      <vt:lpstr>Prezentace aplikace PowerPoint</vt:lpstr>
      <vt:lpstr>Prezentace aplikace PowerPoint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disabilities </dc:title>
  <dc:creator>Uzivatel</dc:creator>
  <cp:lastModifiedBy>Marie Houšková</cp:lastModifiedBy>
  <cp:revision>1</cp:revision>
  <dcterms:modified xsi:type="dcterms:W3CDTF">2024-05-05T17:39:56Z</dcterms:modified>
</cp:coreProperties>
</file>