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ee3cacb53df499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ee3cacb53df499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0d356c1612c1ad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0d356c1612c1ad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06351725ddc726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06351725ddc726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d356c1612c1ad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0d356c1612c1ad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d356c1612c1ad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d356c1612c1ad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0d356c1612c1ad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0d356c1612c1ad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0d356c1612c1ad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0d356c1612c1ad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Sociology of European Integration</a:t>
            </a:r>
            <a:endParaRPr dirty="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Moodle page: https://dl1.cuni.cz/course/view.php?id=7256</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kind of governance regime(s) is the European Union?</a:t>
            </a:r>
            <a:endParaRPr/>
          </a:p>
        </p:txBody>
      </p:sp>
      <p:pic>
        <p:nvPicPr>
          <p:cNvPr id="2" name="Governance - intro">
            <a:hlinkClick r:id="" action="ppaction://media"/>
            <a:extLst>
              <a:ext uri="{FF2B5EF4-FFF2-40B4-BE49-F238E27FC236}">
                <a16:creationId xmlns:a16="http://schemas.microsoft.com/office/drawing/2014/main" id="{025E552A-C237-496C-BF16-AB4B5A9316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Governance theory: general principles</a:t>
            </a:r>
            <a:endParaRPr/>
          </a:p>
        </p:txBody>
      </p:sp>
      <p:sp>
        <p:nvSpPr>
          <p:cNvPr id="66" name="Google Shape;66;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Government and governance are about securing “the conditions for ordered rule and collective action” (Stoker, 1998: 17)</a:t>
            </a:r>
            <a:endParaRPr dirty="0"/>
          </a:p>
          <a:p>
            <a:pPr marL="457200" lvl="0" indent="-342900" algn="l" rtl="0">
              <a:spcBef>
                <a:spcPts val="0"/>
              </a:spcBef>
              <a:spcAft>
                <a:spcPts val="0"/>
              </a:spcAft>
              <a:buSzPts val="1800"/>
              <a:buChar char="●"/>
            </a:pPr>
            <a:r>
              <a:rPr lang="en" dirty="0"/>
              <a:t>Governance is about “solving co-ordination problems in and across a wide range of specialised social systems“ (Jessop 2003: 101)</a:t>
            </a:r>
            <a:endParaRPr dirty="0"/>
          </a:p>
          <a:p>
            <a:pPr marL="457200" lvl="0" indent="-342900" algn="l" rtl="0">
              <a:spcBef>
                <a:spcPts val="0"/>
              </a:spcBef>
              <a:spcAft>
                <a:spcPts val="0"/>
              </a:spcAft>
              <a:buSzPts val="1800"/>
              <a:buChar char="●"/>
            </a:pPr>
            <a:r>
              <a:rPr lang="en" dirty="0"/>
              <a:t>Transformations of state, markets and society have allegedly changed the nature of many governing processes:</a:t>
            </a:r>
            <a:endParaRPr dirty="0"/>
          </a:p>
          <a:p>
            <a:pPr marL="914400" lvl="1" indent="-317500" algn="l" rtl="0">
              <a:spcBef>
                <a:spcPts val="0"/>
              </a:spcBef>
              <a:spcAft>
                <a:spcPts val="0"/>
              </a:spcAft>
              <a:buSzPts val="1400"/>
              <a:buChar char="○"/>
            </a:pPr>
            <a:r>
              <a:rPr lang="en" dirty="0"/>
              <a:t>blurring boundaries between/within public, private and non-governmental/non-profit sectors</a:t>
            </a:r>
            <a:endParaRPr dirty="0"/>
          </a:p>
          <a:p>
            <a:pPr marL="914400" lvl="1" indent="-317500" algn="l" rtl="0">
              <a:spcBef>
                <a:spcPts val="0"/>
              </a:spcBef>
              <a:spcAft>
                <a:spcPts val="0"/>
              </a:spcAft>
              <a:buSzPts val="1400"/>
              <a:buChar char="○"/>
            </a:pPr>
            <a:r>
              <a:rPr lang="en" dirty="0"/>
              <a:t>necessitating formation of “diffuse” coalitions and partnerships in order to govern, where previously this was achieved through the directive power of “central” authorities</a:t>
            </a:r>
            <a:endParaRPr dirty="0"/>
          </a:p>
          <a:p>
            <a:pPr marL="457200" lvl="0" indent="-342900" algn="l" rtl="0">
              <a:spcBef>
                <a:spcPts val="0"/>
              </a:spcBef>
              <a:spcAft>
                <a:spcPts val="0"/>
              </a:spcAft>
              <a:buSzPts val="1800"/>
              <a:buChar char="●"/>
            </a:pPr>
            <a:r>
              <a:rPr lang="en" dirty="0"/>
              <a:t>State retrenchment (neoliberalism) involved an appeal to either </a:t>
            </a:r>
            <a:r>
              <a:rPr lang="en" i="1" dirty="0"/>
              <a:t>markets</a:t>
            </a:r>
            <a:r>
              <a:rPr lang="en" dirty="0"/>
              <a:t> or </a:t>
            </a:r>
            <a:r>
              <a:rPr lang="en" i="1" dirty="0"/>
              <a:t>networks</a:t>
            </a:r>
            <a:r>
              <a:rPr lang="en" dirty="0"/>
              <a:t> (</a:t>
            </a:r>
            <a:r>
              <a:rPr lang="en-GB" dirty="0"/>
              <a:t>or </a:t>
            </a:r>
            <a:r>
              <a:rPr lang="en-GB" i="1" dirty="0"/>
              <a:t>communities</a:t>
            </a:r>
            <a:r>
              <a:rPr lang="en-GB" dirty="0"/>
              <a:t>) rather than </a:t>
            </a:r>
            <a:r>
              <a:rPr lang="en-GB" i="1" dirty="0"/>
              <a:t>hierarchy</a:t>
            </a:r>
            <a:r>
              <a:rPr lang="en-GB" dirty="0"/>
              <a:t> </a:t>
            </a:r>
            <a:r>
              <a:rPr lang="en" dirty="0"/>
              <a:t>as sources of social order</a:t>
            </a:r>
            <a:endParaRPr dirty="0"/>
          </a:p>
        </p:txBody>
      </p:sp>
      <p:pic>
        <p:nvPicPr>
          <p:cNvPr id="2" name="Governance principles">
            <a:hlinkClick r:id="" action="ppaction://media"/>
            <a:extLst>
              <a:ext uri="{FF2B5EF4-FFF2-40B4-BE49-F238E27FC236}">
                <a16:creationId xmlns:a16="http://schemas.microsoft.com/office/drawing/2014/main" id="{65B418CB-7C41-47E3-BE38-169E626BB8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Archetypal modes of governance</a:t>
            </a:r>
            <a:endParaRPr/>
          </a:p>
        </p:txBody>
      </p:sp>
      <p:sp>
        <p:nvSpPr>
          <p:cNvPr id="72" name="Google Shape;7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Many authors work conceptually with 3 archetypal modes of governance (</a:t>
            </a:r>
            <a:r>
              <a:rPr lang="en" i="1" dirty="0"/>
              <a:t>market, hierarchy and network</a:t>
            </a:r>
            <a:r>
              <a:rPr lang="en" dirty="0"/>
              <a:t>) with "a general applicability that transcends any particular geographical space or temporal order" (Frances et al 1991: 1)</a:t>
            </a:r>
            <a:endParaRPr dirty="0"/>
          </a:p>
          <a:p>
            <a:pPr marL="914400" lvl="1" indent="-317500" algn="l" rtl="0">
              <a:spcBef>
                <a:spcPts val="0"/>
              </a:spcBef>
              <a:spcAft>
                <a:spcPts val="0"/>
              </a:spcAft>
              <a:buSzPts val="1400"/>
              <a:buChar char="○"/>
            </a:pPr>
            <a:r>
              <a:rPr lang="en" dirty="0"/>
              <a:t>Used in preparatory studies for the White Paper on European Governance</a:t>
            </a:r>
            <a:endParaRPr dirty="0"/>
          </a:p>
          <a:p>
            <a:pPr marL="457200" lvl="0" indent="-342900" algn="l" rtl="0">
              <a:spcBef>
                <a:spcPts val="0"/>
              </a:spcBef>
              <a:spcAft>
                <a:spcPts val="0"/>
              </a:spcAft>
              <a:buSzPts val="1800"/>
              <a:buChar char="●"/>
            </a:pPr>
            <a:r>
              <a:rPr lang="en" dirty="0"/>
              <a:t>State a kind of ‘</a:t>
            </a:r>
            <a:r>
              <a:rPr lang="en" i="1" dirty="0"/>
              <a:t>meta-governor’</a:t>
            </a:r>
            <a:r>
              <a:rPr lang="en" dirty="0"/>
              <a:t> trying to manage “judicious mixing of market, hierarchy and networks to achieve the best possible outcomes from the viewpoint of those involved in metagovernance" (Jessop 2003: 108)</a:t>
            </a:r>
          </a:p>
          <a:p>
            <a:pPr marL="457200" lvl="0" indent="-342900" algn="l" rtl="0">
              <a:spcBef>
                <a:spcPts val="0"/>
              </a:spcBef>
              <a:spcAft>
                <a:spcPts val="0"/>
              </a:spcAft>
              <a:buSzPts val="1800"/>
              <a:buChar char="●"/>
            </a:pPr>
            <a:r>
              <a:rPr lang="en-GB" dirty="0"/>
              <a:t>Partial </a:t>
            </a:r>
            <a:r>
              <a:rPr lang="en" dirty="0"/>
              <a:t>differentiat</a:t>
            </a:r>
            <a:r>
              <a:rPr lang="en-GB" dirty="0"/>
              <a:t>ion</a:t>
            </a:r>
            <a:r>
              <a:rPr lang="en" dirty="0"/>
              <a:t> between scales:</a:t>
            </a:r>
            <a:endParaRPr dirty="0"/>
          </a:p>
          <a:p>
            <a:pPr marL="914400" lvl="1" indent="-317500" algn="l" rtl="0">
              <a:spcBef>
                <a:spcPts val="0"/>
              </a:spcBef>
              <a:spcAft>
                <a:spcPts val="0"/>
              </a:spcAft>
              <a:buSzPts val="1400"/>
              <a:buChar char="○"/>
            </a:pPr>
            <a:r>
              <a:rPr lang="en" dirty="0"/>
              <a:t>hierarchies characteristic of governance modalities at national level</a:t>
            </a:r>
            <a:endParaRPr dirty="0"/>
          </a:p>
          <a:p>
            <a:pPr marL="914400" lvl="1" indent="-317500" algn="l" rtl="0">
              <a:spcBef>
                <a:spcPts val="0"/>
              </a:spcBef>
              <a:spcAft>
                <a:spcPts val="0"/>
              </a:spcAft>
              <a:buSzPts val="1400"/>
              <a:buChar char="○"/>
            </a:pPr>
            <a:r>
              <a:rPr lang="en" dirty="0"/>
              <a:t>markets may be associated with the global scale</a:t>
            </a:r>
            <a:endParaRPr dirty="0"/>
          </a:p>
          <a:p>
            <a:pPr marL="914400" lvl="1" indent="-317500" algn="l" rtl="0">
              <a:spcBef>
                <a:spcPts val="0"/>
              </a:spcBef>
              <a:spcAft>
                <a:spcPts val="0"/>
              </a:spcAft>
              <a:buSzPts val="1400"/>
              <a:buChar char="○"/>
            </a:pPr>
            <a:r>
              <a:rPr lang="en" dirty="0"/>
              <a:t>networks with small-scale activities or re-scaling / multi-scaling</a:t>
            </a:r>
            <a:endParaRPr dirty="0"/>
          </a:p>
        </p:txBody>
      </p:sp>
      <p:pic>
        <p:nvPicPr>
          <p:cNvPr id="2" name="Archetypal modes">
            <a:hlinkClick r:id="" action="ppaction://media"/>
            <a:extLst>
              <a:ext uri="{FF2B5EF4-FFF2-40B4-BE49-F238E27FC236}">
                <a16:creationId xmlns:a16="http://schemas.microsoft.com/office/drawing/2014/main" id="{1702F818-34F8-4389-B9DC-929B5C3A1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EU as meta-governor</a:t>
            </a:r>
            <a:endParaRPr/>
          </a:p>
        </p:txBody>
      </p:sp>
      <p:sp>
        <p:nvSpPr>
          <p:cNvPr id="78" name="Google Shape;78;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“a combination of ‘super-vision' and ‘supervision', that is, a relative monopoly of organized intelligence and overall monitoring of adherence to benchmarks” supported by multi-level consultation arrangements involving “a widening range of economic, social and political forces” (Jessop 2004: 71-2)</a:t>
            </a:r>
            <a:endParaRPr i="1"/>
          </a:p>
          <a:p>
            <a:pPr marL="457200" lvl="0" indent="-342900" algn="l" rtl="0">
              <a:spcBef>
                <a:spcPts val="1600"/>
              </a:spcBef>
              <a:spcAft>
                <a:spcPts val="0"/>
              </a:spcAft>
              <a:buSzPts val="1800"/>
              <a:buChar char="●"/>
            </a:pPr>
            <a:r>
              <a:rPr lang="en"/>
              <a:t>Elements of the ‘judicious mix’:</a:t>
            </a:r>
            <a:endParaRPr/>
          </a:p>
          <a:p>
            <a:pPr marL="914400" lvl="1" indent="-317500" algn="l" rtl="0">
              <a:spcBef>
                <a:spcPts val="0"/>
              </a:spcBef>
              <a:spcAft>
                <a:spcPts val="0"/>
              </a:spcAft>
              <a:buSzPts val="1400"/>
              <a:buChar char="○"/>
            </a:pPr>
            <a:r>
              <a:rPr lang="en" i="1"/>
              <a:t>Hierarchical</a:t>
            </a:r>
            <a:r>
              <a:rPr lang="en"/>
              <a:t> elements:</a:t>
            </a:r>
            <a:endParaRPr/>
          </a:p>
          <a:p>
            <a:pPr marL="1371600" lvl="2" indent="-317500" algn="l" rtl="0">
              <a:spcBef>
                <a:spcPts val="0"/>
              </a:spcBef>
              <a:spcAft>
                <a:spcPts val="0"/>
              </a:spcAft>
              <a:buSzPts val="1400"/>
              <a:buChar char="■"/>
            </a:pPr>
            <a:r>
              <a:rPr lang="en"/>
              <a:t>ultimate decision-making prerogative of the Council of Ministers</a:t>
            </a:r>
            <a:endParaRPr/>
          </a:p>
          <a:p>
            <a:pPr marL="1371600" lvl="2" indent="-317500" algn="l" rtl="0">
              <a:spcBef>
                <a:spcPts val="0"/>
              </a:spcBef>
              <a:spcAft>
                <a:spcPts val="0"/>
              </a:spcAft>
              <a:buSzPts val="1400"/>
              <a:buChar char="■"/>
            </a:pPr>
            <a:r>
              <a:rPr lang="en"/>
              <a:t>relationship between MEPs and citizens</a:t>
            </a:r>
            <a:endParaRPr/>
          </a:p>
          <a:p>
            <a:pPr marL="914400" lvl="1" indent="-317500" algn="l" rtl="0">
              <a:spcBef>
                <a:spcPts val="0"/>
              </a:spcBef>
              <a:spcAft>
                <a:spcPts val="0"/>
              </a:spcAft>
              <a:buSzPts val="1400"/>
              <a:buChar char="○"/>
            </a:pPr>
            <a:r>
              <a:rPr lang="en" i="1"/>
              <a:t>Market</a:t>
            </a:r>
            <a:r>
              <a:rPr lang="en"/>
              <a:t> elements:</a:t>
            </a:r>
            <a:endParaRPr/>
          </a:p>
          <a:p>
            <a:pPr marL="1371600" lvl="2" indent="-317500" algn="l" rtl="0">
              <a:spcBef>
                <a:spcPts val="0"/>
              </a:spcBef>
              <a:spcAft>
                <a:spcPts val="0"/>
              </a:spcAft>
              <a:buSzPts val="1400"/>
              <a:buChar char="■"/>
            </a:pPr>
            <a:r>
              <a:rPr lang="en"/>
              <a:t>Benchmarking under the Open Method of Coordination</a:t>
            </a:r>
            <a:endParaRPr/>
          </a:p>
          <a:p>
            <a:pPr marL="914400" lvl="1" indent="-317500" algn="l" rtl="0">
              <a:spcBef>
                <a:spcPts val="0"/>
              </a:spcBef>
              <a:spcAft>
                <a:spcPts val="0"/>
              </a:spcAft>
              <a:buSzPts val="1400"/>
              <a:buChar char="○"/>
            </a:pPr>
            <a:r>
              <a:rPr lang="en" i="1"/>
              <a:t>Network</a:t>
            </a:r>
            <a:r>
              <a:rPr lang="en"/>
              <a:t> elements:</a:t>
            </a:r>
            <a:endParaRPr/>
          </a:p>
          <a:p>
            <a:pPr marL="1371600" lvl="2" indent="-317500" algn="l" rtl="0">
              <a:spcBef>
                <a:spcPts val="0"/>
              </a:spcBef>
              <a:spcAft>
                <a:spcPts val="0"/>
              </a:spcAft>
              <a:buSzPts val="1400"/>
              <a:buChar char="■"/>
            </a:pPr>
            <a:r>
              <a:rPr lang="en"/>
              <a:t>Committees, expert groups and conventions (problem-solving networks involved in policy areas where EU has regulatory role, e.g. environment / enterprise)</a:t>
            </a:r>
            <a:endParaRPr/>
          </a:p>
        </p:txBody>
      </p:sp>
      <p:pic>
        <p:nvPicPr>
          <p:cNvPr id="2" name="EU meta-governor">
            <a:hlinkClick r:id="" action="ppaction://media"/>
            <a:extLst>
              <a:ext uri="{FF2B5EF4-FFF2-40B4-BE49-F238E27FC236}">
                <a16:creationId xmlns:a16="http://schemas.microsoft.com/office/drawing/2014/main" id="{4D3A1AE5-0465-4F3F-B716-4577EC54F1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White Paper on European governance (2001)</a:t>
            </a:r>
            <a:endParaRPr/>
          </a:p>
        </p:txBody>
      </p:sp>
      <p:sp>
        <p:nvSpPr>
          <p:cNvPr id="84" name="Google Shape;84;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Definition of (meta)governance - “rules, processes and behaviour that affect the way in which powers are exercised at European level, particularly as regards openness, participation, accountability, effectiveness and coherence”.</a:t>
            </a:r>
            <a:endParaRPr i="1"/>
          </a:p>
          <a:p>
            <a:pPr marL="457200" lvl="0" indent="-342900" algn="l" rtl="0">
              <a:spcBef>
                <a:spcPts val="1600"/>
              </a:spcBef>
              <a:spcAft>
                <a:spcPts val="0"/>
              </a:spcAft>
              <a:buSzPts val="1800"/>
              <a:buChar char="●"/>
            </a:pPr>
            <a:r>
              <a:rPr lang="en"/>
              <a:t>European Union </a:t>
            </a:r>
            <a:r>
              <a:rPr lang="en" i="1"/>
              <a:t>not yet networked enough; </a:t>
            </a:r>
            <a:r>
              <a:rPr lang="en"/>
              <a:t>networks</a:t>
            </a:r>
            <a:r>
              <a:rPr lang="en" i="1"/>
              <a:t> not structured enough</a:t>
            </a:r>
            <a:r>
              <a:rPr lang="en"/>
              <a:t>:</a:t>
            </a:r>
            <a:endParaRPr/>
          </a:p>
          <a:p>
            <a:pPr marL="914400" lvl="1" indent="-317500" algn="l" rtl="0">
              <a:spcBef>
                <a:spcPts val="0"/>
              </a:spcBef>
              <a:spcAft>
                <a:spcPts val="0"/>
              </a:spcAft>
              <a:buSzPts val="1400"/>
              <a:buChar char="○"/>
            </a:pPr>
            <a:r>
              <a:rPr lang="en"/>
              <a:t>“By making them more open and structuring better their relation with the Institutions, </a:t>
            </a:r>
            <a:r>
              <a:rPr lang="en" b="1"/>
              <a:t>networks could make a more effective contribution</a:t>
            </a:r>
            <a:r>
              <a:rPr lang="en"/>
              <a:t>”</a:t>
            </a:r>
            <a:endParaRPr/>
          </a:p>
          <a:p>
            <a:pPr marL="914400" lvl="1" indent="-317500" algn="l" rtl="0">
              <a:spcBef>
                <a:spcPts val="0"/>
              </a:spcBef>
              <a:spcAft>
                <a:spcPts val="0"/>
              </a:spcAft>
              <a:buSzPts val="1400"/>
              <a:buChar char="○"/>
            </a:pPr>
            <a:r>
              <a:rPr lang="en"/>
              <a:t>Expert networks: “structured and open networks should form a scientific reference system to support EU policy-making”</a:t>
            </a:r>
            <a:endParaRPr/>
          </a:p>
          <a:p>
            <a:pPr marL="457200" lvl="0" indent="-342900" algn="l" rtl="0">
              <a:spcBef>
                <a:spcPts val="0"/>
              </a:spcBef>
              <a:spcAft>
                <a:spcPts val="0"/>
              </a:spcAft>
              <a:buSzPts val="1800"/>
              <a:buChar char="●"/>
            </a:pPr>
            <a:r>
              <a:rPr lang="en"/>
              <a:t>Commitment to more consultations:</a:t>
            </a:r>
            <a:endParaRPr/>
          </a:p>
          <a:p>
            <a:pPr marL="914400" lvl="1" indent="-317500" algn="l" rtl="0">
              <a:spcBef>
                <a:spcPts val="0"/>
              </a:spcBef>
              <a:spcAft>
                <a:spcPts val="0"/>
              </a:spcAft>
              <a:buSzPts val="1400"/>
              <a:buChar char="○"/>
            </a:pPr>
            <a:r>
              <a:rPr lang="en"/>
              <a:t>In return for commitment from civil society organisations “to tighten up their internal structures, furnish guarantees of openness and representativity, and prove their capacity to relay information or lead debates in the Member States”</a:t>
            </a:r>
            <a:endParaRPr/>
          </a:p>
          <a:p>
            <a:pPr marL="914400" lvl="1" indent="-317500" algn="l" rtl="0">
              <a:spcBef>
                <a:spcPts val="0"/>
              </a:spcBef>
              <a:spcAft>
                <a:spcPts val="0"/>
              </a:spcAft>
              <a:buSzPts val="1400"/>
              <a:buChar char="○"/>
            </a:pPr>
            <a:r>
              <a:rPr lang="en"/>
              <a:t>1-2 million Europeans directly involved in trans-European policy networks</a:t>
            </a:r>
            <a:endParaRPr/>
          </a:p>
        </p:txBody>
      </p:sp>
      <p:pic>
        <p:nvPicPr>
          <p:cNvPr id="2" name="White Paper">
            <a:hlinkClick r:id="" action="ppaction://media"/>
            <a:extLst>
              <a:ext uri="{FF2B5EF4-FFF2-40B4-BE49-F238E27FC236}">
                <a16:creationId xmlns:a16="http://schemas.microsoft.com/office/drawing/2014/main" id="{CD08DFC8-2425-40DE-894E-9E648EB01E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3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Network governance with limits</a:t>
            </a:r>
            <a:endParaRPr/>
          </a:p>
        </p:txBody>
      </p:sp>
      <p:sp>
        <p:nvSpPr>
          <p:cNvPr id="90" name="Google Shape;9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Cultivation of a Brussels-focused NGO elite - a ‘strong public’:</a:t>
            </a:r>
            <a:endParaRPr dirty="0"/>
          </a:p>
          <a:p>
            <a:pPr marL="457200" lvl="0" indent="-342900" algn="l" rtl="0">
              <a:spcBef>
                <a:spcPts val="1600"/>
              </a:spcBef>
              <a:spcAft>
                <a:spcPts val="0"/>
              </a:spcAft>
              <a:buSzPts val="1800"/>
              <a:buChar char="●"/>
            </a:pPr>
            <a:r>
              <a:rPr lang="en" i="1"/>
              <a:t>“organized civil society has become the natural constituency of the European Commission” (Greenwood 2007: 343), playing the multiple roles of:</a:t>
            </a:r>
            <a:endParaRPr i="1" dirty="0"/>
          </a:p>
          <a:p>
            <a:pPr marL="914400" lvl="1" indent="-317500" algn="l" rtl="0">
              <a:spcBef>
                <a:spcPts val="0"/>
              </a:spcBef>
              <a:spcAft>
                <a:spcPts val="0"/>
              </a:spcAft>
              <a:buSzPts val="1400"/>
              <a:buChar char="○"/>
            </a:pPr>
            <a:r>
              <a:rPr lang="en" i="1" dirty="0"/>
              <a:t>supplier of expert knowledge</a:t>
            </a:r>
            <a:endParaRPr i="1" dirty="0"/>
          </a:p>
          <a:p>
            <a:pPr marL="914400" lvl="1" indent="-317500" algn="l" rtl="0">
              <a:spcBef>
                <a:spcPts val="0"/>
              </a:spcBef>
              <a:spcAft>
                <a:spcPts val="0"/>
              </a:spcAft>
              <a:buSzPts val="1400"/>
              <a:buChar char="○"/>
            </a:pPr>
            <a:r>
              <a:rPr lang="en" i="1" dirty="0"/>
              <a:t>unofficial opposition in a consensus-based political system</a:t>
            </a:r>
            <a:endParaRPr i="1" dirty="0"/>
          </a:p>
          <a:p>
            <a:pPr marL="914400" lvl="1" indent="-317500" algn="l" rtl="0">
              <a:spcBef>
                <a:spcPts val="0"/>
              </a:spcBef>
              <a:spcAft>
                <a:spcPts val="0"/>
              </a:spcAft>
              <a:buSzPts val="1400"/>
              <a:buChar char="○"/>
            </a:pPr>
            <a:r>
              <a:rPr lang="en" i="1" dirty="0"/>
              <a:t>agent of popular legitimacy</a:t>
            </a:r>
            <a:endParaRPr i="1" dirty="0"/>
          </a:p>
          <a:p>
            <a:pPr marL="914400" lvl="1" indent="-317500" algn="l" rtl="0">
              <a:spcBef>
                <a:spcPts val="0"/>
              </a:spcBef>
              <a:spcAft>
                <a:spcPts val="0"/>
              </a:spcAft>
              <a:buSzPts val="1400"/>
              <a:buChar char="○"/>
            </a:pPr>
            <a:r>
              <a:rPr lang="en" i="1" dirty="0"/>
              <a:t>source of demands for more participation. </a:t>
            </a:r>
            <a:endParaRPr i="1" dirty="0"/>
          </a:p>
          <a:p>
            <a:pPr marL="457200" lvl="0" indent="-342900" algn="l" rtl="0">
              <a:spcBef>
                <a:spcPts val="0"/>
              </a:spcBef>
              <a:spcAft>
                <a:spcPts val="0"/>
              </a:spcAft>
              <a:buSzPts val="1800"/>
              <a:buChar char="●"/>
            </a:pPr>
            <a:r>
              <a:rPr lang="en" i="1" dirty="0"/>
              <a:t>Structured dialogue with organised civil society:</a:t>
            </a:r>
            <a:endParaRPr i="1" dirty="0"/>
          </a:p>
          <a:p>
            <a:pPr marL="914400" lvl="1" indent="-317500" algn="l" rtl="0">
              <a:spcBef>
                <a:spcPts val="0"/>
              </a:spcBef>
              <a:spcAft>
                <a:spcPts val="0"/>
              </a:spcAft>
              <a:buSzPts val="1400"/>
              <a:buChar char="○"/>
            </a:pPr>
            <a:r>
              <a:rPr lang="en" i="1" dirty="0"/>
              <a:t>most suited to the regulatory role of the Commission,</a:t>
            </a:r>
            <a:endParaRPr i="1" dirty="0"/>
          </a:p>
          <a:p>
            <a:pPr marL="914400" lvl="1" indent="-317500" algn="l" rtl="0">
              <a:spcBef>
                <a:spcPts val="0"/>
              </a:spcBef>
              <a:spcAft>
                <a:spcPts val="0"/>
              </a:spcAft>
              <a:buSzPts val="1400"/>
              <a:buChar char="○"/>
            </a:pPr>
            <a:r>
              <a:rPr lang="en" i="1" dirty="0"/>
              <a:t>stakeholders tend to be clearly identifiable,</a:t>
            </a:r>
            <a:endParaRPr i="1" dirty="0"/>
          </a:p>
          <a:p>
            <a:pPr marL="914400" lvl="1" indent="-317500" algn="l" rtl="0">
              <a:spcBef>
                <a:spcPts val="0"/>
              </a:spcBef>
              <a:spcAft>
                <a:spcPts val="0"/>
              </a:spcAft>
              <a:buSzPts val="1400"/>
              <a:buChar char="○"/>
            </a:pPr>
            <a:r>
              <a:rPr lang="en" i="1" dirty="0"/>
              <a:t>‘outsourcing' of expert knowledge is indispensable (given the EU's limited administrative capacities)</a:t>
            </a:r>
            <a:endParaRPr i="1" dirty="0"/>
          </a:p>
        </p:txBody>
      </p:sp>
      <p:pic>
        <p:nvPicPr>
          <p:cNvPr id="2" name="Network governance">
            <a:hlinkClick r:id="" action="ppaction://media"/>
            <a:extLst>
              <a:ext uri="{FF2B5EF4-FFF2-40B4-BE49-F238E27FC236}">
                <a16:creationId xmlns:a16="http://schemas.microsoft.com/office/drawing/2014/main" id="{5A0D902A-F92E-4224-A407-12B53F5A49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TotalTime>
  <Words>672</Words>
  <Application>Microsoft Office PowerPoint</Application>
  <PresentationFormat>On-screen Show (16:9)</PresentationFormat>
  <Paragraphs>48</Paragraphs>
  <Slides>7</Slides>
  <Notes>7</Notes>
  <HiddenSlides>0</HiddenSlides>
  <MMClips>6</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7</vt:i4>
      </vt:variant>
    </vt:vector>
  </HeadingPairs>
  <TitlesOfParts>
    <vt:vector size="9" baseType="lpstr">
      <vt:lpstr>Arial</vt:lpstr>
      <vt:lpstr>Simple Light</vt:lpstr>
      <vt:lpstr>Sociology of European Integration</vt:lpstr>
      <vt:lpstr>What kind of governance regime(s) is the European Union?</vt:lpstr>
      <vt:lpstr>Governance theory: general principles</vt:lpstr>
      <vt:lpstr>Archetypal modes of governance</vt:lpstr>
      <vt:lpstr>EU as meta-governor</vt:lpstr>
      <vt:lpstr>White Paper on European governance (2001)</vt:lpstr>
      <vt:lpstr>Network governance with limits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Sociology of European Integration</dc:title>
  <cp:lastModifiedBy>simon</cp:lastModifiedBy>
  <cp:revision>8</cp:revision>
  <dcterms:modified xsi:type="dcterms:W3CDTF">2020-03-13T21:16:14Z</dcterms:modified>
</cp:coreProperties>
</file>