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 id="260" r:id="rId6"/>
    <p:sldId id="261" r:id="rId7"/>
    <p:sldId id="262" r:id="rId8"/>
    <p:sldId id="263" r:id="rId9"/>
    <p:sldId id="265" r:id="rId10"/>
    <p:sldId id="264" r:id="rId11"/>
    <p:sldId id="267" r:id="rId12"/>
    <p:sldId id="268" r:id="rId13"/>
    <p:sldId id="269" r:id="rId14"/>
    <p:sldId id="270" r:id="rId15"/>
    <p:sldId id="271" r:id="rId16"/>
    <p:sldId id="272" r:id="rId17"/>
    <p:sldId id="273" r:id="rId18"/>
    <p:sldId id="274" r:id="rId19"/>
    <p:sldId id="275" r:id="rId20"/>
    <p:sldId id="266" r:id="rId21"/>
    <p:sldId id="283" r:id="rId22"/>
    <p:sldId id="284" r:id="rId23"/>
    <p:sldId id="276" r:id="rId24"/>
    <p:sldId id="277" r:id="rId25"/>
    <p:sldId id="278" r:id="rId26"/>
    <p:sldId id="280" r:id="rId27"/>
    <p:sldId id="290" r:id="rId28"/>
    <p:sldId id="291" r:id="rId29"/>
    <p:sldId id="325" r:id="rId30"/>
    <p:sldId id="319" r:id="rId31"/>
    <p:sldId id="320" r:id="rId32"/>
    <p:sldId id="281" r:id="rId33"/>
    <p:sldId id="282" r:id="rId34"/>
    <p:sldId id="285" r:id="rId35"/>
    <p:sldId id="286" r:id="rId36"/>
    <p:sldId id="287" r:id="rId37"/>
    <p:sldId id="279" r:id="rId38"/>
    <p:sldId id="288" r:id="rId39"/>
    <p:sldId id="289" r:id="rId40"/>
    <p:sldId id="327" r:id="rId41"/>
    <p:sldId id="32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4"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cs-CZ"/>
              <a:t>Kliknutím lze upravit styl.</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10/15/2021</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cs-CZ"/>
              <a:t>Kliknutím lze upravit styl.</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10/15/2021</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t>10/15/2021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t>10/15/2021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t>10/15/2021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10/15/2021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cs-CZ"/>
              <a:t>Kliknutím lze upravit styl.</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8" name="Date Placeholder 7"/>
          <p:cNvSpPr>
            <a:spLocks noGrp="1"/>
          </p:cNvSpPr>
          <p:nvPr>
            <p:ph type="dt" sz="half" idx="10"/>
          </p:nvPr>
        </p:nvSpPr>
        <p:spPr/>
        <p:txBody>
          <a:bodyPr/>
          <a:lstStyle/>
          <a:p>
            <a:fld id="{FD0B8D63-E026-4E54-B301-C824E1BD14F3}" type="datetimeFigureOut">
              <a:rPr lang="en-US" dirty="0"/>
              <a:t>10/15/2021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10/15/2021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10/15/2021</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1EF2E4-C2C0-40FC-B2C8-AF3D465F21B6}"/>
              </a:ext>
            </a:extLst>
          </p:cNvPr>
          <p:cNvSpPr>
            <a:spLocks noGrp="1"/>
          </p:cNvSpPr>
          <p:nvPr>
            <p:ph type="ctrTitle"/>
          </p:nvPr>
        </p:nvSpPr>
        <p:spPr>
          <a:xfrm>
            <a:off x="1561707" y="2703823"/>
            <a:ext cx="9068586" cy="2590800"/>
          </a:xfrm>
        </p:spPr>
        <p:txBody>
          <a:bodyPr/>
          <a:lstStyle/>
          <a:p>
            <a:r>
              <a:rPr lang="ru-RU" sz="5400" dirty="0"/>
              <a:t>ГЛАГОЛ</a:t>
            </a:r>
            <a:br>
              <a:rPr lang="cs-CZ" sz="5400" dirty="0"/>
            </a:br>
            <a:r>
              <a:rPr lang="ru-RU" sz="4400" dirty="0"/>
              <a:t>КАТЕГОРИИ ВИДА И СГД </a:t>
            </a:r>
            <a:br>
              <a:rPr lang="cs-CZ" sz="5400" dirty="0"/>
            </a:br>
            <a:endParaRPr lang="cs-CZ" sz="5400" dirty="0"/>
          </a:p>
        </p:txBody>
      </p:sp>
    </p:spTree>
    <p:extLst>
      <p:ext uri="{BB962C8B-B14F-4D97-AF65-F5344CB8AC3E}">
        <p14:creationId xmlns:p14="http://schemas.microsoft.com/office/powerpoint/2010/main" val="1494944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2CB4433-F210-4750-B02F-075802EC5E4E}"/>
              </a:ext>
            </a:extLst>
          </p:cNvPr>
          <p:cNvSpPr txBox="1"/>
          <p:nvPr/>
        </p:nvSpPr>
        <p:spPr>
          <a:xfrm>
            <a:off x="1617216" y="1259076"/>
            <a:ext cx="8957568" cy="3669402"/>
          </a:xfrm>
          <a:prstGeom prst="rect">
            <a:avLst/>
          </a:prstGeom>
          <a:noFill/>
        </p:spPr>
        <p:txBody>
          <a:bodyPr wrap="square">
            <a:spAutoFit/>
          </a:bodyPr>
          <a:lstStyle/>
          <a:p>
            <a:pPr indent="449580" algn="just">
              <a:lnSpc>
                <a:spcPct val="107000"/>
              </a:lnSpc>
              <a:spcAft>
                <a:spcPts val="800"/>
              </a:spcAft>
            </a:pPr>
            <a:r>
              <a:rPr lang="ru-RU" sz="2000" dirty="0">
                <a:effectLst/>
                <a:latin typeface="Arial" panose="020B0604020202020204" pitchFamily="34" charset="0"/>
                <a:ea typeface="Times New Roman" panose="02020603050405020304" pitchFamily="18" charset="0"/>
                <a:cs typeface="Arial" panose="020B0604020202020204" pitchFamily="34" charset="0"/>
              </a:rPr>
              <a:t>Существование сходных формообразующих средств не означает их параллельного использования обоими языками - для каждого из приведенных способов образования видовых пар можно привести примеры межъязыковой асимметрии. </a:t>
            </a:r>
          </a:p>
          <a:p>
            <a:pPr indent="449580" algn="just">
              <a:lnSpc>
                <a:spcPct val="107000"/>
              </a:lnSpc>
              <a:spcAft>
                <a:spcPts val="800"/>
              </a:spcAft>
            </a:pPr>
            <a:endParaRPr lang="ru-RU" sz="2000" dirty="0">
              <a:latin typeface="Arial" panose="020B0604020202020204" pitchFamily="34" charset="0"/>
              <a:ea typeface="Times New Roman" panose="02020603050405020304" pitchFamily="18" charset="0"/>
              <a:cs typeface="Arial" panose="020B0604020202020204" pitchFamily="34" charset="0"/>
            </a:endParaRPr>
          </a:p>
          <a:p>
            <a:pPr indent="449580" algn="just">
              <a:lnSpc>
                <a:spcPct val="107000"/>
              </a:lnSpc>
              <a:spcAft>
                <a:spcPts val="800"/>
              </a:spcAft>
            </a:pPr>
            <a:r>
              <a:rPr lang="ru-RU" sz="2000" dirty="0">
                <a:effectLst/>
                <a:latin typeface="Arial" panose="020B0604020202020204" pitchFamily="34" charset="0"/>
                <a:ea typeface="Times New Roman" panose="02020603050405020304" pitchFamily="18" charset="0"/>
                <a:cs typeface="Arial" panose="020B0604020202020204" pitchFamily="34" charset="0"/>
              </a:rPr>
              <a:t>Глагол, имеющий форму только НСВ или только форму СВ в одном языке, может иметь эквивалент в виде видовой пары в другом языке (</a:t>
            </a:r>
            <a:r>
              <a:rPr lang="ru-RU" sz="2000" i="1" dirty="0" err="1">
                <a:effectLst/>
                <a:latin typeface="Arial" panose="020B0604020202020204" pitchFamily="34" charset="0"/>
                <a:ea typeface="Times New Roman" panose="02020603050405020304" pitchFamily="18" charset="0"/>
                <a:cs typeface="Arial" panose="020B0604020202020204" pitchFamily="34" charset="0"/>
              </a:rPr>
              <a:t>chtít</a:t>
            </a:r>
            <a:r>
              <a:rPr lang="ru-RU" sz="2000" dirty="0">
                <a:effectLst/>
                <a:latin typeface="Arial" panose="020B0604020202020204" pitchFamily="34" charset="0"/>
                <a:ea typeface="Times New Roman" panose="02020603050405020304" pitchFamily="18" charset="0"/>
                <a:cs typeface="Arial" panose="020B0604020202020204" pitchFamily="34" charset="0"/>
              </a:rPr>
              <a:t> х </a:t>
            </a:r>
            <a:r>
              <a:rPr lang="ru-RU" sz="2000" i="1" dirty="0">
                <a:effectLst/>
                <a:latin typeface="Arial" panose="020B0604020202020204" pitchFamily="34" charset="0"/>
                <a:ea typeface="Times New Roman" panose="02020603050405020304" pitchFamily="18" charset="0"/>
                <a:cs typeface="Arial" panose="020B0604020202020204" pitchFamily="34" charset="0"/>
              </a:rPr>
              <a:t>хотеть - захотеть</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p>
          <a:p>
            <a:pPr indent="449580" algn="just">
              <a:lnSpc>
                <a:spcPct val="107000"/>
              </a:lnSpc>
              <a:spcAft>
                <a:spcPts val="800"/>
              </a:spcAft>
            </a:pPr>
            <a:r>
              <a:rPr lang="ru-RU" sz="2000" dirty="0">
                <a:effectLst/>
                <a:latin typeface="Arial" panose="020B0604020202020204" pitchFamily="34" charset="0"/>
                <a:ea typeface="Times New Roman" panose="02020603050405020304" pitchFamily="18" charset="0"/>
                <a:cs typeface="Arial" panose="020B0604020202020204" pitchFamily="34" charset="0"/>
              </a:rPr>
              <a:t>а двувидовой глагол может соответствовать видовой паре (</a:t>
            </a:r>
            <a:r>
              <a:rPr lang="ru-RU" sz="2000" i="1" dirty="0">
                <a:effectLst/>
                <a:latin typeface="Arial" panose="020B0604020202020204" pitchFamily="34" charset="0"/>
                <a:ea typeface="Times New Roman" panose="02020603050405020304" pitchFamily="18" charset="0"/>
                <a:cs typeface="Arial" panose="020B0604020202020204" pitchFamily="34" charset="0"/>
              </a:rPr>
              <a:t>организовать</a:t>
            </a:r>
            <a:r>
              <a:rPr lang="ru-RU" sz="2000" dirty="0">
                <a:effectLst/>
                <a:latin typeface="Arial" panose="020B0604020202020204" pitchFamily="34" charset="0"/>
                <a:ea typeface="Times New Roman" panose="02020603050405020304" pitchFamily="18" charset="0"/>
                <a:cs typeface="Arial" panose="020B0604020202020204" pitchFamily="34" charset="0"/>
              </a:rPr>
              <a:t> х </a:t>
            </a:r>
            <a:r>
              <a:rPr lang="cs-CZ" sz="2000" i="1" dirty="0">
                <a:effectLst/>
                <a:latin typeface="Arial" panose="020B0604020202020204" pitchFamily="34" charset="0"/>
                <a:ea typeface="Times New Roman" panose="02020603050405020304" pitchFamily="18" charset="0"/>
                <a:cs typeface="Arial" panose="020B0604020202020204" pitchFamily="34" charset="0"/>
              </a:rPr>
              <a:t>organizovat - zorganizovat</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endParaRPr lang="cs-CZ"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29039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E020B495-C443-4A6B-BEE1-AC2AED78AFB0}"/>
              </a:ext>
            </a:extLst>
          </p:cNvPr>
          <p:cNvSpPr txBox="1"/>
          <p:nvPr/>
        </p:nvSpPr>
        <p:spPr>
          <a:xfrm>
            <a:off x="1242874" y="1018180"/>
            <a:ext cx="10049522" cy="4401205"/>
          </a:xfrm>
          <a:prstGeom prst="rect">
            <a:avLst/>
          </a:prstGeom>
          <a:noFill/>
        </p:spPr>
        <p:txBody>
          <a:bodyPr wrap="square">
            <a:spAutoFit/>
          </a:bodyPr>
          <a:lstStyle/>
          <a:p>
            <a:pPr algn="just"/>
            <a:r>
              <a:rPr lang="ru-RU" sz="2000" b="1" dirty="0">
                <a:effectLst/>
                <a:latin typeface="Arial" panose="020B0604020202020204" pitchFamily="34" charset="0"/>
                <a:ea typeface="Times New Roman" panose="02020603050405020304" pitchFamily="18" charset="0"/>
                <a:cs typeface="Arial" panose="020B0604020202020204" pitchFamily="34" charset="0"/>
              </a:rPr>
              <a:t>Глаголы, не имеющие парных форм, называют одновидовыми. </a:t>
            </a:r>
          </a:p>
          <a:p>
            <a:pPr algn="just"/>
            <a:endParaRPr lang="ru-RU" sz="2000" dirty="0">
              <a:latin typeface="Arial" panose="020B0604020202020204" pitchFamily="34" charset="0"/>
              <a:ea typeface="Times New Roman" panose="02020603050405020304" pitchFamily="18" charset="0"/>
              <a:cs typeface="Arial" panose="020B0604020202020204" pitchFamily="34" charset="0"/>
            </a:endParaRPr>
          </a:p>
          <a:p>
            <a:pPr algn="just"/>
            <a:r>
              <a:rPr lang="ru-RU" sz="2000" dirty="0">
                <a:effectLst/>
                <a:latin typeface="Arial" panose="020B0604020202020204" pitchFamily="34" charset="0"/>
                <a:ea typeface="Times New Roman" panose="02020603050405020304" pitchFamily="18" charset="0"/>
                <a:cs typeface="Arial" panose="020B0604020202020204" pitchFamily="34" charset="0"/>
              </a:rPr>
              <a:t>Они не образуют видовую пару, имеют только форму СВ (</a:t>
            </a:r>
            <a:r>
              <a:rPr lang="ru-RU" sz="2000" dirty="0" err="1">
                <a:effectLst/>
                <a:latin typeface="Arial" panose="020B0604020202020204" pitchFamily="34" charset="0"/>
                <a:ea typeface="Times New Roman" panose="02020603050405020304" pitchFamily="18" charset="0"/>
                <a:cs typeface="Arial" panose="020B0604020202020204" pitchFamily="34" charset="0"/>
              </a:rPr>
              <a:t>perfektiva</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tantum</a:t>
            </a:r>
            <a:r>
              <a:rPr lang="ru-RU" sz="2000" dirty="0">
                <a:effectLst/>
                <a:latin typeface="Arial" panose="020B0604020202020204" pitchFamily="34" charset="0"/>
                <a:ea typeface="Times New Roman" panose="02020603050405020304" pitchFamily="18" charset="0"/>
                <a:cs typeface="Arial" panose="020B0604020202020204" pitchFamily="34" charset="0"/>
              </a:rPr>
              <a:t>) или только форму НСВ (</a:t>
            </a:r>
            <a:r>
              <a:rPr lang="ru-RU" sz="2000" dirty="0" err="1">
                <a:effectLst/>
                <a:latin typeface="Arial" panose="020B0604020202020204" pitchFamily="34" charset="0"/>
                <a:ea typeface="Times New Roman" panose="02020603050405020304" pitchFamily="18" charset="0"/>
                <a:cs typeface="Arial" panose="020B0604020202020204" pitchFamily="34" charset="0"/>
              </a:rPr>
              <a:t>imperfektiva</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tantum</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p>
          <a:p>
            <a:pPr algn="just"/>
            <a:endParaRPr lang="ru-RU" sz="2000" dirty="0">
              <a:latin typeface="Arial" panose="020B0604020202020204" pitchFamily="34" charset="0"/>
              <a:ea typeface="Times New Roman" panose="02020603050405020304" pitchFamily="18" charset="0"/>
              <a:cs typeface="Arial" panose="020B0604020202020204" pitchFamily="34" charset="0"/>
            </a:endParaRPr>
          </a:p>
          <a:p>
            <a:pPr algn="just"/>
            <a:r>
              <a:rPr lang="ru-RU" sz="2000" dirty="0">
                <a:effectLst/>
                <a:latin typeface="Arial" panose="020B0604020202020204" pitchFamily="34" charset="0"/>
                <a:ea typeface="Times New Roman" panose="02020603050405020304" pitchFamily="18" charset="0"/>
                <a:cs typeface="Arial" panose="020B0604020202020204" pitchFamily="34" charset="0"/>
              </a:rPr>
              <a:t>Для РЯ характерны непарные глаголы СВ с приставкой </a:t>
            </a:r>
            <a:r>
              <a:rPr lang="ru-RU" sz="2000" i="1" dirty="0">
                <a:effectLst/>
                <a:latin typeface="Arial" panose="020B0604020202020204" pitchFamily="34" charset="0"/>
                <a:ea typeface="Times New Roman" panose="02020603050405020304" pitchFamily="18" charset="0"/>
                <a:cs typeface="Arial" panose="020B0604020202020204" pitchFamily="34" charset="0"/>
              </a:rPr>
              <a:t>по-</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i="1" dirty="0">
                <a:effectLst/>
                <a:latin typeface="Arial" panose="020B0604020202020204" pitchFamily="34" charset="0"/>
                <a:ea typeface="Times New Roman" panose="02020603050405020304" pitchFamily="18" charset="0"/>
                <a:cs typeface="Arial" panose="020B0604020202020204" pitchFamily="34" charset="0"/>
              </a:rPr>
              <a:t>полежать, посидеть</a:t>
            </a:r>
            <a:r>
              <a:rPr lang="ru-RU" sz="2000" dirty="0">
                <a:effectLst/>
                <a:latin typeface="Arial" panose="020B0604020202020204" pitchFamily="34" charset="0"/>
                <a:ea typeface="Times New Roman" panose="02020603050405020304" pitchFamily="18" charset="0"/>
                <a:cs typeface="Arial" panose="020B0604020202020204" pitchFamily="34" charset="0"/>
              </a:rPr>
              <a:t>) и с приставками </a:t>
            </a:r>
            <a:r>
              <a:rPr lang="ru-RU" sz="2000" i="1" dirty="0">
                <a:effectLst/>
                <a:latin typeface="Arial" panose="020B0604020202020204" pitchFamily="34" charset="0"/>
                <a:ea typeface="Times New Roman" panose="02020603050405020304" pitchFamily="18" charset="0"/>
                <a:cs typeface="Arial" panose="020B0604020202020204" pitchFamily="34" charset="0"/>
              </a:rPr>
              <a:t>по-</a:t>
            </a:r>
            <a:r>
              <a:rPr lang="ru-RU" sz="2000" dirty="0">
                <a:effectLst/>
                <a:latin typeface="Arial" panose="020B0604020202020204" pitchFamily="34" charset="0"/>
                <a:ea typeface="Times New Roman" panose="02020603050405020304" pitchFamily="18" charset="0"/>
                <a:cs typeface="Arial" panose="020B0604020202020204" pitchFamily="34" charset="0"/>
              </a:rPr>
              <a:t> и </a:t>
            </a:r>
            <a:r>
              <a:rPr lang="ru-RU" sz="2000" i="1" dirty="0">
                <a:effectLst/>
                <a:latin typeface="Arial" panose="020B0604020202020204" pitchFamily="34" charset="0"/>
                <a:ea typeface="Times New Roman" panose="02020603050405020304" pitchFamily="18" charset="0"/>
                <a:cs typeface="Arial" panose="020B0604020202020204" pitchFamily="34" charset="0"/>
              </a:rPr>
              <a:t>за-, </a:t>
            </a:r>
            <a:r>
              <a:rPr lang="ru-RU" sz="2000" dirty="0">
                <a:effectLst/>
                <a:latin typeface="Arial" panose="020B0604020202020204" pitchFamily="34" charset="0"/>
                <a:ea typeface="Times New Roman" panose="02020603050405020304" pitchFamily="18" charset="0"/>
                <a:cs typeface="Arial" panose="020B0604020202020204" pitchFamily="34" charset="0"/>
              </a:rPr>
              <a:t>указывающими на начало действия (</a:t>
            </a:r>
            <a:r>
              <a:rPr lang="ru-RU" sz="2000" i="1" dirty="0">
                <a:effectLst/>
                <a:latin typeface="Arial" panose="020B0604020202020204" pitchFamily="34" charset="0"/>
                <a:ea typeface="Times New Roman" panose="02020603050405020304" pitchFamily="18" charset="0"/>
                <a:cs typeface="Arial" panose="020B0604020202020204" pitchFamily="34" charset="0"/>
              </a:rPr>
              <a:t>зашагать</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gn="just">
              <a:buFont typeface="Wingdings" panose="05000000000000000000" pitchFamily="2" charset="2"/>
              <a:buChar char="Ø"/>
            </a:pPr>
            <a:r>
              <a:rPr lang="cs-CZ" sz="2000" i="1" dirty="0">
                <a:latin typeface="Times New Roman"/>
                <a:ea typeface="Times New Roman"/>
              </a:rPr>
              <a:t>nasmát se, vybouřit se, zaplavat si</a:t>
            </a:r>
            <a:endParaRPr lang="ru-RU" sz="2000" i="1" dirty="0">
              <a:latin typeface="Times New Roman"/>
              <a:ea typeface="Times New Roman"/>
            </a:endParaRPr>
          </a:p>
          <a:p>
            <a:pPr algn="just"/>
            <a:endParaRPr lang="ru-RU" sz="2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ru-RU" sz="2000" dirty="0">
                <a:effectLst/>
                <a:latin typeface="Arial" panose="020B0604020202020204" pitchFamily="34" charset="0"/>
                <a:ea typeface="Times New Roman" panose="02020603050405020304" pitchFamily="18" charset="0"/>
                <a:cs typeface="Arial" panose="020B0604020202020204" pitchFamily="34" charset="0"/>
              </a:rPr>
              <a:t>Среди непарных глаголов НСВ можно выделить: бесприставочные с суффиксом </a:t>
            </a:r>
            <a:r>
              <a:rPr lang="ru-RU" sz="2000" i="1" dirty="0">
                <a:effectLst/>
                <a:latin typeface="Arial" panose="020B0604020202020204" pitchFamily="34" charset="0"/>
                <a:ea typeface="Times New Roman" panose="02020603050405020304" pitchFamily="18" charset="0"/>
                <a:cs typeface="Arial" panose="020B0604020202020204" pitchFamily="34" charset="0"/>
              </a:rPr>
              <a:t>–</a:t>
            </a:r>
            <a:r>
              <a:rPr lang="ru-RU" sz="2000" i="1" dirty="0" err="1">
                <a:effectLst/>
                <a:latin typeface="Arial" panose="020B0604020202020204" pitchFamily="34" charset="0"/>
                <a:ea typeface="Times New Roman" panose="02020603050405020304" pitchFamily="18" charset="0"/>
                <a:cs typeface="Arial" panose="020B0604020202020204" pitchFamily="34" charset="0"/>
              </a:rPr>
              <a:t>ыва</a:t>
            </a:r>
            <a:r>
              <a:rPr lang="ru-RU" sz="2000" i="1" dirty="0">
                <a:effectLst/>
                <a:latin typeface="Arial" panose="020B0604020202020204" pitchFamily="34" charset="0"/>
                <a:ea typeface="Times New Roman" panose="02020603050405020304" pitchFamily="18" charset="0"/>
                <a:cs typeface="Arial" panose="020B0604020202020204" pitchFamily="34" charset="0"/>
              </a:rPr>
              <a:t> / -ива,</a:t>
            </a:r>
            <a:r>
              <a:rPr lang="ru-RU" sz="2000" dirty="0">
                <a:effectLst/>
                <a:latin typeface="Arial" panose="020B0604020202020204" pitchFamily="34" charset="0"/>
                <a:ea typeface="Times New Roman" panose="02020603050405020304" pitchFamily="18" charset="0"/>
                <a:cs typeface="Arial" panose="020B0604020202020204" pitchFamily="34" charset="0"/>
              </a:rPr>
              <a:t> указывающие на многократность (</a:t>
            </a:r>
            <a:r>
              <a:rPr lang="ru-RU" sz="2000" i="1" dirty="0">
                <a:effectLst/>
                <a:latin typeface="Arial" panose="020B0604020202020204" pitchFamily="34" charset="0"/>
                <a:ea typeface="Times New Roman" panose="02020603050405020304" pitchFamily="18" charset="0"/>
                <a:cs typeface="Arial" panose="020B0604020202020204" pitchFamily="34" charset="0"/>
              </a:rPr>
              <a:t>говаривал</a:t>
            </a:r>
            <a:r>
              <a:rPr lang="ru-RU" sz="2000" dirty="0">
                <a:effectLst/>
                <a:latin typeface="Arial" panose="020B0604020202020204" pitchFamily="34" charset="0"/>
                <a:ea typeface="Times New Roman" panose="02020603050405020304" pitchFamily="18" charset="0"/>
                <a:cs typeface="Arial" panose="020B0604020202020204" pitchFamily="34" charset="0"/>
              </a:rPr>
              <a:t>); далее приставочные с суффиксами </a:t>
            </a:r>
            <a:r>
              <a:rPr lang="ru-RU" sz="2000" i="1" dirty="0">
                <a:effectLst/>
                <a:latin typeface="Arial" panose="020B0604020202020204" pitchFamily="34" charset="0"/>
                <a:ea typeface="Times New Roman" panose="02020603050405020304" pitchFamily="18" charset="0"/>
                <a:cs typeface="Arial" panose="020B0604020202020204" pitchFamily="34" charset="0"/>
              </a:rPr>
              <a:t>–</a:t>
            </a:r>
            <a:r>
              <a:rPr lang="ru-RU" sz="2000" i="1" dirty="0" err="1">
                <a:effectLst/>
                <a:latin typeface="Arial" panose="020B0604020202020204" pitchFamily="34" charset="0"/>
                <a:ea typeface="Times New Roman" panose="02020603050405020304" pitchFamily="18" charset="0"/>
                <a:cs typeface="Arial" panose="020B0604020202020204" pitchFamily="34" charset="0"/>
              </a:rPr>
              <a:t>ыва</a:t>
            </a:r>
            <a:r>
              <a:rPr lang="ru-RU" sz="2000" i="1" dirty="0">
                <a:effectLst/>
                <a:latin typeface="Arial" panose="020B0604020202020204" pitchFamily="34" charset="0"/>
                <a:ea typeface="Times New Roman" panose="02020603050405020304" pitchFamily="18" charset="0"/>
                <a:cs typeface="Arial" panose="020B0604020202020204" pitchFamily="34" charset="0"/>
              </a:rPr>
              <a:t> / -ива, -а, -е, -и</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i="1" dirty="0">
                <a:effectLst/>
                <a:latin typeface="Arial" panose="020B0604020202020204" pitchFamily="34" charset="0"/>
                <a:ea typeface="Times New Roman" panose="02020603050405020304" pitchFamily="18" charset="0"/>
                <a:cs typeface="Arial" panose="020B0604020202020204" pitchFamily="34" charset="0"/>
              </a:rPr>
              <a:t>заискивать</a:t>
            </a:r>
            <a:r>
              <a:rPr lang="ru-RU" sz="2000" dirty="0">
                <a:effectLst/>
                <a:latin typeface="Arial" panose="020B0604020202020204" pitchFamily="34" charset="0"/>
                <a:ea typeface="Times New Roman" panose="02020603050405020304" pitchFamily="18" charset="0"/>
                <a:cs typeface="Arial" panose="020B0604020202020204" pitchFamily="34" charset="0"/>
              </a:rPr>
              <a:t>); и глаголы с приставкой </a:t>
            </a:r>
            <a:r>
              <a:rPr lang="ru-RU" sz="2000" i="1" dirty="0">
                <a:effectLst/>
                <a:latin typeface="Arial" panose="020B0604020202020204" pitchFamily="34" charset="0"/>
                <a:ea typeface="Times New Roman" panose="02020603050405020304" pitchFamily="18" charset="0"/>
                <a:cs typeface="Arial" panose="020B0604020202020204" pitchFamily="34" charset="0"/>
              </a:rPr>
              <a:t>по-</a:t>
            </a:r>
            <a:r>
              <a:rPr lang="ru-RU" sz="2000" dirty="0">
                <a:effectLst/>
                <a:latin typeface="Arial" panose="020B0604020202020204" pitchFamily="34" charset="0"/>
                <a:ea typeface="Times New Roman" panose="02020603050405020304" pitchFamily="18" charset="0"/>
                <a:cs typeface="Arial" panose="020B0604020202020204" pitchFamily="34" charset="0"/>
              </a:rPr>
              <a:t> и суффиксом </a:t>
            </a:r>
            <a:r>
              <a:rPr lang="ru-RU" sz="2000" i="1" dirty="0">
                <a:effectLst/>
                <a:latin typeface="Arial" panose="020B0604020202020204" pitchFamily="34" charset="0"/>
                <a:ea typeface="Times New Roman" panose="02020603050405020304" pitchFamily="18" charset="0"/>
                <a:cs typeface="Arial" panose="020B0604020202020204" pitchFamily="34" charset="0"/>
              </a:rPr>
              <a:t>–</a:t>
            </a:r>
            <a:r>
              <a:rPr lang="ru-RU" sz="2000" i="1" dirty="0" err="1">
                <a:effectLst/>
                <a:latin typeface="Arial" panose="020B0604020202020204" pitchFamily="34" charset="0"/>
                <a:ea typeface="Times New Roman" panose="02020603050405020304" pitchFamily="18" charset="0"/>
                <a:cs typeface="Arial" panose="020B0604020202020204" pitchFamily="34" charset="0"/>
              </a:rPr>
              <a:t>ыва</a:t>
            </a:r>
            <a:r>
              <a:rPr lang="ru-RU" sz="2000" i="1" dirty="0">
                <a:effectLst/>
                <a:latin typeface="Arial" panose="020B0604020202020204" pitchFamily="34" charset="0"/>
                <a:ea typeface="Times New Roman" panose="02020603050405020304" pitchFamily="18" charset="0"/>
                <a:cs typeface="Arial" panose="020B0604020202020204" pitchFamily="34" charset="0"/>
              </a:rPr>
              <a:t> / -ива </a:t>
            </a:r>
            <a:r>
              <a:rPr lang="ru-RU" sz="2000" dirty="0">
                <a:effectLst/>
                <a:latin typeface="Arial" panose="020B0604020202020204" pitchFamily="34" charset="0"/>
                <a:ea typeface="Times New Roman" panose="02020603050405020304" pitchFamily="18" charset="0"/>
                <a:cs typeface="Arial" panose="020B0604020202020204" pitchFamily="34" charset="0"/>
              </a:rPr>
              <a:t>(</a:t>
            </a:r>
            <a:r>
              <a:rPr lang="ru-RU" sz="2000" i="1" dirty="0">
                <a:effectLst/>
                <a:latin typeface="Arial" panose="020B0604020202020204" pitchFamily="34" charset="0"/>
                <a:ea typeface="Times New Roman" panose="02020603050405020304" pitchFamily="18" charset="0"/>
                <a:cs typeface="Arial" panose="020B0604020202020204" pitchFamily="34" charset="0"/>
              </a:rPr>
              <a:t>покашливать</a:t>
            </a:r>
            <a:r>
              <a:rPr lang="ru-RU" sz="2000" dirty="0">
                <a:effectLst/>
                <a:latin typeface="Arial" panose="020B0604020202020204" pitchFamily="34" charset="0"/>
                <a:ea typeface="Times New Roman" panose="02020603050405020304" pitchFamily="18" charset="0"/>
                <a:cs typeface="Arial" panose="020B0604020202020204" pitchFamily="34" charset="0"/>
              </a:rPr>
              <a:t>).</a:t>
            </a:r>
          </a:p>
          <a:p>
            <a:pPr marL="342900" indent="-342900" algn="just">
              <a:buFont typeface="Wingdings" panose="05000000000000000000" pitchFamily="2" charset="2"/>
              <a:buChar char="Ø"/>
            </a:pPr>
            <a:r>
              <a:rPr lang="cs-CZ" sz="2000" i="1" dirty="0">
                <a:effectLst/>
                <a:latin typeface="Times New Roman"/>
                <a:ea typeface="Times New Roman"/>
              </a:rPr>
              <a:t>chybět, muset, chvátat, potýkat se</a:t>
            </a:r>
          </a:p>
        </p:txBody>
      </p:sp>
    </p:spTree>
    <p:extLst>
      <p:ext uri="{BB962C8B-B14F-4D97-AF65-F5344CB8AC3E}">
        <p14:creationId xmlns:p14="http://schemas.microsoft.com/office/powerpoint/2010/main" val="2462044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EC0BC3FA-554C-4734-8213-F5D8B4AE614B}"/>
              </a:ext>
            </a:extLst>
          </p:cNvPr>
          <p:cNvSpPr txBox="1"/>
          <p:nvPr/>
        </p:nvSpPr>
        <p:spPr>
          <a:xfrm>
            <a:off x="1713390" y="1501117"/>
            <a:ext cx="9463596" cy="3477875"/>
          </a:xfrm>
          <a:prstGeom prst="rect">
            <a:avLst/>
          </a:prstGeom>
          <a:noFill/>
        </p:spPr>
        <p:txBody>
          <a:bodyPr wrap="square">
            <a:spAutoFit/>
          </a:bodyPr>
          <a:lstStyle/>
          <a:p>
            <a:pPr marL="285750" indent="-285750">
              <a:buFont typeface="Courier New" panose="02070309020205020404" pitchFamily="49" charset="0"/>
              <a:buChar char="o"/>
            </a:pPr>
            <a:r>
              <a:rPr lang="ru-RU" sz="2000" dirty="0">
                <a:latin typeface="Arial" panose="020B0604020202020204" pitchFamily="34" charset="0"/>
                <a:cs typeface="Arial" panose="020B0604020202020204" pitchFamily="34" charset="0"/>
              </a:rPr>
              <a:t>Недоумевает даже сам похититель.</a:t>
            </a:r>
          </a:p>
          <a:p>
            <a:pPr marL="285750" indent="-285750">
              <a:buFont typeface="Courier New" panose="02070309020205020404" pitchFamily="49" charset="0"/>
              <a:buChar char="o"/>
            </a:pPr>
            <a:r>
              <a:rPr lang="ru-RU" sz="2000" dirty="0">
                <a:latin typeface="Arial" panose="020B0604020202020204" pitchFamily="34" charset="0"/>
                <a:cs typeface="Arial" panose="020B0604020202020204" pitchFamily="34" charset="0"/>
              </a:rPr>
              <a:t>Здание школы до сих пор стоит на углу улицы Знаменки. </a:t>
            </a:r>
          </a:p>
          <a:p>
            <a:pPr marL="285750" indent="-285750">
              <a:buFont typeface="Courier New" panose="02070309020205020404" pitchFamily="49" charset="0"/>
              <a:buChar char="o"/>
            </a:pPr>
            <a:r>
              <a:rPr lang="ru-RU" sz="2000" dirty="0">
                <a:latin typeface="Arial" panose="020B0604020202020204" pitchFamily="34" charset="0"/>
                <a:cs typeface="Arial" panose="020B0604020202020204" pitchFamily="34" charset="0"/>
              </a:rPr>
              <a:t>Погибшие люди будут как подобает похоронены.</a:t>
            </a:r>
          </a:p>
          <a:p>
            <a:pPr marL="285750" indent="-285750">
              <a:buFont typeface="Courier New" panose="02070309020205020404" pitchFamily="49" charset="0"/>
              <a:buChar char="o"/>
            </a:pPr>
            <a:r>
              <a:rPr lang="ru-RU" sz="2000" dirty="0">
                <a:latin typeface="Arial" panose="020B0604020202020204" pitchFamily="34" charset="0"/>
                <a:cs typeface="Arial" panose="020B0604020202020204" pitchFamily="34" charset="0"/>
              </a:rPr>
              <a:t>Полежал так с минуту с закрытыми глазами и вдруг засмеялся и сел.</a:t>
            </a:r>
          </a:p>
          <a:p>
            <a:pPr marL="285750" indent="-285750">
              <a:buFont typeface="Courier New" panose="02070309020205020404" pitchFamily="49" charset="0"/>
              <a:buChar char="o"/>
            </a:pPr>
            <a:r>
              <a:rPr lang="ru-RU" sz="2000" dirty="0">
                <a:latin typeface="Arial" panose="020B0604020202020204" pitchFamily="34" charset="0"/>
                <a:cs typeface="Arial" panose="020B0604020202020204" pitchFamily="34" charset="0"/>
              </a:rPr>
              <a:t>Подзаработал немного, а под конец ― обогатился даже.</a:t>
            </a:r>
          </a:p>
          <a:p>
            <a:pPr marL="285750" indent="-285750">
              <a:buFont typeface="Courier New" panose="02070309020205020404" pitchFamily="49" charset="0"/>
              <a:buChar char="o"/>
            </a:pPr>
            <a:endParaRPr lang="ru-RU" sz="2000"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cs-CZ" sz="2000" dirty="0">
                <a:latin typeface="Arial" panose="020B0604020202020204" pitchFamily="34" charset="0"/>
                <a:cs typeface="Arial" panose="020B0604020202020204" pitchFamily="34" charset="0"/>
              </a:rPr>
              <a:t>Sestoupil jsem tedy k bazénu, převlékl se a</a:t>
            </a:r>
            <a:r>
              <a:rPr lang="ru-RU"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zaplaval si.</a:t>
            </a:r>
          </a:p>
          <a:p>
            <a:pPr marL="285750" indent="-285750">
              <a:buFont typeface="Courier New" panose="02070309020205020404" pitchFamily="49" charset="0"/>
              <a:buChar char="o"/>
            </a:pPr>
            <a:r>
              <a:rPr lang="cs-CZ" sz="2000" dirty="0">
                <a:latin typeface="Arial" panose="020B0604020202020204" pitchFamily="34" charset="0"/>
                <a:cs typeface="Arial" panose="020B0604020202020204" pitchFamily="34" charset="0"/>
              </a:rPr>
              <a:t>Vydováděl se jako Lucifer v pohádce Čert ví proč .</a:t>
            </a:r>
          </a:p>
          <a:p>
            <a:pPr marL="285750" indent="-285750">
              <a:buFont typeface="Courier New" panose="02070309020205020404" pitchFamily="49" charset="0"/>
              <a:buChar char="o"/>
            </a:pPr>
            <a:r>
              <a:rPr lang="cs-CZ" sz="2000" dirty="0">
                <a:latin typeface="Arial" panose="020B0604020202020204" pitchFamily="34" charset="0"/>
                <a:cs typeface="Arial" panose="020B0604020202020204" pitchFamily="34" charset="0"/>
              </a:rPr>
              <a:t>Na zubní pastě chybí uzávěr. </a:t>
            </a:r>
          </a:p>
          <a:p>
            <a:pPr marL="285750" indent="-285750">
              <a:buFont typeface="Courier New" panose="02070309020205020404" pitchFamily="49" charset="0"/>
              <a:buChar char="o"/>
            </a:pPr>
            <a:r>
              <a:rPr lang="cs-CZ" sz="2000" dirty="0">
                <a:latin typeface="Arial" panose="020B0604020202020204" pitchFamily="34" charset="0"/>
                <a:cs typeface="Arial" panose="020B0604020202020204" pitchFamily="34" charset="0"/>
              </a:rPr>
              <a:t>Musí kontaktovat veterinárního lékaře a zajistit očkování.</a:t>
            </a:r>
          </a:p>
          <a:p>
            <a:pPr marL="285750" indent="-285750">
              <a:buFont typeface="Courier New" panose="02070309020205020404" pitchFamily="49" charset="0"/>
              <a:buChar char="o"/>
            </a:pPr>
            <a:r>
              <a:rPr lang="cs-CZ" sz="2000" dirty="0">
                <a:latin typeface="Arial" panose="020B0604020202020204" pitchFamily="34" charset="0"/>
                <a:cs typeface="Arial" panose="020B0604020202020204" pitchFamily="34" charset="0"/>
              </a:rPr>
              <a:t>Náhle kamarád zahlédne v řece krokodýla. </a:t>
            </a:r>
          </a:p>
        </p:txBody>
      </p:sp>
    </p:spTree>
    <p:extLst>
      <p:ext uri="{BB962C8B-B14F-4D97-AF65-F5344CB8AC3E}">
        <p14:creationId xmlns:p14="http://schemas.microsoft.com/office/powerpoint/2010/main" val="2881539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15FB4D13-7D09-4133-9B3D-EEF64EC494A1}"/>
              </a:ext>
            </a:extLst>
          </p:cNvPr>
          <p:cNvSpPr txBox="1"/>
          <p:nvPr/>
        </p:nvSpPr>
        <p:spPr>
          <a:xfrm>
            <a:off x="463118" y="305068"/>
            <a:ext cx="11265763" cy="6247864"/>
          </a:xfrm>
          <a:prstGeom prst="rect">
            <a:avLst/>
          </a:prstGeom>
          <a:noFill/>
        </p:spPr>
        <p:txBody>
          <a:bodyPr wrap="square">
            <a:spAutoFit/>
          </a:bodyPr>
          <a:lstStyle/>
          <a:p>
            <a:pPr algn="just"/>
            <a:r>
              <a:rPr lang="ru-RU" sz="2000" b="1" dirty="0">
                <a:effectLst/>
                <a:latin typeface="Arial" panose="020B0604020202020204" pitchFamily="34" charset="0"/>
                <a:ea typeface="Times New Roman" panose="02020603050405020304" pitchFamily="18" charset="0"/>
                <a:cs typeface="Arial" panose="020B0604020202020204" pitchFamily="34" charset="0"/>
              </a:rPr>
              <a:t>Глаголы, совмещающие грамматическое значение обоих видов, называют двувидовыми. </a:t>
            </a:r>
          </a:p>
          <a:p>
            <a:pPr algn="just"/>
            <a:endParaRPr lang="ru-RU"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Wingdings" panose="05000000000000000000" pitchFamily="2" charset="2"/>
              <a:buChar char="§"/>
            </a:pPr>
            <a:r>
              <a:rPr lang="ru-RU" sz="2000" dirty="0">
                <a:effectLst/>
                <a:latin typeface="Arial" panose="020B0604020202020204" pitchFamily="34" charset="0"/>
                <a:ea typeface="Times New Roman" panose="02020603050405020304" pitchFamily="18" charset="0"/>
                <a:cs typeface="Arial" panose="020B0604020202020204" pitchFamily="34" charset="0"/>
              </a:rPr>
              <a:t>В зависимости от контекста они принимают значение СВ или НСВ (</a:t>
            </a:r>
            <a:r>
              <a:rPr lang="ru-RU" sz="2000" i="1" dirty="0">
                <a:effectLst/>
                <a:latin typeface="Arial" panose="020B0604020202020204" pitchFamily="34" charset="0"/>
                <a:ea typeface="Times New Roman" panose="02020603050405020304" pitchFamily="18" charset="0"/>
                <a:cs typeface="Arial" panose="020B0604020202020204" pitchFamily="34" charset="0"/>
              </a:rPr>
              <a:t>Аристократы нечасто женились на крестьянках</a:t>
            </a:r>
            <a:r>
              <a:rPr lang="ru-RU" sz="2000" dirty="0">
                <a:effectLst/>
                <a:latin typeface="Arial" panose="020B0604020202020204" pitchFamily="34" charset="0"/>
                <a:ea typeface="Times New Roman" panose="02020603050405020304" pitchFamily="18" charset="0"/>
                <a:cs typeface="Arial" panose="020B0604020202020204" pitchFamily="34" charset="0"/>
              </a:rPr>
              <a:t>. х </a:t>
            </a:r>
            <a:r>
              <a:rPr lang="ru-RU" sz="2000" i="1" dirty="0">
                <a:effectLst/>
                <a:latin typeface="Arial" panose="020B0604020202020204" pitchFamily="34" charset="0"/>
                <a:ea typeface="Times New Roman" panose="02020603050405020304" pitchFamily="18" charset="0"/>
                <a:cs typeface="Arial" panose="020B0604020202020204" pitchFamily="34" charset="0"/>
              </a:rPr>
              <a:t>Мы не виделись с тех пор, как он женился</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gn="just">
              <a:buFont typeface="Wingdings" panose="05000000000000000000" pitchFamily="2" charset="2"/>
              <a:buChar char="§"/>
            </a:pPr>
            <a:endParaRPr lang="ru-RU"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Wingdings" panose="05000000000000000000" pitchFamily="2" charset="2"/>
              <a:buChar char="§"/>
            </a:pPr>
            <a:r>
              <a:rPr lang="ru-RU" sz="2000" dirty="0">
                <a:effectLst/>
                <a:latin typeface="Arial" panose="020B0604020202020204" pitchFamily="34" charset="0"/>
                <a:ea typeface="Times New Roman" panose="02020603050405020304" pitchFamily="18" charset="0"/>
                <a:cs typeface="Arial" panose="020B0604020202020204" pitchFamily="34" charset="0"/>
              </a:rPr>
              <a:t>Эти глаголы более типичны для РЯ (т.к. ЧЯ более активно включает их в свою видовую систему). </a:t>
            </a:r>
          </a:p>
          <a:p>
            <a:pPr marL="342900" indent="-342900" algn="just">
              <a:buFont typeface="Wingdings" panose="05000000000000000000" pitchFamily="2" charset="2"/>
              <a:buChar char="§"/>
            </a:pPr>
            <a:endParaRPr lang="ru-RU"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Wingdings" panose="05000000000000000000" pitchFamily="2" charset="2"/>
              <a:buChar char="§"/>
            </a:pPr>
            <a:r>
              <a:rPr lang="ru-RU" sz="2000" dirty="0">
                <a:effectLst/>
                <a:latin typeface="Arial" panose="020B0604020202020204" pitchFamily="34" charset="0"/>
                <a:ea typeface="Times New Roman" panose="02020603050405020304" pitchFamily="18" charset="0"/>
                <a:cs typeface="Arial" panose="020B0604020202020204" pitchFamily="34" charset="0"/>
              </a:rPr>
              <a:t>В РЯ среди двувидовых часто встречаются глаголы-заимствования с суффиксами </a:t>
            </a:r>
            <a:r>
              <a:rPr lang="ru-RU" sz="2000" i="1" dirty="0">
                <a:effectLst/>
                <a:latin typeface="Arial" panose="020B0604020202020204" pitchFamily="34" charset="0"/>
                <a:ea typeface="Times New Roman" panose="02020603050405020304" pitchFamily="18" charset="0"/>
                <a:cs typeface="Arial" panose="020B0604020202020204" pitchFamily="34" charset="0"/>
              </a:rPr>
              <a:t>–</a:t>
            </a:r>
            <a:r>
              <a:rPr lang="ru-RU" sz="2000" i="1" dirty="0" err="1">
                <a:effectLst/>
                <a:latin typeface="Arial" panose="020B0604020202020204" pitchFamily="34" charset="0"/>
                <a:ea typeface="Times New Roman" panose="02020603050405020304" pitchFamily="18" charset="0"/>
                <a:cs typeface="Arial" panose="020B0604020202020204" pitchFamily="34" charset="0"/>
              </a:rPr>
              <a:t>ова</a:t>
            </a:r>
            <a:r>
              <a:rPr lang="ru-RU" sz="2000" i="1" dirty="0">
                <a:effectLst/>
                <a:latin typeface="Arial" panose="020B0604020202020204" pitchFamily="34" charset="0"/>
                <a:ea typeface="Times New Roman" panose="02020603050405020304" pitchFamily="18" charset="0"/>
                <a:cs typeface="Arial" panose="020B0604020202020204" pitchFamily="34" charset="0"/>
              </a:rPr>
              <a:t>, -</a:t>
            </a:r>
            <a:r>
              <a:rPr lang="ru-RU" sz="2000" i="1" dirty="0" err="1">
                <a:effectLst/>
                <a:latin typeface="Arial" panose="020B0604020202020204" pitchFamily="34" charset="0"/>
                <a:ea typeface="Times New Roman" panose="02020603050405020304" pitchFamily="18" charset="0"/>
                <a:cs typeface="Arial" panose="020B0604020202020204" pitchFamily="34" charset="0"/>
              </a:rPr>
              <a:t>ирова</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i="1" dirty="0">
                <a:effectLst/>
                <a:latin typeface="Arial" panose="020B0604020202020204" pitchFamily="34" charset="0"/>
                <a:ea typeface="Times New Roman" panose="02020603050405020304" pitchFamily="18" charset="0"/>
                <a:cs typeface="Arial" panose="020B0604020202020204" pitchFamily="34" charset="0"/>
              </a:rPr>
              <a:t>атаковать, организовать, телеграфировать</a:t>
            </a:r>
            <a:r>
              <a:rPr lang="ru-RU" sz="2000" dirty="0">
                <a:effectLst/>
                <a:latin typeface="Arial" panose="020B0604020202020204" pitchFamily="34" charset="0"/>
                <a:ea typeface="Times New Roman" panose="02020603050405020304" pitchFamily="18" charset="0"/>
                <a:cs typeface="Arial" panose="020B0604020202020204" pitchFamily="34" charset="0"/>
              </a:rPr>
              <a:t>), но имеются и другие, незаимствованные глаголы (</a:t>
            </a:r>
            <a:r>
              <a:rPr lang="ru-RU" sz="2000" i="1" dirty="0">
                <a:effectLst/>
                <a:latin typeface="Arial" panose="020B0604020202020204" pitchFamily="34" charset="0"/>
                <a:ea typeface="Times New Roman" panose="02020603050405020304" pitchFamily="18" charset="0"/>
                <a:cs typeface="Arial" panose="020B0604020202020204" pitchFamily="34" charset="0"/>
              </a:rPr>
              <a:t>обещать, велеть, женить, казнить, ранить Х </a:t>
            </a:r>
            <a:r>
              <a:rPr lang="cs-CZ" sz="2000" i="1" dirty="0">
                <a:effectLst/>
                <a:latin typeface="Arial" panose="020B0604020202020204" pitchFamily="34" charset="0"/>
                <a:ea typeface="Times New Roman" panose="02020603050405020304" pitchFamily="18" charset="0"/>
                <a:cs typeface="Arial" panose="020B0604020202020204" pitchFamily="34" charset="0"/>
              </a:rPr>
              <a:t>jmenovat, obětovat, věnovat</a:t>
            </a:r>
            <a:r>
              <a:rPr lang="ru-RU" sz="2000" dirty="0">
                <a:effectLst/>
                <a:latin typeface="Arial" panose="020B0604020202020204" pitchFamily="34" charset="0"/>
                <a:ea typeface="Times New Roman" panose="02020603050405020304" pitchFamily="18" charset="0"/>
                <a:cs typeface="Arial" panose="020B0604020202020204" pitchFamily="34" charset="0"/>
              </a:rPr>
              <a:t>).</a:t>
            </a:r>
            <a:endParaRPr lang="ru-RU" sz="2000"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ru-RU" sz="2000" dirty="0">
                <a:solidFill>
                  <a:prstClr val="black"/>
                </a:solidFill>
                <a:latin typeface="Times New Roman"/>
                <a:ea typeface="Times New Roman"/>
              </a:rPr>
              <a:t>глаголы с суффиксами –</a:t>
            </a:r>
            <a:r>
              <a:rPr lang="ru-RU" sz="2000" dirty="0" err="1">
                <a:solidFill>
                  <a:prstClr val="black"/>
                </a:solidFill>
                <a:latin typeface="Times New Roman"/>
                <a:ea typeface="Times New Roman"/>
              </a:rPr>
              <a:t>ова</a:t>
            </a:r>
            <a:r>
              <a:rPr lang="cs-CZ" sz="2000" dirty="0">
                <a:solidFill>
                  <a:prstClr val="black"/>
                </a:solidFill>
                <a:latin typeface="Times New Roman"/>
                <a:ea typeface="Times New Roman"/>
              </a:rPr>
              <a:t>-</a:t>
            </a:r>
            <a:r>
              <a:rPr lang="ru-RU" sz="2000" dirty="0">
                <a:solidFill>
                  <a:prstClr val="black"/>
                </a:solidFill>
                <a:latin typeface="Times New Roman"/>
                <a:ea typeface="Times New Roman"/>
              </a:rPr>
              <a:t>, -</a:t>
            </a:r>
            <a:r>
              <a:rPr lang="ru-RU" sz="2000" dirty="0" err="1">
                <a:solidFill>
                  <a:prstClr val="black"/>
                </a:solidFill>
                <a:latin typeface="Times New Roman"/>
                <a:ea typeface="Times New Roman"/>
              </a:rPr>
              <a:t>ирова</a:t>
            </a:r>
            <a:r>
              <a:rPr lang="cs-CZ" sz="2000" dirty="0">
                <a:solidFill>
                  <a:prstClr val="black"/>
                </a:solidFill>
                <a:latin typeface="Times New Roman"/>
                <a:ea typeface="Times New Roman"/>
              </a:rPr>
              <a:t>-</a:t>
            </a:r>
            <a:r>
              <a:rPr lang="ru-RU" sz="2000" dirty="0">
                <a:solidFill>
                  <a:prstClr val="black"/>
                </a:solidFill>
                <a:latin typeface="Times New Roman"/>
                <a:ea typeface="Times New Roman"/>
              </a:rPr>
              <a:t>: </a:t>
            </a:r>
            <a:r>
              <a:rPr lang="ru-RU" sz="2000" i="1" dirty="0">
                <a:solidFill>
                  <a:prstClr val="black"/>
                </a:solidFill>
                <a:latin typeface="Times New Roman"/>
                <a:ea typeface="Times New Roman"/>
              </a:rPr>
              <a:t>атаковать, организовать, телеграфировать</a:t>
            </a:r>
            <a:r>
              <a:rPr lang="ru-RU" sz="2000" dirty="0">
                <a:solidFill>
                  <a:prstClr val="black"/>
                </a:solidFill>
                <a:latin typeface="Times New Roman"/>
                <a:ea typeface="Times New Roman"/>
              </a:rPr>
              <a:t> </a:t>
            </a:r>
            <a:endParaRPr lang="cs-CZ" sz="2000" dirty="0">
              <a:solidFill>
                <a:prstClr val="black"/>
              </a:solidFill>
              <a:latin typeface="Times New Roman"/>
              <a:ea typeface="Times New Roman"/>
            </a:endParaRPr>
          </a:p>
          <a:p>
            <a:pPr marL="285750" lvl="0" indent="-285750" algn="just">
              <a:buFont typeface="Wingdings" panose="05000000000000000000" pitchFamily="2" charset="2"/>
              <a:buChar char="Ø"/>
            </a:pPr>
            <a:r>
              <a:rPr lang="ru-RU" sz="2000" dirty="0">
                <a:solidFill>
                  <a:prstClr val="black"/>
                </a:solidFill>
                <a:latin typeface="Times New Roman"/>
                <a:ea typeface="Times New Roman"/>
              </a:rPr>
              <a:t>глаголы с суффиксами</a:t>
            </a:r>
            <a:r>
              <a:rPr lang="cs-CZ" sz="2000" dirty="0">
                <a:solidFill>
                  <a:prstClr val="black"/>
                </a:solidFill>
                <a:latin typeface="Times New Roman"/>
                <a:ea typeface="Times New Roman"/>
              </a:rPr>
              <a:t> –ova-, -</a:t>
            </a:r>
            <a:r>
              <a:rPr lang="cs-CZ" sz="2000" dirty="0" err="1">
                <a:solidFill>
                  <a:prstClr val="black"/>
                </a:solidFill>
                <a:latin typeface="Times New Roman"/>
                <a:ea typeface="Times New Roman"/>
              </a:rPr>
              <a:t>izova</a:t>
            </a:r>
            <a:r>
              <a:rPr lang="cs-CZ" sz="2000" dirty="0">
                <a:solidFill>
                  <a:prstClr val="black"/>
                </a:solidFill>
                <a:latin typeface="Times New Roman"/>
                <a:ea typeface="Times New Roman"/>
              </a:rPr>
              <a:t>- </a:t>
            </a:r>
            <a:r>
              <a:rPr lang="cs-CZ" sz="2000" i="1" dirty="0">
                <a:solidFill>
                  <a:prstClr val="black"/>
                </a:solidFill>
                <a:latin typeface="Times New Roman"/>
                <a:ea typeface="Times New Roman"/>
              </a:rPr>
              <a:t>publikovat, komentovat, garantovat, konstatovat</a:t>
            </a:r>
            <a:r>
              <a:rPr lang="ru-RU" sz="2000" i="1" dirty="0">
                <a:solidFill>
                  <a:prstClr val="black"/>
                </a:solidFill>
                <a:latin typeface="Times New Roman"/>
                <a:ea typeface="Times New Roman"/>
              </a:rPr>
              <a:t>, </a:t>
            </a:r>
            <a:r>
              <a:rPr lang="cs-CZ" sz="2000" i="1" dirty="0"/>
              <a:t>organizovat</a:t>
            </a:r>
            <a:endParaRPr lang="ru-RU" sz="2000" i="1" dirty="0"/>
          </a:p>
          <a:p>
            <a:pPr marL="285750" lvl="0" indent="-285750" algn="just">
              <a:buFont typeface="Wingdings" panose="05000000000000000000" pitchFamily="2" charset="2"/>
              <a:buChar char="Ø"/>
            </a:pPr>
            <a:endParaRPr lang="ru-RU" sz="2000" i="1" dirty="0">
              <a:solidFill>
                <a:prstClr val="black"/>
              </a:solidFill>
              <a:latin typeface="Times New Roman"/>
              <a:ea typeface="Times New Roman"/>
            </a:endParaRPr>
          </a:p>
          <a:p>
            <a:pPr lvl="0" algn="just"/>
            <a:r>
              <a:rPr lang="ru-RU" sz="2000" dirty="0">
                <a:solidFill>
                  <a:prstClr val="black"/>
                </a:solidFill>
                <a:latin typeface="Arial" panose="020B0604020202020204" pitchFamily="34" charset="0"/>
                <a:ea typeface="Times New Roman"/>
                <a:cs typeface="Arial" panose="020B0604020202020204" pitchFamily="34" charset="0"/>
              </a:rPr>
              <a:t>У многих чешских глаголов (</a:t>
            </a:r>
            <a:r>
              <a:rPr lang="cs-CZ" sz="2000" i="1" dirty="0">
                <a:latin typeface="Arial" panose="020B0604020202020204" pitchFamily="34" charset="0"/>
                <a:cs typeface="Arial" panose="020B0604020202020204" pitchFamily="34" charset="0"/>
              </a:rPr>
              <a:t>zorganizovat, vydezinfikovat, zkonstruovat</a:t>
            </a:r>
            <a:r>
              <a:rPr lang="ru-RU" sz="2000" i="1"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появляются видовые пары, но это не значит, что двувидовой глагол перестает существовать!</a:t>
            </a:r>
            <a:r>
              <a:rPr lang="cs-CZ" sz="2000" dirty="0">
                <a:latin typeface="Arial" panose="020B0604020202020204" pitchFamily="34" charset="0"/>
                <a:cs typeface="Arial" panose="020B0604020202020204" pitchFamily="34" charset="0"/>
              </a:rPr>
              <a:t> (</a:t>
            </a:r>
            <a:r>
              <a:rPr lang="cs-CZ" sz="2000" i="1" dirty="0">
                <a:latin typeface="Arial" panose="020B0604020202020204" pitchFamily="34" charset="0"/>
                <a:cs typeface="Arial" panose="020B0604020202020204" pitchFamily="34" charset="0"/>
              </a:rPr>
              <a:t>excerpovat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nedok</a:t>
            </a:r>
            <a:r>
              <a:rPr lang="cs-CZ" sz="2000" dirty="0">
                <a:latin typeface="Arial" panose="020B0604020202020204" pitchFamily="34" charset="0"/>
                <a:cs typeface="Arial" panose="020B0604020202020204" pitchFamily="34" charset="0"/>
              </a:rPr>
              <a:t>. → </a:t>
            </a:r>
            <a:r>
              <a:rPr lang="cs-CZ" sz="2000" i="1" dirty="0">
                <a:latin typeface="Arial" panose="020B0604020202020204" pitchFamily="34" charset="0"/>
                <a:cs typeface="Arial" panose="020B0604020202020204" pitchFamily="34" charset="0"/>
              </a:rPr>
              <a:t>vyexcerpovat</a:t>
            </a:r>
            <a:r>
              <a:rPr lang="cs-CZ" sz="2000" dirty="0">
                <a:latin typeface="Arial" panose="020B0604020202020204" pitchFamily="34" charset="0"/>
                <a:cs typeface="Arial" panose="020B0604020202020204" pitchFamily="34" charset="0"/>
              </a:rPr>
              <a:t>, </a:t>
            </a:r>
            <a:r>
              <a:rPr lang="cs-CZ" sz="2000" i="1" dirty="0">
                <a:latin typeface="Arial" panose="020B0604020202020204" pitchFamily="34" charset="0"/>
                <a:cs typeface="Arial" panose="020B0604020202020204" pitchFamily="34" charset="0"/>
              </a:rPr>
              <a:t>implementovat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nedok</a:t>
            </a:r>
            <a:r>
              <a:rPr lang="cs-CZ" sz="2000" dirty="0">
                <a:latin typeface="Arial" panose="020B0604020202020204" pitchFamily="34" charset="0"/>
                <a:cs typeface="Arial" panose="020B0604020202020204" pitchFamily="34" charset="0"/>
              </a:rPr>
              <a:t>. → </a:t>
            </a:r>
            <a:r>
              <a:rPr lang="cs-CZ" sz="2000" i="1" dirty="0" err="1">
                <a:latin typeface="Arial" panose="020B0604020202020204" pitchFamily="34" charset="0"/>
                <a:cs typeface="Arial" panose="020B0604020202020204" pitchFamily="34" charset="0"/>
              </a:rPr>
              <a:t>vimplementovat</a:t>
            </a:r>
            <a:r>
              <a:rPr lang="cs-CZ" sz="2000" dirty="0">
                <a:latin typeface="Arial" panose="020B0604020202020204" pitchFamily="34" charset="0"/>
                <a:cs typeface="Arial" panose="020B0604020202020204" pitchFamily="34" charset="0"/>
              </a:rPr>
              <a:t>, </a:t>
            </a:r>
            <a:r>
              <a:rPr lang="cs-CZ" sz="2000" i="1" dirty="0">
                <a:latin typeface="Arial" panose="020B0604020202020204" pitchFamily="34" charset="0"/>
                <a:cs typeface="Arial" panose="020B0604020202020204" pitchFamily="34" charset="0"/>
              </a:rPr>
              <a:t>realizovat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nedok</a:t>
            </a:r>
            <a:r>
              <a:rPr lang="cs-CZ" sz="2000" dirty="0">
                <a:latin typeface="Arial" panose="020B0604020202020204" pitchFamily="34" charset="0"/>
                <a:cs typeface="Arial" panose="020B0604020202020204" pitchFamily="34" charset="0"/>
              </a:rPr>
              <a:t>. → </a:t>
            </a:r>
            <a:r>
              <a:rPr lang="cs-CZ" sz="2000" i="1" dirty="0">
                <a:latin typeface="Arial" panose="020B0604020202020204" pitchFamily="34" charset="0"/>
                <a:cs typeface="Arial" panose="020B0604020202020204" pitchFamily="34" charset="0"/>
              </a:rPr>
              <a:t>zrealizovat</a:t>
            </a:r>
            <a:r>
              <a:rPr lang="cs-CZ" sz="2000" dirty="0">
                <a:latin typeface="Arial" panose="020B0604020202020204" pitchFamily="34" charset="0"/>
                <a:cs typeface="Arial" panose="020B0604020202020204" pitchFamily="34" charset="0"/>
              </a:rPr>
              <a:t>)</a:t>
            </a:r>
            <a:endParaRPr lang="ru-RU" sz="2000" dirty="0">
              <a:solidFill>
                <a:prstClr val="black"/>
              </a:solidFill>
              <a:latin typeface="Arial" panose="020B0604020202020204" pitchFamily="34" charset="0"/>
              <a:ea typeface="Times New Roman"/>
              <a:cs typeface="Arial" panose="020B0604020202020204" pitchFamily="34" charset="0"/>
            </a:endParaRPr>
          </a:p>
          <a:p>
            <a:pPr marL="342900" indent="-342900" algn="just">
              <a:buFont typeface="Wingdings" panose="05000000000000000000" pitchFamily="2" charset="2"/>
              <a:buChar char="§"/>
            </a:pP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7496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EFEE09A9-88CC-409B-A9E8-DFC793B2D4FC}"/>
              </a:ext>
            </a:extLst>
          </p:cNvPr>
          <p:cNvSpPr txBox="1"/>
          <p:nvPr/>
        </p:nvSpPr>
        <p:spPr>
          <a:xfrm>
            <a:off x="2176509" y="1228397"/>
            <a:ext cx="7838982" cy="4401205"/>
          </a:xfrm>
          <a:prstGeom prst="rect">
            <a:avLst/>
          </a:prstGeom>
          <a:noFill/>
        </p:spPr>
        <p:txBody>
          <a:bodyPr wrap="square">
            <a:spAutoFit/>
          </a:bodyPr>
          <a:lstStyle/>
          <a:p>
            <a:pPr marL="285750" indent="-285750">
              <a:buFont typeface="Courier New" panose="02070309020205020404" pitchFamily="49" charset="0"/>
              <a:buChar char="o"/>
            </a:pPr>
            <a:r>
              <a:rPr lang="ru-RU" sz="2000" dirty="0">
                <a:latin typeface="Arial" panose="020B0604020202020204" pitchFamily="34" charset="0"/>
                <a:cs typeface="Arial" panose="020B0604020202020204" pitchFamily="34" charset="0"/>
              </a:rPr>
              <a:t>Студенты регулярно организуют кружки.</a:t>
            </a:r>
          </a:p>
          <a:p>
            <a:pPr marL="285750" indent="-285750">
              <a:buFont typeface="Courier New" panose="02070309020205020404" pitchFamily="49" charset="0"/>
              <a:buChar char="o"/>
            </a:pPr>
            <a:r>
              <a:rPr lang="ru-RU" sz="2000" dirty="0">
                <a:latin typeface="Arial" panose="020B0604020202020204" pitchFamily="34" charset="0"/>
                <a:cs typeface="Arial" panose="020B0604020202020204" pitchFamily="34" charset="0"/>
              </a:rPr>
              <a:t>Они завтра организуют экскурсию в музей. </a:t>
            </a:r>
          </a:p>
          <a:p>
            <a:pPr marL="285750" indent="-285750">
              <a:buFont typeface="Courier New" panose="02070309020205020404" pitchFamily="49" charset="0"/>
              <a:buChar char="o"/>
            </a:pPr>
            <a:r>
              <a:rPr lang="ru-RU" sz="2000" dirty="0">
                <a:latin typeface="Arial" panose="020B0604020202020204" pitchFamily="34" charset="0"/>
                <a:cs typeface="Arial" panose="020B0604020202020204" pitchFamily="34" charset="0"/>
              </a:rPr>
              <a:t>Он поступает, как велит совесть.</a:t>
            </a:r>
          </a:p>
          <a:p>
            <a:pPr marL="285750" indent="-285750">
              <a:buFont typeface="Courier New" panose="02070309020205020404" pitchFamily="49" charset="0"/>
              <a:buChar char="o"/>
            </a:pPr>
            <a:r>
              <a:rPr lang="ru-RU" sz="2000" dirty="0" err="1">
                <a:latin typeface="Arial" panose="020B0604020202020204" pitchFamily="34" charset="0"/>
                <a:cs typeface="Arial" panose="020B0604020202020204" pitchFamily="34" charset="0"/>
              </a:rPr>
              <a:t>Cделаем</a:t>
            </a:r>
            <a:r>
              <a:rPr lang="ru-RU" sz="2000" dirty="0">
                <a:latin typeface="Arial" panose="020B0604020202020204" pitchFamily="34" charset="0"/>
                <a:cs typeface="Arial" panose="020B0604020202020204" pitchFamily="34" charset="0"/>
              </a:rPr>
              <a:t>, если велит и заставит.</a:t>
            </a:r>
          </a:p>
          <a:p>
            <a:pPr marL="285750" indent="-285750">
              <a:buFont typeface="Courier New" panose="02070309020205020404" pitchFamily="49" charset="0"/>
              <a:buChar char="o"/>
            </a:pPr>
            <a:r>
              <a:rPr lang="ru-RU" sz="2000" dirty="0">
                <a:latin typeface="Arial" panose="020B0604020202020204" pitchFamily="34" charset="0"/>
                <a:cs typeface="Arial" panose="020B0604020202020204" pitchFamily="34" charset="0"/>
              </a:rPr>
              <a:t>Эту комиссию долго реформировали.</a:t>
            </a:r>
          </a:p>
          <a:p>
            <a:pPr marL="285750" indent="-285750">
              <a:buFont typeface="Courier New" panose="02070309020205020404" pitchFamily="49" charset="0"/>
              <a:buChar char="o"/>
            </a:pPr>
            <a:r>
              <a:rPr lang="ru-RU" sz="2000" dirty="0">
                <a:latin typeface="Arial" panose="020B0604020202020204" pitchFamily="34" charset="0"/>
                <a:cs typeface="Arial" panose="020B0604020202020204" pitchFamily="34" charset="0"/>
              </a:rPr>
              <a:t>Мы полностью реформировали эту комиссию. </a:t>
            </a:r>
          </a:p>
          <a:p>
            <a:pPr marL="285750" indent="-285750">
              <a:buFont typeface="Courier New" panose="02070309020205020404" pitchFamily="49" charset="0"/>
              <a:buChar char="o"/>
            </a:pPr>
            <a:endParaRPr lang="cs-CZ" sz="2000"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cs-CZ" sz="2000" dirty="0">
                <a:latin typeface="Arial" panose="020B0604020202020204" pitchFamily="34" charset="0"/>
                <a:cs typeface="Arial" panose="020B0604020202020204" pitchFamily="34" charset="0"/>
              </a:rPr>
              <a:t>Hasiči každý rok evakuují děti z letních táborů kvůli rozvodněným řekám.</a:t>
            </a:r>
          </a:p>
          <a:p>
            <a:pPr marL="285750" indent="-285750">
              <a:buFont typeface="Courier New" panose="02070309020205020404" pitchFamily="49" charset="0"/>
              <a:buChar char="o"/>
            </a:pPr>
            <a:r>
              <a:rPr lang="cs-CZ" sz="2000" dirty="0">
                <a:latin typeface="Arial" panose="020B0604020202020204" pitchFamily="34" charset="0"/>
                <a:cs typeface="Arial" panose="020B0604020202020204" pitchFamily="34" charset="0"/>
              </a:rPr>
              <a:t>Kniha je výborem z esejů, které autor publikoval v letech 1986-1991.</a:t>
            </a:r>
          </a:p>
          <a:p>
            <a:pPr marL="285750" indent="-285750">
              <a:buFont typeface="Courier New" panose="02070309020205020404" pitchFamily="49" charset="0"/>
              <a:buChar char="o"/>
            </a:pPr>
            <a:r>
              <a:rPr lang="cs-CZ" sz="2000" dirty="0">
                <a:latin typeface="Arial" panose="020B0604020202020204" pitchFamily="34" charset="0"/>
                <a:cs typeface="Arial" panose="020B0604020202020204" pitchFamily="34" charset="0"/>
              </a:rPr>
              <a:t>Předseda dnes informoval vládu o výsledku jednání.</a:t>
            </a:r>
          </a:p>
          <a:p>
            <a:pPr marL="285750" indent="-285750">
              <a:buFont typeface="Courier New" panose="02070309020205020404" pitchFamily="49" charset="0"/>
              <a:buChar char="o"/>
            </a:pPr>
            <a:r>
              <a:rPr lang="cs-CZ" sz="2000" dirty="0">
                <a:latin typeface="Arial" panose="020B0604020202020204" pitchFamily="34" charset="0"/>
                <a:cs typeface="Arial" panose="020B0604020202020204" pitchFamily="34" charset="0"/>
              </a:rPr>
              <a:t>Lidé obětují zdraví, aby vydělali peníze, potom obětují peníze, aby znovu získali zdraví.</a:t>
            </a:r>
          </a:p>
        </p:txBody>
      </p:sp>
    </p:spTree>
    <p:extLst>
      <p:ext uri="{BB962C8B-B14F-4D97-AF65-F5344CB8AC3E}">
        <p14:creationId xmlns:p14="http://schemas.microsoft.com/office/powerpoint/2010/main" val="299940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30DE49-2E34-405C-AD57-9F5F4CAE4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533" y="1350555"/>
            <a:ext cx="8030355" cy="415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02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88E2F053-D731-4ADD-B1BE-5083C203C43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67822" y="386930"/>
            <a:ext cx="6838321" cy="3297304"/>
          </a:xfrm>
          <a:prstGeom prst="rect">
            <a:avLst/>
          </a:prstGeom>
          <a:noFill/>
          <a:ln>
            <a:noFill/>
          </a:ln>
        </p:spPr>
      </p:pic>
      <p:pic>
        <p:nvPicPr>
          <p:cNvPr id="5" name="Obrázek 4">
            <a:extLst>
              <a:ext uri="{FF2B5EF4-FFF2-40B4-BE49-F238E27FC236}">
                <a16:creationId xmlns:a16="http://schemas.microsoft.com/office/drawing/2014/main" id="{6AD287C2-FC11-48E3-8572-3B68B8655CD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67822" y="3684233"/>
            <a:ext cx="6838320" cy="2325949"/>
          </a:xfrm>
          <a:prstGeom prst="rect">
            <a:avLst/>
          </a:prstGeom>
          <a:noFill/>
          <a:ln>
            <a:noFill/>
          </a:ln>
        </p:spPr>
      </p:pic>
    </p:spTree>
    <p:extLst>
      <p:ext uri="{BB962C8B-B14F-4D97-AF65-F5344CB8AC3E}">
        <p14:creationId xmlns:p14="http://schemas.microsoft.com/office/powerpoint/2010/main" val="903236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1AC2A6F5-B5DF-46AA-A33F-248D166B588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15927" y="948662"/>
            <a:ext cx="8251350" cy="4960675"/>
          </a:xfrm>
          <a:prstGeom prst="rect">
            <a:avLst/>
          </a:prstGeom>
          <a:noFill/>
          <a:ln>
            <a:noFill/>
          </a:ln>
        </p:spPr>
      </p:pic>
    </p:spTree>
    <p:extLst>
      <p:ext uri="{BB962C8B-B14F-4D97-AF65-F5344CB8AC3E}">
        <p14:creationId xmlns:p14="http://schemas.microsoft.com/office/powerpoint/2010/main" val="851242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80D95036-D33C-49BC-A096-1E25B447082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81071" y="1571349"/>
            <a:ext cx="8097430" cy="3994442"/>
          </a:xfrm>
          <a:prstGeom prst="rect">
            <a:avLst/>
          </a:prstGeom>
          <a:noFill/>
          <a:ln>
            <a:noFill/>
          </a:ln>
        </p:spPr>
      </p:pic>
    </p:spTree>
    <p:extLst>
      <p:ext uri="{BB962C8B-B14F-4D97-AF65-F5344CB8AC3E}">
        <p14:creationId xmlns:p14="http://schemas.microsoft.com/office/powerpoint/2010/main" val="3992265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DD811462-A735-4CED-98EC-A22D4E52FA4A}"/>
              </a:ext>
            </a:extLst>
          </p:cNvPr>
          <p:cNvSpPr txBox="1"/>
          <p:nvPr/>
        </p:nvSpPr>
        <p:spPr>
          <a:xfrm>
            <a:off x="1589103" y="736847"/>
            <a:ext cx="8753383" cy="5143652"/>
          </a:xfrm>
          <a:prstGeom prst="rect">
            <a:avLst/>
          </a:prstGeom>
          <a:noFill/>
        </p:spPr>
        <p:txBody>
          <a:bodyPr wrap="square">
            <a:spAutoFit/>
          </a:bodyPr>
          <a:lstStyle/>
          <a:p>
            <a:pPr marL="342900" indent="-342900" algn="just">
              <a:lnSpc>
                <a:spcPct val="107000"/>
              </a:lnSpc>
              <a:spcAft>
                <a:spcPts val="800"/>
              </a:spcAft>
              <a:buFont typeface="Wingdings" panose="05000000000000000000" pitchFamily="2" charset="2"/>
              <a:buChar char="§"/>
            </a:pPr>
            <a:r>
              <a:rPr lang="ru-RU" sz="2000" dirty="0">
                <a:effectLst/>
                <a:latin typeface="Arial" panose="020B0604020202020204" pitchFamily="34" charset="0"/>
                <a:ea typeface="Times New Roman" panose="02020603050405020304" pitchFamily="18" charset="0"/>
                <a:cs typeface="Arial" panose="020B0604020202020204" pitchFamily="34" charset="0"/>
              </a:rPr>
              <a:t>В области категории вида грамматические системы обоих языков различаются не столько инвентарем грамматических форм, сколько особенностями функционирования и сферой их употребления. </a:t>
            </a:r>
          </a:p>
          <a:p>
            <a:pPr marL="342900" indent="-342900" algn="just">
              <a:lnSpc>
                <a:spcPct val="107000"/>
              </a:lnSpc>
              <a:spcAft>
                <a:spcPts val="800"/>
              </a:spcAft>
              <a:buFont typeface="Wingdings" panose="05000000000000000000" pitchFamily="2" charset="2"/>
              <a:buChar char="§"/>
            </a:pPr>
            <a:endParaRPr lang="ru-RU"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spcAft>
                <a:spcPts val="0"/>
              </a:spcAft>
              <a:buFont typeface="Wingdings" panose="05000000000000000000" pitchFamily="2" charset="2"/>
              <a:buChar char="§"/>
            </a:pPr>
            <a:r>
              <a:rPr lang="ru-RU" sz="2000" dirty="0">
                <a:effectLst/>
                <a:latin typeface="Arial" panose="020B0604020202020204" pitchFamily="34" charset="0"/>
                <a:ea typeface="Times New Roman" panose="02020603050405020304" pitchFamily="18" charset="0"/>
                <a:cs typeface="Arial" panose="020B0604020202020204" pitchFamily="34" charset="0"/>
              </a:rPr>
              <a:t>Говоря обобщенно в ЧЯ шире распространено использование форм СВ, т.к. СВ в ЧЯ, в отличие от РЯ указывает на продолжительность каждого акта повторяющегося действия, актуализирует его как процесс.</a:t>
            </a:r>
          </a:p>
          <a:p>
            <a:pPr marL="285750" indent="-285750">
              <a:spcAft>
                <a:spcPts val="0"/>
              </a:spcAft>
              <a:buFont typeface="Courier New" panose="02070309020205020404" pitchFamily="49" charset="0"/>
              <a:buChar char="o"/>
            </a:pPr>
            <a:r>
              <a:rPr lang="cs-CZ" sz="2000" i="1" dirty="0">
                <a:effectLst/>
                <a:latin typeface="Arial" panose="020B0604020202020204" pitchFamily="34" charset="0"/>
                <a:ea typeface="Times New Roman"/>
                <a:cs typeface="Arial" panose="020B0604020202020204" pitchFamily="34" charset="0"/>
              </a:rPr>
              <a:t>Později pociťuje každý člověk snížení tonusu. Jinými slovy mnohem rychleji se </a:t>
            </a:r>
            <a:r>
              <a:rPr lang="cs-CZ" sz="2000" i="1" u="sng" dirty="0">
                <a:effectLst/>
                <a:latin typeface="Arial" panose="020B0604020202020204" pitchFamily="34" charset="0"/>
                <a:ea typeface="Times New Roman"/>
                <a:cs typeface="Arial" panose="020B0604020202020204" pitchFamily="34" charset="0"/>
              </a:rPr>
              <a:t>unaví</a:t>
            </a:r>
            <a:r>
              <a:rPr lang="cs-CZ" sz="2000" i="1" dirty="0">
                <a:effectLst/>
                <a:latin typeface="Arial" panose="020B0604020202020204" pitchFamily="34" charset="0"/>
                <a:ea typeface="Times New Roman"/>
                <a:cs typeface="Arial" panose="020B0604020202020204" pitchFamily="34" charset="0"/>
              </a:rPr>
              <a:t>.</a:t>
            </a:r>
          </a:p>
          <a:p>
            <a:pPr marL="285750" indent="-285750">
              <a:spcAft>
                <a:spcPts val="0"/>
              </a:spcAft>
              <a:buFont typeface="Courier New" panose="02070309020205020404" pitchFamily="49" charset="0"/>
              <a:buChar char="o"/>
            </a:pPr>
            <a:r>
              <a:rPr lang="cs-CZ" sz="2000" i="1" dirty="0">
                <a:effectLst/>
                <a:latin typeface="Arial" panose="020B0604020202020204" pitchFamily="34" charset="0"/>
                <a:ea typeface="Times New Roman"/>
                <a:cs typeface="Arial" panose="020B0604020202020204" pitchFamily="34" charset="0"/>
              </a:rPr>
              <a:t>Čas od času noviny </a:t>
            </a:r>
            <a:r>
              <a:rPr lang="cs-CZ" sz="2000" i="1" u="sng" dirty="0">
                <a:effectLst/>
                <a:latin typeface="Arial" panose="020B0604020202020204" pitchFamily="34" charset="0"/>
                <a:ea typeface="Times New Roman"/>
                <a:cs typeface="Arial" panose="020B0604020202020204" pitchFamily="34" charset="0"/>
              </a:rPr>
              <a:t>přinesou</a:t>
            </a:r>
            <a:r>
              <a:rPr lang="cs-CZ" sz="2000" i="1" dirty="0">
                <a:effectLst/>
                <a:latin typeface="Arial" panose="020B0604020202020204" pitchFamily="34" charset="0"/>
                <a:ea typeface="Times New Roman"/>
                <a:cs typeface="Arial" panose="020B0604020202020204" pitchFamily="34" charset="0"/>
              </a:rPr>
              <a:t> zprávu, že....</a:t>
            </a:r>
          </a:p>
          <a:p>
            <a:pPr marL="285750" indent="-285750">
              <a:spcAft>
                <a:spcPts val="0"/>
              </a:spcAft>
              <a:buFont typeface="Courier New" panose="02070309020205020404" pitchFamily="49" charset="0"/>
              <a:buChar char="o"/>
            </a:pPr>
            <a:r>
              <a:rPr lang="cs-CZ" sz="2000" i="1" dirty="0">
                <a:effectLst/>
                <a:latin typeface="Arial" panose="020B0604020202020204" pitchFamily="34" charset="0"/>
                <a:ea typeface="Times New Roman"/>
                <a:cs typeface="Arial" panose="020B0604020202020204" pitchFamily="34" charset="0"/>
              </a:rPr>
              <a:t>Každé jaro </a:t>
            </a:r>
            <a:r>
              <a:rPr lang="cs-CZ" sz="2000" i="1" u="sng" dirty="0">
                <a:effectLst/>
                <a:latin typeface="Arial" panose="020B0604020202020204" pitchFamily="34" charset="0"/>
                <a:ea typeface="Times New Roman"/>
                <a:cs typeface="Arial" panose="020B0604020202020204" pitchFamily="34" charset="0"/>
              </a:rPr>
              <a:t>vylije</a:t>
            </a:r>
            <a:r>
              <a:rPr lang="cs-CZ" sz="2000" i="1" dirty="0">
                <a:effectLst/>
                <a:latin typeface="Arial" panose="020B0604020202020204" pitchFamily="34" charset="0"/>
                <a:ea typeface="Times New Roman"/>
                <a:cs typeface="Arial" panose="020B0604020202020204" pitchFamily="34" charset="0"/>
              </a:rPr>
              <a:t> řeka svoje proudy na....</a:t>
            </a:r>
            <a:endParaRPr lang="ru-RU" sz="2000" i="1"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
            </a:pPr>
            <a:endParaRPr lang="ru-RU"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
            </a:pPr>
            <a:r>
              <a:rPr lang="ru-RU" sz="2000" dirty="0">
                <a:effectLst/>
                <a:latin typeface="Arial" panose="020B0604020202020204" pitchFamily="34" charset="0"/>
                <a:ea typeface="Times New Roman" panose="02020603050405020304" pitchFamily="18" charset="0"/>
                <a:cs typeface="Arial" panose="020B0604020202020204" pitchFamily="34" charset="0"/>
              </a:rPr>
              <a:t>В таких случаях ЧЯ часто допускает использование обоих видов, в то время как РЯ ограничивает употребление только на НСВ.</a:t>
            </a:r>
            <a:endParaRPr lang="cs-CZ"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06441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AFE565D-0784-460D-8870-CFBC9156ECBE}"/>
              </a:ext>
            </a:extLst>
          </p:cNvPr>
          <p:cNvSpPr>
            <a:spLocks noGrp="1"/>
          </p:cNvSpPr>
          <p:nvPr>
            <p:ph type="title"/>
          </p:nvPr>
        </p:nvSpPr>
        <p:spPr/>
        <p:txBody>
          <a:bodyPr/>
          <a:lstStyle/>
          <a:p>
            <a:pPr algn="ctr"/>
            <a:r>
              <a:rPr lang="ru-RU" dirty="0"/>
              <a:t>Категория вида</a:t>
            </a:r>
            <a:endParaRPr lang="cs-CZ" dirty="0"/>
          </a:p>
        </p:txBody>
      </p:sp>
    </p:spTree>
    <p:extLst>
      <p:ext uri="{BB962C8B-B14F-4D97-AF65-F5344CB8AC3E}">
        <p14:creationId xmlns:p14="http://schemas.microsoft.com/office/powerpoint/2010/main" val="2119775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DBA86740-1A50-4729-8B6B-3BCFA28DA6CC}"/>
              </a:ext>
            </a:extLst>
          </p:cNvPr>
          <p:cNvSpPr txBox="1"/>
          <p:nvPr/>
        </p:nvSpPr>
        <p:spPr>
          <a:xfrm>
            <a:off x="656948" y="669660"/>
            <a:ext cx="10741980" cy="5213415"/>
          </a:xfrm>
          <a:prstGeom prst="rect">
            <a:avLst/>
          </a:prstGeom>
          <a:noFill/>
        </p:spPr>
        <p:txBody>
          <a:bodyPr wrap="square">
            <a:spAutoFit/>
          </a:bodyPr>
          <a:lstStyle/>
          <a:p>
            <a:pPr algn="just">
              <a:lnSpc>
                <a:spcPct val="107000"/>
              </a:lnSpc>
              <a:spcAft>
                <a:spcPts val="800"/>
              </a:spcAft>
            </a:pPr>
            <a:r>
              <a:rPr lang="ru-RU" sz="2000" b="1" dirty="0">
                <a:effectLst/>
                <a:latin typeface="Arial" panose="020B0604020202020204" pitchFamily="34" charset="0"/>
                <a:ea typeface="Times New Roman" panose="02020603050405020304" pitchFamily="18" charset="0"/>
                <a:cs typeface="Arial" panose="020B0604020202020204" pitchFamily="34" charset="0"/>
              </a:rPr>
              <a:t>Употребление СВ в ЧЯ в случае повторяющегося действия, обычно не встречающееся в РЯ:</a:t>
            </a:r>
          </a:p>
          <a:p>
            <a:pPr algn="just">
              <a:lnSpc>
                <a:spcPct val="107000"/>
              </a:lnSpc>
              <a:spcAft>
                <a:spcPts val="800"/>
              </a:spcAft>
            </a:pPr>
            <a:endParaRPr lang="cs-CZ" sz="2000" b="1"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7000"/>
              </a:lnSpc>
              <a:buFont typeface="Symbol" panose="05050102010706020507" pitchFamily="18" charset="2"/>
              <a:buChar char=""/>
            </a:pPr>
            <a:r>
              <a:rPr lang="ru-RU" sz="2000" dirty="0">
                <a:effectLst/>
                <a:latin typeface="Arial" panose="020B0604020202020204" pitchFamily="34" charset="0"/>
                <a:ea typeface="Calibri" panose="020F0502020204030204" pitchFamily="34" charset="0"/>
                <a:cs typeface="Arial" panose="020B0604020202020204" pitchFamily="34" charset="0"/>
              </a:rPr>
              <a:t>повторяются завершенные, целостные действия (</a:t>
            </a:r>
            <a:r>
              <a:rPr lang="cs-CZ" sz="2000" i="1" dirty="0">
                <a:effectLst/>
                <a:latin typeface="Arial" panose="020B0604020202020204" pitchFamily="34" charset="0"/>
                <a:ea typeface="Calibri" panose="020F0502020204030204" pitchFamily="34" charset="0"/>
                <a:cs typeface="Arial" panose="020B0604020202020204" pitchFamily="34" charset="0"/>
              </a:rPr>
              <a:t>Země oběhne slunce za rok</a:t>
            </a:r>
            <a:r>
              <a:rPr lang="ru-RU" sz="2000" i="1" dirty="0">
                <a:effectLst/>
                <a:latin typeface="Arial" panose="020B0604020202020204" pitchFamily="34" charset="0"/>
                <a:ea typeface="Calibri" panose="020F0502020204030204" pitchFamily="34" charset="0"/>
                <a:cs typeface="Arial" panose="020B0604020202020204" pitchFamily="34" charset="0"/>
              </a:rPr>
              <a:t>.</a:t>
            </a:r>
            <a:r>
              <a:rPr lang="ru-RU" sz="2000" dirty="0">
                <a:effectLst/>
                <a:latin typeface="Arial" panose="020B0604020202020204" pitchFamily="34" charset="0"/>
                <a:ea typeface="Calibri" panose="020F0502020204030204" pitchFamily="34" charset="0"/>
                <a:cs typeface="Arial" panose="020B0604020202020204" pitchFamily="34" charset="0"/>
              </a:rPr>
              <a:t> = </a:t>
            </a:r>
            <a:r>
              <a:rPr lang="ru-RU" sz="2000" i="1" dirty="0">
                <a:effectLst/>
                <a:latin typeface="Arial" panose="020B0604020202020204" pitchFamily="34" charset="0"/>
                <a:ea typeface="Calibri" panose="020F0502020204030204" pitchFamily="34" charset="0"/>
                <a:cs typeface="Arial" panose="020B0604020202020204" pitchFamily="34" charset="0"/>
              </a:rPr>
              <a:t>Земля делает оборот вокруг солнца в течение года</a:t>
            </a:r>
            <a:r>
              <a:rPr lang="ru-RU" sz="2000" dirty="0">
                <a:effectLst/>
                <a:latin typeface="Arial" panose="020B0604020202020204" pitchFamily="34" charset="0"/>
                <a:ea typeface="Calibri" panose="020F0502020204030204" pitchFamily="34" charset="0"/>
                <a:cs typeface="Arial" panose="020B0604020202020204" pitchFamily="34" charset="0"/>
              </a:rPr>
              <a:t>.)</a:t>
            </a:r>
            <a:endParaRPr lang="cs-CZ"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ru-RU" sz="2000" dirty="0">
                <a:effectLst/>
                <a:latin typeface="Arial" panose="020B0604020202020204" pitchFamily="34" charset="0"/>
                <a:ea typeface="Calibri" panose="020F0502020204030204" pitchFamily="34" charset="0"/>
                <a:cs typeface="Arial" panose="020B0604020202020204" pitchFamily="34" charset="0"/>
              </a:rPr>
              <a:t>повторяются целостные действия, достигшие определенного результата (</a:t>
            </a:r>
            <a:r>
              <a:rPr lang="cs-CZ" sz="2000" i="1" dirty="0">
                <a:effectLst/>
                <a:latin typeface="Arial" panose="020B0604020202020204" pitchFamily="34" charset="0"/>
                <a:ea typeface="Calibri" panose="020F0502020204030204" pitchFamily="34" charset="0"/>
                <a:cs typeface="Arial" panose="020B0604020202020204" pitchFamily="34" charset="0"/>
              </a:rPr>
              <a:t>Ráno tady vždycky uklidím</a:t>
            </a:r>
            <a:r>
              <a:rPr lang="ru-RU" sz="2000" i="1" dirty="0">
                <a:effectLst/>
                <a:latin typeface="Arial" panose="020B0604020202020204" pitchFamily="34" charset="0"/>
                <a:ea typeface="Calibri" panose="020F0502020204030204" pitchFamily="34" charset="0"/>
                <a:cs typeface="Arial" panose="020B0604020202020204" pitchFamily="34" charset="0"/>
              </a:rPr>
              <a:t>.</a:t>
            </a:r>
            <a:r>
              <a:rPr lang="ru-RU" sz="2000" dirty="0">
                <a:effectLst/>
                <a:latin typeface="Arial" panose="020B0604020202020204" pitchFamily="34" charset="0"/>
                <a:ea typeface="Calibri" panose="020F0502020204030204" pitchFamily="34" charset="0"/>
                <a:cs typeface="Arial" panose="020B0604020202020204" pitchFamily="34" charset="0"/>
              </a:rPr>
              <a:t> = </a:t>
            </a:r>
            <a:r>
              <a:rPr lang="ru-RU" sz="2000" i="1" dirty="0">
                <a:effectLst/>
                <a:latin typeface="Arial" panose="020B0604020202020204" pitchFamily="34" charset="0"/>
                <a:ea typeface="Calibri" panose="020F0502020204030204" pitchFamily="34" charset="0"/>
                <a:cs typeface="Arial" panose="020B0604020202020204" pitchFamily="34" charset="0"/>
              </a:rPr>
              <a:t>Утром я здесь всегда убираю</a:t>
            </a:r>
            <a:r>
              <a:rPr lang="ru-RU" sz="2000" dirty="0">
                <a:effectLst/>
                <a:latin typeface="Arial" panose="020B0604020202020204" pitchFamily="34" charset="0"/>
                <a:ea typeface="Calibri" panose="020F0502020204030204" pitchFamily="34" charset="0"/>
                <a:cs typeface="Arial" panose="020B0604020202020204" pitchFamily="34" charset="0"/>
              </a:rPr>
              <a:t>.)</a:t>
            </a:r>
            <a:endParaRPr lang="cs-CZ"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ru-RU" sz="2000" dirty="0">
                <a:effectLst/>
                <a:latin typeface="Arial" panose="020B0604020202020204" pitchFamily="34" charset="0"/>
                <a:ea typeface="Calibri" panose="020F0502020204030204" pitchFamily="34" charset="0"/>
                <a:cs typeface="Arial" panose="020B0604020202020204" pitchFamily="34" charset="0"/>
              </a:rPr>
              <a:t>повторяются неожиданные, мгновенные действия (</a:t>
            </a:r>
            <a:r>
              <a:rPr lang="cs-CZ" sz="2000" i="1" dirty="0">
                <a:effectLst/>
                <a:latin typeface="Arial" panose="020B0604020202020204" pitchFamily="34" charset="0"/>
                <a:ea typeface="Calibri" panose="020F0502020204030204" pitchFamily="34" charset="0"/>
                <a:cs typeface="Arial" panose="020B0604020202020204" pitchFamily="34" charset="0"/>
              </a:rPr>
              <a:t>Lidé mluví, jdou, najednou padnou… a konec.</a:t>
            </a:r>
            <a:r>
              <a:rPr lang="cs-CZ"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i="1" dirty="0">
                <a:effectLst/>
                <a:latin typeface="Arial" panose="020B0604020202020204" pitchFamily="34" charset="0"/>
                <a:ea typeface="Calibri" panose="020F0502020204030204" pitchFamily="34" charset="0"/>
                <a:cs typeface="Arial" panose="020B0604020202020204" pitchFamily="34" charset="0"/>
              </a:rPr>
              <a:t>Люди идут, говорят и вдруг падают… и конец.</a:t>
            </a:r>
            <a:r>
              <a:rPr lang="ru-RU" sz="2000" dirty="0">
                <a:effectLst/>
                <a:latin typeface="Arial" panose="020B0604020202020204" pitchFamily="34" charset="0"/>
                <a:ea typeface="Calibri" panose="020F0502020204030204" pitchFamily="34" charset="0"/>
                <a:cs typeface="Arial" panose="020B0604020202020204" pitchFamily="34" charset="0"/>
              </a:rPr>
              <a:t>) </a:t>
            </a:r>
            <a:endParaRPr lang="cs-CZ"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ru-RU" sz="2000" dirty="0">
                <a:effectLst/>
                <a:latin typeface="Arial" panose="020B0604020202020204" pitchFamily="34" charset="0"/>
                <a:ea typeface="Calibri" panose="020F0502020204030204" pitchFamily="34" charset="0"/>
                <a:cs typeface="Arial" panose="020B0604020202020204" pitchFamily="34" charset="0"/>
              </a:rPr>
              <a:t>повторяются непредвиденные или нежелательные действия (</a:t>
            </a:r>
            <a:r>
              <a:rPr lang="cs-CZ" sz="2000" i="1" dirty="0">
                <a:effectLst/>
                <a:latin typeface="Arial" panose="020B0604020202020204" pitchFamily="34" charset="0"/>
                <a:ea typeface="Calibri" panose="020F0502020204030204" pitchFamily="34" charset="0"/>
                <a:cs typeface="Arial" panose="020B0604020202020204" pitchFamily="34" charset="0"/>
              </a:rPr>
              <a:t>Peníze často zmizí a bratr pokaždé zůstane pod mostem.</a:t>
            </a:r>
            <a:r>
              <a:rPr lang="cs-CZ"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i="1" dirty="0">
                <a:effectLst/>
                <a:latin typeface="Arial" panose="020B0604020202020204" pitchFamily="34" charset="0"/>
                <a:ea typeface="Calibri" panose="020F0502020204030204" pitchFamily="34" charset="0"/>
                <a:cs typeface="Arial" panose="020B0604020202020204" pitchFamily="34" charset="0"/>
              </a:rPr>
              <a:t>Деньги часто исчезают, и брат каждый раз остается под мостом.</a:t>
            </a:r>
            <a:r>
              <a:rPr lang="ru-RU" sz="2000" dirty="0">
                <a:effectLst/>
                <a:latin typeface="Arial" panose="020B0604020202020204" pitchFamily="34" charset="0"/>
                <a:ea typeface="Calibri" panose="020F0502020204030204" pitchFamily="34" charset="0"/>
                <a:cs typeface="Arial" panose="020B0604020202020204" pitchFamily="34" charset="0"/>
              </a:rPr>
              <a:t>)</a:t>
            </a:r>
            <a:endParaRPr lang="cs-CZ"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ru-RU" sz="2000" dirty="0">
                <a:effectLst/>
                <a:latin typeface="Arial" panose="020B0604020202020204" pitchFamily="34" charset="0"/>
                <a:ea typeface="Calibri" panose="020F0502020204030204" pitchFamily="34" charset="0"/>
                <a:cs typeface="Arial" panose="020B0604020202020204" pitchFamily="34" charset="0"/>
              </a:rPr>
              <a:t>употребление СВ в </a:t>
            </a:r>
            <a:r>
              <a:rPr lang="ru-RU" sz="2000" dirty="0" err="1">
                <a:effectLst/>
                <a:latin typeface="Arial" panose="020B0604020202020204" pitchFamily="34" charset="0"/>
                <a:ea typeface="Calibri" panose="020F0502020204030204" pitchFamily="34" charset="0"/>
                <a:cs typeface="Arial" panose="020B0604020202020204" pitchFamily="34" charset="0"/>
              </a:rPr>
              <a:t>атемпоральном</a:t>
            </a:r>
            <a:r>
              <a:rPr lang="ru-RU" sz="2000" dirty="0">
                <a:effectLst/>
                <a:latin typeface="Arial" panose="020B0604020202020204" pitchFamily="34" charset="0"/>
                <a:ea typeface="Calibri" panose="020F0502020204030204" pitchFamily="34" charset="0"/>
                <a:cs typeface="Arial" panose="020B0604020202020204" pitchFamily="34" charset="0"/>
              </a:rPr>
              <a:t> значении, в ЧЯ возможен как НСВ, так и СВ, в РЯ – только НСВ (</a:t>
            </a:r>
            <a:r>
              <a:rPr lang="cs-CZ" sz="2000" i="1" dirty="0">
                <a:effectLst/>
                <a:latin typeface="Arial" panose="020B0604020202020204" pitchFamily="34" charset="0"/>
                <a:ea typeface="Calibri" panose="020F0502020204030204" pitchFamily="34" charset="0"/>
                <a:cs typeface="Arial" panose="020B0604020202020204" pitchFamily="34" charset="0"/>
              </a:rPr>
              <a:t>Dvě paralelní přímky se protnou v nekonečnu</a:t>
            </a:r>
            <a:r>
              <a:rPr lang="ru-RU" sz="2000" dirty="0">
                <a:effectLst/>
                <a:latin typeface="Arial" panose="020B0604020202020204" pitchFamily="34" charset="0"/>
                <a:ea typeface="Calibri" panose="020F0502020204030204" pitchFamily="34" charset="0"/>
                <a:cs typeface="Arial" panose="020B0604020202020204" pitchFamily="34" charset="0"/>
              </a:rPr>
              <a:t>. = </a:t>
            </a:r>
            <a:r>
              <a:rPr lang="ru-RU" sz="2000" i="1" dirty="0">
                <a:effectLst/>
                <a:latin typeface="Arial" panose="020B0604020202020204" pitchFamily="34" charset="0"/>
                <a:ea typeface="Calibri" panose="020F0502020204030204" pitchFamily="34" charset="0"/>
                <a:cs typeface="Arial" panose="020B0604020202020204" pitchFamily="34" charset="0"/>
              </a:rPr>
              <a:t>Две параллельные прямые пересекаются в бесконечности.</a:t>
            </a:r>
            <a:r>
              <a:rPr lang="ru-RU" sz="2000" dirty="0">
                <a:effectLst/>
                <a:latin typeface="Arial" panose="020B0604020202020204" pitchFamily="34" charset="0"/>
                <a:ea typeface="Calibri" panose="020F0502020204030204" pitchFamily="34" charset="0"/>
                <a:cs typeface="Arial" panose="020B0604020202020204" pitchFamily="34" charset="0"/>
              </a:rPr>
              <a:t>)</a:t>
            </a:r>
            <a:endParaRPr lang="cs-CZ"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19420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a:extLst>
              <a:ext uri="{FF2B5EF4-FFF2-40B4-BE49-F238E27FC236}">
                <a16:creationId xmlns:a16="http://schemas.microsoft.com/office/drawing/2014/main" id="{D787ADC5-ABAD-489E-A4B6-D05ACC6C622E}"/>
              </a:ext>
            </a:extLst>
          </p:cNvPr>
          <p:cNvGraphicFramePr>
            <a:graphicFrameLocks noGrp="1"/>
          </p:cNvGraphicFramePr>
          <p:nvPr>
            <p:extLst>
              <p:ext uri="{D42A27DB-BD31-4B8C-83A1-F6EECF244321}">
                <p14:modId xmlns:p14="http://schemas.microsoft.com/office/powerpoint/2010/main" val="1726785826"/>
              </p:ext>
            </p:extLst>
          </p:nvPr>
        </p:nvGraphicFramePr>
        <p:xfrm>
          <a:off x="1038688" y="1808920"/>
          <a:ext cx="10334707" cy="3240160"/>
        </p:xfrm>
        <a:graphic>
          <a:graphicData uri="http://schemas.openxmlformats.org/drawingml/2006/table">
            <a:tbl>
              <a:tblPr firstRow="1" firstCol="1" lastRow="1" lastCol="1" bandRow="1" bandCol="1"/>
              <a:tblGrid>
                <a:gridCol w="5166803">
                  <a:extLst>
                    <a:ext uri="{9D8B030D-6E8A-4147-A177-3AD203B41FA5}">
                      <a16:colId xmlns:a16="http://schemas.microsoft.com/office/drawing/2014/main" val="20000"/>
                    </a:ext>
                  </a:extLst>
                </a:gridCol>
                <a:gridCol w="5167904">
                  <a:extLst>
                    <a:ext uri="{9D8B030D-6E8A-4147-A177-3AD203B41FA5}">
                      <a16:colId xmlns:a16="http://schemas.microsoft.com/office/drawing/2014/main" val="20001"/>
                    </a:ext>
                  </a:extLst>
                </a:gridCol>
              </a:tblGrid>
              <a:tr h="644632">
                <a:tc>
                  <a:txBody>
                    <a:bodyPr/>
                    <a:lstStyle/>
                    <a:p>
                      <a:pPr algn="just">
                        <a:lnSpc>
                          <a:spcPct val="107000"/>
                        </a:lnSpc>
                        <a:spcAft>
                          <a:spcPts val="0"/>
                        </a:spcAft>
                      </a:pPr>
                      <a:r>
                        <a:rPr lang="cs-CZ" sz="2000" noProof="0" dirty="0">
                          <a:effectLst/>
                          <a:latin typeface="Arial" panose="020B0604020202020204" pitchFamily="34" charset="0"/>
                          <a:ea typeface="Times New Roman"/>
                          <a:cs typeface="Arial" panose="020B0604020202020204" pitchFamily="34" charset="0"/>
                        </a:rPr>
                        <a:t>Nadání k hudbě se často </a:t>
                      </a:r>
                      <a:r>
                        <a:rPr lang="cs-CZ" sz="2000" b="1" noProof="0" dirty="0">
                          <a:effectLst/>
                          <a:latin typeface="Arial" panose="020B0604020202020204" pitchFamily="34" charset="0"/>
                          <a:ea typeface="Times New Roman"/>
                          <a:cs typeface="Arial" panose="020B0604020202020204" pitchFamily="34" charset="0"/>
                        </a:rPr>
                        <a:t>projeví</a:t>
                      </a:r>
                      <a:r>
                        <a:rPr lang="cs-CZ" sz="2000" noProof="0" dirty="0">
                          <a:effectLst/>
                          <a:latin typeface="Arial" panose="020B0604020202020204" pitchFamily="34" charset="0"/>
                          <a:ea typeface="Times New Roman"/>
                          <a:cs typeface="Arial" panose="020B0604020202020204" pitchFamily="34" charset="0"/>
                        </a:rPr>
                        <a:t> už v útlém mládí.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cs-CZ" sz="20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48882">
                <a:tc>
                  <a:txBody>
                    <a:bodyPr/>
                    <a:lstStyle/>
                    <a:p>
                      <a:pPr algn="just">
                        <a:lnSpc>
                          <a:spcPct val="107000"/>
                        </a:lnSpc>
                        <a:spcAft>
                          <a:spcPts val="0"/>
                        </a:spcAft>
                      </a:pPr>
                      <a:r>
                        <a:rPr lang="cs-CZ" sz="2000" noProof="0" dirty="0">
                          <a:effectLst/>
                          <a:latin typeface="Arial" panose="020B0604020202020204" pitchFamily="34" charset="0"/>
                          <a:ea typeface="Times New Roman"/>
                          <a:cs typeface="Arial" panose="020B0604020202020204" pitchFamily="34" charset="0"/>
                        </a:rPr>
                        <a:t>Když se setkáme, vždycky </a:t>
                      </a:r>
                      <a:r>
                        <a:rPr lang="cs-CZ" sz="2000" b="1" noProof="0" dirty="0">
                          <a:effectLst/>
                          <a:latin typeface="Arial" panose="020B0604020202020204" pitchFamily="34" charset="0"/>
                          <a:ea typeface="Times New Roman"/>
                          <a:cs typeface="Arial" panose="020B0604020202020204" pitchFamily="34" charset="0"/>
                        </a:rPr>
                        <a:t>se zeptá</a:t>
                      </a:r>
                      <a:r>
                        <a:rPr lang="cs-CZ" sz="2000" noProof="0" dirty="0">
                          <a:effectLst/>
                          <a:latin typeface="Arial" panose="020B0604020202020204" pitchFamily="34" charset="0"/>
                          <a:ea typeface="Times New Roman"/>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cs-CZ" sz="20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4441">
                <a:tc>
                  <a:txBody>
                    <a:bodyPr/>
                    <a:lstStyle/>
                    <a:p>
                      <a:pPr algn="just">
                        <a:lnSpc>
                          <a:spcPct val="107000"/>
                        </a:lnSpc>
                        <a:spcAft>
                          <a:spcPts val="0"/>
                        </a:spcAft>
                      </a:pPr>
                      <a:r>
                        <a:rPr lang="cs-CZ" sz="2000" noProof="0" dirty="0">
                          <a:effectLst/>
                          <a:latin typeface="Arial" panose="020B0604020202020204" pitchFamily="34" charset="0"/>
                          <a:ea typeface="Times New Roman"/>
                          <a:cs typeface="Arial" panose="020B0604020202020204" pitchFamily="34" charset="0"/>
                        </a:rPr>
                        <a:t>Země </a:t>
                      </a:r>
                      <a:r>
                        <a:rPr lang="cs-CZ" sz="2000" b="1" noProof="0" dirty="0">
                          <a:effectLst/>
                          <a:latin typeface="Arial" panose="020B0604020202020204" pitchFamily="34" charset="0"/>
                          <a:ea typeface="Times New Roman"/>
                          <a:cs typeface="Arial" panose="020B0604020202020204" pitchFamily="34" charset="0"/>
                        </a:rPr>
                        <a:t>oběhne</a:t>
                      </a:r>
                      <a:r>
                        <a:rPr lang="cs-CZ" sz="2000" noProof="0" dirty="0">
                          <a:effectLst/>
                          <a:latin typeface="Arial" panose="020B0604020202020204" pitchFamily="34" charset="0"/>
                          <a:ea typeface="Times New Roman"/>
                          <a:cs typeface="Arial" panose="020B0604020202020204" pitchFamily="34" charset="0"/>
                        </a:rPr>
                        <a:t> kolem Slunce za rok.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cs-CZ" sz="20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4441">
                <a:tc>
                  <a:txBody>
                    <a:bodyPr/>
                    <a:lstStyle/>
                    <a:p>
                      <a:pPr algn="just">
                        <a:lnSpc>
                          <a:spcPct val="107000"/>
                        </a:lnSpc>
                        <a:spcAft>
                          <a:spcPts val="0"/>
                        </a:spcAft>
                      </a:pPr>
                      <a:r>
                        <a:rPr lang="cs-CZ" sz="2000" noProof="0" dirty="0">
                          <a:effectLst/>
                          <a:latin typeface="Arial" panose="020B0604020202020204" pitchFamily="34" charset="0"/>
                          <a:ea typeface="Times New Roman"/>
                          <a:cs typeface="Arial" panose="020B0604020202020204" pitchFamily="34" charset="0"/>
                        </a:rPr>
                        <a:t>Vždycky tady </a:t>
                      </a:r>
                      <a:r>
                        <a:rPr lang="cs-CZ" sz="2000" b="1" noProof="0" dirty="0">
                          <a:effectLst/>
                          <a:latin typeface="Arial" panose="020B0604020202020204" pitchFamily="34" charset="0"/>
                          <a:ea typeface="Times New Roman"/>
                          <a:cs typeface="Arial" panose="020B0604020202020204" pitchFamily="34" charset="0"/>
                        </a:rPr>
                        <a:t>uklidím</a:t>
                      </a:r>
                      <a:r>
                        <a:rPr lang="cs-CZ" sz="2000" noProof="0" dirty="0">
                          <a:effectLst/>
                          <a:latin typeface="Arial" panose="020B0604020202020204" pitchFamily="34" charset="0"/>
                          <a:ea typeface="Times New Roman"/>
                          <a:cs typeface="Arial" panose="020B0604020202020204" pitchFamily="34" charset="0"/>
                        </a:rPr>
                        <a:t> před polednem.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cs-CZ" sz="20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4441">
                <a:tc>
                  <a:txBody>
                    <a:bodyPr/>
                    <a:lstStyle/>
                    <a:p>
                      <a:pPr algn="just">
                        <a:lnSpc>
                          <a:spcPct val="107000"/>
                        </a:lnSpc>
                        <a:spcAft>
                          <a:spcPts val="0"/>
                        </a:spcAft>
                      </a:pPr>
                      <a:r>
                        <a:rPr lang="cs-CZ" sz="2000" noProof="0" dirty="0">
                          <a:effectLst/>
                          <a:latin typeface="Arial" panose="020B0604020202020204" pitchFamily="34" charset="0"/>
                          <a:ea typeface="Times New Roman"/>
                          <a:cs typeface="Arial" panose="020B0604020202020204" pitchFamily="34" charset="0"/>
                        </a:rPr>
                        <a:t>Silně orámovanou část </a:t>
                      </a:r>
                      <a:r>
                        <a:rPr lang="cs-CZ" sz="2000" b="1" noProof="0" dirty="0">
                          <a:effectLst/>
                          <a:latin typeface="Arial" panose="020B0604020202020204" pitchFamily="34" charset="0"/>
                          <a:ea typeface="Times New Roman"/>
                          <a:cs typeface="Arial" panose="020B0604020202020204" pitchFamily="34" charset="0"/>
                        </a:rPr>
                        <a:t>vyplní</a:t>
                      </a:r>
                      <a:r>
                        <a:rPr lang="cs-CZ" sz="2000" noProof="0" dirty="0">
                          <a:effectLst/>
                          <a:latin typeface="Arial" panose="020B0604020202020204" pitchFamily="34" charset="0"/>
                          <a:ea typeface="Times New Roman"/>
                          <a:cs typeface="Arial" panose="020B0604020202020204" pitchFamily="34" charset="0"/>
                        </a:rPr>
                        <a:t> student.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cs-CZ" sz="20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4441">
                <a:tc>
                  <a:txBody>
                    <a:bodyPr/>
                    <a:lstStyle/>
                    <a:p>
                      <a:pPr algn="just">
                        <a:lnSpc>
                          <a:spcPct val="107000"/>
                        </a:lnSpc>
                        <a:spcAft>
                          <a:spcPts val="0"/>
                        </a:spcAft>
                      </a:pPr>
                      <a:r>
                        <a:rPr lang="cs-CZ" sz="2000" noProof="0" dirty="0">
                          <a:effectLst/>
                          <a:latin typeface="Arial" panose="020B0604020202020204" pitchFamily="34" charset="0"/>
                          <a:ea typeface="Times New Roman"/>
                          <a:cs typeface="Arial" panose="020B0604020202020204" pitchFamily="34" charset="0"/>
                        </a:rPr>
                        <a:t>Nikdy se jí </a:t>
                      </a:r>
                      <a:r>
                        <a:rPr lang="cs-CZ" sz="2000" b="1" noProof="0" dirty="0">
                          <a:effectLst/>
                          <a:latin typeface="Arial" panose="020B0604020202020204" pitchFamily="34" charset="0"/>
                          <a:ea typeface="Times New Roman"/>
                          <a:cs typeface="Arial" panose="020B0604020202020204" pitchFamily="34" charset="0"/>
                        </a:rPr>
                        <a:t>nepodíval</a:t>
                      </a:r>
                      <a:r>
                        <a:rPr lang="cs-CZ" sz="2000" noProof="0" dirty="0">
                          <a:effectLst/>
                          <a:latin typeface="Arial" panose="020B0604020202020204" pitchFamily="34" charset="0"/>
                          <a:ea typeface="Times New Roman"/>
                          <a:cs typeface="Arial" panose="020B0604020202020204" pitchFamily="34" charset="0"/>
                        </a:rPr>
                        <a:t> přímo do očí.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cs-CZ" sz="20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4441">
                <a:tc>
                  <a:txBody>
                    <a:bodyPr/>
                    <a:lstStyle/>
                    <a:p>
                      <a:pPr algn="just">
                        <a:lnSpc>
                          <a:spcPct val="107000"/>
                        </a:lnSpc>
                        <a:spcAft>
                          <a:spcPts val="0"/>
                        </a:spcAft>
                      </a:pPr>
                      <a:r>
                        <a:rPr lang="cs-CZ" sz="2000" noProof="0" dirty="0">
                          <a:effectLst/>
                          <a:latin typeface="Arial" panose="020B0604020202020204" pitchFamily="34" charset="0"/>
                          <a:ea typeface="Times New Roman"/>
                          <a:cs typeface="Arial" panose="020B0604020202020204" pitchFamily="34" charset="0"/>
                        </a:rPr>
                        <a:t>Ty mě </a:t>
                      </a:r>
                      <a:r>
                        <a:rPr lang="cs-CZ" sz="2000" b="1" noProof="0" dirty="0">
                          <a:effectLst/>
                          <a:latin typeface="Arial" panose="020B0604020202020204" pitchFamily="34" charset="0"/>
                          <a:ea typeface="Times New Roman"/>
                          <a:cs typeface="Arial" panose="020B0604020202020204" pitchFamily="34" charset="0"/>
                        </a:rPr>
                        <a:t>nenecháš</a:t>
                      </a:r>
                      <a:r>
                        <a:rPr lang="cs-CZ" sz="2000" noProof="0" dirty="0">
                          <a:effectLst/>
                          <a:latin typeface="Arial" panose="020B0604020202020204" pitchFamily="34" charset="0"/>
                          <a:ea typeface="Times New Roman"/>
                          <a:cs typeface="Arial" panose="020B0604020202020204" pitchFamily="34" charset="0"/>
                        </a:rPr>
                        <a:t> domluvit.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cs-CZ" sz="20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4441">
                <a:tc>
                  <a:txBody>
                    <a:bodyPr/>
                    <a:lstStyle/>
                    <a:p>
                      <a:pPr algn="just">
                        <a:lnSpc>
                          <a:spcPct val="107000"/>
                        </a:lnSpc>
                        <a:spcAft>
                          <a:spcPts val="0"/>
                        </a:spcAft>
                      </a:pPr>
                      <a:r>
                        <a:rPr lang="cs-CZ" sz="2000" b="1" noProof="0" dirty="0">
                          <a:effectLst/>
                          <a:latin typeface="Arial" panose="020B0604020202020204" pitchFamily="34" charset="0"/>
                          <a:ea typeface="Times New Roman"/>
                          <a:cs typeface="Arial" panose="020B0604020202020204" pitchFamily="34" charset="0"/>
                        </a:rPr>
                        <a:t>Odložte si</a:t>
                      </a:r>
                      <a:r>
                        <a:rPr lang="cs-CZ" sz="2000" noProof="0" dirty="0">
                          <a:effectLst/>
                          <a:latin typeface="Arial" panose="020B0604020202020204" pitchFamily="34" charset="0"/>
                          <a:ea typeface="Times New Roman"/>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cs-CZ" sz="20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68368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a:extLst>
              <a:ext uri="{FF2B5EF4-FFF2-40B4-BE49-F238E27FC236}">
                <a16:creationId xmlns:a16="http://schemas.microsoft.com/office/drawing/2014/main" id="{729F57DE-BBD2-4F23-9D7C-D752186D8E35}"/>
              </a:ext>
            </a:extLst>
          </p:cNvPr>
          <p:cNvGraphicFramePr>
            <a:graphicFrameLocks noGrp="1"/>
          </p:cNvGraphicFramePr>
          <p:nvPr>
            <p:extLst>
              <p:ext uri="{D42A27DB-BD31-4B8C-83A1-F6EECF244321}">
                <p14:modId xmlns:p14="http://schemas.microsoft.com/office/powerpoint/2010/main" val="2022250153"/>
              </p:ext>
            </p:extLst>
          </p:nvPr>
        </p:nvGraphicFramePr>
        <p:xfrm>
          <a:off x="1003178" y="1587374"/>
          <a:ext cx="10440138" cy="3548556"/>
        </p:xfrm>
        <a:graphic>
          <a:graphicData uri="http://schemas.openxmlformats.org/drawingml/2006/table">
            <a:tbl>
              <a:tblPr firstRow="1" firstCol="1" lastRow="1" lastCol="1" bandRow="1" bandCol="1"/>
              <a:tblGrid>
                <a:gridCol w="4814340">
                  <a:extLst>
                    <a:ext uri="{9D8B030D-6E8A-4147-A177-3AD203B41FA5}">
                      <a16:colId xmlns:a16="http://schemas.microsoft.com/office/drawing/2014/main" val="20000"/>
                    </a:ext>
                  </a:extLst>
                </a:gridCol>
                <a:gridCol w="5625798">
                  <a:extLst>
                    <a:ext uri="{9D8B030D-6E8A-4147-A177-3AD203B41FA5}">
                      <a16:colId xmlns:a16="http://schemas.microsoft.com/office/drawing/2014/main" val="20001"/>
                    </a:ext>
                  </a:extLst>
                </a:gridCol>
              </a:tblGrid>
              <a:tr h="648882">
                <a:tc>
                  <a:txBody>
                    <a:bodyPr/>
                    <a:lstStyle/>
                    <a:p>
                      <a:pPr algn="just">
                        <a:lnSpc>
                          <a:spcPct val="107000"/>
                        </a:lnSpc>
                        <a:spcAft>
                          <a:spcPts val="0"/>
                        </a:spcAft>
                      </a:pPr>
                      <a:r>
                        <a:rPr lang="cs-CZ" sz="2000" dirty="0">
                          <a:effectLst/>
                          <a:latin typeface="Arial" panose="020B0604020202020204" pitchFamily="34" charset="0"/>
                          <a:ea typeface="Times New Roman"/>
                          <a:cs typeface="Arial" panose="020B0604020202020204" pitchFamily="34" charset="0"/>
                        </a:rPr>
                        <a:t>Nadání k hudbě se často </a:t>
                      </a:r>
                      <a:r>
                        <a:rPr lang="cs-CZ" sz="2000" b="1" dirty="0">
                          <a:effectLst/>
                          <a:latin typeface="Arial" panose="020B0604020202020204" pitchFamily="34" charset="0"/>
                          <a:ea typeface="Times New Roman"/>
                          <a:cs typeface="Arial" panose="020B0604020202020204" pitchFamily="34" charset="0"/>
                        </a:rPr>
                        <a:t>projeví</a:t>
                      </a:r>
                      <a:r>
                        <a:rPr lang="cs-CZ" sz="2000" dirty="0">
                          <a:effectLst/>
                          <a:latin typeface="Arial" panose="020B0604020202020204" pitchFamily="34" charset="0"/>
                          <a:ea typeface="Times New Roman"/>
                          <a:cs typeface="Arial" panose="020B0604020202020204" pitchFamily="34" charset="0"/>
                        </a:rPr>
                        <a:t> už v útlém mládí.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dirty="0">
                          <a:effectLst/>
                          <a:latin typeface="Arial" panose="020B0604020202020204" pitchFamily="34" charset="0"/>
                          <a:ea typeface="Times New Roman"/>
                          <a:cs typeface="Arial" panose="020B0604020202020204" pitchFamily="34" charset="0"/>
                        </a:rPr>
                        <a:t>Способность к музыке часто </a:t>
                      </a:r>
                      <a:r>
                        <a:rPr lang="ru-RU" sz="2000" b="1" dirty="0">
                          <a:effectLst/>
                          <a:latin typeface="Arial" panose="020B0604020202020204" pitchFamily="34" charset="0"/>
                          <a:ea typeface="Times New Roman"/>
                          <a:cs typeface="Arial" panose="020B0604020202020204" pitchFamily="34" charset="0"/>
                        </a:rPr>
                        <a:t>проявляется</a:t>
                      </a:r>
                      <a:r>
                        <a:rPr lang="ru-RU" sz="2000" dirty="0">
                          <a:effectLst/>
                          <a:latin typeface="Arial" panose="020B0604020202020204" pitchFamily="34" charset="0"/>
                          <a:ea typeface="Times New Roman"/>
                          <a:cs typeface="Arial" panose="020B0604020202020204" pitchFamily="34" charset="0"/>
                        </a:rPr>
                        <a:t> уже в раннем детстве.</a:t>
                      </a:r>
                      <a:endParaRPr lang="cs-CZ" sz="20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48882">
                <a:tc>
                  <a:txBody>
                    <a:bodyPr/>
                    <a:lstStyle/>
                    <a:p>
                      <a:pPr algn="just">
                        <a:lnSpc>
                          <a:spcPct val="107000"/>
                        </a:lnSpc>
                        <a:spcAft>
                          <a:spcPts val="0"/>
                        </a:spcAft>
                      </a:pPr>
                      <a:r>
                        <a:rPr lang="cs-CZ" sz="2000" dirty="0">
                          <a:effectLst/>
                          <a:latin typeface="Arial" panose="020B0604020202020204" pitchFamily="34" charset="0"/>
                          <a:ea typeface="Times New Roman"/>
                          <a:cs typeface="Arial" panose="020B0604020202020204" pitchFamily="34" charset="0"/>
                        </a:rPr>
                        <a:t>Když se setkáme, vždycky </a:t>
                      </a:r>
                      <a:r>
                        <a:rPr lang="cs-CZ" sz="2000" b="1" dirty="0">
                          <a:effectLst/>
                          <a:latin typeface="Arial" panose="020B0604020202020204" pitchFamily="34" charset="0"/>
                          <a:ea typeface="Times New Roman"/>
                          <a:cs typeface="Arial" panose="020B0604020202020204" pitchFamily="34" charset="0"/>
                        </a:rPr>
                        <a:t>se zeptá</a:t>
                      </a:r>
                      <a:r>
                        <a:rPr lang="cs-CZ" sz="2000" dirty="0">
                          <a:effectLst/>
                          <a:latin typeface="Arial" panose="020B0604020202020204" pitchFamily="34" charset="0"/>
                          <a:ea typeface="Times New Roman"/>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dirty="0">
                          <a:effectLst/>
                          <a:latin typeface="Arial" panose="020B0604020202020204" pitchFamily="34" charset="0"/>
                          <a:ea typeface="Times New Roman"/>
                          <a:cs typeface="Arial" panose="020B0604020202020204" pitchFamily="34" charset="0"/>
                        </a:rPr>
                        <a:t>Когда мы встретимся/встречаемся он всегда </a:t>
                      </a:r>
                      <a:r>
                        <a:rPr lang="ru-RU" sz="2000" b="1" dirty="0">
                          <a:effectLst/>
                          <a:latin typeface="Arial" panose="020B0604020202020204" pitchFamily="34" charset="0"/>
                          <a:ea typeface="Times New Roman"/>
                          <a:cs typeface="Arial" panose="020B0604020202020204" pitchFamily="34" charset="0"/>
                        </a:rPr>
                        <a:t>спрашивает</a:t>
                      </a:r>
                      <a:r>
                        <a:rPr lang="ru-RU" sz="2000" dirty="0">
                          <a:effectLst/>
                          <a:latin typeface="Arial" panose="020B0604020202020204" pitchFamily="34" charset="0"/>
                          <a:ea typeface="Times New Roman"/>
                          <a:cs typeface="Arial" panose="020B0604020202020204" pitchFamily="34" charset="0"/>
                        </a:rPr>
                        <a:t>…</a:t>
                      </a:r>
                      <a:endParaRPr lang="cs-CZ" sz="20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4441">
                <a:tc>
                  <a:txBody>
                    <a:bodyPr/>
                    <a:lstStyle/>
                    <a:p>
                      <a:pPr algn="just">
                        <a:lnSpc>
                          <a:spcPct val="107000"/>
                        </a:lnSpc>
                        <a:spcAft>
                          <a:spcPts val="0"/>
                        </a:spcAft>
                      </a:pPr>
                      <a:r>
                        <a:rPr lang="cs-CZ" sz="2000" dirty="0">
                          <a:effectLst/>
                          <a:latin typeface="Arial" panose="020B0604020202020204" pitchFamily="34" charset="0"/>
                          <a:ea typeface="Times New Roman"/>
                          <a:cs typeface="Arial" panose="020B0604020202020204" pitchFamily="34" charset="0"/>
                        </a:rPr>
                        <a:t>Země </a:t>
                      </a:r>
                      <a:r>
                        <a:rPr lang="cs-CZ" sz="2000" b="1" dirty="0">
                          <a:effectLst/>
                          <a:latin typeface="Arial" panose="020B0604020202020204" pitchFamily="34" charset="0"/>
                          <a:ea typeface="Times New Roman"/>
                          <a:cs typeface="Arial" panose="020B0604020202020204" pitchFamily="34" charset="0"/>
                        </a:rPr>
                        <a:t>oběhne</a:t>
                      </a:r>
                      <a:r>
                        <a:rPr lang="cs-CZ" sz="2000" dirty="0">
                          <a:effectLst/>
                          <a:latin typeface="Arial" panose="020B0604020202020204" pitchFamily="34" charset="0"/>
                          <a:ea typeface="Times New Roman"/>
                          <a:cs typeface="Arial" panose="020B0604020202020204" pitchFamily="34" charset="0"/>
                        </a:rPr>
                        <a:t> kolem Slunce za rok.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dirty="0">
                          <a:effectLst/>
                          <a:latin typeface="Arial" panose="020B0604020202020204" pitchFamily="34" charset="0"/>
                          <a:ea typeface="Times New Roman"/>
                          <a:cs typeface="Arial" panose="020B0604020202020204" pitchFamily="34" charset="0"/>
                        </a:rPr>
                        <a:t>Земля </a:t>
                      </a:r>
                      <a:r>
                        <a:rPr lang="ru-RU" sz="2000" b="1" dirty="0">
                          <a:effectLst/>
                          <a:latin typeface="Arial" panose="020B0604020202020204" pitchFamily="34" charset="0"/>
                          <a:ea typeface="Times New Roman"/>
                          <a:cs typeface="Arial" panose="020B0604020202020204" pitchFamily="34" charset="0"/>
                        </a:rPr>
                        <a:t>делает</a:t>
                      </a:r>
                      <a:r>
                        <a:rPr lang="ru-RU" sz="2000" dirty="0">
                          <a:effectLst/>
                          <a:latin typeface="Arial" panose="020B0604020202020204" pitchFamily="34" charset="0"/>
                          <a:ea typeface="Times New Roman"/>
                          <a:cs typeface="Arial" panose="020B0604020202020204" pitchFamily="34" charset="0"/>
                        </a:rPr>
                        <a:t> полный оборот вокруг Солнца за год.</a:t>
                      </a:r>
                      <a:endParaRPr lang="cs-CZ" sz="20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4441">
                <a:tc>
                  <a:txBody>
                    <a:bodyPr/>
                    <a:lstStyle/>
                    <a:p>
                      <a:pPr algn="just">
                        <a:lnSpc>
                          <a:spcPct val="107000"/>
                        </a:lnSpc>
                        <a:spcAft>
                          <a:spcPts val="0"/>
                        </a:spcAft>
                      </a:pPr>
                      <a:r>
                        <a:rPr lang="cs-CZ" sz="2000" dirty="0">
                          <a:effectLst/>
                          <a:latin typeface="Arial" panose="020B0604020202020204" pitchFamily="34" charset="0"/>
                          <a:ea typeface="Times New Roman"/>
                          <a:cs typeface="Arial" panose="020B0604020202020204" pitchFamily="34" charset="0"/>
                        </a:rPr>
                        <a:t>Vždycky tady </a:t>
                      </a:r>
                      <a:r>
                        <a:rPr lang="cs-CZ" sz="2000" b="1" dirty="0">
                          <a:effectLst/>
                          <a:latin typeface="Arial" panose="020B0604020202020204" pitchFamily="34" charset="0"/>
                          <a:ea typeface="Times New Roman"/>
                          <a:cs typeface="Arial" panose="020B0604020202020204" pitchFamily="34" charset="0"/>
                        </a:rPr>
                        <a:t>uklidím</a:t>
                      </a:r>
                      <a:r>
                        <a:rPr lang="cs-CZ" sz="2000" dirty="0">
                          <a:effectLst/>
                          <a:latin typeface="Arial" panose="020B0604020202020204" pitchFamily="34" charset="0"/>
                          <a:ea typeface="Times New Roman"/>
                          <a:cs typeface="Arial" panose="020B0604020202020204" pitchFamily="34" charset="0"/>
                        </a:rPr>
                        <a:t> před polednem.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dirty="0">
                          <a:effectLst/>
                          <a:latin typeface="Arial" panose="020B0604020202020204" pitchFamily="34" charset="0"/>
                          <a:ea typeface="Times New Roman"/>
                          <a:cs typeface="Arial" panose="020B0604020202020204" pitchFamily="34" charset="0"/>
                        </a:rPr>
                        <a:t>Я </a:t>
                      </a:r>
                      <a:r>
                        <a:rPr lang="ru-RU" sz="2000" b="1" dirty="0">
                          <a:effectLst/>
                          <a:latin typeface="Arial" panose="020B0604020202020204" pitchFamily="34" charset="0"/>
                          <a:ea typeface="Times New Roman"/>
                          <a:cs typeface="Arial" panose="020B0604020202020204" pitchFamily="34" charset="0"/>
                        </a:rPr>
                        <a:t>убираю</a:t>
                      </a:r>
                      <a:r>
                        <a:rPr lang="ru-RU" sz="2000" dirty="0">
                          <a:effectLst/>
                          <a:latin typeface="Arial" panose="020B0604020202020204" pitchFamily="34" charset="0"/>
                          <a:ea typeface="Times New Roman"/>
                          <a:cs typeface="Arial" panose="020B0604020202020204" pitchFamily="34" charset="0"/>
                        </a:rPr>
                        <a:t> здесь всегда к 12 часам дня.</a:t>
                      </a:r>
                      <a:endParaRPr lang="cs-CZ" sz="20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4441">
                <a:tc>
                  <a:txBody>
                    <a:bodyPr/>
                    <a:lstStyle/>
                    <a:p>
                      <a:pPr algn="just">
                        <a:lnSpc>
                          <a:spcPct val="107000"/>
                        </a:lnSpc>
                        <a:spcAft>
                          <a:spcPts val="0"/>
                        </a:spcAft>
                      </a:pPr>
                      <a:r>
                        <a:rPr lang="cs-CZ" sz="2000" dirty="0">
                          <a:effectLst/>
                          <a:latin typeface="Arial" panose="020B0604020202020204" pitchFamily="34" charset="0"/>
                          <a:ea typeface="Times New Roman"/>
                          <a:cs typeface="Arial" panose="020B0604020202020204" pitchFamily="34" charset="0"/>
                        </a:rPr>
                        <a:t>Silně orámovanou část </a:t>
                      </a:r>
                      <a:r>
                        <a:rPr lang="cs-CZ" sz="2000" b="1" dirty="0">
                          <a:effectLst/>
                          <a:latin typeface="Arial" panose="020B0604020202020204" pitchFamily="34" charset="0"/>
                          <a:ea typeface="Times New Roman"/>
                          <a:cs typeface="Arial" panose="020B0604020202020204" pitchFamily="34" charset="0"/>
                        </a:rPr>
                        <a:t>vyplní</a:t>
                      </a:r>
                      <a:r>
                        <a:rPr lang="cs-CZ" sz="2000" dirty="0">
                          <a:effectLst/>
                          <a:latin typeface="Arial" panose="020B0604020202020204" pitchFamily="34" charset="0"/>
                          <a:ea typeface="Times New Roman"/>
                          <a:cs typeface="Arial" panose="020B0604020202020204" pitchFamily="34" charset="0"/>
                        </a:rPr>
                        <a:t> student.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dirty="0">
                          <a:effectLst/>
                          <a:latin typeface="Arial" panose="020B0604020202020204" pitchFamily="34" charset="0"/>
                          <a:ea typeface="Times New Roman"/>
                          <a:cs typeface="Arial" panose="020B0604020202020204" pitchFamily="34" charset="0"/>
                        </a:rPr>
                        <a:t>Выделенную часть </a:t>
                      </a:r>
                      <a:r>
                        <a:rPr lang="ru-RU" sz="2000" b="1" dirty="0">
                          <a:effectLst/>
                          <a:latin typeface="Arial" panose="020B0604020202020204" pitchFamily="34" charset="0"/>
                          <a:ea typeface="Times New Roman"/>
                          <a:cs typeface="Arial" panose="020B0604020202020204" pitchFamily="34" charset="0"/>
                        </a:rPr>
                        <a:t>заполняет</a:t>
                      </a:r>
                      <a:r>
                        <a:rPr lang="ru-RU" sz="2000" dirty="0">
                          <a:effectLst/>
                          <a:latin typeface="Arial" panose="020B0604020202020204" pitchFamily="34" charset="0"/>
                          <a:ea typeface="Times New Roman"/>
                          <a:cs typeface="Arial" panose="020B0604020202020204" pitchFamily="34" charset="0"/>
                        </a:rPr>
                        <a:t> студент.</a:t>
                      </a:r>
                      <a:endParaRPr lang="cs-CZ" sz="20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4441">
                <a:tc>
                  <a:txBody>
                    <a:bodyPr/>
                    <a:lstStyle/>
                    <a:p>
                      <a:pPr algn="just">
                        <a:lnSpc>
                          <a:spcPct val="107000"/>
                        </a:lnSpc>
                        <a:spcAft>
                          <a:spcPts val="0"/>
                        </a:spcAft>
                      </a:pPr>
                      <a:r>
                        <a:rPr lang="cs-CZ" sz="2000" dirty="0">
                          <a:effectLst/>
                          <a:latin typeface="Arial" panose="020B0604020202020204" pitchFamily="34" charset="0"/>
                          <a:ea typeface="Times New Roman"/>
                          <a:cs typeface="Arial" panose="020B0604020202020204" pitchFamily="34" charset="0"/>
                        </a:rPr>
                        <a:t>Nikdy se jí </a:t>
                      </a:r>
                      <a:r>
                        <a:rPr lang="cs-CZ" sz="2000" b="1" dirty="0">
                          <a:effectLst/>
                          <a:latin typeface="Arial" panose="020B0604020202020204" pitchFamily="34" charset="0"/>
                          <a:ea typeface="Times New Roman"/>
                          <a:cs typeface="Arial" panose="020B0604020202020204" pitchFamily="34" charset="0"/>
                        </a:rPr>
                        <a:t>nepodíval</a:t>
                      </a:r>
                      <a:r>
                        <a:rPr lang="cs-CZ" sz="2000" dirty="0">
                          <a:effectLst/>
                          <a:latin typeface="Arial" panose="020B0604020202020204" pitchFamily="34" charset="0"/>
                          <a:ea typeface="Times New Roman"/>
                          <a:cs typeface="Arial" panose="020B0604020202020204" pitchFamily="34" charset="0"/>
                        </a:rPr>
                        <a:t> přímo do očí.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dirty="0">
                          <a:effectLst/>
                          <a:latin typeface="Arial" panose="020B0604020202020204" pitchFamily="34" charset="0"/>
                          <a:ea typeface="Times New Roman"/>
                          <a:cs typeface="Arial" panose="020B0604020202020204" pitchFamily="34" charset="0"/>
                        </a:rPr>
                        <a:t>Он никогда не </a:t>
                      </a:r>
                      <a:r>
                        <a:rPr lang="ru-RU" sz="2000" b="1" dirty="0">
                          <a:effectLst/>
                          <a:latin typeface="Arial" panose="020B0604020202020204" pitchFamily="34" charset="0"/>
                          <a:ea typeface="Times New Roman"/>
                          <a:cs typeface="Arial" panose="020B0604020202020204" pitchFamily="34" charset="0"/>
                        </a:rPr>
                        <a:t>смотрел</a:t>
                      </a:r>
                      <a:r>
                        <a:rPr lang="ru-RU" sz="2000" dirty="0">
                          <a:effectLst/>
                          <a:latin typeface="Arial" panose="020B0604020202020204" pitchFamily="34" charset="0"/>
                          <a:ea typeface="Times New Roman"/>
                          <a:cs typeface="Arial" panose="020B0604020202020204" pitchFamily="34" charset="0"/>
                        </a:rPr>
                        <a:t> ей прямо в глаза.</a:t>
                      </a:r>
                      <a:endParaRPr lang="cs-CZ" sz="20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4441">
                <a:tc>
                  <a:txBody>
                    <a:bodyPr/>
                    <a:lstStyle/>
                    <a:p>
                      <a:pPr algn="just">
                        <a:lnSpc>
                          <a:spcPct val="107000"/>
                        </a:lnSpc>
                        <a:spcAft>
                          <a:spcPts val="0"/>
                        </a:spcAft>
                      </a:pPr>
                      <a:r>
                        <a:rPr lang="cs-CZ" sz="2000" dirty="0">
                          <a:effectLst/>
                          <a:latin typeface="Arial" panose="020B0604020202020204" pitchFamily="34" charset="0"/>
                          <a:ea typeface="Times New Roman"/>
                          <a:cs typeface="Arial" panose="020B0604020202020204" pitchFamily="34" charset="0"/>
                        </a:rPr>
                        <a:t>Ty mě </a:t>
                      </a:r>
                      <a:r>
                        <a:rPr lang="cs-CZ" sz="2000" b="1" dirty="0">
                          <a:effectLst/>
                          <a:latin typeface="Arial" panose="020B0604020202020204" pitchFamily="34" charset="0"/>
                          <a:ea typeface="Times New Roman"/>
                          <a:cs typeface="Arial" panose="020B0604020202020204" pitchFamily="34" charset="0"/>
                        </a:rPr>
                        <a:t>nenecháš</a:t>
                      </a:r>
                      <a:r>
                        <a:rPr lang="cs-CZ" sz="2000" dirty="0">
                          <a:effectLst/>
                          <a:latin typeface="Arial" panose="020B0604020202020204" pitchFamily="34" charset="0"/>
                          <a:ea typeface="Times New Roman"/>
                          <a:cs typeface="Arial" panose="020B0604020202020204" pitchFamily="34" charset="0"/>
                        </a:rPr>
                        <a:t> domluvit.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dirty="0">
                          <a:effectLst/>
                          <a:latin typeface="Arial" panose="020B0604020202020204" pitchFamily="34" charset="0"/>
                          <a:ea typeface="Times New Roman"/>
                          <a:cs typeface="Arial" panose="020B0604020202020204" pitchFamily="34" charset="0"/>
                        </a:rPr>
                        <a:t>Ты мне не </a:t>
                      </a:r>
                      <a:r>
                        <a:rPr lang="ru-RU" sz="2000" b="1" dirty="0">
                          <a:effectLst/>
                          <a:latin typeface="Arial" panose="020B0604020202020204" pitchFamily="34" charset="0"/>
                          <a:ea typeface="Times New Roman"/>
                          <a:cs typeface="Arial" panose="020B0604020202020204" pitchFamily="34" charset="0"/>
                        </a:rPr>
                        <a:t>даешь</a:t>
                      </a:r>
                      <a:r>
                        <a:rPr lang="ru-RU" sz="2000" dirty="0">
                          <a:effectLst/>
                          <a:latin typeface="Arial" panose="020B0604020202020204" pitchFamily="34" charset="0"/>
                          <a:ea typeface="Times New Roman"/>
                          <a:cs typeface="Arial" panose="020B0604020202020204" pitchFamily="34" charset="0"/>
                        </a:rPr>
                        <a:t> договорить.</a:t>
                      </a:r>
                      <a:endParaRPr lang="cs-CZ" sz="20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4441">
                <a:tc>
                  <a:txBody>
                    <a:bodyPr/>
                    <a:lstStyle/>
                    <a:p>
                      <a:pPr algn="just">
                        <a:lnSpc>
                          <a:spcPct val="107000"/>
                        </a:lnSpc>
                        <a:spcAft>
                          <a:spcPts val="0"/>
                        </a:spcAft>
                      </a:pPr>
                      <a:r>
                        <a:rPr lang="cs-CZ" sz="2000" b="1" dirty="0">
                          <a:effectLst/>
                          <a:latin typeface="Arial" panose="020B0604020202020204" pitchFamily="34" charset="0"/>
                          <a:ea typeface="Times New Roman"/>
                          <a:cs typeface="Arial" panose="020B0604020202020204" pitchFamily="34" charset="0"/>
                        </a:rPr>
                        <a:t>Odložte si</a:t>
                      </a:r>
                      <a:r>
                        <a:rPr lang="cs-CZ" sz="2000" dirty="0">
                          <a:effectLst/>
                          <a:latin typeface="Arial" panose="020B0604020202020204" pitchFamily="34" charset="0"/>
                          <a:ea typeface="Times New Roman"/>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b="1" dirty="0">
                          <a:effectLst/>
                          <a:latin typeface="Arial" panose="020B0604020202020204" pitchFamily="34" charset="0"/>
                          <a:ea typeface="Times New Roman"/>
                          <a:cs typeface="Arial" panose="020B0604020202020204" pitchFamily="34" charset="0"/>
                        </a:rPr>
                        <a:t>Раздевайтесь.</a:t>
                      </a:r>
                      <a:endParaRPr lang="cs-CZ" sz="20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13512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E535152B-44DC-44A0-80DC-695440B259E6}"/>
              </a:ext>
            </a:extLst>
          </p:cNvPr>
          <p:cNvSpPr txBox="1"/>
          <p:nvPr/>
        </p:nvSpPr>
        <p:spPr>
          <a:xfrm>
            <a:off x="1518081" y="1112292"/>
            <a:ext cx="9321554" cy="4401205"/>
          </a:xfrm>
          <a:prstGeom prst="rect">
            <a:avLst/>
          </a:prstGeom>
          <a:noFill/>
        </p:spPr>
        <p:txBody>
          <a:bodyPr wrap="square">
            <a:spAutoFit/>
          </a:bodyPr>
          <a:lstStyle/>
          <a:p>
            <a:pPr algn="just"/>
            <a:r>
              <a:rPr lang="ru-RU" sz="2000" b="1" dirty="0">
                <a:effectLst/>
                <a:latin typeface="Arial" panose="020B0604020202020204" pitchFamily="34" charset="0"/>
                <a:ea typeface="Times New Roman" panose="02020603050405020304" pitchFamily="18" charset="0"/>
                <a:cs typeface="Arial" panose="020B0604020202020204" pitchFamily="34" charset="0"/>
              </a:rPr>
              <a:t>Своеобразную группу образуют </a:t>
            </a:r>
            <a:r>
              <a:rPr lang="ru-RU" sz="2000" b="1" u="sng" dirty="0">
                <a:effectLst/>
                <a:latin typeface="Arial" panose="020B0604020202020204" pitchFamily="34" charset="0"/>
                <a:ea typeface="Times New Roman" panose="02020603050405020304" pitchFamily="18" charset="0"/>
                <a:cs typeface="Arial" panose="020B0604020202020204" pitchFamily="34" charset="0"/>
              </a:rPr>
              <a:t>глаголы движения</a:t>
            </a:r>
            <a:r>
              <a:rPr lang="ru-RU" sz="2000" b="1" dirty="0">
                <a:effectLst/>
                <a:latin typeface="Arial" panose="020B0604020202020204" pitchFamily="34" charset="0"/>
                <a:ea typeface="Times New Roman" panose="02020603050405020304" pitchFamily="18" charset="0"/>
                <a:cs typeface="Arial" panose="020B0604020202020204" pitchFamily="34" charset="0"/>
              </a:rPr>
              <a:t>.</a:t>
            </a:r>
          </a:p>
          <a:p>
            <a:pPr algn="just"/>
            <a:endParaRPr lang="ru-RU" sz="2000" dirty="0">
              <a:latin typeface="Arial" panose="020B0604020202020204" pitchFamily="34" charset="0"/>
              <a:ea typeface="Times New Roman" panose="02020603050405020304" pitchFamily="18" charset="0"/>
              <a:cs typeface="Arial" panose="020B0604020202020204" pitchFamily="34" charset="0"/>
            </a:endParaRPr>
          </a:p>
          <a:p>
            <a:pPr algn="just"/>
            <a:r>
              <a:rPr lang="ru-RU" sz="2000" b="1" dirty="0">
                <a:effectLst/>
                <a:latin typeface="Arial" panose="020B0604020202020204" pitchFamily="34" charset="0"/>
                <a:ea typeface="Times New Roman" panose="02020603050405020304" pitchFamily="18" charset="0"/>
                <a:cs typeface="Arial" panose="020B0604020202020204" pitchFamily="34" charset="0"/>
              </a:rPr>
              <a:t>Пары глаголов движения </a:t>
            </a:r>
            <a:r>
              <a:rPr lang="ru-RU" sz="2000" dirty="0">
                <a:effectLst/>
                <a:latin typeface="Arial" panose="020B0604020202020204" pitchFamily="34" charset="0"/>
                <a:ea typeface="Times New Roman" panose="02020603050405020304" pitchFamily="18" charset="0"/>
                <a:cs typeface="Arial" panose="020B0604020202020204" pitchFamily="34" charset="0"/>
              </a:rPr>
              <a:t>(</a:t>
            </a:r>
            <a:r>
              <a:rPr lang="ru-RU" sz="2000" i="1" dirty="0">
                <a:effectLst/>
                <a:latin typeface="Arial" panose="020B0604020202020204" pitchFamily="34" charset="0"/>
                <a:ea typeface="Times New Roman" panose="02020603050405020304" pitchFamily="18" charset="0"/>
                <a:cs typeface="Arial" panose="020B0604020202020204" pitchFamily="34" charset="0"/>
              </a:rPr>
              <a:t>идти - ходить</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b="1" dirty="0">
                <a:effectLst/>
                <a:latin typeface="Arial" panose="020B0604020202020204" pitchFamily="34" charset="0"/>
                <a:ea typeface="Times New Roman" panose="02020603050405020304" pitchFamily="18" charset="0"/>
                <a:cs typeface="Arial" panose="020B0604020202020204" pitchFamily="34" charset="0"/>
              </a:rPr>
              <a:t>не являются видовыми!</a:t>
            </a:r>
          </a:p>
          <a:p>
            <a:pPr algn="just"/>
            <a:endParaRPr lang="ru-RU" sz="20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Wingdings" panose="05000000000000000000" pitchFamily="2" charset="2"/>
              <a:buChar char="§"/>
            </a:pPr>
            <a:r>
              <a:rPr lang="ru-RU" sz="2000" dirty="0">
                <a:effectLst/>
                <a:latin typeface="Arial" panose="020B0604020202020204" pitchFamily="34" charset="0"/>
                <a:ea typeface="Times New Roman" panose="02020603050405020304" pitchFamily="18" charset="0"/>
                <a:cs typeface="Arial" panose="020B0604020202020204" pitchFamily="34" charset="0"/>
              </a:rPr>
              <a:t>Эти глаголы обладают двумя формами НСВ и делятся на однонаправленные, однократные (</a:t>
            </a:r>
            <a:r>
              <a:rPr lang="ru-RU" sz="2000" i="1" dirty="0">
                <a:effectLst/>
                <a:latin typeface="Arial" panose="020B0604020202020204" pitchFamily="34" charset="0"/>
                <a:ea typeface="Times New Roman" panose="02020603050405020304" pitchFamily="18" charset="0"/>
                <a:cs typeface="Arial" panose="020B0604020202020204" pitchFamily="34" charset="0"/>
              </a:rPr>
              <a:t>бежать, ехать, идти</a:t>
            </a:r>
            <a:r>
              <a:rPr lang="ru-RU" sz="2000" dirty="0">
                <a:effectLst/>
                <a:latin typeface="Arial" panose="020B0604020202020204" pitchFamily="34" charset="0"/>
                <a:ea typeface="Times New Roman" panose="02020603050405020304" pitchFamily="18" charset="0"/>
                <a:cs typeface="Arial" panose="020B0604020202020204" pitchFamily="34" charset="0"/>
              </a:rPr>
              <a:t>) и разнонаправленные, многократные (бегать, возить, ездить). </a:t>
            </a:r>
          </a:p>
          <a:p>
            <a:pPr marL="285750" indent="-285750" algn="just">
              <a:buFont typeface="Wingdings" panose="05000000000000000000" pitchFamily="2" charset="2"/>
              <a:buChar char="§"/>
            </a:pPr>
            <a:endParaRPr lang="ru-RU" sz="20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Wingdings" panose="05000000000000000000" pitchFamily="2" charset="2"/>
              <a:buChar char="§"/>
            </a:pPr>
            <a:r>
              <a:rPr lang="ru-RU" sz="2000" dirty="0">
                <a:effectLst/>
                <a:latin typeface="Arial" panose="020B0604020202020204" pitchFamily="34" charset="0"/>
                <a:ea typeface="Times New Roman" panose="02020603050405020304" pitchFamily="18" charset="0"/>
                <a:cs typeface="Arial" panose="020B0604020202020204" pitchFamily="34" charset="0"/>
              </a:rPr>
              <a:t>С точки зрения грамматической семантики речь идет о противопоставлении по характеру действия: его детерминированности / недетерминированности. </a:t>
            </a:r>
          </a:p>
          <a:p>
            <a:pPr marL="285750" indent="-285750" algn="just">
              <a:buFont typeface="Wingdings" panose="05000000000000000000" pitchFamily="2" charset="2"/>
              <a:buChar char="§"/>
            </a:pPr>
            <a:endParaRPr lang="ru-RU" sz="20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Wingdings" panose="05000000000000000000" pitchFamily="2" charset="2"/>
              <a:buChar char="§"/>
            </a:pPr>
            <a:r>
              <a:rPr lang="ru-RU" sz="2000" dirty="0">
                <a:effectLst/>
                <a:latin typeface="Arial" panose="020B0604020202020204" pitchFamily="34" charset="0"/>
                <a:ea typeface="Times New Roman" panose="02020603050405020304" pitchFamily="18" charset="0"/>
                <a:cs typeface="Arial" panose="020B0604020202020204" pitchFamily="34" charset="0"/>
              </a:rPr>
              <a:t>Оба типа глаголов образуют видовые пары с помощью описанных выше механизмов, свойственных и прочим глаголам.</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1362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E06D861-8874-40B6-BD20-7953524FB003}"/>
              </a:ext>
            </a:extLst>
          </p:cNvPr>
          <p:cNvSpPr txBox="1"/>
          <p:nvPr/>
        </p:nvSpPr>
        <p:spPr>
          <a:xfrm>
            <a:off x="378780" y="328311"/>
            <a:ext cx="11434439" cy="6201378"/>
          </a:xfrm>
          <a:prstGeom prst="rect">
            <a:avLst/>
          </a:prstGeom>
          <a:noFill/>
        </p:spPr>
        <p:txBody>
          <a:bodyPr wrap="square">
            <a:spAutoFit/>
          </a:bodyPr>
          <a:lstStyle/>
          <a:p>
            <a:pPr>
              <a:lnSpc>
                <a:spcPct val="107000"/>
              </a:lnSpc>
              <a:spcAft>
                <a:spcPts val="800"/>
              </a:spcAft>
            </a:pPr>
            <a:r>
              <a:rPr lang="ru-RU" sz="2000" b="1" dirty="0">
                <a:effectLst/>
                <a:latin typeface="Arial" panose="020B0604020202020204" pitchFamily="34" charset="0"/>
                <a:ea typeface="Times New Roman" panose="02020603050405020304" pitchFamily="18" charset="0"/>
                <a:cs typeface="Arial" panose="020B0604020202020204" pitchFamily="34" charset="0"/>
              </a:rPr>
              <a:t>Некоторые различия при употреблении глаголов движения в ЧЯ и РЯ:</a:t>
            </a:r>
          </a:p>
          <a:p>
            <a:pPr>
              <a:lnSpc>
                <a:spcPct val="107000"/>
              </a:lnSpc>
              <a:spcAft>
                <a:spcPts val="800"/>
              </a:spcAft>
            </a:pPr>
            <a:endParaRPr lang="cs-CZ"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7000"/>
              </a:lnSpc>
              <a:buFont typeface="Symbol" panose="05050102010706020507" pitchFamily="18" charset="2"/>
              <a:buChar char=""/>
            </a:pPr>
            <a:r>
              <a:rPr lang="ru-RU" sz="2000" u="sng" dirty="0">
                <a:effectLst/>
                <a:latin typeface="Arial" panose="020B0604020202020204" pitchFamily="34" charset="0"/>
                <a:ea typeface="Calibri" panose="020F0502020204030204" pitchFamily="34" charset="0"/>
                <a:cs typeface="Arial" panose="020B0604020202020204" pitchFamily="34" charset="0"/>
              </a:rPr>
              <a:t>Для обозначения движения средств общественного транспорта в РЯ часто используется глаголы </a:t>
            </a:r>
            <a:r>
              <a:rPr lang="ru-RU" sz="2000" i="1" u="sng" dirty="0">
                <a:effectLst/>
                <a:latin typeface="Arial" panose="020B0604020202020204" pitchFamily="34" charset="0"/>
                <a:ea typeface="Calibri" panose="020F0502020204030204" pitchFamily="34" charset="0"/>
                <a:cs typeface="Arial" panose="020B0604020202020204" pitchFamily="34" charset="0"/>
              </a:rPr>
              <a:t>идти / ходить</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i="1" dirty="0">
                <a:effectLst/>
                <a:latin typeface="Arial" panose="020B0604020202020204" pitchFamily="34" charset="0"/>
                <a:ea typeface="Calibri" panose="020F0502020204030204" pitchFamily="34" charset="0"/>
                <a:cs typeface="Arial" panose="020B0604020202020204" pitchFamily="34" charset="0"/>
              </a:rPr>
              <a:t>Туда ходит трамвай? = </a:t>
            </a:r>
            <a:r>
              <a:rPr lang="cs-CZ" sz="2000" i="1" dirty="0">
                <a:effectLst/>
                <a:latin typeface="Arial" panose="020B0604020202020204" pitchFamily="34" charset="0"/>
                <a:ea typeface="Calibri" panose="020F0502020204030204" pitchFamily="34" charset="0"/>
                <a:cs typeface="Arial" panose="020B0604020202020204" pitchFamily="34" charset="0"/>
              </a:rPr>
              <a:t>Jede tam tramvaj</a:t>
            </a:r>
            <a:r>
              <a:rPr lang="ru-RU" sz="2000" i="1" dirty="0">
                <a:effectLst/>
                <a:latin typeface="Arial" panose="020B0604020202020204" pitchFamily="34" charset="0"/>
                <a:ea typeface="Calibri" panose="020F0502020204030204" pitchFamily="34" charset="0"/>
                <a:cs typeface="Arial" panose="020B0604020202020204" pitchFamily="34" charset="0"/>
              </a:rPr>
              <a:t>?; Пароход идет по реке. = </a:t>
            </a:r>
            <a:r>
              <a:rPr lang="cs-CZ" sz="2000" i="1" dirty="0">
                <a:effectLst/>
                <a:latin typeface="Arial" panose="020B0604020202020204" pitchFamily="34" charset="0"/>
                <a:ea typeface="Calibri" panose="020F0502020204030204" pitchFamily="34" charset="0"/>
                <a:cs typeface="Arial" panose="020B0604020202020204" pitchFamily="34" charset="0"/>
              </a:rPr>
              <a:t>Parník pluje po řece</a:t>
            </a:r>
            <a:r>
              <a:rPr lang="ru-RU" sz="2000" i="1" dirty="0">
                <a:effectLst/>
                <a:latin typeface="Arial" panose="020B0604020202020204" pitchFamily="34" charset="0"/>
                <a:ea typeface="Calibri" panose="020F0502020204030204" pitchFamily="34" charset="0"/>
                <a:cs typeface="Arial" panose="020B0604020202020204" pitchFamily="34" charset="0"/>
              </a:rPr>
              <a:t>.</a:t>
            </a:r>
            <a:r>
              <a:rPr lang="ru-RU" sz="2000" dirty="0">
                <a:effectLst/>
                <a:latin typeface="Arial" panose="020B0604020202020204" pitchFamily="34" charset="0"/>
                <a:ea typeface="Calibri" panose="020F0502020204030204" pitchFamily="34" charset="0"/>
                <a:cs typeface="Arial" panose="020B0604020202020204" pitchFamily="34" charset="0"/>
              </a:rPr>
              <a:t>).</a:t>
            </a:r>
          </a:p>
          <a:p>
            <a:pPr marL="342900" lvl="0" indent="-342900" algn="just">
              <a:lnSpc>
                <a:spcPct val="107000"/>
              </a:lnSpc>
              <a:buFont typeface="Symbol" panose="05050102010706020507" pitchFamily="18" charset="2"/>
              <a:buChar char=""/>
            </a:pPr>
            <a:endParaRPr lang="cs-CZ"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ru-RU" sz="2000" u="sng" dirty="0">
                <a:effectLst/>
                <a:latin typeface="Arial" panose="020B0604020202020204" pitchFamily="34" charset="0"/>
                <a:ea typeface="Calibri" panose="020F0502020204030204" pitchFamily="34" charset="0"/>
                <a:cs typeface="Arial" panose="020B0604020202020204" pitchFamily="34" charset="0"/>
              </a:rPr>
              <a:t>Однократный путь туда и обратно с пребыванием в пункте назначения обозначается в РЯ многократным глаголом и соответствует в ЧЯ глаголу быть </a:t>
            </a:r>
            <a:r>
              <a:rPr lang="ru-RU" sz="2000" dirty="0">
                <a:effectLst/>
                <a:latin typeface="Arial" panose="020B0604020202020204" pitchFamily="34" charset="0"/>
                <a:ea typeface="Calibri" panose="020F0502020204030204" pitchFamily="34" charset="0"/>
                <a:cs typeface="Arial" panose="020B0604020202020204" pitchFamily="34" charset="0"/>
              </a:rPr>
              <a:t>(</a:t>
            </a:r>
            <a:r>
              <a:rPr lang="ru-RU" sz="2000" i="1" dirty="0">
                <a:effectLst/>
                <a:latin typeface="Arial" panose="020B0604020202020204" pitchFamily="34" charset="0"/>
                <a:ea typeface="Calibri" panose="020F0502020204030204" pitchFamily="34" charset="0"/>
                <a:cs typeface="Arial" panose="020B0604020202020204" pitchFamily="34" charset="0"/>
              </a:rPr>
              <a:t>Вчера мы ходили в кино = </a:t>
            </a:r>
            <a:r>
              <a:rPr lang="cs-CZ" sz="2000" i="1" dirty="0">
                <a:effectLst/>
                <a:latin typeface="Arial" panose="020B0604020202020204" pitchFamily="34" charset="0"/>
                <a:ea typeface="Calibri" panose="020F0502020204030204" pitchFamily="34" charset="0"/>
                <a:cs typeface="Arial" panose="020B0604020202020204" pitchFamily="34" charset="0"/>
              </a:rPr>
              <a:t>Včera jsme byli v kině</a:t>
            </a:r>
            <a:r>
              <a:rPr lang="ru-RU" sz="2000" i="1" dirty="0">
                <a:effectLst/>
                <a:latin typeface="Arial" panose="020B0604020202020204" pitchFamily="34" charset="0"/>
                <a:ea typeface="Calibri" panose="020F0502020204030204" pitchFamily="34" charset="0"/>
                <a:cs typeface="Arial" panose="020B0604020202020204" pitchFamily="34" charset="0"/>
              </a:rPr>
              <a:t>.; Летом брат летал в Москву. = </a:t>
            </a:r>
            <a:r>
              <a:rPr lang="cs-CZ" sz="2000" i="1" dirty="0">
                <a:effectLst/>
                <a:latin typeface="Arial" panose="020B0604020202020204" pitchFamily="34" charset="0"/>
                <a:ea typeface="Calibri" panose="020F0502020204030204" pitchFamily="34" charset="0"/>
                <a:cs typeface="Arial" panose="020B0604020202020204" pitchFamily="34" charset="0"/>
              </a:rPr>
              <a:t>V létě byl bratr v Moskvě</a:t>
            </a:r>
            <a:r>
              <a:rPr lang="ru-RU" sz="2000" i="1" dirty="0">
                <a:effectLst/>
                <a:latin typeface="Arial" panose="020B0604020202020204" pitchFamily="34" charset="0"/>
                <a:ea typeface="Calibri" panose="020F0502020204030204" pitchFamily="34" charset="0"/>
                <a:cs typeface="Arial" panose="020B0604020202020204" pitchFamily="34" charset="0"/>
              </a:rPr>
              <a:t>. Недавно мы ездили в Одессу. = </a:t>
            </a:r>
            <a:r>
              <a:rPr lang="cs-CZ" sz="2000" i="1" dirty="0">
                <a:effectLst/>
                <a:latin typeface="Arial" panose="020B0604020202020204" pitchFamily="34" charset="0"/>
                <a:ea typeface="Calibri" panose="020F0502020204030204" pitchFamily="34" charset="0"/>
                <a:cs typeface="Arial" panose="020B0604020202020204" pitchFamily="34" charset="0"/>
              </a:rPr>
              <a:t>Nedávno jsme byli v Oděse</a:t>
            </a:r>
            <a:r>
              <a:rPr lang="ru-RU" sz="2000" i="1" dirty="0">
                <a:effectLst/>
                <a:latin typeface="Arial" panose="020B0604020202020204" pitchFamily="34" charset="0"/>
                <a:ea typeface="Calibri" panose="020F0502020204030204" pitchFamily="34" charset="0"/>
                <a:cs typeface="Arial" panose="020B0604020202020204" pitchFamily="34" charset="0"/>
              </a:rPr>
              <a:t>.</a:t>
            </a:r>
            <a:r>
              <a:rPr lang="ru-RU" sz="2000" dirty="0">
                <a:effectLst/>
                <a:latin typeface="Arial" panose="020B0604020202020204" pitchFamily="34" charset="0"/>
                <a:ea typeface="Calibri" panose="020F0502020204030204" pitchFamily="34" charset="0"/>
                <a:cs typeface="Arial" panose="020B0604020202020204" pitchFamily="34" charset="0"/>
              </a:rPr>
              <a:t>).</a:t>
            </a:r>
          </a:p>
          <a:p>
            <a:pPr marL="342900" lvl="0" indent="-342900" algn="just">
              <a:lnSpc>
                <a:spcPct val="107000"/>
              </a:lnSpc>
              <a:buFont typeface="Symbol" panose="05050102010706020507" pitchFamily="18" charset="2"/>
              <a:buChar char=""/>
            </a:pPr>
            <a:endParaRPr lang="cs-CZ"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ru-RU" sz="2000" u="sng" dirty="0">
                <a:effectLst/>
                <a:latin typeface="Arial" panose="020B0604020202020204" pitchFamily="34" charset="0"/>
                <a:ea typeface="Calibri" panose="020F0502020204030204" pitchFamily="34" charset="0"/>
                <a:cs typeface="Arial" panose="020B0604020202020204" pitchFamily="34" charset="0"/>
              </a:rPr>
              <a:t>В РЯ часто используются глаголы движения с приставкой </a:t>
            </a:r>
            <a:r>
              <a:rPr lang="ru-RU" sz="2000" i="1" u="sng" dirty="0">
                <a:effectLst/>
                <a:latin typeface="Arial" panose="020B0604020202020204" pitchFamily="34" charset="0"/>
                <a:ea typeface="Calibri" panose="020F0502020204030204" pitchFamily="34" charset="0"/>
                <a:cs typeface="Arial" panose="020B0604020202020204" pitchFamily="34" charset="0"/>
              </a:rPr>
              <a:t>по-</a:t>
            </a:r>
            <a:r>
              <a:rPr lang="ru-RU" sz="2000" dirty="0">
                <a:effectLst/>
                <a:latin typeface="Arial" panose="020B0604020202020204" pitchFamily="34" charset="0"/>
                <a:ea typeface="Calibri" panose="020F0502020204030204" pitchFamily="34" charset="0"/>
                <a:cs typeface="Arial" panose="020B0604020202020204" pitchFamily="34" charset="0"/>
              </a:rPr>
              <a:t>, которые могут иметь приставочные или бесприставочные соответствия в ЧЯ (</a:t>
            </a:r>
            <a:r>
              <a:rPr lang="ru-RU" sz="2000" i="1" dirty="0">
                <a:effectLst/>
                <a:latin typeface="Arial" panose="020B0604020202020204" pitchFamily="34" charset="0"/>
                <a:ea typeface="Calibri" panose="020F0502020204030204" pitchFamily="34" charset="0"/>
                <a:cs typeface="Arial" panose="020B0604020202020204" pitchFamily="34" charset="0"/>
              </a:rPr>
              <a:t>Отец пошел вперед. = </a:t>
            </a:r>
            <a:r>
              <a:rPr lang="cs-CZ" sz="2000" i="1" dirty="0">
                <a:effectLst/>
                <a:latin typeface="Arial" panose="020B0604020202020204" pitchFamily="34" charset="0"/>
                <a:ea typeface="Calibri" panose="020F0502020204030204" pitchFamily="34" charset="0"/>
                <a:cs typeface="Arial" panose="020B0604020202020204" pitchFamily="34" charset="0"/>
              </a:rPr>
              <a:t>Otec šel napřed.</a:t>
            </a:r>
            <a:r>
              <a:rPr lang="ru-RU" sz="2000" i="1" dirty="0">
                <a:effectLst/>
                <a:latin typeface="Arial" panose="020B0604020202020204" pitchFamily="34" charset="0"/>
                <a:ea typeface="Calibri" panose="020F0502020204030204" pitchFamily="34" charset="0"/>
                <a:cs typeface="Arial" panose="020B0604020202020204" pitchFamily="34" charset="0"/>
              </a:rPr>
              <a:t>;  Я хочу поехать на трамвае. = </a:t>
            </a:r>
            <a:r>
              <a:rPr lang="cs-CZ" sz="2000" i="1" dirty="0">
                <a:effectLst/>
                <a:latin typeface="Arial" panose="020B0604020202020204" pitchFamily="34" charset="0"/>
                <a:ea typeface="Calibri" panose="020F0502020204030204" pitchFamily="34" charset="0"/>
                <a:cs typeface="Arial" panose="020B0604020202020204" pitchFamily="34" charset="0"/>
              </a:rPr>
              <a:t>Chci jet tramvají</a:t>
            </a:r>
            <a:r>
              <a:rPr lang="ru-RU" sz="2000" i="1" dirty="0">
                <a:effectLst/>
                <a:latin typeface="Arial" panose="020B0604020202020204" pitchFamily="34" charset="0"/>
                <a:ea typeface="Calibri" panose="020F0502020204030204" pitchFamily="34" charset="0"/>
                <a:cs typeface="Arial" panose="020B0604020202020204" pitchFamily="34" charset="0"/>
              </a:rPr>
              <a:t>.</a:t>
            </a:r>
            <a:r>
              <a:rPr lang="ru-RU" sz="2000" dirty="0">
                <a:effectLst/>
                <a:latin typeface="Arial" panose="020B0604020202020204" pitchFamily="34" charset="0"/>
                <a:ea typeface="Calibri" panose="020F0502020204030204" pitchFamily="34" charset="0"/>
                <a:cs typeface="Arial" panose="020B0604020202020204" pitchFamily="34" charset="0"/>
              </a:rPr>
              <a:t>).</a:t>
            </a:r>
          </a:p>
          <a:p>
            <a:pPr marL="342900" lvl="0" indent="-342900" algn="just">
              <a:lnSpc>
                <a:spcPct val="107000"/>
              </a:lnSpc>
              <a:buFont typeface="Symbol" panose="05050102010706020507" pitchFamily="18" charset="2"/>
              <a:buChar char=""/>
            </a:pPr>
            <a:endParaRPr lang="cs-CZ"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ru-RU" sz="2000" u="sng" dirty="0">
                <a:effectLst/>
                <a:latin typeface="Arial" panose="020B0604020202020204" pitchFamily="34" charset="0"/>
                <a:ea typeface="Calibri" panose="020F0502020204030204" pitchFamily="34" charset="0"/>
                <a:cs typeface="Arial" panose="020B0604020202020204" pitchFamily="34" charset="0"/>
              </a:rPr>
              <a:t>Дистрибуция глаголов </a:t>
            </a:r>
            <a:r>
              <a:rPr lang="ru-RU" sz="2000" i="1" u="sng" dirty="0">
                <a:effectLst/>
                <a:latin typeface="Arial" panose="020B0604020202020204" pitchFamily="34" charset="0"/>
                <a:ea typeface="Calibri" panose="020F0502020204030204" pitchFamily="34" charset="0"/>
                <a:cs typeface="Arial" panose="020B0604020202020204" pitchFamily="34" charset="0"/>
              </a:rPr>
              <a:t>плыть – плавать</a:t>
            </a:r>
            <a:r>
              <a:rPr lang="ru-RU" sz="2000" u="sng" dirty="0">
                <a:effectLst/>
                <a:latin typeface="Arial" panose="020B0604020202020204" pitchFamily="34" charset="0"/>
                <a:ea typeface="Calibri" panose="020F0502020204030204" pitchFamily="34" charset="0"/>
                <a:cs typeface="Arial" panose="020B0604020202020204" pitchFamily="34" charset="0"/>
              </a:rPr>
              <a:t> в РЯ не отражает, в отличие от ЧЯ, характер субъекта</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i="1" dirty="0">
                <a:effectLst/>
                <a:latin typeface="Arial" panose="020B0604020202020204" pitchFamily="34" charset="0"/>
                <a:ea typeface="Calibri" panose="020F0502020204030204" pitchFamily="34" charset="0"/>
                <a:cs typeface="Arial" panose="020B0604020202020204" pitchFamily="34" charset="0"/>
              </a:rPr>
              <a:t>По морю плывет корабль. =</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cs-CZ" sz="2000" i="1" dirty="0">
                <a:effectLst/>
                <a:latin typeface="Arial" panose="020B0604020202020204" pitchFamily="34" charset="0"/>
                <a:ea typeface="Calibri" panose="020F0502020204030204" pitchFamily="34" charset="0"/>
                <a:cs typeface="Arial" panose="020B0604020202020204" pitchFamily="34" charset="0"/>
              </a:rPr>
              <a:t>Po moři pluje loď.</a:t>
            </a:r>
            <a:r>
              <a:rPr lang="ru-RU" sz="2000" i="1" dirty="0">
                <a:effectLst/>
                <a:latin typeface="Arial" panose="020B0604020202020204" pitchFamily="34" charset="0"/>
                <a:ea typeface="Calibri" panose="020F0502020204030204" pitchFamily="34" charset="0"/>
                <a:cs typeface="Arial" panose="020B0604020202020204" pitchFamily="34" charset="0"/>
              </a:rPr>
              <a:t>; Люди плыли по направлению к берегу</a:t>
            </a:r>
            <a:r>
              <a:rPr lang="ru-RU" sz="2000" dirty="0">
                <a:effectLst/>
                <a:latin typeface="Arial" panose="020B0604020202020204" pitchFamily="34" charset="0"/>
                <a:ea typeface="Calibri" panose="020F0502020204030204" pitchFamily="34" charset="0"/>
                <a:cs typeface="Arial" panose="020B0604020202020204" pitchFamily="34" charset="0"/>
              </a:rPr>
              <a:t>. = </a:t>
            </a:r>
            <a:r>
              <a:rPr lang="cs-CZ" sz="2000" dirty="0">
                <a:effectLst/>
                <a:latin typeface="Arial" panose="020B0604020202020204" pitchFamily="34" charset="0"/>
                <a:ea typeface="Calibri" panose="020F0502020204030204" pitchFamily="34" charset="0"/>
                <a:cs typeface="Arial" panose="020B0604020202020204" pitchFamily="34" charset="0"/>
              </a:rPr>
              <a:t>Lidé plavali ke břehu.</a:t>
            </a:r>
            <a:r>
              <a:rPr lang="ru-RU" sz="2000" dirty="0">
                <a:effectLst/>
                <a:latin typeface="Arial" panose="020B0604020202020204" pitchFamily="34" charset="0"/>
                <a:ea typeface="Calibri" panose="020F0502020204030204" pitchFamily="34" charset="0"/>
                <a:cs typeface="Arial" panose="020B0604020202020204" pitchFamily="34" charset="0"/>
              </a:rPr>
              <a:t>).</a:t>
            </a:r>
            <a:endParaRPr lang="cs-CZ"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83478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E92CE28-1F0C-41F0-8C8E-BB76BC229681}"/>
              </a:ext>
            </a:extLst>
          </p:cNvPr>
          <p:cNvSpPr txBox="1"/>
          <p:nvPr/>
        </p:nvSpPr>
        <p:spPr>
          <a:xfrm>
            <a:off x="3517775" y="474347"/>
            <a:ext cx="4232430" cy="397738"/>
          </a:xfrm>
          <a:prstGeom prst="rect">
            <a:avLst/>
          </a:prstGeom>
          <a:noFill/>
        </p:spPr>
        <p:txBody>
          <a:bodyPr wrap="square">
            <a:spAutoFit/>
          </a:bodyPr>
          <a:lstStyle/>
          <a:p>
            <a:pPr algn="ctr">
              <a:lnSpc>
                <a:spcPct val="107000"/>
              </a:lnSpc>
              <a:spcAft>
                <a:spcPts val="800"/>
              </a:spcAft>
            </a:pPr>
            <a:r>
              <a:rPr lang="ru-RU" sz="2000" b="1" dirty="0">
                <a:effectLst/>
                <a:latin typeface="Arial" panose="020B0604020202020204" pitchFamily="34" charset="0"/>
                <a:ea typeface="Times New Roman" panose="02020603050405020304" pitchFamily="18" charset="0"/>
                <a:cs typeface="Arial" panose="020B0604020202020204" pitchFamily="34" charset="0"/>
              </a:rPr>
              <a:t>Спряжение глаголов движения</a:t>
            </a:r>
            <a:endParaRPr lang="cs-CZ" sz="2000" b="1"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5" name="Tabulka 4">
            <a:extLst>
              <a:ext uri="{FF2B5EF4-FFF2-40B4-BE49-F238E27FC236}">
                <a16:creationId xmlns:a16="http://schemas.microsoft.com/office/drawing/2014/main" id="{6ADE819C-4F4D-42C9-A4B0-777B97D34C01}"/>
              </a:ext>
            </a:extLst>
          </p:cNvPr>
          <p:cNvGraphicFramePr>
            <a:graphicFrameLocks noGrp="1"/>
          </p:cNvGraphicFramePr>
          <p:nvPr>
            <p:extLst>
              <p:ext uri="{D42A27DB-BD31-4B8C-83A1-F6EECF244321}">
                <p14:modId xmlns:p14="http://schemas.microsoft.com/office/powerpoint/2010/main" val="4142723030"/>
              </p:ext>
            </p:extLst>
          </p:nvPr>
        </p:nvGraphicFramePr>
        <p:xfrm>
          <a:off x="390617" y="1114713"/>
          <a:ext cx="11407806" cy="5028696"/>
        </p:xfrm>
        <a:graphic>
          <a:graphicData uri="http://schemas.openxmlformats.org/drawingml/2006/table">
            <a:tbl>
              <a:tblPr firstRow="1" firstCol="1" bandRow="1"/>
              <a:tblGrid>
                <a:gridCol w="5703903">
                  <a:extLst>
                    <a:ext uri="{9D8B030D-6E8A-4147-A177-3AD203B41FA5}">
                      <a16:colId xmlns:a16="http://schemas.microsoft.com/office/drawing/2014/main" val="4133333252"/>
                    </a:ext>
                  </a:extLst>
                </a:gridCol>
                <a:gridCol w="5703903">
                  <a:extLst>
                    <a:ext uri="{9D8B030D-6E8A-4147-A177-3AD203B41FA5}">
                      <a16:colId xmlns:a16="http://schemas.microsoft.com/office/drawing/2014/main" val="1232876262"/>
                    </a:ext>
                  </a:extLst>
                </a:gridCol>
              </a:tblGrid>
              <a:tr h="0">
                <a:tc>
                  <a:txBody>
                    <a:bodyPr/>
                    <a:lstStyle/>
                    <a:p>
                      <a:pPr>
                        <a:lnSpc>
                          <a:spcPct val="107000"/>
                        </a:lnSpc>
                        <a:spcAft>
                          <a:spcPts val="800"/>
                        </a:spcAft>
                      </a:pPr>
                      <a:r>
                        <a:rPr lang="ru-RU" sz="2000" b="1" dirty="0">
                          <a:effectLst/>
                          <a:latin typeface="Arial" panose="020B0604020202020204" pitchFamily="34" charset="0"/>
                          <a:ea typeface="Times New Roman" panose="02020603050405020304" pitchFamily="18" charset="0"/>
                          <a:cs typeface="Arial" panose="020B0604020202020204" pitchFamily="34" charset="0"/>
                        </a:rPr>
                        <a:t>Однонаправленные, однократные глаголы</a:t>
                      </a:r>
                      <a:endParaRPr lang="cs-CZ" sz="2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000" b="1" dirty="0">
                          <a:effectLst/>
                          <a:latin typeface="Arial" panose="020B0604020202020204" pitchFamily="34" charset="0"/>
                          <a:ea typeface="Times New Roman" panose="02020603050405020304" pitchFamily="18" charset="0"/>
                          <a:cs typeface="Arial" panose="020B0604020202020204" pitchFamily="34" charset="0"/>
                        </a:rPr>
                        <a:t>Разнонаправленные, многократные глаголы</a:t>
                      </a:r>
                      <a:endParaRPr lang="cs-CZ" sz="2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6457710"/>
                  </a:ext>
                </a:extLst>
              </a:tr>
              <a:tr h="0">
                <a:tc>
                  <a:txBody>
                    <a:bodyPr/>
                    <a:lstStyle/>
                    <a:p>
                      <a:pPr>
                        <a:lnSpc>
                          <a:spcPct val="107000"/>
                        </a:lnSpc>
                        <a:spcAft>
                          <a:spcPts val="800"/>
                        </a:spcAft>
                      </a:pPr>
                      <a:r>
                        <a:rPr lang="ru-RU" sz="2000" dirty="0">
                          <a:effectLst/>
                          <a:latin typeface="Arial" panose="020B0604020202020204" pitchFamily="34" charset="0"/>
                          <a:ea typeface="Times New Roman" panose="02020603050405020304" pitchFamily="18" charset="0"/>
                          <a:cs typeface="Arial" panose="020B0604020202020204" pitchFamily="34" charset="0"/>
                        </a:rPr>
                        <a:t>идти: иду, идешь, идет, идем, идете, идут</a:t>
                      </a:r>
                      <a:endParaRPr lang="cs-CZ"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000">
                          <a:effectLst/>
                          <a:latin typeface="Arial" panose="020B0604020202020204" pitchFamily="34" charset="0"/>
                          <a:ea typeface="Times New Roman" panose="02020603050405020304" pitchFamily="18" charset="0"/>
                          <a:cs typeface="Arial" panose="020B0604020202020204" pitchFamily="34" charset="0"/>
                        </a:rPr>
                        <a:t>ходить: хожу, ходишь, ходит, ходим, ходите, ходят</a:t>
                      </a:r>
                      <a:endParaRPr lang="cs-CZ"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9359660"/>
                  </a:ext>
                </a:extLst>
              </a:tr>
              <a:tr h="0">
                <a:tc>
                  <a:txBody>
                    <a:bodyPr/>
                    <a:lstStyle/>
                    <a:p>
                      <a:pPr>
                        <a:lnSpc>
                          <a:spcPct val="107000"/>
                        </a:lnSpc>
                        <a:spcAft>
                          <a:spcPts val="800"/>
                        </a:spcAft>
                      </a:pPr>
                      <a:r>
                        <a:rPr lang="ru-RU" sz="2000">
                          <a:effectLst/>
                          <a:latin typeface="Arial" panose="020B0604020202020204" pitchFamily="34" charset="0"/>
                          <a:ea typeface="Times New Roman" panose="02020603050405020304" pitchFamily="18" charset="0"/>
                          <a:cs typeface="Arial" panose="020B0604020202020204" pitchFamily="34" charset="0"/>
                        </a:rPr>
                        <a:t>бежать: бегу, бежишь, бежит, бежим, бежите, бегут</a:t>
                      </a:r>
                      <a:endParaRPr lang="cs-CZ"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000">
                          <a:effectLst/>
                          <a:latin typeface="Arial" panose="020B0604020202020204" pitchFamily="34" charset="0"/>
                          <a:ea typeface="Times New Roman" panose="02020603050405020304" pitchFamily="18" charset="0"/>
                          <a:cs typeface="Arial" panose="020B0604020202020204" pitchFamily="34" charset="0"/>
                        </a:rPr>
                        <a:t>бегать: бегаю, бегаешь, бегает, бегаем, бегаете, бегают</a:t>
                      </a:r>
                      <a:endParaRPr lang="cs-CZ"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2591120"/>
                  </a:ext>
                </a:extLst>
              </a:tr>
              <a:tr h="0">
                <a:tc>
                  <a:txBody>
                    <a:bodyPr/>
                    <a:lstStyle/>
                    <a:p>
                      <a:pPr>
                        <a:lnSpc>
                          <a:spcPct val="107000"/>
                        </a:lnSpc>
                        <a:spcAft>
                          <a:spcPts val="800"/>
                        </a:spcAft>
                      </a:pPr>
                      <a:r>
                        <a:rPr lang="ru-RU" sz="2000">
                          <a:effectLst/>
                          <a:latin typeface="Arial" panose="020B0604020202020204" pitchFamily="34" charset="0"/>
                          <a:ea typeface="Times New Roman" panose="02020603050405020304" pitchFamily="18" charset="0"/>
                          <a:cs typeface="Arial" panose="020B0604020202020204" pitchFamily="34" charset="0"/>
                        </a:rPr>
                        <a:t>ехать: еду, едешь, едет, едем, едете, едут</a:t>
                      </a:r>
                      <a:endParaRPr lang="cs-CZ"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000">
                          <a:effectLst/>
                          <a:latin typeface="Arial" panose="020B0604020202020204" pitchFamily="34" charset="0"/>
                          <a:ea typeface="Times New Roman" panose="02020603050405020304" pitchFamily="18" charset="0"/>
                          <a:cs typeface="Arial" panose="020B0604020202020204" pitchFamily="34" charset="0"/>
                        </a:rPr>
                        <a:t>ездить: езжу, ездишь, ездит, ездим, ездите, ездят</a:t>
                      </a:r>
                      <a:endParaRPr lang="cs-CZ"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3845019"/>
                  </a:ext>
                </a:extLst>
              </a:tr>
              <a:tr h="0">
                <a:tc>
                  <a:txBody>
                    <a:bodyPr/>
                    <a:lstStyle/>
                    <a:p>
                      <a:pPr>
                        <a:lnSpc>
                          <a:spcPct val="107000"/>
                        </a:lnSpc>
                        <a:spcAft>
                          <a:spcPts val="800"/>
                        </a:spcAft>
                      </a:pPr>
                      <a:r>
                        <a:rPr lang="ru-RU" sz="2000">
                          <a:effectLst/>
                          <a:latin typeface="Arial" panose="020B0604020202020204" pitchFamily="34" charset="0"/>
                          <a:ea typeface="Times New Roman" panose="02020603050405020304" pitchFamily="18" charset="0"/>
                          <a:cs typeface="Arial" panose="020B0604020202020204" pitchFamily="34" charset="0"/>
                        </a:rPr>
                        <a:t>лететь: лечу, летишь, летит, летим, летите, летят</a:t>
                      </a:r>
                      <a:endParaRPr lang="cs-CZ"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000">
                          <a:effectLst/>
                          <a:latin typeface="Arial" panose="020B0604020202020204" pitchFamily="34" charset="0"/>
                          <a:ea typeface="Times New Roman" panose="02020603050405020304" pitchFamily="18" charset="0"/>
                          <a:cs typeface="Arial" panose="020B0604020202020204" pitchFamily="34" charset="0"/>
                        </a:rPr>
                        <a:t>летать: летаю, летаешь, летает, летаем, летаете, летают</a:t>
                      </a:r>
                      <a:endParaRPr lang="cs-CZ"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9346805"/>
                  </a:ext>
                </a:extLst>
              </a:tr>
              <a:tr h="0">
                <a:tc>
                  <a:txBody>
                    <a:bodyPr/>
                    <a:lstStyle/>
                    <a:p>
                      <a:pPr>
                        <a:lnSpc>
                          <a:spcPct val="107000"/>
                        </a:lnSpc>
                        <a:spcAft>
                          <a:spcPts val="800"/>
                        </a:spcAft>
                      </a:pPr>
                      <a:r>
                        <a:rPr lang="ru-RU" sz="2000">
                          <a:effectLst/>
                          <a:latin typeface="Arial" panose="020B0604020202020204" pitchFamily="34" charset="0"/>
                          <a:ea typeface="Times New Roman" panose="02020603050405020304" pitchFamily="18" charset="0"/>
                          <a:cs typeface="Arial" panose="020B0604020202020204" pitchFamily="34" charset="0"/>
                        </a:rPr>
                        <a:t>вести: веду, ведешь, ведет, ведем, ведете, ведут</a:t>
                      </a:r>
                      <a:endParaRPr lang="cs-CZ"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000">
                          <a:effectLst/>
                          <a:latin typeface="Arial" panose="020B0604020202020204" pitchFamily="34" charset="0"/>
                          <a:ea typeface="Times New Roman" panose="02020603050405020304" pitchFamily="18" charset="0"/>
                          <a:cs typeface="Arial" panose="020B0604020202020204" pitchFamily="34" charset="0"/>
                        </a:rPr>
                        <a:t>водить: вожу, водишь, водит, водим, водите, водят</a:t>
                      </a:r>
                      <a:endParaRPr lang="cs-CZ"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6492057"/>
                  </a:ext>
                </a:extLst>
              </a:tr>
              <a:tr h="0">
                <a:tc>
                  <a:txBody>
                    <a:bodyPr/>
                    <a:lstStyle/>
                    <a:p>
                      <a:pPr>
                        <a:lnSpc>
                          <a:spcPct val="107000"/>
                        </a:lnSpc>
                        <a:spcAft>
                          <a:spcPts val="800"/>
                        </a:spcAft>
                      </a:pPr>
                      <a:r>
                        <a:rPr lang="ru-RU" sz="2000">
                          <a:effectLst/>
                          <a:latin typeface="Arial" panose="020B0604020202020204" pitchFamily="34" charset="0"/>
                          <a:ea typeface="Times New Roman" panose="02020603050405020304" pitchFamily="18" charset="0"/>
                          <a:cs typeface="Arial" panose="020B0604020202020204" pitchFamily="34" charset="0"/>
                        </a:rPr>
                        <a:t>везти: везу, везешь, везет, везем, везете, везут</a:t>
                      </a:r>
                      <a:endParaRPr lang="cs-CZ"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000">
                          <a:effectLst/>
                          <a:latin typeface="Arial" panose="020B0604020202020204" pitchFamily="34" charset="0"/>
                          <a:ea typeface="Times New Roman" panose="02020603050405020304" pitchFamily="18" charset="0"/>
                          <a:cs typeface="Arial" panose="020B0604020202020204" pitchFamily="34" charset="0"/>
                        </a:rPr>
                        <a:t>возить: вожу, возишь, возит, возим, возите, возят</a:t>
                      </a:r>
                      <a:endParaRPr lang="cs-CZ"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004622"/>
                  </a:ext>
                </a:extLst>
              </a:tr>
              <a:tr h="0">
                <a:tc>
                  <a:txBody>
                    <a:bodyPr/>
                    <a:lstStyle/>
                    <a:p>
                      <a:pPr>
                        <a:lnSpc>
                          <a:spcPct val="107000"/>
                        </a:lnSpc>
                        <a:spcAft>
                          <a:spcPts val="800"/>
                        </a:spcAft>
                      </a:pPr>
                      <a:r>
                        <a:rPr lang="ru-RU" sz="2000">
                          <a:effectLst/>
                          <a:latin typeface="Arial" panose="020B0604020202020204" pitchFamily="34" charset="0"/>
                          <a:ea typeface="Times New Roman" panose="02020603050405020304" pitchFamily="18" charset="0"/>
                          <a:cs typeface="Arial" panose="020B0604020202020204" pitchFamily="34" charset="0"/>
                        </a:rPr>
                        <a:t>плыть: плыву, плывешь, плывет, плывем, плывете, плывут</a:t>
                      </a:r>
                      <a:endParaRPr lang="cs-CZ"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000" dirty="0">
                          <a:effectLst/>
                          <a:latin typeface="Arial" panose="020B0604020202020204" pitchFamily="34" charset="0"/>
                          <a:ea typeface="Times New Roman" panose="02020603050405020304" pitchFamily="18" charset="0"/>
                          <a:cs typeface="Arial" panose="020B0604020202020204" pitchFamily="34" charset="0"/>
                        </a:rPr>
                        <a:t>плавать: плаваю, плаваешь, плавает, плаваем, плаваете, плавают</a:t>
                      </a:r>
                      <a:endParaRPr lang="cs-CZ"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7147956"/>
                  </a:ext>
                </a:extLst>
              </a:tr>
            </a:tbl>
          </a:graphicData>
        </a:graphic>
      </p:graphicFrame>
    </p:spTree>
    <p:extLst>
      <p:ext uri="{BB962C8B-B14F-4D97-AF65-F5344CB8AC3E}">
        <p14:creationId xmlns:p14="http://schemas.microsoft.com/office/powerpoint/2010/main" val="143482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BE958874-4D21-4501-BA0E-3DD3E078D32C}"/>
              </a:ext>
            </a:extLst>
          </p:cNvPr>
          <p:cNvSpPr txBox="1"/>
          <p:nvPr/>
        </p:nvSpPr>
        <p:spPr>
          <a:xfrm>
            <a:off x="905522" y="844717"/>
            <a:ext cx="10635448" cy="4888518"/>
          </a:xfrm>
          <a:prstGeom prst="rect">
            <a:avLst/>
          </a:prstGeom>
          <a:noFill/>
        </p:spPr>
        <p:txBody>
          <a:bodyPr wrap="square">
            <a:spAutoFit/>
          </a:bodyPr>
          <a:lstStyle/>
          <a:p>
            <a:pPr marL="285750" indent="-285750">
              <a:lnSpc>
                <a:spcPct val="115000"/>
              </a:lnSpc>
              <a:spcAft>
                <a:spcPts val="1000"/>
              </a:spcAft>
              <a:buFont typeface="Courier New" panose="02070309020205020404" pitchFamily="49" charset="0"/>
              <a:buChar char="o"/>
            </a:pPr>
            <a:r>
              <a:rPr lang="cs-CZ" sz="2000" dirty="0">
                <a:effectLst/>
                <a:latin typeface="Arial" panose="020B0604020202020204" pitchFamily="34" charset="0"/>
                <a:ea typeface="Calibri"/>
                <a:cs typeface="Arial" panose="020B0604020202020204" pitchFamily="34" charset="0"/>
              </a:rPr>
              <a:t>Jede tam tramvaj? Parník pluje po řece. Autobus tam nejede.</a:t>
            </a:r>
          </a:p>
          <a:p>
            <a:pPr marL="285750" indent="-285750">
              <a:lnSpc>
                <a:spcPct val="115000"/>
              </a:lnSpc>
              <a:spcAft>
                <a:spcPts val="1000"/>
              </a:spcAft>
              <a:buFont typeface="Courier New" panose="02070309020205020404" pitchFamily="49" charset="0"/>
              <a:buChar char="o"/>
            </a:pPr>
            <a:r>
              <a:rPr lang="cs-CZ" sz="2000" dirty="0">
                <a:effectLst/>
                <a:latin typeface="Arial" panose="020B0604020202020204" pitchFamily="34" charset="0"/>
                <a:ea typeface="Calibri"/>
                <a:cs typeface="Arial" panose="020B0604020202020204" pitchFamily="34" charset="0"/>
              </a:rPr>
              <a:t>Včera jsme byli v kině. V létě byl bratr v Moskvě. Nedávno jsme byli v Oděse. Před týdnem jsme byli v divadle.</a:t>
            </a:r>
          </a:p>
          <a:p>
            <a:pPr marL="285750" indent="-285750">
              <a:lnSpc>
                <a:spcPct val="115000"/>
              </a:lnSpc>
              <a:spcAft>
                <a:spcPts val="1000"/>
              </a:spcAft>
              <a:buFont typeface="Courier New" panose="02070309020205020404" pitchFamily="49" charset="0"/>
              <a:buChar char="o"/>
            </a:pPr>
            <a:r>
              <a:rPr lang="cs-CZ" sz="2000" dirty="0">
                <a:effectLst/>
                <a:latin typeface="Arial" panose="020B0604020202020204" pitchFamily="34" charset="0"/>
                <a:ea typeface="Calibri"/>
                <a:cs typeface="Arial" panose="020B0604020202020204" pitchFamily="34" charset="0"/>
              </a:rPr>
              <a:t>Ve středu se byli podívat na výstavu. Byli jsme se koupat. Minulý týden byl otec lovit ryby. Babička se byla léčit na Krymu.</a:t>
            </a:r>
          </a:p>
          <a:p>
            <a:pPr marL="285750" indent="-285750">
              <a:lnSpc>
                <a:spcPct val="115000"/>
              </a:lnSpc>
              <a:spcAft>
                <a:spcPts val="1000"/>
              </a:spcAft>
              <a:buFont typeface="Courier New" panose="02070309020205020404" pitchFamily="49" charset="0"/>
              <a:buChar char="o"/>
            </a:pPr>
            <a:r>
              <a:rPr lang="cs-CZ" sz="2000" dirty="0">
                <a:effectLst/>
                <a:latin typeface="Arial" panose="020B0604020202020204" pitchFamily="34" charset="0"/>
                <a:ea typeface="Calibri"/>
                <a:cs typeface="Arial" panose="020B0604020202020204" pitchFamily="34" charset="0"/>
              </a:rPr>
              <a:t>Chci jet tramvají. Chtěli bychom jet domu. Chtěl </a:t>
            </a:r>
            <a:r>
              <a:rPr lang="cs-CZ" sz="2000" dirty="0">
                <a:latin typeface="Arial" panose="020B0604020202020204" pitchFamily="34" charset="0"/>
                <a:ea typeface="Calibri"/>
                <a:cs typeface="Arial" panose="020B0604020202020204" pitchFamily="34" charset="0"/>
              </a:rPr>
              <a:t>běžet za nimi</a:t>
            </a:r>
            <a:r>
              <a:rPr lang="cs-CZ" sz="2000" dirty="0">
                <a:effectLst/>
                <a:latin typeface="Arial" panose="020B0604020202020204" pitchFamily="34" charset="0"/>
                <a:ea typeface="Calibri"/>
                <a:cs typeface="Arial" panose="020B0604020202020204" pitchFamily="34" charset="0"/>
              </a:rPr>
              <a:t>. Musel jít </a:t>
            </a:r>
            <a:r>
              <a:rPr lang="cs-CZ" sz="2000" dirty="0">
                <a:latin typeface="Arial" panose="020B0604020202020204" pitchFamily="34" charset="0"/>
                <a:ea typeface="Calibri"/>
                <a:cs typeface="Arial" panose="020B0604020202020204" pitchFamily="34" charset="0"/>
              </a:rPr>
              <a:t>pěšky</a:t>
            </a:r>
            <a:r>
              <a:rPr lang="cs-CZ" sz="2000" dirty="0">
                <a:effectLst/>
                <a:latin typeface="Arial" panose="020B0604020202020204" pitchFamily="34" charset="0"/>
                <a:ea typeface="Calibri"/>
                <a:cs typeface="Arial" panose="020B0604020202020204" pitchFamily="34" charset="0"/>
              </a:rPr>
              <a:t>. Chtěl bych jít do divadla.</a:t>
            </a:r>
          </a:p>
          <a:p>
            <a:pPr marL="285750" indent="-285750">
              <a:lnSpc>
                <a:spcPct val="115000"/>
              </a:lnSpc>
              <a:spcAft>
                <a:spcPts val="1000"/>
              </a:spcAft>
              <a:buFont typeface="Courier New" panose="02070309020205020404" pitchFamily="49" charset="0"/>
              <a:buChar char="o"/>
            </a:pPr>
            <a:r>
              <a:rPr lang="ru-RU" sz="2000" dirty="0">
                <a:effectLst/>
                <a:latin typeface="Arial" panose="020B0604020202020204" pitchFamily="34" charset="0"/>
                <a:ea typeface="Calibri"/>
                <a:cs typeface="Arial" panose="020B0604020202020204" pitchFamily="34" charset="0"/>
              </a:rPr>
              <a:t>Я встретил его, когда он шел в университет. Отец пошел вперед. Из Праги в Москву мы полетели на самолете. Он поехал с женой за границу. Потом он поднялся и пошел к реке.</a:t>
            </a:r>
          </a:p>
          <a:p>
            <a:pPr marL="285750" indent="-285750">
              <a:buFont typeface="Courier New" panose="02070309020205020404" pitchFamily="49" charset="0"/>
              <a:buChar char="o"/>
            </a:pPr>
            <a:r>
              <a:rPr lang="ru-RU" sz="2000" dirty="0">
                <a:effectLst/>
                <a:latin typeface="Arial" panose="020B0604020202020204" pitchFamily="34" charset="0"/>
                <a:ea typeface="Calibri"/>
                <a:cs typeface="Arial" panose="020B0604020202020204" pitchFamily="34" charset="0"/>
              </a:rPr>
              <a:t>По морю плывет корабль. По реке плавало много лодок. Ребята плыли по направлению к берегу. Дельфины плыли к кораблю.</a:t>
            </a: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5122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C83AC336-1908-4013-BB3E-1517977351B9}"/>
              </a:ext>
            </a:extLst>
          </p:cNvPr>
          <p:cNvSpPr txBox="1"/>
          <p:nvPr/>
        </p:nvSpPr>
        <p:spPr>
          <a:xfrm>
            <a:off x="665824" y="458956"/>
            <a:ext cx="10617693" cy="5940088"/>
          </a:xfrm>
          <a:prstGeom prst="rect">
            <a:avLst/>
          </a:prstGeom>
          <a:noFill/>
        </p:spPr>
        <p:txBody>
          <a:bodyPr wrap="square">
            <a:spAutoFit/>
          </a:bodyPr>
          <a:lstStyle/>
          <a:p>
            <a:pPr algn="just"/>
            <a:r>
              <a:rPr lang="ru-RU" sz="2000" b="1" dirty="0">
                <a:latin typeface="Arial" panose="020B0604020202020204" pitchFamily="34" charset="0"/>
                <a:cs typeface="Arial" panose="020B0604020202020204" pitchFamily="34" charset="0"/>
              </a:rPr>
              <a:t>Поездка на дачу</a:t>
            </a:r>
          </a:p>
          <a:p>
            <a:pPr algn="just"/>
            <a:endParaRPr lang="ru-RU" sz="2000" dirty="0">
              <a:latin typeface="Arial" panose="020B0604020202020204" pitchFamily="34" charset="0"/>
              <a:cs typeface="Arial" panose="020B0604020202020204" pitchFamily="34" charset="0"/>
            </a:endParaRPr>
          </a:p>
          <a:p>
            <a:pPr algn="just"/>
            <a:r>
              <a:rPr lang="ru-RU" sz="2000" dirty="0">
                <a:latin typeface="Arial" panose="020B0604020202020204" pitchFamily="34" charset="0"/>
                <a:cs typeface="Arial" panose="020B0604020202020204" pitchFamily="34" charset="0"/>
              </a:rPr>
              <a:t>В прошлые выходные мы с подругой решили … за город к моему другу на дачу, которую он купил в прошлом году. Мы решили … туда на машине. Дача друга находится далеко, поэтому мы … из дома очень рано, около шести часов утра. К счастью, на дороге ещё было очень мало машин, поэтому мы быстро … из города. Я … машину, а подруга … рядом со мной. Она тоже умеет … машину, но она получила права совсем недавно, и пока боится быстро … на машине. Мы … около часа и решили отдохнуть. Недалеко от дороги мы увидели маленькое кафе, остановили машину и … туда позавтракать. После завтрака мы … дальше. Когда мы … до дома друга, было уже 10 часов утра. Мы … к дому, и мой друг … нам навстречу. Он открыл гараж, я … в него и поставил машину. Потом мы … в дом, поздоровались с женой друга и … все вместе в сад, чтобы попить чаю. Жена друга предложила … в лес. Лес находится не очень далеко от дачи, до него нужно … около двух километров. Мы решили … пешком. К лесу … узкая дорога. Мы … по дороге. Дорога … между полями пшеницы. Была прекрасная солнечная погода. Мы … мимо широких полей и … к небольшому, но очень чистому красивому озеру. Мой друг сказал, что в этом озере … рыбы. Потом мы … к старым высоким деревьям, возле которых начинается узкая тропинка, которая … в лес. </a:t>
            </a:r>
            <a:endParaRPr lang="cs-CZ" sz="2000" dirty="0"/>
          </a:p>
        </p:txBody>
      </p:sp>
    </p:spTree>
    <p:extLst>
      <p:ext uri="{BB962C8B-B14F-4D97-AF65-F5344CB8AC3E}">
        <p14:creationId xmlns:p14="http://schemas.microsoft.com/office/powerpoint/2010/main" val="1435656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CC0951D-33BB-4009-B040-AC91DDD5C974}"/>
              </a:ext>
            </a:extLst>
          </p:cNvPr>
          <p:cNvSpPr txBox="1"/>
          <p:nvPr/>
        </p:nvSpPr>
        <p:spPr>
          <a:xfrm>
            <a:off x="1071238" y="876021"/>
            <a:ext cx="10049523" cy="5324535"/>
          </a:xfrm>
          <a:prstGeom prst="rect">
            <a:avLst/>
          </a:prstGeom>
          <a:noFill/>
        </p:spPr>
        <p:txBody>
          <a:bodyPr wrap="square">
            <a:spAutoFit/>
          </a:bodyPr>
          <a:lstStyle/>
          <a:p>
            <a:pPr algn="just"/>
            <a:r>
              <a:rPr lang="ru-RU" sz="2000" dirty="0">
                <a:latin typeface="Arial" panose="020B0604020202020204" pitchFamily="34" charset="0"/>
                <a:cs typeface="Arial" panose="020B0604020202020204" pitchFamily="34" charset="0"/>
              </a:rPr>
              <a:t>Когда мы … в лес, стало темнее, так как деревья росли очень густо. Мы … по лесу и собирали грибы. Я увидел большой белый гриб, … к нему и заметил рядом несколько маленьких грибов. Мы набрали много грибов и … их домой. Когда мы … домой, мы сели пообедать. После обеда мы … на озеро купаться. Там мы …, загорали, играли в волейбол. Часов в 7 вечера мы … с озера домой. Из дома мы … в сад большой стол, так как решили поужинать на свежем воздухе. После ужина моя подруга помогла жене друга … в дом грязную посуду и помыть её. На следующий день мы с другом встали рано утром и … на речку ловить рыбу. На лодке мы … на другую сторону реки и сели на берегу. Рыба начала … к нашим удочкам. После рыбалки мы … в небольшой лесок, чтобы набрать земляники к завтраку. Потом мы … обратно на нашу сторону реки, взяли рыбу, землянику и … завтракать. После завтрака мы с подругой стали собираться домой. Друг с женой … из дома, чтобы проводить нас. Я … машину из гаража, и мы … . Мы … от друга после 12-ти часов дня. Как только мы … от деревни, … сильный дождь. Правда, через несколько минут он уже прошёл, но на дороге были большие лужи. Я … их, чтобы не застрять в грязи. После того, как мы … километров 50, мы … в кафе покушать, а потом … дальше. Домой мы … в 6 часов вечера.</a:t>
            </a:r>
            <a:endParaRPr lang="cs-CZ" sz="2000" dirty="0"/>
          </a:p>
        </p:txBody>
      </p:sp>
    </p:spTree>
    <p:extLst>
      <p:ext uri="{BB962C8B-B14F-4D97-AF65-F5344CB8AC3E}">
        <p14:creationId xmlns:p14="http://schemas.microsoft.com/office/powerpoint/2010/main" val="3192872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76E4BB9-570D-4D45-8EA4-BD468D8613AE}"/>
              </a:ext>
            </a:extLst>
          </p:cNvPr>
          <p:cNvSpPr txBox="1"/>
          <p:nvPr/>
        </p:nvSpPr>
        <p:spPr>
          <a:xfrm>
            <a:off x="698377" y="1438519"/>
            <a:ext cx="10795246" cy="4154984"/>
          </a:xfrm>
          <a:prstGeom prst="rect">
            <a:avLst/>
          </a:prstGeom>
          <a:noFill/>
        </p:spPr>
        <p:txBody>
          <a:bodyPr wrap="square">
            <a:spAutoFit/>
          </a:bodyPr>
          <a:lstStyle/>
          <a:p>
            <a:pPr algn="just"/>
            <a:r>
              <a:rPr lang="ru-RU" sz="2400" b="1" dirty="0"/>
              <a:t>9. Переведите на русский язык. </a:t>
            </a:r>
          </a:p>
          <a:p>
            <a:pPr algn="just"/>
            <a:r>
              <a:rPr lang="ru-RU" sz="2400" dirty="0"/>
              <a:t>1. </a:t>
            </a:r>
            <a:r>
              <a:rPr lang="cs-CZ" sz="2400" dirty="0"/>
              <a:t>Jede tam vůbec nějaký autobus? 2. Vlak tam nejede, trať vede jen do Petrohradu. 3. Jsme na palubě parníčku, který pomalu pluje po řece v divoké skalnaté krajině. 4. Děti plavou kousek od břehu. 5. Než začala křičet, Petr už plaval směrem k  ní. 6. Zařval na ni, ať plave k břehu a celou cestu ji jistil. 7. Minulý týden jsme byli s rodiči na procházce v parku. 8. Před dvěma lety jsem byl v New Yorku, potřeboval jsem změnu. 9. Před půlrokem jsem byla v Japonsku, lidé byli většinou zdvořilí a laskaví. 10. Už se byl podívat v centru Prahy. 11. Už jste se byli podívat, kde budete bydlet? 12. Před 14 dní byl v Maďarsku přednášet. 13. Byli jsme se koupat u rybníka nedaleko 182 Brna. 14. Chci jet pětkou, čím pojedeš ty? 15. Musel jsem jít na vzduch. 16. Chtěl bych jít s panem Šimkem na pivo.</a:t>
            </a:r>
          </a:p>
        </p:txBody>
      </p:sp>
    </p:spTree>
    <p:extLst>
      <p:ext uri="{BB962C8B-B14F-4D97-AF65-F5344CB8AC3E}">
        <p14:creationId xmlns:p14="http://schemas.microsoft.com/office/powerpoint/2010/main" val="1852635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70D5DA30-3666-4287-9865-65A96D171955}"/>
              </a:ext>
            </a:extLst>
          </p:cNvPr>
          <p:cNvSpPr txBox="1"/>
          <p:nvPr/>
        </p:nvSpPr>
        <p:spPr>
          <a:xfrm>
            <a:off x="1581705" y="1254333"/>
            <a:ext cx="9028590" cy="4401205"/>
          </a:xfrm>
          <a:prstGeom prst="rect">
            <a:avLst/>
          </a:prstGeom>
          <a:noFill/>
        </p:spPr>
        <p:txBody>
          <a:bodyPr wrap="square">
            <a:spAutoFit/>
          </a:bodyPr>
          <a:lstStyle/>
          <a:p>
            <a:pPr algn="just"/>
            <a:r>
              <a:rPr lang="ru-RU" sz="2000" b="1" dirty="0">
                <a:latin typeface="Arial" panose="020B0604020202020204" pitchFamily="34" charset="0"/>
                <a:ea typeface="Times New Roman" panose="02020603050405020304" pitchFamily="18" charset="0"/>
                <a:cs typeface="Arial" panose="020B0604020202020204" pitchFamily="34" charset="0"/>
              </a:rPr>
              <a:t>Категория вида характеризует </a:t>
            </a:r>
            <a:r>
              <a:rPr lang="ru-RU" sz="2000" b="1" dirty="0">
                <a:effectLst/>
                <a:latin typeface="Arial" panose="020B0604020202020204" pitchFamily="34" charset="0"/>
                <a:ea typeface="Times New Roman" panose="02020603050405020304" pitchFamily="18" charset="0"/>
                <a:cs typeface="Arial" panose="020B0604020202020204" pitchFamily="34" charset="0"/>
              </a:rPr>
              <a:t>протекание действия с точки зрения того, как оно развивается во времени </a:t>
            </a:r>
            <a:r>
              <a:rPr lang="ru-RU" sz="2000" b="1" u="sng" dirty="0">
                <a:effectLst/>
                <a:latin typeface="Arial" panose="020B0604020202020204" pitchFamily="34" charset="0"/>
                <a:ea typeface="Times New Roman" panose="02020603050405020304" pitchFamily="18" charset="0"/>
                <a:cs typeface="Arial" panose="020B0604020202020204" pitchFamily="34" charset="0"/>
              </a:rPr>
              <a:t>вне зависимости от момента речи</a:t>
            </a:r>
            <a:r>
              <a:rPr lang="ru-RU" sz="2000" b="1"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a:effectLst/>
                <a:latin typeface="Arial" panose="020B0604020202020204" pitchFamily="34" charset="0"/>
                <a:ea typeface="Times New Roman" panose="02020603050405020304" pitchFamily="18" charset="0"/>
                <a:cs typeface="Arial" panose="020B0604020202020204" pitchFamily="34" charset="0"/>
              </a:rPr>
              <a:t>и определяется по наличию или отсутствию у глагола значения ограничения действия в его развитии.</a:t>
            </a:r>
          </a:p>
          <a:p>
            <a:pPr algn="just"/>
            <a:r>
              <a:rPr lang="ru-RU" sz="2000" dirty="0">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gn="just">
              <a:buFont typeface="Arial" panose="020B0604020202020204" pitchFamily="34" charset="0"/>
              <a:buChar char="•"/>
            </a:pPr>
            <a:r>
              <a:rPr lang="ru-RU" sz="2000" dirty="0">
                <a:latin typeface="Arial" panose="020B0604020202020204" pitchFamily="34" charset="0"/>
                <a:ea typeface="Times New Roman" panose="02020603050405020304" pitchFamily="18" charset="0"/>
                <a:cs typeface="Arial" panose="020B0604020202020204" pitchFamily="34" charset="0"/>
              </a:rPr>
              <a:t>Категория вида присуща абсолютно всем глаголам. </a:t>
            </a:r>
          </a:p>
          <a:p>
            <a:pPr marL="342900" indent="-342900" algn="just">
              <a:buFont typeface="Arial" panose="020B0604020202020204" pitchFamily="34" charset="0"/>
              <a:buChar char="•"/>
            </a:pP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pPr>
            <a:endParaRPr lang="ru-RU"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pPr>
            <a:r>
              <a:rPr lang="ru-RU" sz="2000" b="1" dirty="0">
                <a:effectLst/>
                <a:latin typeface="Arial" panose="020B0604020202020204" pitchFamily="34" charset="0"/>
                <a:ea typeface="Times New Roman" panose="02020603050405020304" pitchFamily="18" charset="0"/>
                <a:cs typeface="Arial" panose="020B0604020202020204" pitchFamily="34" charset="0"/>
              </a:rPr>
              <a:t>Категория вида в славянских языках тесно связана с категорией времени </a:t>
            </a:r>
            <a:r>
              <a:rPr lang="ru-RU" sz="2000" dirty="0">
                <a:effectLst/>
                <a:latin typeface="Arial" panose="020B0604020202020204" pitchFamily="34" charset="0"/>
                <a:ea typeface="Times New Roman" panose="02020603050405020304" pitchFamily="18" charset="0"/>
                <a:cs typeface="Arial" panose="020B0604020202020204" pitchFamily="34" charset="0"/>
              </a:rPr>
              <a:t>и образование аналитических или синтетических временных форм зависит от принадлежности к одному из видов:</a:t>
            </a:r>
          </a:p>
          <a:p>
            <a:pPr algn="just"/>
            <a:endParaRPr lang="ru-RU" sz="2000" dirty="0">
              <a:latin typeface="Arial" panose="020B0604020202020204" pitchFamily="34" charset="0"/>
              <a:ea typeface="Times New Roman" panose="02020603050405020304" pitchFamily="18" charset="0"/>
              <a:cs typeface="Arial" panose="020B0604020202020204" pitchFamily="34" charset="0"/>
            </a:endParaRPr>
          </a:p>
          <a:p>
            <a:pPr algn="just"/>
            <a:r>
              <a:rPr lang="ru-RU" sz="2000" dirty="0">
                <a:effectLst/>
                <a:latin typeface="Arial" panose="020B0604020202020204" pitchFamily="34" charset="0"/>
                <a:ea typeface="Times New Roman" panose="02020603050405020304" pitchFamily="18" charset="0"/>
                <a:cs typeface="Arial" panose="020B0604020202020204" pitchFamily="34" charset="0"/>
              </a:rPr>
              <a:t>НСВ: </a:t>
            </a:r>
            <a:r>
              <a:rPr lang="ru-RU" sz="2000" i="1" dirty="0">
                <a:effectLst/>
                <a:latin typeface="Arial" panose="020B0604020202020204" pitchFamily="34" charset="0"/>
                <a:ea typeface="Times New Roman" panose="02020603050405020304" pitchFamily="18" charset="0"/>
                <a:cs typeface="Arial" panose="020B0604020202020204" pitchFamily="34" charset="0"/>
              </a:rPr>
              <a:t>писать, я пишу, я писал, я буду писать</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p>
          <a:p>
            <a:pPr algn="just"/>
            <a:r>
              <a:rPr lang="ru-RU" sz="2000" dirty="0">
                <a:effectLst/>
                <a:latin typeface="Arial" panose="020B0604020202020204" pitchFamily="34" charset="0"/>
                <a:ea typeface="Times New Roman" panose="02020603050405020304" pitchFamily="18" charset="0"/>
                <a:cs typeface="Arial" panose="020B0604020202020204" pitchFamily="34" charset="0"/>
              </a:rPr>
              <a:t>СВ: </a:t>
            </a:r>
            <a:r>
              <a:rPr lang="ru-RU" sz="2000" i="1" dirty="0">
                <a:effectLst/>
                <a:latin typeface="Arial" panose="020B0604020202020204" pitchFamily="34" charset="0"/>
                <a:ea typeface="Times New Roman" panose="02020603050405020304" pitchFamily="18" charset="0"/>
                <a:cs typeface="Arial" panose="020B0604020202020204" pitchFamily="34" charset="0"/>
              </a:rPr>
              <a:t>написать, я написал, я напишу</a:t>
            </a:r>
            <a:r>
              <a:rPr lang="ru-RU" sz="2000" dirty="0">
                <a:latin typeface="Arial" panose="020B0604020202020204" pitchFamily="34" charset="0"/>
                <a:ea typeface="Times New Roman" panose="02020603050405020304" pitchFamily="18" charset="0"/>
                <a:cs typeface="Arial" panose="020B0604020202020204" pitchFamily="34" charset="0"/>
              </a:rPr>
              <a:t> </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2423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D107CB7-9FB8-469E-BD12-C0B0345A9F3C}"/>
              </a:ext>
            </a:extLst>
          </p:cNvPr>
          <p:cNvSpPr txBox="1"/>
          <p:nvPr/>
        </p:nvSpPr>
        <p:spPr>
          <a:xfrm>
            <a:off x="374341" y="197346"/>
            <a:ext cx="11443317" cy="6463308"/>
          </a:xfrm>
          <a:prstGeom prst="rect">
            <a:avLst/>
          </a:prstGeom>
          <a:noFill/>
        </p:spPr>
        <p:txBody>
          <a:bodyPr wrap="square">
            <a:spAutoFit/>
          </a:bodyPr>
          <a:lstStyle/>
          <a:p>
            <a:pPr algn="just"/>
            <a:r>
              <a:rPr lang="ru-RU" sz="2300" b="1" dirty="0"/>
              <a:t>11. Замените, где это возможно, выделенные глаголы несовершенного вида на глаголы совершенного вида и переведите получившиеся предложения на чешский язык. </a:t>
            </a:r>
          </a:p>
          <a:p>
            <a:pPr algn="just"/>
            <a:r>
              <a:rPr lang="ru-RU" sz="2300" dirty="0"/>
              <a:t>1. Никакие обстоятельства не могут помешать мне уехать в деревню. 2. Пока он отсутствовал, человек с портфелем скрылся. 3. Правительство не хочет ничего менять до президентских выборов. 4. Неужели полиция опять бездействует? 5. Неясно, хотят ли пользователи платить за данную услугу. 6. Они умеют профессионально позаботиться о клиенте. 7. Если подарок не нравится, можно вернуть покупку в течение месяца. 8. Издательство старается искать на западном рынке книги, которые нравятся российским читателям. 9. Это лекарство я кладу на верхнюю полку. 10. Ты брал собачий корм в больших мешках в магазине за углом? 11. Мальчик ловил рыбу прямо у пристани. 12. Режиссер говорил, что эти кадры были сняты в павильоне. 13. Я не хочу вырезать эти сцены. 14. Песок и щебень необходимо насыпать медленно и осторожно. 15. Бесконечные войны ничего не решали. 16. Я поступлю так, как обязан, как мне велит сердце. 17. За причиненный вред их казнят без суда и  следствия. 18. Здесь обитают такие редкие животные, как тигр и питон. 18. Я не думаю, что могу мгновенно переключаться с одного задания на другое. 19. Не волнуйтесь, я умею отличить обманщика от честного человека. 20. Турецкие корабли и вертолёты ищут четверых преступников. </a:t>
            </a:r>
            <a:endParaRPr lang="cs-CZ" sz="2300" dirty="0"/>
          </a:p>
        </p:txBody>
      </p:sp>
    </p:spTree>
    <p:extLst>
      <p:ext uri="{BB962C8B-B14F-4D97-AF65-F5344CB8AC3E}">
        <p14:creationId xmlns:p14="http://schemas.microsoft.com/office/powerpoint/2010/main" val="2348524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7DE06832-DB14-4193-BE53-B70344AA7B17}"/>
              </a:ext>
            </a:extLst>
          </p:cNvPr>
          <p:cNvSpPr txBox="1"/>
          <p:nvPr/>
        </p:nvSpPr>
        <p:spPr>
          <a:xfrm>
            <a:off x="319595" y="243512"/>
            <a:ext cx="11416683" cy="6370975"/>
          </a:xfrm>
          <a:prstGeom prst="rect">
            <a:avLst/>
          </a:prstGeom>
          <a:noFill/>
        </p:spPr>
        <p:txBody>
          <a:bodyPr wrap="square">
            <a:spAutoFit/>
          </a:bodyPr>
          <a:lstStyle/>
          <a:p>
            <a:pPr algn="just"/>
            <a:r>
              <a:rPr lang="ru-RU" sz="2400" b="1" dirty="0"/>
              <a:t>12. Переведите на русский язык. </a:t>
            </a:r>
            <a:r>
              <a:rPr lang="ru-RU" sz="2400" dirty="0"/>
              <a:t>1. </a:t>
            </a:r>
            <a:r>
              <a:rPr lang="cs-CZ" sz="2400" dirty="0"/>
              <a:t>Planeta oběhne svou modrou hvězdu za necelé tři dny. 2. Vždy udělá to, co mu řeknete, a ještě s úsměvem. 3. Kolik každý Čech vyprodukuje ročně odpadu? 4. Podle </a:t>
            </a:r>
            <a:r>
              <a:rPr lang="cs-CZ" sz="2400" dirty="0" err="1"/>
              <a:t>Pareta</a:t>
            </a:r>
            <a:r>
              <a:rPr lang="cs-CZ" sz="2400" dirty="0"/>
              <a:t> jedna pětina zákazníků vygeneruje přibližně čtyři pětiny zisku. 5. Pokaždé když zavřu dveře, připadá mi, že už ty lidi nikdy v životě neuvidím. 6. Jdeme domů, a najednou – přestane sněžit a zvedne se vítr. 7. Na území České republiky vznikne za rok asi tisíckrát více energie, než je naše roční spotřeba elektřiny. 8. Při odlivu v izolovaných jezírkách vždy zůstane mnoho drobných živočichů. 9. Řidiče často neodradí ani zákaz vjezdu. 10. Protíná-li přímka jednu ze dvou rovnoběžek, protne i druhou. 11. Peníze z brigády vždy hned utratí za značkové oblečení. 12. Matka vykoukne z okna a říká, abych si pospíšil. 13. Po desáté hodině její soused vyjde z kavárny ven, jde a cestou přemítá o výsledcích fotbalového zápasu. 14. Druhou část žádosti vyplní žadatel. 15. Prosím, pojďte dál, odložte si. 16. Přisunula talíř k Albertovi. „Vezměte si, buchty jsou čerstvé.“ 17. Kolegyně mě nikdy nenechají domluvit. 18. Už dobrou půlhodinu mluví, ale do očí se jí nepodívá. 19. Část A vyplní přímo školka, část B pak vyplní sám rodič. 20. On tě má taky rád, vždycky, když se setkáme, říká, jaké mám štěstí, že tě mám. 21. Čas od času se něco o domově dozvím, vlastně pokaždé to samé. 22. Každé jaro se tento vyschlý potok změní v dravou řeku. 23. Její kůže je velmi citlivá na slunce, vždy se spálí a nikdy se neopálí. 24. Pokaždé, když se ocitne venku, zakouší slabý úlek.</a:t>
            </a:r>
          </a:p>
        </p:txBody>
      </p:sp>
    </p:spTree>
    <p:extLst>
      <p:ext uri="{BB962C8B-B14F-4D97-AF65-F5344CB8AC3E}">
        <p14:creationId xmlns:p14="http://schemas.microsoft.com/office/powerpoint/2010/main" val="355508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2A5855-6507-4627-811C-92568BAD293F}"/>
              </a:ext>
            </a:extLst>
          </p:cNvPr>
          <p:cNvSpPr>
            <a:spLocks noGrp="1"/>
          </p:cNvSpPr>
          <p:nvPr>
            <p:ph type="title"/>
          </p:nvPr>
        </p:nvSpPr>
        <p:spPr/>
        <p:txBody>
          <a:bodyPr>
            <a:normAutofit fontScale="90000"/>
          </a:bodyPr>
          <a:lstStyle/>
          <a:p>
            <a:r>
              <a:rPr lang="ru-RU" dirty="0"/>
              <a:t>Категория способов глагольного действия</a:t>
            </a:r>
            <a:endParaRPr lang="cs-CZ" dirty="0"/>
          </a:p>
        </p:txBody>
      </p:sp>
    </p:spTree>
    <p:extLst>
      <p:ext uri="{BB962C8B-B14F-4D97-AF65-F5344CB8AC3E}">
        <p14:creationId xmlns:p14="http://schemas.microsoft.com/office/powerpoint/2010/main" val="1519998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E502AA43-8E83-40DB-B42E-7DF78BA0BF44}"/>
              </a:ext>
            </a:extLst>
          </p:cNvPr>
          <p:cNvSpPr txBox="1"/>
          <p:nvPr/>
        </p:nvSpPr>
        <p:spPr>
          <a:xfrm>
            <a:off x="1083077" y="883475"/>
            <a:ext cx="9916356" cy="4965142"/>
          </a:xfrm>
          <a:prstGeom prst="rect">
            <a:avLst/>
          </a:prstGeom>
          <a:noFill/>
        </p:spPr>
        <p:txBody>
          <a:bodyPr wrap="square">
            <a:spAutoFit/>
          </a:bodyPr>
          <a:lstStyle/>
          <a:p>
            <a:pPr indent="449580" algn="just">
              <a:lnSpc>
                <a:spcPct val="107000"/>
              </a:lnSpc>
              <a:spcAft>
                <a:spcPts val="800"/>
              </a:spcAft>
            </a:pPr>
            <a:r>
              <a:rPr lang="ru-RU" sz="2000" b="1" dirty="0">
                <a:effectLst/>
                <a:latin typeface="Arial" panose="020B0604020202020204" pitchFamily="34" charset="0"/>
                <a:ea typeface="Times New Roman" panose="02020603050405020304" pitchFamily="18" charset="0"/>
                <a:cs typeface="Arial" panose="020B0604020202020204" pitchFamily="34" charset="0"/>
              </a:rPr>
              <a:t>Категория вида тесно связана с категорией способов глагольного действия. </a:t>
            </a:r>
          </a:p>
          <a:p>
            <a:pPr indent="449580" algn="just">
              <a:lnSpc>
                <a:spcPct val="107000"/>
              </a:lnSpc>
              <a:spcAft>
                <a:spcPts val="800"/>
              </a:spcAft>
            </a:pPr>
            <a:r>
              <a:rPr lang="ru-RU" sz="2000" b="1" dirty="0">
                <a:effectLst/>
                <a:latin typeface="Arial" panose="020B0604020202020204" pitchFamily="34" charset="0"/>
                <a:ea typeface="Times New Roman" panose="02020603050405020304" pitchFamily="18" charset="0"/>
                <a:cs typeface="Arial" panose="020B0604020202020204" pitchFamily="34" charset="0"/>
              </a:rPr>
              <a:t>Категория способов глагольного действия отвечает за выражение всевозможных оттенков протекания действия </a:t>
            </a:r>
            <a:r>
              <a:rPr lang="ru-RU" sz="2000" dirty="0">
                <a:effectLst/>
                <a:latin typeface="Arial" panose="020B0604020202020204" pitchFamily="34" charset="0"/>
                <a:ea typeface="Times New Roman" panose="02020603050405020304" pitchFamily="18" charset="0"/>
                <a:cs typeface="Arial" panose="020B0604020202020204" pitchFamily="34" charset="0"/>
              </a:rPr>
              <a:t>/ состояния, выраженного глаголом. </a:t>
            </a:r>
          </a:p>
          <a:p>
            <a:pPr indent="449580" algn="just">
              <a:lnSpc>
                <a:spcPct val="107000"/>
              </a:lnSpc>
              <a:spcAft>
                <a:spcPts val="800"/>
              </a:spcAft>
            </a:pPr>
            <a:r>
              <a:rPr lang="ru-RU" sz="2000" b="1" dirty="0">
                <a:effectLst/>
                <a:latin typeface="Arial" panose="020B0604020202020204" pitchFamily="34" charset="0"/>
                <a:ea typeface="Times New Roman" panose="02020603050405020304" pitchFamily="18" charset="0"/>
                <a:cs typeface="Arial" panose="020B0604020202020204" pitchFamily="34" charset="0"/>
              </a:rPr>
              <a:t>К формальным приемам выражения СГД в РЯ относятся: </a:t>
            </a:r>
          </a:p>
          <a:p>
            <a:pPr marL="342900" indent="-342900" algn="just">
              <a:lnSpc>
                <a:spcPct val="107000"/>
              </a:lnSpc>
              <a:spcAft>
                <a:spcPts val="800"/>
              </a:spcAft>
              <a:buFont typeface="Arial" panose="020B0604020202020204" pitchFamily="34" charset="0"/>
              <a:buChar char="•"/>
            </a:pPr>
            <a:r>
              <a:rPr lang="ru-RU" sz="2000" dirty="0">
                <a:effectLst/>
                <a:latin typeface="Arial" panose="020B0604020202020204" pitchFamily="34" charset="0"/>
                <a:ea typeface="Times New Roman" panose="02020603050405020304" pitchFamily="18" charset="0"/>
                <a:cs typeface="Arial" panose="020B0604020202020204" pitchFamily="34" charset="0"/>
              </a:rPr>
              <a:t>префиксация (</a:t>
            </a:r>
            <a:r>
              <a:rPr lang="ru-RU" sz="2000" i="1" dirty="0">
                <a:effectLst/>
                <a:latin typeface="Arial" panose="020B0604020202020204" pitchFamily="34" charset="0"/>
                <a:ea typeface="Times New Roman" panose="02020603050405020304" pitchFamily="18" charset="0"/>
                <a:cs typeface="Arial" panose="020B0604020202020204" pitchFamily="34" charset="0"/>
              </a:rPr>
              <a:t>повыдергивать = </a:t>
            </a:r>
            <a:r>
              <a:rPr lang="ru-RU" sz="2000" i="1" dirty="0" err="1">
                <a:effectLst/>
                <a:latin typeface="Arial" panose="020B0604020202020204" pitchFamily="34" charset="0"/>
                <a:ea typeface="Times New Roman" panose="02020603050405020304" pitchFamily="18" charset="0"/>
                <a:cs typeface="Arial" panose="020B0604020202020204" pitchFamily="34" charset="0"/>
              </a:rPr>
              <a:t>vytahat</a:t>
            </a:r>
            <a:r>
              <a:rPr lang="cs-CZ" sz="2000" i="1" dirty="0">
                <a:effectLst/>
                <a:latin typeface="Arial" panose="020B0604020202020204" pitchFamily="34" charset="0"/>
                <a:ea typeface="Times New Roman" panose="02020603050405020304" pitchFamily="18" charset="0"/>
                <a:cs typeface="Arial" panose="020B0604020202020204" pitchFamily="34" charset="0"/>
              </a:rPr>
              <a:t>,</a:t>
            </a:r>
            <a:r>
              <a:rPr lang="ru-RU" sz="2000" i="1" dirty="0">
                <a:effectLst/>
                <a:latin typeface="Arial" panose="020B0604020202020204" pitchFamily="34" charset="0"/>
                <a:ea typeface="Times New Roman" panose="02020603050405020304" pitchFamily="18" charset="0"/>
                <a:cs typeface="Arial" panose="020B0604020202020204" pitchFamily="34" charset="0"/>
              </a:rPr>
              <a:t> </a:t>
            </a:r>
            <a:r>
              <a:rPr lang="ru-RU" sz="2000" i="1" dirty="0" err="1">
                <a:effectLst/>
                <a:latin typeface="Arial" panose="020B0604020202020204" pitchFamily="34" charset="0"/>
                <a:ea typeface="Times New Roman" panose="02020603050405020304" pitchFamily="18" charset="0"/>
                <a:cs typeface="Arial" panose="020B0604020202020204" pitchFamily="34" charset="0"/>
              </a:rPr>
              <a:t>odstranit</a:t>
            </a:r>
            <a:r>
              <a:rPr lang="cs-CZ" sz="2000" i="1" dirty="0">
                <a:effectLst/>
                <a:latin typeface="Arial" panose="020B0604020202020204" pitchFamily="34" charset="0"/>
                <a:ea typeface="Times New Roman" panose="02020603050405020304" pitchFamily="18" charset="0"/>
                <a:cs typeface="Arial" panose="020B0604020202020204" pitchFamily="34" charset="0"/>
              </a:rPr>
              <a:t>;</a:t>
            </a:r>
            <a:r>
              <a:rPr lang="ru-RU" sz="2000" i="1" dirty="0">
                <a:effectLst/>
                <a:latin typeface="Arial" panose="020B0604020202020204" pitchFamily="34" charset="0"/>
                <a:ea typeface="Times New Roman" panose="02020603050405020304" pitchFamily="18" charset="0"/>
                <a:cs typeface="Arial" panose="020B0604020202020204" pitchFamily="34" charset="0"/>
              </a:rPr>
              <a:t> надымить</a:t>
            </a:r>
            <a:r>
              <a:rPr lang="cs-CZ" sz="2000" i="1" dirty="0">
                <a:effectLst/>
                <a:latin typeface="Arial" panose="020B0604020202020204" pitchFamily="34" charset="0"/>
                <a:ea typeface="Times New Roman" panose="02020603050405020304" pitchFamily="18" charset="0"/>
                <a:cs typeface="Arial" panose="020B0604020202020204" pitchFamily="34" charset="0"/>
              </a:rPr>
              <a:t> = nakouřit, načoudit</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gn="just">
              <a:lnSpc>
                <a:spcPct val="107000"/>
              </a:lnSpc>
              <a:spcAft>
                <a:spcPts val="800"/>
              </a:spcAft>
              <a:buFont typeface="Arial" panose="020B0604020202020204" pitchFamily="34" charset="0"/>
              <a:buChar char="•"/>
            </a:pPr>
            <a:r>
              <a:rPr lang="ru-RU" sz="2000" dirty="0">
                <a:effectLst/>
                <a:latin typeface="Arial" panose="020B0604020202020204" pitchFamily="34" charset="0"/>
                <a:ea typeface="Times New Roman" panose="02020603050405020304" pitchFamily="18" charset="0"/>
                <a:cs typeface="Arial" panose="020B0604020202020204" pitchFamily="34" charset="0"/>
              </a:rPr>
              <a:t>суффиксация (</a:t>
            </a:r>
            <a:r>
              <a:rPr lang="ru-RU" sz="2000" i="1" dirty="0">
                <a:effectLst/>
                <a:latin typeface="Arial" panose="020B0604020202020204" pitchFamily="34" charset="0"/>
                <a:ea typeface="Times New Roman" panose="02020603050405020304" pitchFamily="18" charset="0"/>
                <a:cs typeface="Arial" panose="020B0604020202020204" pitchFamily="34" charset="0"/>
              </a:rPr>
              <a:t>бывал</a:t>
            </a:r>
            <a:r>
              <a:rPr lang="cs-CZ" sz="2000" i="1" dirty="0">
                <a:effectLst/>
                <a:latin typeface="Arial" panose="020B0604020202020204" pitchFamily="34" charset="0"/>
                <a:ea typeface="Times New Roman" panose="02020603050405020304" pitchFamily="18" charset="0"/>
                <a:cs typeface="Arial" panose="020B0604020202020204" pitchFamily="34" charset="0"/>
              </a:rPr>
              <a:t> = býval;</a:t>
            </a:r>
            <a:r>
              <a:rPr lang="ru-RU" sz="2000" i="1" dirty="0">
                <a:effectLst/>
                <a:latin typeface="Arial" panose="020B0604020202020204" pitchFamily="34" charset="0"/>
                <a:ea typeface="Times New Roman" panose="02020603050405020304" pitchFamily="18" charset="0"/>
                <a:cs typeface="Arial" panose="020B0604020202020204" pitchFamily="34" charset="0"/>
              </a:rPr>
              <a:t> видал</a:t>
            </a:r>
            <a:r>
              <a:rPr lang="cs-CZ" sz="2000" i="1" dirty="0">
                <a:effectLst/>
                <a:latin typeface="Arial" panose="020B0604020202020204" pitchFamily="34" charset="0"/>
                <a:ea typeface="Times New Roman" panose="02020603050405020304" pitchFamily="18" charset="0"/>
                <a:cs typeface="Arial" panose="020B0604020202020204" pitchFamily="34" charset="0"/>
              </a:rPr>
              <a:t> = vídal</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gn="just">
              <a:lnSpc>
                <a:spcPct val="107000"/>
              </a:lnSpc>
              <a:spcAft>
                <a:spcPts val="800"/>
              </a:spcAft>
              <a:buFont typeface="Arial" panose="020B0604020202020204" pitchFamily="34" charset="0"/>
              <a:buChar char="•"/>
            </a:pPr>
            <a:r>
              <a:rPr lang="ru-RU" sz="2000" dirty="0" err="1">
                <a:effectLst/>
                <a:latin typeface="Arial" panose="020B0604020202020204" pitchFamily="34" charset="0"/>
                <a:ea typeface="Times New Roman" panose="02020603050405020304" pitchFamily="18" charset="0"/>
                <a:cs typeface="Arial" panose="020B0604020202020204" pitchFamily="34" charset="0"/>
              </a:rPr>
              <a:t>постфиксация</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i="1" dirty="0">
                <a:effectLst/>
                <a:latin typeface="Arial" panose="020B0604020202020204" pitchFamily="34" charset="0"/>
                <a:ea typeface="Times New Roman" panose="02020603050405020304" pitchFamily="18" charset="0"/>
                <a:cs typeface="Arial" panose="020B0604020202020204" pitchFamily="34" charset="0"/>
              </a:rPr>
              <a:t>намучаться</a:t>
            </a:r>
            <a:r>
              <a:rPr lang="cs-CZ" sz="2000" i="1" dirty="0">
                <a:effectLst/>
                <a:latin typeface="Arial" panose="020B0604020202020204" pitchFamily="34" charset="0"/>
                <a:ea typeface="Times New Roman" panose="02020603050405020304" pitchFamily="18" charset="0"/>
                <a:cs typeface="Arial" panose="020B0604020202020204" pitchFamily="34" charset="0"/>
              </a:rPr>
              <a:t> = vytrpět si své</a:t>
            </a:r>
            <a:r>
              <a:rPr lang="ru-RU" sz="2000" i="1" dirty="0">
                <a:effectLst/>
                <a:latin typeface="Arial" panose="020B0604020202020204" pitchFamily="34" charset="0"/>
                <a:ea typeface="Times New Roman" panose="02020603050405020304" pitchFamily="18" charset="0"/>
                <a:cs typeface="Arial" panose="020B0604020202020204" pitchFamily="34" charset="0"/>
              </a:rPr>
              <a:t>,</a:t>
            </a:r>
            <a:r>
              <a:rPr lang="cs-CZ" sz="2000" i="1" dirty="0">
                <a:effectLst/>
                <a:latin typeface="Arial" panose="020B0604020202020204" pitchFamily="34" charset="0"/>
                <a:ea typeface="Times New Roman" panose="02020603050405020304" pitchFamily="18" charset="0"/>
                <a:cs typeface="Arial" panose="020B0604020202020204" pitchFamily="34" charset="0"/>
              </a:rPr>
              <a:t> natrápit se;</a:t>
            </a:r>
            <a:r>
              <a:rPr lang="ru-RU" sz="2000" i="1" dirty="0">
                <a:effectLst/>
                <a:latin typeface="Arial" panose="020B0604020202020204" pitchFamily="34" charset="0"/>
                <a:ea typeface="Times New Roman" panose="02020603050405020304" pitchFamily="18" charset="0"/>
                <a:cs typeface="Arial" panose="020B0604020202020204" pitchFamily="34" charset="0"/>
              </a:rPr>
              <a:t> отстреляться</a:t>
            </a:r>
            <a:r>
              <a:rPr lang="cs-CZ" sz="2000" i="1" dirty="0">
                <a:effectLst/>
                <a:latin typeface="Arial" panose="020B0604020202020204" pitchFamily="34" charset="0"/>
                <a:ea typeface="Times New Roman" panose="02020603050405020304" pitchFamily="18" charset="0"/>
                <a:cs typeface="Arial" panose="020B0604020202020204" pitchFamily="34" charset="0"/>
              </a:rPr>
              <a:t> = dostřílet, ubránit se střelbou</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gn="just">
              <a:lnSpc>
                <a:spcPct val="107000"/>
              </a:lnSpc>
              <a:spcAft>
                <a:spcPts val="800"/>
              </a:spcAft>
              <a:buFont typeface="Arial" panose="020B0604020202020204" pitchFamily="34" charset="0"/>
              <a:buChar char="•"/>
            </a:pPr>
            <a:r>
              <a:rPr lang="ru-RU" sz="2000" dirty="0">
                <a:effectLst/>
                <a:latin typeface="Arial" panose="020B0604020202020204" pitchFamily="34" charset="0"/>
                <a:ea typeface="Times New Roman" panose="02020603050405020304" pitchFamily="18" charset="0"/>
                <a:cs typeface="Arial" panose="020B0604020202020204" pitchFamily="34" charset="0"/>
              </a:rPr>
              <a:t>смешанная аффиксация (</a:t>
            </a:r>
            <a:r>
              <a:rPr lang="ru-RU" sz="2000" i="1" dirty="0">
                <a:effectLst/>
                <a:latin typeface="Arial" panose="020B0604020202020204" pitchFamily="34" charset="0"/>
                <a:ea typeface="Times New Roman" panose="02020603050405020304" pitchFamily="18" charset="0"/>
                <a:cs typeface="Arial" panose="020B0604020202020204" pitchFamily="34" charset="0"/>
              </a:rPr>
              <a:t>приговаривать</a:t>
            </a:r>
            <a:r>
              <a:rPr lang="cs-CZ" sz="2000" i="1" dirty="0">
                <a:effectLst/>
                <a:latin typeface="Arial" panose="020B0604020202020204" pitchFamily="34" charset="0"/>
                <a:ea typeface="Times New Roman" panose="02020603050405020304" pitchFamily="18" charset="0"/>
                <a:cs typeface="Arial" panose="020B0604020202020204" pitchFamily="34" charset="0"/>
              </a:rPr>
              <a:t> = přitom říkat;</a:t>
            </a:r>
            <a:r>
              <a:rPr lang="ru-RU" sz="2000" i="1" dirty="0">
                <a:effectLst/>
                <a:latin typeface="Arial" panose="020B0604020202020204" pitchFamily="34" charset="0"/>
                <a:ea typeface="Times New Roman" panose="02020603050405020304" pitchFamily="18" charset="0"/>
                <a:cs typeface="Arial" panose="020B0604020202020204" pitchFamily="34" charset="0"/>
              </a:rPr>
              <a:t> поколачивать</a:t>
            </a:r>
            <a:r>
              <a:rPr lang="cs-CZ" sz="2000" i="1" dirty="0">
                <a:effectLst/>
                <a:latin typeface="Arial" panose="020B0604020202020204" pitchFamily="34" charset="0"/>
                <a:ea typeface="Times New Roman" panose="02020603050405020304" pitchFamily="18" charset="0"/>
                <a:cs typeface="Arial" panose="020B0604020202020204" pitchFamily="34" charset="0"/>
              </a:rPr>
              <a:t> = mlátívat</a:t>
            </a:r>
            <a:r>
              <a:rPr lang="ru-RU" sz="2000" dirty="0">
                <a:effectLst/>
                <a:latin typeface="Arial" panose="020B0604020202020204" pitchFamily="34" charset="0"/>
                <a:ea typeface="Times New Roman" panose="02020603050405020304" pitchFamily="18" charset="0"/>
                <a:cs typeface="Arial" panose="020B0604020202020204" pitchFamily="34" charset="0"/>
              </a:rPr>
              <a:t>).</a:t>
            </a:r>
            <a:endParaRPr lang="cs-CZ"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9512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05E6B4D-AEFB-4F10-8F94-C715895BC70F}"/>
              </a:ext>
            </a:extLst>
          </p:cNvPr>
          <p:cNvSpPr txBox="1"/>
          <p:nvPr/>
        </p:nvSpPr>
        <p:spPr>
          <a:xfrm>
            <a:off x="1713391" y="1355224"/>
            <a:ext cx="8513685" cy="3896131"/>
          </a:xfrm>
          <a:prstGeom prst="rect">
            <a:avLst/>
          </a:prstGeom>
          <a:noFill/>
        </p:spPr>
        <p:txBody>
          <a:bodyPr wrap="square">
            <a:spAutoFit/>
          </a:bodyPr>
          <a:lstStyle/>
          <a:p>
            <a:pPr algn="just">
              <a:lnSpc>
                <a:spcPct val="107000"/>
              </a:lnSpc>
              <a:spcAft>
                <a:spcPts val="800"/>
              </a:spcAft>
            </a:pPr>
            <a:r>
              <a:rPr lang="ru-RU" sz="2000" b="1" dirty="0">
                <a:effectLst/>
                <a:latin typeface="Arial" panose="020B0604020202020204" pitchFamily="34" charset="0"/>
                <a:ea typeface="Times New Roman" panose="02020603050405020304" pitchFamily="18" charset="0"/>
                <a:cs typeface="Arial" panose="020B0604020202020204" pitchFamily="34" charset="0"/>
              </a:rPr>
              <a:t>Соотношение категории СГД и категории вида </a:t>
            </a:r>
            <a:r>
              <a:rPr lang="ru-RU" sz="2000" dirty="0">
                <a:effectLst/>
                <a:latin typeface="Arial" panose="020B0604020202020204" pitchFamily="34" charset="0"/>
                <a:ea typeface="Times New Roman" panose="02020603050405020304" pitchFamily="18" charset="0"/>
                <a:cs typeface="Arial" panose="020B0604020202020204" pitchFamily="34" charset="0"/>
              </a:rPr>
              <a:t>может быть разное: </a:t>
            </a:r>
          </a:p>
          <a:p>
            <a:pPr algn="just">
              <a:lnSpc>
                <a:spcPct val="107000"/>
              </a:lnSpc>
              <a:spcAft>
                <a:spcPts val="800"/>
              </a:spcAft>
            </a:pPr>
            <a:endParaRPr lang="cs-CZ"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7000"/>
              </a:lnSpc>
              <a:buFont typeface="Symbol" panose="05050102010706020507" pitchFamily="18" charset="2"/>
              <a:buChar char=""/>
            </a:pPr>
            <a:r>
              <a:rPr lang="ru-RU" sz="2000" dirty="0">
                <a:effectLst/>
                <a:latin typeface="Arial" panose="020B0604020202020204" pitchFamily="34" charset="0"/>
                <a:ea typeface="Calibri" panose="020F0502020204030204" pitchFamily="34" charset="0"/>
                <a:cs typeface="Arial" panose="020B0604020202020204" pitchFamily="34" charset="0"/>
              </a:rPr>
              <a:t>Они могут сосуществовать </a:t>
            </a:r>
            <a:r>
              <a:rPr lang="ru-RU" sz="2000" b="1" dirty="0">
                <a:effectLst/>
                <a:latin typeface="Arial" panose="020B0604020202020204" pitchFamily="34" charset="0"/>
                <a:ea typeface="Calibri" panose="020F0502020204030204" pitchFamily="34" charset="0"/>
                <a:cs typeface="Arial" panose="020B0604020202020204" pitchFamily="34" charset="0"/>
              </a:rPr>
              <a:t>во взаимодействии </a:t>
            </a:r>
            <a:r>
              <a:rPr lang="ru-RU" sz="2000" dirty="0">
                <a:effectLst/>
                <a:latin typeface="Arial" panose="020B0604020202020204" pitchFamily="34" charset="0"/>
                <a:ea typeface="Calibri" panose="020F0502020204030204" pitchFamily="34" charset="0"/>
                <a:cs typeface="Arial" panose="020B0604020202020204" pitchFamily="34" charset="0"/>
              </a:rPr>
              <a:t>(</a:t>
            </a:r>
            <a:r>
              <a:rPr lang="ru-RU" sz="2000" i="1" dirty="0">
                <a:effectLst/>
                <a:latin typeface="Arial" panose="020B0604020202020204" pitchFamily="34" charset="0"/>
                <a:ea typeface="Calibri" panose="020F0502020204030204" pitchFamily="34" charset="0"/>
                <a:cs typeface="Arial" panose="020B0604020202020204" pitchFamily="34" charset="0"/>
              </a:rPr>
              <a:t>писать – дописать</a:t>
            </a:r>
            <a:r>
              <a:rPr lang="ru-RU" sz="2000" dirty="0">
                <a:effectLst/>
                <a:latin typeface="Arial" panose="020B0604020202020204" pitchFamily="34" charset="0"/>
                <a:ea typeface="Calibri" panose="020F0502020204030204" pitchFamily="34" charset="0"/>
                <a:cs typeface="Arial" panose="020B0604020202020204" pitchFamily="34" charset="0"/>
              </a:rPr>
              <a:t>) и отличаются видом и способом действия, глагол при этом образует также чисто видовую пару (</a:t>
            </a:r>
            <a:r>
              <a:rPr lang="ru-RU" sz="2000" i="1" dirty="0">
                <a:effectLst/>
                <a:latin typeface="Arial" panose="020B0604020202020204" pitchFamily="34" charset="0"/>
                <a:ea typeface="Calibri" panose="020F0502020204030204" pitchFamily="34" charset="0"/>
                <a:cs typeface="Arial" panose="020B0604020202020204" pitchFamily="34" charset="0"/>
              </a:rPr>
              <a:t>дописать - дописывать</a:t>
            </a:r>
            <a:r>
              <a:rPr lang="ru-RU" sz="2000" dirty="0">
                <a:effectLst/>
                <a:latin typeface="Arial" panose="020B0604020202020204" pitchFamily="34" charset="0"/>
                <a:ea typeface="Calibri" panose="020F0502020204030204" pitchFamily="34" charset="0"/>
                <a:cs typeface="Arial" panose="020B0604020202020204" pitchFamily="34" charset="0"/>
              </a:rPr>
              <a:t>). </a:t>
            </a:r>
          </a:p>
          <a:p>
            <a:pPr marL="342900" lvl="0" indent="-342900" algn="just">
              <a:lnSpc>
                <a:spcPct val="107000"/>
              </a:lnSpc>
              <a:buFont typeface="Symbol" panose="05050102010706020507" pitchFamily="18" charset="2"/>
              <a:buChar char=""/>
            </a:pPr>
            <a:endParaRPr lang="cs-CZ"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ru-RU" sz="2000" dirty="0">
                <a:effectLst/>
                <a:latin typeface="Arial" panose="020B0604020202020204" pitchFamily="34" charset="0"/>
                <a:ea typeface="Calibri" panose="020F0502020204030204" pitchFamily="34" charset="0"/>
                <a:cs typeface="Arial" panose="020B0604020202020204" pitchFamily="34" charset="0"/>
              </a:rPr>
              <a:t>Образование глаголов со значением определенного СГД </a:t>
            </a:r>
            <a:r>
              <a:rPr lang="ru-RU" sz="2000" b="1" dirty="0">
                <a:effectLst/>
                <a:latin typeface="Arial" panose="020B0604020202020204" pitchFamily="34" charset="0"/>
                <a:ea typeface="Calibri" panose="020F0502020204030204" pitchFamily="34" charset="0"/>
                <a:cs typeface="Arial" panose="020B0604020202020204" pitchFamily="34" charset="0"/>
              </a:rPr>
              <a:t>накладывает ограничения </a:t>
            </a:r>
            <a:r>
              <a:rPr lang="ru-RU" sz="2000" dirty="0">
                <a:effectLst/>
                <a:latin typeface="Arial" panose="020B0604020202020204" pitchFamily="34" charset="0"/>
                <a:ea typeface="Calibri" panose="020F0502020204030204" pitchFamily="34" charset="0"/>
                <a:cs typeface="Arial" panose="020B0604020202020204" pitchFamily="34" charset="0"/>
              </a:rPr>
              <a:t>на образование чистовидовых пар (</a:t>
            </a:r>
            <a:r>
              <a:rPr lang="ru-RU" sz="2000" i="1" dirty="0">
                <a:effectLst/>
                <a:latin typeface="Arial" panose="020B0604020202020204" pitchFamily="34" charset="0"/>
                <a:ea typeface="Calibri" panose="020F0502020204030204" pitchFamily="34" charset="0"/>
                <a:cs typeface="Arial" panose="020B0604020202020204" pitchFamily="34" charset="0"/>
              </a:rPr>
              <a:t>кричать - закричать, прокричать, крикнуть</a:t>
            </a:r>
            <a:r>
              <a:rPr lang="ru-RU" sz="2000" dirty="0">
                <a:effectLst/>
                <a:latin typeface="Arial" panose="020B0604020202020204" pitchFamily="34" charset="0"/>
                <a:ea typeface="Calibri" panose="020F0502020204030204" pitchFamily="34" charset="0"/>
                <a:cs typeface="Arial" panose="020B0604020202020204" pitchFamily="34" charset="0"/>
              </a:rPr>
              <a:t>), все пары отличаются видом и способом действия.</a:t>
            </a:r>
            <a:endParaRPr lang="cs-CZ"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2325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A587836-FB5E-436E-BD1E-D4BC147F6DF2}"/>
              </a:ext>
            </a:extLst>
          </p:cNvPr>
          <p:cNvSpPr txBox="1"/>
          <p:nvPr/>
        </p:nvSpPr>
        <p:spPr>
          <a:xfrm>
            <a:off x="1519561" y="1898745"/>
            <a:ext cx="9152878" cy="2908168"/>
          </a:xfrm>
          <a:prstGeom prst="rect">
            <a:avLst/>
          </a:prstGeom>
          <a:noFill/>
        </p:spPr>
        <p:txBody>
          <a:bodyPr wrap="square">
            <a:spAutoFit/>
          </a:bodyPr>
          <a:lstStyle/>
          <a:p>
            <a:pPr indent="228600" algn="just">
              <a:lnSpc>
                <a:spcPct val="107000"/>
              </a:lnSpc>
              <a:spcAft>
                <a:spcPts val="800"/>
              </a:spcAft>
            </a:pPr>
            <a:r>
              <a:rPr lang="ru-RU" sz="2000" dirty="0">
                <a:effectLst/>
                <a:latin typeface="Arial" panose="020B0604020202020204" pitchFamily="34" charset="0"/>
                <a:ea typeface="Times New Roman" panose="02020603050405020304" pitchFamily="18" charset="0"/>
                <a:cs typeface="Arial" panose="020B0604020202020204" pitchFamily="34" charset="0"/>
              </a:rPr>
              <a:t>Некоторые глаголы кратного СГД относятся к </a:t>
            </a:r>
            <a:r>
              <a:rPr lang="ru-RU" sz="2000" dirty="0" err="1">
                <a:effectLst/>
                <a:latin typeface="Arial" panose="020B0604020202020204" pitchFamily="34" charset="0"/>
                <a:ea typeface="Times New Roman" panose="02020603050405020304" pitchFamily="18" charset="0"/>
                <a:cs typeface="Arial" panose="020B0604020202020204" pitchFamily="34" charset="0"/>
              </a:rPr>
              <a:t>imperfectiva</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tantum</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i="1" dirty="0">
                <a:effectLst/>
                <a:latin typeface="Arial" panose="020B0604020202020204" pitchFamily="34" charset="0"/>
                <a:ea typeface="Times New Roman" panose="02020603050405020304" pitchFamily="18" charset="0"/>
                <a:cs typeface="Arial" panose="020B0604020202020204" pitchFamily="34" charset="0"/>
              </a:rPr>
              <a:t>повизгивать = </a:t>
            </a:r>
            <a:r>
              <a:rPr lang="cs-CZ" sz="2000" i="1" dirty="0">
                <a:effectLst/>
                <a:latin typeface="Arial" panose="020B0604020202020204" pitchFamily="34" charset="0"/>
                <a:ea typeface="Times New Roman" panose="02020603050405020304" pitchFamily="18" charset="0"/>
                <a:cs typeface="Arial" panose="020B0604020202020204" pitchFamily="34" charset="0"/>
              </a:rPr>
              <a:t>čas od času / každou chvíli zaječet, zapištět, zavřískat; </a:t>
            </a:r>
            <a:r>
              <a:rPr lang="ru-RU" sz="2000" i="1" dirty="0">
                <a:effectLst/>
                <a:latin typeface="Arial" panose="020B0604020202020204" pitchFamily="34" charset="0"/>
                <a:ea typeface="Times New Roman" panose="02020603050405020304" pitchFamily="18" charset="0"/>
                <a:cs typeface="Arial" panose="020B0604020202020204" pitchFamily="34" charset="0"/>
              </a:rPr>
              <a:t>наигрывать =</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cs-CZ" sz="2000" i="1" dirty="0">
                <a:effectLst/>
                <a:latin typeface="Arial" panose="020B0604020202020204" pitchFamily="34" charset="0"/>
                <a:ea typeface="Times New Roman" panose="02020603050405020304" pitchFamily="18" charset="0"/>
                <a:cs typeface="Arial" panose="020B0604020202020204" pitchFamily="34" charset="0"/>
              </a:rPr>
              <a:t>hrát, přehrávat</a:t>
            </a:r>
            <a:r>
              <a:rPr lang="ru-RU" sz="2000" dirty="0">
                <a:effectLst/>
                <a:latin typeface="Arial" panose="020B0604020202020204" pitchFamily="34" charset="0"/>
                <a:ea typeface="Times New Roman" panose="02020603050405020304" pitchFamily="18" charset="0"/>
                <a:cs typeface="Arial" panose="020B0604020202020204" pitchFamily="34" charset="0"/>
              </a:rPr>
              <a:t>).</a:t>
            </a:r>
          </a:p>
          <a:p>
            <a:pPr indent="228600" algn="just">
              <a:lnSpc>
                <a:spcPct val="107000"/>
              </a:lnSpc>
              <a:spcAft>
                <a:spcPts val="800"/>
              </a:spcAft>
            </a:pP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a:p>
            <a:pPr indent="228600" algn="just">
              <a:lnSpc>
                <a:spcPct val="107000"/>
              </a:lnSpc>
              <a:spcAft>
                <a:spcPts val="800"/>
              </a:spcAft>
            </a:pPr>
            <a:r>
              <a:rPr lang="ru-RU" sz="2000" dirty="0">
                <a:latin typeface="Arial" panose="020B0604020202020204" pitchFamily="34" charset="0"/>
                <a:ea typeface="Times New Roman" panose="02020603050405020304" pitchFamily="18" charset="0"/>
                <a:cs typeface="Arial" panose="020B0604020202020204" pitchFamily="34" charset="0"/>
              </a:rPr>
              <a:t>А</a:t>
            </a:r>
            <a:r>
              <a:rPr lang="ru-RU" sz="2000" dirty="0">
                <a:effectLst/>
                <a:latin typeface="Arial" panose="020B0604020202020204" pitchFamily="34" charset="0"/>
                <a:ea typeface="Times New Roman" panose="02020603050405020304" pitchFamily="18" charset="0"/>
                <a:cs typeface="Arial" panose="020B0604020202020204" pitchFamily="34" charset="0"/>
              </a:rPr>
              <a:t> многие глаголы начинательного (</a:t>
            </a:r>
            <a:r>
              <a:rPr lang="ru-RU" sz="2000" i="1" dirty="0">
                <a:effectLst/>
                <a:latin typeface="Arial" panose="020B0604020202020204" pitchFamily="34" charset="0"/>
                <a:ea typeface="Times New Roman" panose="02020603050405020304" pitchFamily="18" charset="0"/>
                <a:cs typeface="Arial" panose="020B0604020202020204" pitchFamily="34" charset="0"/>
              </a:rPr>
              <a:t>разволноваться = </a:t>
            </a:r>
            <a:r>
              <a:rPr lang="cs-CZ" sz="2000" i="1" dirty="0">
                <a:effectLst/>
                <a:latin typeface="Arial" panose="020B0604020202020204" pitchFamily="34" charset="0"/>
                <a:ea typeface="Times New Roman" panose="02020603050405020304" pitchFamily="18" charset="0"/>
                <a:cs typeface="Arial" panose="020B0604020202020204" pitchFamily="34" charset="0"/>
              </a:rPr>
              <a:t>rozčilit se</a:t>
            </a:r>
            <a:r>
              <a:rPr lang="ru-RU" sz="2000" dirty="0">
                <a:effectLst/>
                <a:latin typeface="Arial" panose="020B0604020202020204" pitchFamily="34" charset="0"/>
                <a:ea typeface="Times New Roman" panose="02020603050405020304" pitchFamily="18" charset="0"/>
                <a:cs typeface="Arial" panose="020B0604020202020204" pitchFamily="34" charset="0"/>
              </a:rPr>
              <a:t>), ограничительного (</a:t>
            </a:r>
            <a:r>
              <a:rPr lang="ru-RU" sz="2000" i="1" dirty="0">
                <a:effectLst/>
                <a:latin typeface="Arial" panose="020B0604020202020204" pitchFamily="34" charset="0"/>
                <a:ea typeface="Times New Roman" panose="02020603050405020304" pitchFamily="18" charset="0"/>
                <a:cs typeface="Arial" panose="020B0604020202020204" pitchFamily="34" charset="0"/>
              </a:rPr>
              <a:t>поплакать =</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cs-CZ" sz="2000" i="1" dirty="0">
                <a:effectLst/>
                <a:latin typeface="Arial" panose="020B0604020202020204" pitchFamily="34" charset="0"/>
                <a:ea typeface="Times New Roman" panose="02020603050405020304" pitchFamily="18" charset="0"/>
                <a:cs typeface="Arial" panose="020B0604020202020204" pitchFamily="34" charset="0"/>
              </a:rPr>
              <a:t>chvíli plakat</a:t>
            </a:r>
            <a:r>
              <a:rPr lang="ru-RU" sz="2000" dirty="0">
                <a:effectLst/>
                <a:latin typeface="Arial" panose="020B0604020202020204" pitchFamily="34" charset="0"/>
                <a:ea typeface="Times New Roman" panose="02020603050405020304" pitchFamily="18" charset="0"/>
                <a:cs typeface="Arial" panose="020B0604020202020204" pitchFamily="34" charset="0"/>
              </a:rPr>
              <a:t>), однократного (</a:t>
            </a:r>
            <a:r>
              <a:rPr lang="ru-RU" sz="2000" i="1" dirty="0">
                <a:effectLst/>
                <a:latin typeface="Arial" panose="020B0604020202020204" pitchFamily="34" charset="0"/>
                <a:ea typeface="Times New Roman" panose="02020603050405020304" pitchFamily="18" charset="0"/>
                <a:cs typeface="Arial" panose="020B0604020202020204" pitchFamily="34" charset="0"/>
              </a:rPr>
              <a:t>ахнуть = </a:t>
            </a:r>
            <a:r>
              <a:rPr lang="cs-CZ" sz="2000" i="1" dirty="0">
                <a:effectLst/>
                <a:latin typeface="Arial" panose="020B0604020202020204" pitchFamily="34" charset="0"/>
                <a:ea typeface="Times New Roman" panose="02020603050405020304" pitchFamily="18" charset="0"/>
                <a:cs typeface="Arial" panose="020B0604020202020204" pitchFamily="34" charset="0"/>
              </a:rPr>
              <a:t>vyjeknout, vykřiknout, vzdychnout</a:t>
            </a:r>
            <a:r>
              <a:rPr lang="ru-RU" sz="2000" dirty="0">
                <a:effectLst/>
                <a:latin typeface="Arial" panose="020B0604020202020204" pitchFamily="34" charset="0"/>
                <a:ea typeface="Times New Roman" panose="02020603050405020304" pitchFamily="18" charset="0"/>
                <a:cs typeface="Arial" panose="020B0604020202020204" pitchFamily="34" charset="0"/>
              </a:rPr>
              <a:t>) и дистрибутивного (</a:t>
            </a:r>
            <a:r>
              <a:rPr lang="ru-RU" sz="2000" i="1" dirty="0">
                <a:effectLst/>
                <a:latin typeface="Arial" panose="020B0604020202020204" pitchFamily="34" charset="0"/>
                <a:ea typeface="Times New Roman" panose="02020603050405020304" pitchFamily="18" charset="0"/>
                <a:cs typeface="Arial" panose="020B0604020202020204" pitchFamily="34" charset="0"/>
              </a:rPr>
              <a:t>перестрелять = </a:t>
            </a:r>
            <a:r>
              <a:rPr lang="cs-CZ" sz="2000" i="1" dirty="0">
                <a:effectLst/>
                <a:latin typeface="Arial" panose="020B0604020202020204" pitchFamily="34" charset="0"/>
                <a:ea typeface="Times New Roman" panose="02020603050405020304" pitchFamily="18" charset="0"/>
                <a:cs typeface="Arial" panose="020B0604020202020204" pitchFamily="34" charset="0"/>
              </a:rPr>
              <a:t>postřílet, vystřílet</a:t>
            </a:r>
            <a:r>
              <a:rPr lang="ru-RU" sz="2000" dirty="0">
                <a:effectLst/>
                <a:latin typeface="Arial" panose="020B0604020202020204" pitchFamily="34" charset="0"/>
                <a:ea typeface="Times New Roman" panose="02020603050405020304" pitchFamily="18" charset="0"/>
                <a:cs typeface="Arial" panose="020B0604020202020204" pitchFamily="34" charset="0"/>
              </a:rPr>
              <a:t>) СГД относятся к </a:t>
            </a:r>
            <a:r>
              <a:rPr lang="ru-RU" sz="2000" dirty="0" err="1">
                <a:effectLst/>
                <a:latin typeface="Arial" panose="020B0604020202020204" pitchFamily="34" charset="0"/>
                <a:ea typeface="Times New Roman" panose="02020603050405020304" pitchFamily="18" charset="0"/>
                <a:cs typeface="Arial" panose="020B0604020202020204" pitchFamily="34" charset="0"/>
              </a:rPr>
              <a:t>perfectiva</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tantum</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endParaRPr lang="cs-CZ"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01544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93F9C7A-AAED-4675-86B7-04EC9C7D8585}"/>
              </a:ext>
            </a:extLst>
          </p:cNvPr>
          <p:cNvSpPr txBox="1"/>
          <p:nvPr/>
        </p:nvSpPr>
        <p:spPr>
          <a:xfrm>
            <a:off x="1473693" y="1580226"/>
            <a:ext cx="9028590" cy="3237489"/>
          </a:xfrm>
          <a:prstGeom prst="rect">
            <a:avLst/>
          </a:prstGeom>
          <a:noFill/>
        </p:spPr>
        <p:txBody>
          <a:bodyPr wrap="square">
            <a:spAutoFit/>
          </a:bodyPr>
          <a:lstStyle/>
          <a:p>
            <a:pPr indent="228600" algn="just">
              <a:lnSpc>
                <a:spcPct val="107000"/>
              </a:lnSpc>
              <a:spcAft>
                <a:spcPts val="800"/>
              </a:spcAft>
            </a:pPr>
            <a:r>
              <a:rPr lang="ru-RU" sz="2000" dirty="0">
                <a:effectLst/>
                <a:latin typeface="Arial" panose="020B0604020202020204" pitchFamily="34" charset="0"/>
                <a:ea typeface="Times New Roman" panose="02020603050405020304" pitchFamily="18" charset="0"/>
                <a:cs typeface="Arial" panose="020B0604020202020204" pitchFamily="34" charset="0"/>
              </a:rPr>
              <a:t>Иногда мы можем наблюдать </a:t>
            </a:r>
            <a:r>
              <a:rPr lang="ru-RU" sz="2000" b="1" dirty="0">
                <a:effectLst/>
                <a:latin typeface="Arial" panose="020B0604020202020204" pitchFamily="34" charset="0"/>
                <a:ea typeface="Times New Roman" panose="02020603050405020304" pitchFamily="18" charset="0"/>
                <a:cs typeface="Arial" panose="020B0604020202020204" pitchFamily="34" charset="0"/>
              </a:rPr>
              <a:t>симметрию</a:t>
            </a:r>
            <a:r>
              <a:rPr lang="ru-RU" sz="2000" dirty="0">
                <a:effectLst/>
                <a:latin typeface="Arial" panose="020B0604020202020204" pitchFamily="34" charset="0"/>
                <a:ea typeface="Times New Roman" panose="02020603050405020304" pitchFamily="18" charset="0"/>
                <a:cs typeface="Arial" panose="020B0604020202020204" pitchFamily="34" charset="0"/>
              </a:rPr>
              <a:t> между языками в выражении СГД:</a:t>
            </a:r>
          </a:p>
          <a:p>
            <a:pPr indent="228600" algn="just">
              <a:lnSpc>
                <a:spcPct val="107000"/>
              </a:lnSpc>
              <a:spcAft>
                <a:spcPts val="800"/>
              </a:spcAft>
            </a:pPr>
            <a:endParaRPr lang="cs-CZ"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7000"/>
              </a:lnSpc>
              <a:buFont typeface="Symbol" panose="05050102010706020507" pitchFamily="18" charset="2"/>
              <a:buChar char=""/>
            </a:pPr>
            <a:r>
              <a:rPr lang="ru-RU" sz="2000" dirty="0" err="1">
                <a:effectLst/>
                <a:latin typeface="Arial" panose="020B0604020202020204" pitchFamily="34" charset="0"/>
                <a:ea typeface="Calibri" panose="020F0502020204030204" pitchFamily="34" charset="0"/>
                <a:cs typeface="Arial" panose="020B0604020202020204" pitchFamily="34" charset="0"/>
              </a:rPr>
              <a:t>начинательно</a:t>
            </a:r>
            <a:r>
              <a:rPr lang="ru-RU" sz="2000" dirty="0">
                <a:effectLst/>
                <a:latin typeface="Arial" panose="020B0604020202020204" pitchFamily="34" charset="0"/>
                <a:ea typeface="Calibri" panose="020F0502020204030204" pitchFamily="34" charset="0"/>
                <a:cs typeface="Arial" panose="020B0604020202020204" pitchFamily="34" charset="0"/>
              </a:rPr>
              <a:t>-усилительный СГД	(</a:t>
            </a:r>
            <a:r>
              <a:rPr lang="cs-CZ" sz="2000" i="1" dirty="0">
                <a:effectLst/>
                <a:latin typeface="Arial" panose="020B0604020202020204" pitchFamily="34" charset="0"/>
                <a:ea typeface="Calibri" panose="020F0502020204030204" pitchFamily="34" charset="0"/>
                <a:cs typeface="Arial" panose="020B0604020202020204" pitchFamily="34" charset="0"/>
              </a:rPr>
              <a:t>rozkřičet se</a:t>
            </a:r>
            <a:r>
              <a:rPr lang="ru-RU" sz="2000" i="1" dirty="0">
                <a:effectLst/>
                <a:latin typeface="Arial" panose="020B0604020202020204" pitchFamily="34" charset="0"/>
                <a:ea typeface="Calibri" panose="020F0502020204030204" pitchFamily="34" charset="0"/>
                <a:cs typeface="Arial" panose="020B0604020202020204" pitchFamily="34" charset="0"/>
              </a:rPr>
              <a:t> = раскричаться</a:t>
            </a:r>
            <a:r>
              <a:rPr lang="ru-RU" sz="2000" dirty="0">
                <a:effectLst/>
                <a:latin typeface="Arial" panose="020B0604020202020204" pitchFamily="34" charset="0"/>
                <a:ea typeface="Calibri" panose="020F0502020204030204" pitchFamily="34" charset="0"/>
                <a:cs typeface="Arial" panose="020B0604020202020204" pitchFamily="34" charset="0"/>
              </a:rPr>
              <a:t>),</a:t>
            </a:r>
            <a:endParaRPr lang="cs-CZ"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ru-RU" sz="2000" dirty="0">
                <a:effectLst/>
                <a:latin typeface="Arial" panose="020B0604020202020204" pitchFamily="34" charset="0"/>
                <a:ea typeface="Calibri" panose="020F0502020204030204" pitchFamily="34" charset="0"/>
                <a:cs typeface="Arial" panose="020B0604020202020204" pitchFamily="34" charset="0"/>
              </a:rPr>
              <a:t>завершительный СГД (</a:t>
            </a:r>
            <a:r>
              <a:rPr lang="cs-CZ" sz="2000" i="1" dirty="0">
                <a:effectLst/>
                <a:latin typeface="Arial" panose="020B0604020202020204" pitchFamily="34" charset="0"/>
                <a:ea typeface="Calibri" panose="020F0502020204030204" pitchFamily="34" charset="0"/>
                <a:cs typeface="Arial" panose="020B0604020202020204" pitchFamily="34" charset="0"/>
              </a:rPr>
              <a:t>dohořet</a:t>
            </a:r>
            <a:r>
              <a:rPr lang="ru-RU" sz="2000" i="1" dirty="0">
                <a:effectLst/>
                <a:latin typeface="Arial" panose="020B0604020202020204" pitchFamily="34" charset="0"/>
                <a:ea typeface="Calibri" panose="020F0502020204030204" pitchFamily="34" charset="0"/>
                <a:cs typeface="Arial" panose="020B0604020202020204" pitchFamily="34" charset="0"/>
              </a:rPr>
              <a:t> = догореть</a:t>
            </a:r>
            <a:r>
              <a:rPr lang="ru-RU" sz="2000" dirty="0">
                <a:effectLst/>
                <a:latin typeface="Arial" panose="020B0604020202020204" pitchFamily="34" charset="0"/>
                <a:ea typeface="Calibri" panose="020F0502020204030204" pitchFamily="34" charset="0"/>
                <a:cs typeface="Arial" panose="020B0604020202020204" pitchFamily="34" charset="0"/>
              </a:rPr>
              <a:t>),</a:t>
            </a:r>
            <a:endParaRPr lang="cs-CZ"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ru-RU" sz="2000" dirty="0">
                <a:effectLst/>
                <a:latin typeface="Arial" panose="020B0604020202020204" pitchFamily="34" charset="0"/>
                <a:ea typeface="Calibri" panose="020F0502020204030204" pitchFamily="34" charset="0"/>
                <a:cs typeface="Arial" panose="020B0604020202020204" pitchFamily="34" charset="0"/>
              </a:rPr>
              <a:t>кумулятивный СГД (</a:t>
            </a:r>
            <a:r>
              <a:rPr lang="cs-CZ" sz="2000" i="1" dirty="0">
                <a:effectLst/>
                <a:latin typeface="Arial" panose="020B0604020202020204" pitchFamily="34" charset="0"/>
                <a:ea typeface="Calibri" panose="020F0502020204030204" pitchFamily="34" charset="0"/>
                <a:cs typeface="Arial" panose="020B0604020202020204" pitchFamily="34" charset="0"/>
              </a:rPr>
              <a:t>navěšet</a:t>
            </a:r>
            <a:r>
              <a:rPr lang="ru-RU" sz="2000" i="1" dirty="0">
                <a:effectLst/>
                <a:latin typeface="Arial" panose="020B0604020202020204" pitchFamily="34" charset="0"/>
                <a:ea typeface="Calibri" panose="020F0502020204030204" pitchFamily="34" charset="0"/>
                <a:cs typeface="Arial" panose="020B0604020202020204" pitchFamily="34" charset="0"/>
              </a:rPr>
              <a:t> = навешать</a:t>
            </a:r>
            <a:r>
              <a:rPr lang="ru-RU" sz="2000" dirty="0">
                <a:effectLst/>
                <a:latin typeface="Arial" panose="020B0604020202020204" pitchFamily="34" charset="0"/>
                <a:ea typeface="Calibri" panose="020F0502020204030204" pitchFamily="34" charset="0"/>
                <a:cs typeface="Arial" panose="020B0604020202020204" pitchFamily="34" charset="0"/>
              </a:rPr>
              <a:t>),</a:t>
            </a:r>
            <a:endParaRPr lang="cs-CZ"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ru-RU" sz="2000" dirty="0">
                <a:effectLst/>
                <a:latin typeface="Arial" panose="020B0604020202020204" pitchFamily="34" charset="0"/>
                <a:ea typeface="Calibri" panose="020F0502020204030204" pitchFamily="34" charset="0"/>
                <a:cs typeface="Arial" panose="020B0604020202020204" pitchFamily="34" charset="0"/>
              </a:rPr>
              <a:t>партитивный СГД	(</a:t>
            </a:r>
            <a:r>
              <a:rPr lang="cs-CZ" sz="2000" i="1" dirty="0">
                <a:effectLst/>
                <a:latin typeface="Arial" panose="020B0604020202020204" pitchFamily="34" charset="0"/>
                <a:ea typeface="Calibri" panose="020F0502020204030204" pitchFamily="34" charset="0"/>
                <a:cs typeface="Arial" panose="020B0604020202020204" pitchFamily="34" charset="0"/>
              </a:rPr>
              <a:t>dolít</a:t>
            </a:r>
            <a:r>
              <a:rPr lang="ru-RU" sz="2000" i="1" dirty="0">
                <a:effectLst/>
                <a:latin typeface="Arial" panose="020B0604020202020204" pitchFamily="34" charset="0"/>
                <a:ea typeface="Calibri" panose="020F0502020204030204" pitchFamily="34" charset="0"/>
                <a:cs typeface="Arial" panose="020B0604020202020204" pitchFamily="34" charset="0"/>
              </a:rPr>
              <a:t> = долить</a:t>
            </a:r>
            <a:r>
              <a:rPr lang="ru-RU" sz="2000" dirty="0">
                <a:effectLst/>
                <a:latin typeface="Arial" panose="020B0604020202020204" pitchFamily="34" charset="0"/>
                <a:ea typeface="Calibri" panose="020F0502020204030204" pitchFamily="34" charset="0"/>
                <a:cs typeface="Arial" panose="020B0604020202020204" pitchFamily="34" charset="0"/>
              </a:rPr>
              <a:t>),</a:t>
            </a:r>
            <a:endParaRPr lang="cs-CZ"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ru-RU" sz="2000" dirty="0" err="1">
                <a:effectLst/>
                <a:latin typeface="Arial" panose="020B0604020202020204" pitchFamily="34" charset="0"/>
                <a:ea typeface="Calibri" panose="020F0502020204030204" pitchFamily="34" charset="0"/>
                <a:cs typeface="Arial" panose="020B0604020202020204" pitchFamily="34" charset="0"/>
              </a:rPr>
              <a:t>квантификационные</a:t>
            </a:r>
            <a:r>
              <a:rPr lang="ru-RU" sz="2000" dirty="0">
                <a:effectLst/>
                <a:latin typeface="Arial" panose="020B0604020202020204" pitchFamily="34" charset="0"/>
                <a:ea typeface="Calibri" panose="020F0502020204030204" pitchFamily="34" charset="0"/>
                <a:cs typeface="Arial" panose="020B0604020202020204" pitchFamily="34" charset="0"/>
              </a:rPr>
              <a:t> СГД	(</a:t>
            </a:r>
            <a:r>
              <a:rPr lang="cs-CZ" sz="2000" i="1" dirty="0">
                <a:effectLst/>
                <a:latin typeface="Arial" panose="020B0604020202020204" pitchFamily="34" charset="0"/>
                <a:ea typeface="Calibri" panose="020F0502020204030204" pitchFamily="34" charset="0"/>
                <a:cs typeface="Arial" panose="020B0604020202020204" pitchFamily="34" charset="0"/>
              </a:rPr>
              <a:t>nakrmit, nedokrmit</a:t>
            </a:r>
            <a:r>
              <a:rPr lang="ru-RU" sz="2000" i="1" dirty="0">
                <a:effectLst/>
                <a:latin typeface="Arial" panose="020B0604020202020204" pitchFamily="34" charset="0"/>
                <a:ea typeface="Calibri" panose="020F0502020204030204" pitchFamily="34" charset="0"/>
                <a:cs typeface="Arial" panose="020B0604020202020204" pitchFamily="34" charset="0"/>
              </a:rPr>
              <a:t> = накормить, недокормить</a:t>
            </a:r>
            <a:r>
              <a:rPr lang="ru-RU" sz="2000" dirty="0">
                <a:effectLst/>
                <a:latin typeface="Arial" panose="020B0604020202020204" pitchFamily="34" charset="0"/>
                <a:ea typeface="Calibri" panose="020F0502020204030204" pitchFamily="34" charset="0"/>
                <a:cs typeface="Arial" panose="020B0604020202020204" pitchFamily="34" charset="0"/>
              </a:rPr>
              <a:t>).</a:t>
            </a:r>
            <a:endParaRPr lang="cs-CZ"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59709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748A544A-7DF0-44AE-88AA-B4F44C75D248}"/>
              </a:ext>
            </a:extLst>
          </p:cNvPr>
          <p:cNvSpPr txBox="1"/>
          <p:nvPr/>
        </p:nvSpPr>
        <p:spPr>
          <a:xfrm>
            <a:off x="485312" y="573976"/>
            <a:ext cx="11221375" cy="5418599"/>
          </a:xfrm>
          <a:prstGeom prst="rect">
            <a:avLst/>
          </a:prstGeom>
          <a:noFill/>
        </p:spPr>
        <p:txBody>
          <a:bodyPr wrap="square">
            <a:spAutoFit/>
          </a:bodyPr>
          <a:lstStyle/>
          <a:p>
            <a:pPr algn="just">
              <a:lnSpc>
                <a:spcPct val="107000"/>
              </a:lnSpc>
              <a:spcAft>
                <a:spcPts val="800"/>
              </a:spcAft>
            </a:pPr>
            <a:r>
              <a:rPr lang="ru-RU" sz="2000" b="1" dirty="0">
                <a:effectLst/>
                <a:latin typeface="Arial" panose="020B0604020202020204" pitchFamily="34" charset="0"/>
                <a:ea typeface="Times New Roman" panose="02020603050405020304" pitchFamily="18" charset="0"/>
                <a:cs typeface="Arial" panose="020B0604020202020204" pitchFamily="34" charset="0"/>
              </a:rPr>
              <a:t>Различия в этой области кроются, прежде всего в использовании различных приставок и в значении и возможностях применения того же префикса. </a:t>
            </a:r>
          </a:p>
          <a:p>
            <a:pPr algn="just">
              <a:lnSpc>
                <a:spcPct val="107000"/>
              </a:lnSpc>
              <a:spcAft>
                <a:spcPts val="800"/>
              </a:spcAft>
            </a:pPr>
            <a:r>
              <a:rPr lang="ru-RU" sz="2000" dirty="0">
                <a:effectLst/>
                <a:latin typeface="Arial" panose="020B0604020202020204" pitchFamily="34" charset="0"/>
                <a:ea typeface="Times New Roman" panose="02020603050405020304" pitchFamily="18" charset="0"/>
                <a:cs typeface="Arial" panose="020B0604020202020204" pitchFamily="34" charset="0"/>
              </a:rPr>
              <a:t>В области фазисных способов глагольного действия наиболее значительным отличием является значение приставки </a:t>
            </a:r>
            <a:r>
              <a:rPr lang="ru-RU" sz="2000" i="1" dirty="0">
                <a:effectLst/>
                <a:latin typeface="Arial" panose="020B0604020202020204" pitchFamily="34" charset="0"/>
                <a:ea typeface="Times New Roman" panose="02020603050405020304" pitchFamily="18" charset="0"/>
                <a:cs typeface="Arial" panose="020B0604020202020204" pitchFamily="34" charset="0"/>
              </a:rPr>
              <a:t>за- / </a:t>
            </a:r>
            <a:r>
              <a:rPr lang="ru-RU" sz="2000" i="1" dirty="0" err="1">
                <a:effectLst/>
                <a:latin typeface="Arial" panose="020B0604020202020204" pitchFamily="34" charset="0"/>
                <a:ea typeface="Times New Roman" panose="02020603050405020304" pitchFamily="18" charset="0"/>
                <a:cs typeface="Arial" panose="020B0604020202020204" pitchFamily="34" charset="0"/>
              </a:rPr>
              <a:t>za</a:t>
            </a:r>
            <a:r>
              <a:rPr lang="ru-RU" sz="2000" i="1" dirty="0">
                <a:effectLst/>
                <a:latin typeface="Arial" panose="020B0604020202020204" pitchFamily="34" charset="0"/>
                <a:ea typeface="Times New Roman" panose="02020603050405020304" pitchFamily="18" charset="0"/>
                <a:cs typeface="Arial" panose="020B0604020202020204" pitchFamily="34" charset="0"/>
              </a:rPr>
              <a:t>-</a:t>
            </a:r>
            <a:r>
              <a:rPr lang="ru-RU" sz="2000" dirty="0">
                <a:effectLst/>
                <a:latin typeface="Arial" panose="020B0604020202020204" pitchFamily="34" charset="0"/>
                <a:ea typeface="Times New Roman" panose="02020603050405020304" pitchFamily="18" charset="0"/>
                <a:cs typeface="Arial" panose="020B0604020202020204" pitchFamily="34" charset="0"/>
              </a:rPr>
              <a:t>. Для РЯ характерен начинательный оттенок (</a:t>
            </a:r>
            <a:r>
              <a:rPr lang="ru-RU" sz="2000" i="1" dirty="0">
                <a:effectLst/>
                <a:latin typeface="Arial" panose="020B0604020202020204" pitchFamily="34" charset="0"/>
                <a:ea typeface="Times New Roman" panose="02020603050405020304" pitchFamily="18" charset="0"/>
                <a:cs typeface="Arial" panose="020B0604020202020204" pitchFamily="34" charset="0"/>
              </a:rPr>
              <a:t>закричать = </a:t>
            </a:r>
            <a:r>
              <a:rPr lang="cs-CZ" sz="2000" i="1" dirty="0">
                <a:effectLst/>
                <a:latin typeface="Arial" panose="020B0604020202020204" pitchFamily="34" charset="0"/>
                <a:ea typeface="Times New Roman" panose="02020603050405020304" pitchFamily="18" charset="0"/>
                <a:cs typeface="Arial" panose="020B0604020202020204" pitchFamily="34" charset="0"/>
              </a:rPr>
              <a:t>začít křičet</a:t>
            </a:r>
            <a:r>
              <a:rPr lang="ru-RU" sz="2000" dirty="0">
                <a:effectLst/>
                <a:latin typeface="Arial" panose="020B0604020202020204" pitchFamily="34" charset="0"/>
                <a:ea typeface="Times New Roman" panose="02020603050405020304" pitchFamily="18" charset="0"/>
                <a:cs typeface="Arial" panose="020B0604020202020204" pitchFamily="34" charset="0"/>
              </a:rPr>
              <a:t>), а для ЧЯ - оттенок манифестации действия (</a:t>
            </a:r>
            <a:r>
              <a:rPr lang="cs-CZ" sz="2000" i="1" dirty="0">
                <a:effectLst/>
                <a:latin typeface="Arial" panose="020B0604020202020204" pitchFamily="34" charset="0"/>
                <a:ea typeface="Times New Roman" panose="02020603050405020304" pitchFamily="18" charset="0"/>
                <a:cs typeface="Arial" panose="020B0604020202020204" pitchFamily="34" charset="0"/>
              </a:rPr>
              <a:t>zakřičet </a:t>
            </a:r>
            <a:r>
              <a:rPr lang="ru-RU" sz="2000" i="1" dirty="0">
                <a:effectLst/>
                <a:latin typeface="Arial" panose="020B0604020202020204" pitchFamily="34" charset="0"/>
                <a:ea typeface="Times New Roman" panose="02020603050405020304" pitchFamily="18" charset="0"/>
                <a:cs typeface="Arial" panose="020B0604020202020204" pitchFamily="34" charset="0"/>
              </a:rPr>
              <a:t>= прокричать</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endParaRPr lang="cs-CZ"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800"/>
              </a:spcAft>
            </a:pPr>
            <a:r>
              <a:rPr lang="ru-RU" sz="2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07000"/>
              </a:lnSpc>
              <a:spcAft>
                <a:spcPts val="800"/>
              </a:spcAft>
            </a:pPr>
            <a:r>
              <a:rPr lang="ru-RU" sz="2000" b="1" dirty="0">
                <a:effectLst/>
                <a:latin typeface="Arial" panose="020B0604020202020204" pitchFamily="34" charset="0"/>
                <a:ea typeface="Times New Roman" panose="02020603050405020304" pitchFamily="18" charset="0"/>
                <a:cs typeface="Arial" panose="020B0604020202020204" pitchFamily="34" charset="0"/>
              </a:rPr>
              <a:t>Некоторые случаи асимметрии в выражении СГД:</a:t>
            </a:r>
            <a:endParaRPr lang="cs-CZ" sz="2000" b="1"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7000"/>
              </a:lnSpc>
              <a:buFont typeface="Symbol" panose="05050102010706020507" pitchFamily="18" charset="2"/>
              <a:buChar char=""/>
            </a:pPr>
            <a:r>
              <a:rPr lang="ru-RU" sz="2000" dirty="0" err="1">
                <a:effectLst/>
                <a:latin typeface="Arial" panose="020B0604020202020204" pitchFamily="34" charset="0"/>
                <a:ea typeface="Calibri" panose="020F0502020204030204" pitchFamily="34" charset="0"/>
                <a:cs typeface="Arial" panose="020B0604020202020204" pitchFamily="34" charset="0"/>
              </a:rPr>
              <a:t>ингрессивный</a:t>
            </a:r>
            <a:r>
              <a:rPr lang="ru-RU" sz="2000" dirty="0">
                <a:effectLst/>
                <a:latin typeface="Arial" panose="020B0604020202020204" pitchFamily="34" charset="0"/>
                <a:ea typeface="Calibri" panose="020F0502020204030204" pitchFamily="34" charset="0"/>
                <a:cs typeface="Arial" panose="020B0604020202020204" pitchFamily="34" charset="0"/>
              </a:rPr>
              <a:t> СГД (</a:t>
            </a:r>
            <a:r>
              <a:rPr lang="cs-CZ" sz="2000" i="1" dirty="0">
                <a:effectLst/>
                <a:latin typeface="Arial" panose="020B0604020202020204" pitchFamily="34" charset="0"/>
                <a:ea typeface="Calibri" panose="020F0502020204030204" pitchFamily="34" charset="0"/>
                <a:cs typeface="Arial" panose="020B0604020202020204" pitchFamily="34" charset="0"/>
              </a:rPr>
              <a:t>vydat se na cestu, šel</a:t>
            </a:r>
            <a:r>
              <a:rPr lang="ru-RU" sz="2000" i="1" dirty="0">
                <a:effectLst/>
                <a:latin typeface="Arial" panose="020B0604020202020204" pitchFamily="34" charset="0"/>
                <a:ea typeface="Calibri" panose="020F0502020204030204" pitchFamily="34" charset="0"/>
                <a:cs typeface="Arial" panose="020B0604020202020204" pitchFamily="34" charset="0"/>
              </a:rPr>
              <a:t> = пойти, пошел</a:t>
            </a:r>
            <a:r>
              <a:rPr lang="ru-RU" sz="2000" dirty="0">
                <a:effectLst/>
                <a:latin typeface="Arial" panose="020B0604020202020204" pitchFamily="34" charset="0"/>
                <a:ea typeface="Calibri" panose="020F0502020204030204" pitchFamily="34" charset="0"/>
                <a:cs typeface="Arial" panose="020B0604020202020204" pitchFamily="34" charset="0"/>
              </a:rPr>
              <a:t>),</a:t>
            </a:r>
            <a:endParaRPr lang="cs-CZ"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ru-RU" sz="2000" dirty="0">
                <a:effectLst/>
                <a:latin typeface="Arial" panose="020B0604020202020204" pitchFamily="34" charset="0"/>
                <a:ea typeface="Calibri" panose="020F0502020204030204" pitchFamily="34" charset="0"/>
                <a:cs typeface="Arial" panose="020B0604020202020204" pitchFamily="34" charset="0"/>
              </a:rPr>
              <a:t>ограничительный СГД	(</a:t>
            </a:r>
            <a:r>
              <a:rPr lang="cs-CZ" sz="2000" i="1" dirty="0">
                <a:effectLst/>
                <a:latin typeface="Arial" panose="020B0604020202020204" pitchFamily="34" charset="0"/>
                <a:ea typeface="Calibri" panose="020F0502020204030204" pitchFamily="34" charset="0"/>
                <a:cs typeface="Arial" panose="020B0604020202020204" pitchFamily="34" charset="0"/>
              </a:rPr>
              <a:t>zaběhat si</a:t>
            </a:r>
            <a:r>
              <a:rPr lang="ru-RU" sz="2000" i="1" dirty="0">
                <a:effectLst/>
                <a:latin typeface="Arial" panose="020B0604020202020204" pitchFamily="34" charset="0"/>
                <a:ea typeface="Calibri" panose="020F0502020204030204" pitchFamily="34" charset="0"/>
                <a:cs typeface="Arial" panose="020B0604020202020204" pitchFamily="34" charset="0"/>
              </a:rPr>
              <a:t> = побегать</a:t>
            </a:r>
            <a:r>
              <a:rPr lang="ru-RU" sz="2000" dirty="0">
                <a:effectLst/>
                <a:latin typeface="Arial" panose="020B0604020202020204" pitchFamily="34" charset="0"/>
                <a:ea typeface="Calibri" panose="020F0502020204030204" pitchFamily="34" charset="0"/>
                <a:cs typeface="Arial" panose="020B0604020202020204" pitchFamily="34" charset="0"/>
              </a:rPr>
              <a:t>),</a:t>
            </a:r>
            <a:endParaRPr lang="cs-CZ"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ru-RU" sz="2000" dirty="0" err="1">
                <a:effectLst/>
                <a:latin typeface="Arial" panose="020B0604020202020204" pitchFamily="34" charset="0"/>
                <a:ea typeface="Calibri" panose="020F0502020204030204" pitchFamily="34" charset="0"/>
                <a:cs typeface="Arial" panose="020B0604020202020204" pitchFamily="34" charset="0"/>
              </a:rPr>
              <a:t>финитивный</a:t>
            </a:r>
            <a:r>
              <a:rPr lang="ru-RU" sz="2000" dirty="0">
                <a:effectLst/>
                <a:latin typeface="Arial" panose="020B0604020202020204" pitchFamily="34" charset="0"/>
                <a:ea typeface="Calibri" panose="020F0502020204030204" pitchFamily="34" charset="0"/>
                <a:cs typeface="Arial" panose="020B0604020202020204" pitchFamily="34" charset="0"/>
              </a:rPr>
              <a:t> СГД (</a:t>
            </a:r>
            <a:r>
              <a:rPr lang="cs-CZ" sz="2000" i="1" dirty="0">
                <a:effectLst/>
                <a:latin typeface="Arial" panose="020B0604020202020204" pitchFamily="34" charset="0"/>
                <a:ea typeface="Calibri" panose="020F0502020204030204" pitchFamily="34" charset="0"/>
                <a:cs typeface="Arial" panose="020B0604020202020204" pitchFamily="34" charset="0"/>
              </a:rPr>
              <a:t>dovečeřet</a:t>
            </a:r>
            <a:r>
              <a:rPr lang="ru-RU" sz="2000" i="1" dirty="0">
                <a:effectLst/>
                <a:latin typeface="Arial" panose="020B0604020202020204" pitchFamily="34" charset="0"/>
                <a:ea typeface="Calibri" panose="020F0502020204030204" pitchFamily="34" charset="0"/>
                <a:cs typeface="Arial" panose="020B0604020202020204" pitchFamily="34" charset="0"/>
              </a:rPr>
              <a:t> = отужинать + поужинать</a:t>
            </a:r>
            <a:r>
              <a:rPr lang="ru-RU" sz="2000" dirty="0">
                <a:effectLst/>
                <a:latin typeface="Arial" panose="020B0604020202020204" pitchFamily="34" charset="0"/>
                <a:ea typeface="Calibri" panose="020F0502020204030204" pitchFamily="34" charset="0"/>
                <a:cs typeface="Arial" panose="020B0604020202020204" pitchFamily="34" charset="0"/>
              </a:rPr>
              <a:t>),</a:t>
            </a:r>
            <a:endParaRPr lang="cs-CZ"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ru-RU" sz="2000" dirty="0">
                <a:effectLst/>
                <a:latin typeface="Arial" panose="020B0604020202020204" pitchFamily="34" charset="0"/>
                <a:ea typeface="Calibri" panose="020F0502020204030204" pitchFamily="34" charset="0"/>
                <a:cs typeface="Arial" panose="020B0604020202020204" pitchFamily="34" charset="0"/>
              </a:rPr>
              <a:t>результативный СГД	(</a:t>
            </a:r>
            <a:r>
              <a:rPr lang="cs-CZ" sz="2000" i="1" dirty="0">
                <a:effectLst/>
                <a:latin typeface="Arial" panose="020B0604020202020204" pitchFamily="34" charset="0"/>
                <a:ea typeface="Calibri" panose="020F0502020204030204" pitchFamily="34" charset="0"/>
                <a:cs typeface="Arial" panose="020B0604020202020204" pitchFamily="34" charset="0"/>
              </a:rPr>
              <a:t>zchátrat = </a:t>
            </a:r>
            <a:r>
              <a:rPr lang="ru-RU" sz="2000" i="1" dirty="0">
                <a:effectLst/>
                <a:latin typeface="Arial" panose="020B0604020202020204" pitchFamily="34" charset="0"/>
                <a:ea typeface="Calibri" panose="020F0502020204030204" pitchFamily="34" charset="0"/>
                <a:cs typeface="Arial" panose="020B0604020202020204" pitchFamily="34" charset="0"/>
              </a:rPr>
              <a:t>обветшать</a:t>
            </a:r>
            <a:r>
              <a:rPr lang="cs-CZ" sz="2000" i="1" dirty="0">
                <a:effectLst/>
                <a:latin typeface="Arial" panose="020B0604020202020204" pitchFamily="34" charset="0"/>
                <a:ea typeface="Calibri" panose="020F0502020204030204" pitchFamily="34" charset="0"/>
                <a:cs typeface="Arial" panose="020B0604020202020204" pitchFamily="34" charset="0"/>
              </a:rPr>
              <a:t>, zestárnout = </a:t>
            </a:r>
            <a:r>
              <a:rPr lang="ru-RU" sz="2000" i="1" dirty="0">
                <a:effectLst/>
                <a:latin typeface="Arial" panose="020B0604020202020204" pitchFamily="34" charset="0"/>
                <a:ea typeface="Calibri" panose="020F0502020204030204" pitchFamily="34" charset="0"/>
                <a:cs typeface="Arial" panose="020B0604020202020204" pitchFamily="34" charset="0"/>
              </a:rPr>
              <a:t>постареть</a:t>
            </a:r>
            <a:r>
              <a:rPr lang="cs-CZ" sz="2000" i="1" dirty="0">
                <a:effectLst/>
                <a:latin typeface="Arial" panose="020B0604020202020204" pitchFamily="34" charset="0"/>
                <a:ea typeface="Calibri" panose="020F0502020204030204" pitchFamily="34" charset="0"/>
                <a:cs typeface="Arial" panose="020B0604020202020204" pitchFamily="34" charset="0"/>
              </a:rPr>
              <a:t>, zhubnout = </a:t>
            </a:r>
            <a:r>
              <a:rPr lang="ru-RU" sz="2000" i="1" dirty="0">
                <a:effectLst/>
                <a:latin typeface="Arial" panose="020B0604020202020204" pitchFamily="34" charset="0"/>
                <a:ea typeface="Calibri" panose="020F0502020204030204" pitchFamily="34" charset="0"/>
                <a:cs typeface="Arial" panose="020B0604020202020204" pitchFamily="34" charset="0"/>
              </a:rPr>
              <a:t>исхудать</a:t>
            </a:r>
            <a:r>
              <a:rPr lang="cs-CZ" sz="2000" dirty="0">
                <a:effectLst/>
                <a:latin typeface="Arial" panose="020B0604020202020204" pitchFamily="34" charset="0"/>
                <a:ea typeface="Calibri" panose="020F0502020204030204" pitchFamily="34" charset="0"/>
                <a:cs typeface="Arial" panose="020B0604020202020204" pitchFamily="34" charset="0"/>
              </a:rPr>
              <a:t>),</a:t>
            </a:r>
          </a:p>
          <a:p>
            <a:pPr marL="342900" lvl="0" indent="-342900">
              <a:lnSpc>
                <a:spcPct val="107000"/>
              </a:lnSpc>
              <a:buFont typeface="Symbol" panose="05050102010706020507" pitchFamily="18" charset="2"/>
              <a:buChar char=""/>
            </a:pPr>
            <a:r>
              <a:rPr lang="cs-CZ" sz="2000" dirty="0" err="1">
                <a:effectLst/>
                <a:latin typeface="Arial" panose="020B0604020202020204" pitchFamily="34" charset="0"/>
                <a:ea typeface="Calibri" panose="020F0502020204030204" pitchFamily="34" charset="0"/>
                <a:cs typeface="Arial" panose="020B0604020202020204" pitchFamily="34" charset="0"/>
              </a:rPr>
              <a:t>квантификационные</a:t>
            </a:r>
            <a:r>
              <a:rPr lang="cs-CZ" sz="2000" dirty="0">
                <a:effectLst/>
                <a:latin typeface="Arial" panose="020B0604020202020204" pitchFamily="34" charset="0"/>
                <a:ea typeface="Calibri" panose="020F0502020204030204" pitchFamily="34" charset="0"/>
                <a:cs typeface="Arial" panose="020B0604020202020204" pitchFamily="34" charset="0"/>
              </a:rPr>
              <a:t> СГД (</a:t>
            </a:r>
            <a:r>
              <a:rPr lang="cs-CZ" sz="2000" i="1" dirty="0">
                <a:effectLst/>
                <a:latin typeface="Arial" panose="020B0604020202020204" pitchFamily="34" charset="0"/>
                <a:ea typeface="Calibri" panose="020F0502020204030204" pitchFamily="34" charset="0"/>
                <a:cs typeface="Arial" panose="020B0604020202020204" pitchFamily="34" charset="0"/>
              </a:rPr>
              <a:t>odpočinout si = </a:t>
            </a:r>
            <a:r>
              <a:rPr lang="cs-CZ" sz="2000" i="1" dirty="0" err="1">
                <a:effectLst/>
                <a:latin typeface="Arial" panose="020B0604020202020204" pitchFamily="34" charset="0"/>
                <a:ea typeface="Calibri" panose="020F0502020204030204" pitchFamily="34" charset="0"/>
                <a:cs typeface="Arial" panose="020B0604020202020204" pitchFamily="34" charset="0"/>
              </a:rPr>
              <a:t>вылежаться</a:t>
            </a:r>
            <a:r>
              <a:rPr lang="cs-CZ" sz="2000" i="1" dirty="0">
                <a:effectLst/>
                <a:latin typeface="Arial" panose="020B0604020202020204" pitchFamily="34" charset="0"/>
                <a:ea typeface="Calibri" panose="020F0502020204030204" pitchFamily="34" charset="0"/>
                <a:cs typeface="Arial" panose="020B0604020202020204" pitchFamily="34" charset="0"/>
              </a:rPr>
              <a:t>, zvyknout si = </a:t>
            </a:r>
            <a:r>
              <a:rPr lang="cs-CZ" sz="2000" i="1" dirty="0" err="1">
                <a:effectLst/>
                <a:latin typeface="Arial" panose="020B0604020202020204" pitchFamily="34" charset="0"/>
                <a:ea typeface="Calibri" panose="020F0502020204030204" pitchFamily="34" charset="0"/>
                <a:cs typeface="Arial" panose="020B0604020202020204" pitchFamily="34" charset="0"/>
              </a:rPr>
              <a:t>притерпеться</a:t>
            </a:r>
            <a:r>
              <a:rPr lang="cs-CZ" sz="2000" dirty="0">
                <a:effectLst/>
                <a:latin typeface="Arial" panose="020B060402020202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Font typeface="Symbol" panose="05050102010706020507" pitchFamily="18" charset="2"/>
              <a:buChar char=""/>
            </a:pPr>
            <a:r>
              <a:rPr lang="cs-CZ" sz="2000" dirty="0" err="1">
                <a:effectLst/>
                <a:latin typeface="Arial" panose="020B0604020202020204" pitchFamily="34" charset="0"/>
                <a:ea typeface="Calibri" panose="020F0502020204030204" pitchFamily="34" charset="0"/>
                <a:cs typeface="Arial" panose="020B0604020202020204" pitchFamily="34" charset="0"/>
              </a:rPr>
              <a:t>кратные</a:t>
            </a:r>
            <a:r>
              <a:rPr lang="cs-CZ" sz="2000" dirty="0">
                <a:effectLst/>
                <a:latin typeface="Arial" panose="020B0604020202020204" pitchFamily="34" charset="0"/>
                <a:ea typeface="Calibri" panose="020F0502020204030204" pitchFamily="34" charset="0"/>
                <a:cs typeface="Arial" panose="020B0604020202020204" pitchFamily="34" charset="0"/>
              </a:rPr>
              <a:t> СГД (</a:t>
            </a:r>
            <a:r>
              <a:rPr lang="cs-CZ" sz="2000" i="1" dirty="0">
                <a:effectLst/>
                <a:latin typeface="Arial" panose="020B0604020202020204" pitchFamily="34" charset="0"/>
                <a:ea typeface="Calibri" panose="020F0502020204030204" pitchFamily="34" charset="0"/>
                <a:cs typeface="Arial" panose="020B0604020202020204" pitchFamily="34" charset="0"/>
              </a:rPr>
              <a:t>udělat hloupost = </a:t>
            </a:r>
            <a:r>
              <a:rPr lang="cs-CZ" sz="2000" i="1" dirty="0" err="1">
                <a:effectLst/>
                <a:latin typeface="Arial" panose="020B0604020202020204" pitchFamily="34" charset="0"/>
                <a:ea typeface="Calibri" panose="020F0502020204030204" pitchFamily="34" charset="0"/>
                <a:cs typeface="Arial" panose="020B0604020202020204" pitchFamily="34" charset="0"/>
              </a:rPr>
              <a:t>сглупить</a:t>
            </a:r>
            <a:r>
              <a:rPr lang="cs-CZ" sz="2000" i="1" dirty="0">
                <a:effectLst/>
                <a:latin typeface="Arial" panose="020B0604020202020204" pitchFamily="34" charset="0"/>
                <a:ea typeface="Calibri" panose="020F0502020204030204" pitchFamily="34" charset="0"/>
                <a:cs typeface="Arial" panose="020B0604020202020204" pitchFamily="34" charset="0"/>
              </a:rPr>
              <a:t>, zahřmít = </a:t>
            </a:r>
            <a:r>
              <a:rPr lang="cs-CZ" sz="2000" i="1" dirty="0" err="1">
                <a:effectLst/>
                <a:latin typeface="Arial" panose="020B0604020202020204" pitchFamily="34" charset="0"/>
                <a:ea typeface="Calibri" panose="020F0502020204030204" pitchFamily="34" charset="0"/>
                <a:cs typeface="Arial" panose="020B0604020202020204" pitchFamily="34" charset="0"/>
              </a:rPr>
              <a:t>прогреметь</a:t>
            </a:r>
            <a:r>
              <a:rPr lang="cs-CZ" sz="2000" i="1" dirty="0">
                <a:effectLst/>
                <a:latin typeface="Arial" panose="020B0604020202020204" pitchFamily="34" charset="0"/>
                <a:ea typeface="Calibri" panose="020F0502020204030204" pitchFamily="34" charset="0"/>
                <a:cs typeface="Arial" panose="020B0604020202020204" pitchFamily="34" charset="0"/>
              </a:rPr>
              <a:t>, zabručet = </a:t>
            </a:r>
            <a:r>
              <a:rPr lang="cs-CZ" sz="2000" i="1" dirty="0" err="1">
                <a:effectLst/>
                <a:latin typeface="Arial" panose="020B0604020202020204" pitchFamily="34" charset="0"/>
                <a:ea typeface="Calibri" panose="020F0502020204030204" pitchFamily="34" charset="0"/>
                <a:cs typeface="Arial" panose="020B0604020202020204" pitchFamily="34" charset="0"/>
              </a:rPr>
              <a:t>буркнуть</a:t>
            </a:r>
            <a:r>
              <a:rPr lang="cs-CZ" sz="2000" dirty="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893362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8E19D04F-2A3F-49B3-B241-C510F8A4CFC3}"/>
              </a:ext>
            </a:extLst>
          </p:cNvPr>
          <p:cNvSpPr txBox="1"/>
          <p:nvPr/>
        </p:nvSpPr>
        <p:spPr>
          <a:xfrm>
            <a:off x="1056443" y="1182797"/>
            <a:ext cx="9845336" cy="4273670"/>
          </a:xfrm>
          <a:prstGeom prst="rect">
            <a:avLst/>
          </a:prstGeom>
          <a:noFill/>
        </p:spPr>
        <p:txBody>
          <a:bodyPr wrap="square">
            <a:spAutoFit/>
          </a:bodyPr>
          <a:lstStyle/>
          <a:p>
            <a:pPr marL="285750" indent="-285750">
              <a:lnSpc>
                <a:spcPct val="115000"/>
              </a:lnSpc>
              <a:spcAft>
                <a:spcPts val="1000"/>
              </a:spcAft>
              <a:buFont typeface="Courier New" panose="02070309020205020404" pitchFamily="49" charset="0"/>
              <a:buChar char="o"/>
            </a:pPr>
            <a:r>
              <a:rPr lang="ru-RU" sz="2000" dirty="0">
                <a:latin typeface="Arial" panose="020B0604020202020204" pitchFamily="34" charset="0"/>
                <a:ea typeface="Calibri"/>
                <a:cs typeface="Arial" panose="020B0604020202020204" pitchFamily="34" charset="0"/>
              </a:rPr>
              <a:t>Он и сам понял, что сглупил, но было уже поздно. </a:t>
            </a:r>
          </a:p>
          <a:p>
            <a:pPr marL="285750" indent="-285750">
              <a:lnSpc>
                <a:spcPct val="115000"/>
              </a:lnSpc>
              <a:spcAft>
                <a:spcPts val="1000"/>
              </a:spcAft>
              <a:buFont typeface="Courier New" panose="02070309020205020404" pitchFamily="49" charset="0"/>
              <a:buChar char="o"/>
            </a:pPr>
            <a:r>
              <a:rPr lang="ru-RU" sz="2000" dirty="0">
                <a:latin typeface="Arial" panose="020B0604020202020204" pitchFamily="34" charset="0"/>
                <a:ea typeface="Calibri"/>
                <a:cs typeface="Arial" panose="020B0604020202020204" pitchFamily="34" charset="0"/>
              </a:rPr>
              <a:t>Третий сходил за стаканами, и всем нам было налито.</a:t>
            </a:r>
          </a:p>
          <a:p>
            <a:pPr marL="285750" indent="-285750">
              <a:lnSpc>
                <a:spcPct val="115000"/>
              </a:lnSpc>
              <a:spcAft>
                <a:spcPts val="1000"/>
              </a:spcAft>
              <a:buFont typeface="Courier New" panose="02070309020205020404" pitchFamily="49" charset="0"/>
              <a:buChar char="o"/>
            </a:pPr>
            <a:r>
              <a:rPr lang="ru-RU" sz="2000" dirty="0">
                <a:latin typeface="Arial" panose="020B0604020202020204" pitchFamily="34" charset="0"/>
                <a:ea typeface="Calibri"/>
                <a:cs typeface="Arial" panose="020B0604020202020204" pitchFamily="34" charset="0"/>
              </a:rPr>
              <a:t>Оказалось, что он прихрамывает и у него палочка!</a:t>
            </a:r>
          </a:p>
          <a:p>
            <a:pPr marL="285750" indent="-285750">
              <a:lnSpc>
                <a:spcPct val="115000"/>
              </a:lnSpc>
              <a:spcAft>
                <a:spcPts val="1000"/>
              </a:spcAft>
              <a:buFont typeface="Courier New" panose="02070309020205020404" pitchFamily="49" charset="0"/>
              <a:buChar char="o"/>
            </a:pPr>
            <a:r>
              <a:rPr lang="ru-RU" sz="2000" dirty="0">
                <a:latin typeface="Arial" panose="020B0604020202020204" pitchFamily="34" charset="0"/>
                <a:ea typeface="Calibri"/>
                <a:cs typeface="Arial" panose="020B0604020202020204" pitchFamily="34" charset="0"/>
              </a:rPr>
              <a:t>– Долго вас ждать приходится, – недовольно буркнул он.</a:t>
            </a:r>
          </a:p>
          <a:p>
            <a:pPr marL="285750" indent="-285750">
              <a:lnSpc>
                <a:spcPct val="115000"/>
              </a:lnSpc>
              <a:spcAft>
                <a:spcPts val="1000"/>
              </a:spcAft>
              <a:buFont typeface="Courier New" panose="02070309020205020404" pitchFamily="49" charset="0"/>
              <a:buChar char="o"/>
            </a:pPr>
            <a:r>
              <a:rPr lang="ru-RU" sz="2000" dirty="0">
                <a:latin typeface="Arial" panose="020B0604020202020204" pitchFamily="34" charset="0"/>
                <a:ea typeface="Calibri"/>
                <a:cs typeface="Arial" panose="020B0604020202020204" pitchFamily="34" charset="0"/>
              </a:rPr>
              <a:t>Самое поразительное, деды молчат как партизаны, только перемигиваются.</a:t>
            </a:r>
          </a:p>
          <a:p>
            <a:pPr marL="285750" indent="-285750">
              <a:lnSpc>
                <a:spcPct val="115000"/>
              </a:lnSpc>
              <a:spcAft>
                <a:spcPts val="1000"/>
              </a:spcAft>
              <a:buFont typeface="Courier New" panose="02070309020205020404" pitchFamily="49" charset="0"/>
              <a:buChar char="o"/>
            </a:pPr>
            <a:r>
              <a:rPr lang="ru-RU" sz="2000" dirty="0">
                <a:latin typeface="Arial" panose="020B0604020202020204" pitchFamily="34" charset="0"/>
                <a:ea typeface="Calibri"/>
                <a:cs typeface="Arial" panose="020B0604020202020204" pitchFamily="34" charset="0"/>
              </a:rPr>
              <a:t>Лора помогала ей и всё приговаривала: ― Осторожней, ему же больно.</a:t>
            </a:r>
          </a:p>
          <a:p>
            <a:pPr marL="285750" indent="-285750">
              <a:lnSpc>
                <a:spcPct val="115000"/>
              </a:lnSpc>
              <a:spcAft>
                <a:spcPts val="1000"/>
              </a:spcAft>
              <a:buFont typeface="Courier New" panose="02070309020205020404" pitchFamily="49" charset="0"/>
              <a:buChar char="o"/>
            </a:pPr>
            <a:r>
              <a:rPr lang="ru-RU" sz="2000" dirty="0">
                <a:latin typeface="Arial" panose="020B0604020202020204" pitchFamily="34" charset="0"/>
                <a:ea typeface="Calibri"/>
                <a:cs typeface="Arial" panose="020B0604020202020204" pitchFamily="34" charset="0"/>
              </a:rPr>
              <a:t>Кто-то с той стороны испуганно вскрикнул, но было поздно.</a:t>
            </a:r>
          </a:p>
          <a:p>
            <a:pPr marL="285750" indent="-285750">
              <a:lnSpc>
                <a:spcPct val="115000"/>
              </a:lnSpc>
              <a:spcAft>
                <a:spcPts val="1000"/>
              </a:spcAft>
              <a:buFont typeface="Courier New" panose="02070309020205020404" pitchFamily="49" charset="0"/>
              <a:buChar char="o"/>
            </a:pPr>
            <a:r>
              <a:rPr lang="ru-RU" sz="2000" dirty="0" err="1">
                <a:latin typeface="Arial" panose="020B0604020202020204" pitchFamily="34" charset="0"/>
                <a:ea typeface="Calibri"/>
                <a:cs typeface="Arial" panose="020B0604020202020204" pitchFamily="34" charset="0"/>
              </a:rPr>
              <a:t>Замучали</a:t>
            </a:r>
            <a:r>
              <a:rPr lang="ru-RU" sz="2000" dirty="0">
                <a:latin typeface="Arial" panose="020B0604020202020204" pitchFamily="34" charset="0"/>
                <a:ea typeface="Calibri"/>
                <a:cs typeface="Arial" panose="020B0604020202020204" pitchFamily="34" charset="0"/>
              </a:rPr>
              <a:t> собаку: если меня или Серафима нет, некому пса вывести во двор.</a:t>
            </a:r>
          </a:p>
          <a:p>
            <a:pPr marL="285750" indent="-285750">
              <a:lnSpc>
                <a:spcPct val="115000"/>
              </a:lnSpc>
              <a:spcAft>
                <a:spcPts val="1000"/>
              </a:spcAft>
              <a:buFont typeface="Courier New" panose="02070309020205020404" pitchFamily="49" charset="0"/>
              <a:buChar char="o"/>
            </a:pPr>
            <a:r>
              <a:rPr lang="ru-RU" sz="2000" dirty="0">
                <a:latin typeface="Arial" panose="020B0604020202020204" pitchFamily="34" charset="0"/>
                <a:ea typeface="Calibri"/>
                <a:cs typeface="Arial" panose="020B0604020202020204" pitchFamily="34" charset="0"/>
              </a:rPr>
              <a:t>Она приоткрыла дверь, и я увидел её взволнованное лицо.</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2008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8022477D-0C92-4D67-A76C-AEA3BCFA0EBE}"/>
              </a:ext>
            </a:extLst>
          </p:cNvPr>
          <p:cNvSpPr txBox="1"/>
          <p:nvPr/>
        </p:nvSpPr>
        <p:spPr>
          <a:xfrm>
            <a:off x="716132" y="626109"/>
            <a:ext cx="10759736" cy="5463740"/>
          </a:xfrm>
          <a:prstGeom prst="rect">
            <a:avLst/>
          </a:prstGeom>
          <a:noFill/>
        </p:spPr>
        <p:txBody>
          <a:bodyPr wrap="square">
            <a:spAutoFit/>
          </a:bodyPr>
          <a:lstStyle/>
          <a:p>
            <a:pPr marL="285750" indent="-285750" algn="just">
              <a:lnSpc>
                <a:spcPct val="115000"/>
              </a:lnSpc>
              <a:spcAft>
                <a:spcPts val="1000"/>
              </a:spcAft>
              <a:buFont typeface="Courier New" panose="02070309020205020404" pitchFamily="49" charset="0"/>
              <a:buChar char="o"/>
            </a:pPr>
            <a:r>
              <a:rPr lang="cs-CZ" sz="2000" dirty="0">
                <a:latin typeface="Arial" panose="020B0604020202020204" pitchFamily="34" charset="0"/>
                <a:ea typeface="Calibri"/>
                <a:cs typeface="Arial" panose="020B0604020202020204" pitchFamily="34" charset="0"/>
              </a:rPr>
              <a:t>Motor zavyl jako předpotopní nestvůra a vyplivl do vzduchu tmavá oblaka výfukových plynů.</a:t>
            </a:r>
          </a:p>
          <a:p>
            <a:pPr marL="285750" indent="-285750" algn="just">
              <a:lnSpc>
                <a:spcPct val="115000"/>
              </a:lnSpc>
              <a:spcAft>
                <a:spcPts val="1000"/>
              </a:spcAft>
              <a:buFont typeface="Courier New" panose="02070309020205020404" pitchFamily="49" charset="0"/>
              <a:buChar char="o"/>
            </a:pPr>
            <a:r>
              <a:rPr lang="cs-CZ" sz="2000" dirty="0">
                <a:latin typeface="Arial" panose="020B0604020202020204" pitchFamily="34" charset="0"/>
                <a:ea typeface="Calibri"/>
                <a:cs typeface="Arial" panose="020B0604020202020204" pitchFamily="34" charset="0"/>
              </a:rPr>
              <a:t>„ Která z vás je manželka? “ zahřměl hlas velitele hlídky, nebo co to bylo.</a:t>
            </a:r>
          </a:p>
          <a:p>
            <a:pPr marL="285750" indent="-285750" algn="just">
              <a:lnSpc>
                <a:spcPct val="115000"/>
              </a:lnSpc>
              <a:spcAft>
                <a:spcPts val="1000"/>
              </a:spcAft>
              <a:buFont typeface="Courier New" panose="02070309020205020404" pitchFamily="49" charset="0"/>
              <a:buChar char="o"/>
            </a:pPr>
            <a:r>
              <a:rPr lang="cs-CZ" sz="2000" dirty="0">
                <a:latin typeface="Arial" panose="020B0604020202020204" pitchFamily="34" charset="0"/>
                <a:ea typeface="Calibri"/>
                <a:cs typeface="Arial" panose="020B0604020202020204" pitchFamily="34" charset="0"/>
              </a:rPr>
              <a:t>Zakašlala jsem abych na sebe upoutala pozornost.</a:t>
            </a:r>
          </a:p>
          <a:p>
            <a:pPr marL="285750" indent="-285750" algn="just">
              <a:lnSpc>
                <a:spcPct val="115000"/>
              </a:lnSpc>
              <a:spcAft>
                <a:spcPts val="1000"/>
              </a:spcAft>
              <a:buFont typeface="Courier New" panose="02070309020205020404" pitchFamily="49" charset="0"/>
              <a:buChar char="o"/>
            </a:pPr>
            <a:r>
              <a:rPr lang="cs-CZ" sz="2000" dirty="0">
                <a:latin typeface="Arial" panose="020B0604020202020204" pitchFamily="34" charset="0"/>
                <a:ea typeface="Calibri"/>
                <a:cs typeface="Arial" panose="020B0604020202020204" pitchFamily="34" charset="0"/>
              </a:rPr>
              <a:t>„ Támhle jsou, “ zaskřehotal Mutant a ukázal na igelitovou tašku na stole.</a:t>
            </a:r>
          </a:p>
          <a:p>
            <a:pPr marL="285750" indent="-285750" algn="just">
              <a:lnSpc>
                <a:spcPct val="115000"/>
              </a:lnSpc>
              <a:spcAft>
                <a:spcPts val="1000"/>
              </a:spcAft>
              <a:buFont typeface="Courier New" panose="02070309020205020404" pitchFamily="49" charset="0"/>
              <a:buChar char="o"/>
            </a:pPr>
            <a:r>
              <a:rPr lang="cs-CZ" sz="2000" dirty="0">
                <a:latin typeface="Arial" panose="020B0604020202020204" pitchFamily="34" charset="0"/>
                <a:ea typeface="Calibri"/>
                <a:cs typeface="Arial" panose="020B0604020202020204" pitchFamily="34" charset="0"/>
              </a:rPr>
              <a:t>Pořezal zápěstí střepy z rozbitého okna a nakonec se zkoušel bodnout dýkou.</a:t>
            </a:r>
          </a:p>
          <a:p>
            <a:pPr marL="285750" indent="-285750" algn="just">
              <a:lnSpc>
                <a:spcPct val="115000"/>
              </a:lnSpc>
              <a:spcAft>
                <a:spcPts val="1000"/>
              </a:spcAft>
              <a:buFont typeface="Courier New" panose="02070309020205020404" pitchFamily="49" charset="0"/>
              <a:buChar char="o"/>
            </a:pPr>
            <a:r>
              <a:rPr lang="cs-CZ" sz="2000" dirty="0">
                <a:latin typeface="Arial" panose="020B0604020202020204" pitchFamily="34" charset="0"/>
                <a:ea typeface="Calibri"/>
                <a:cs typeface="Arial" panose="020B0604020202020204" pitchFamily="34" charset="0"/>
              </a:rPr>
              <a:t>V bezesných nocích hledíval profesor z okna.</a:t>
            </a:r>
          </a:p>
          <a:p>
            <a:pPr marL="285750" indent="-285750" algn="just">
              <a:lnSpc>
                <a:spcPct val="115000"/>
              </a:lnSpc>
              <a:spcAft>
                <a:spcPts val="1000"/>
              </a:spcAft>
              <a:buFont typeface="Courier New" panose="02070309020205020404" pitchFamily="49" charset="0"/>
              <a:buChar char="o"/>
            </a:pPr>
            <a:r>
              <a:rPr lang="cs-CZ" sz="2000" dirty="0">
                <a:latin typeface="Arial" panose="020B0604020202020204" pitchFamily="34" charset="0"/>
                <a:ea typeface="Calibri"/>
                <a:cs typeface="Arial" panose="020B0604020202020204" pitchFamily="34" charset="0"/>
              </a:rPr>
              <a:t>Jemně poprchávalo a auta neohazovala kolemjdoucí jako ve filmech.</a:t>
            </a:r>
          </a:p>
          <a:p>
            <a:pPr marL="285750" indent="-285750" algn="just">
              <a:lnSpc>
                <a:spcPct val="115000"/>
              </a:lnSpc>
              <a:spcAft>
                <a:spcPts val="1000"/>
              </a:spcAft>
              <a:buFont typeface="Courier New" panose="02070309020205020404" pitchFamily="49" charset="0"/>
              <a:buChar char="o"/>
            </a:pPr>
            <a:r>
              <a:rPr lang="cs-CZ" sz="2000" dirty="0">
                <a:latin typeface="Arial" panose="020B0604020202020204" pitchFamily="34" charset="0"/>
                <a:ea typeface="Calibri"/>
                <a:cs typeface="Arial" panose="020B0604020202020204" pitchFamily="34" charset="0"/>
              </a:rPr>
              <a:t>Během noci se proměňoval v mužného kovboje, když vyhrával na housle apalačské melodie.</a:t>
            </a:r>
          </a:p>
          <a:p>
            <a:pPr marL="285750" indent="-285750" algn="just">
              <a:lnSpc>
                <a:spcPct val="115000"/>
              </a:lnSpc>
              <a:spcAft>
                <a:spcPts val="1000"/>
              </a:spcAft>
              <a:buFont typeface="Courier New" panose="02070309020205020404" pitchFamily="49" charset="0"/>
              <a:buChar char="o"/>
            </a:pPr>
            <a:r>
              <a:rPr lang="cs-CZ" sz="2000" dirty="0">
                <a:latin typeface="Arial" panose="020B0604020202020204" pitchFamily="34" charset="0"/>
                <a:ea typeface="Calibri"/>
                <a:cs typeface="Arial" panose="020B0604020202020204" pitchFamily="34" charset="0"/>
              </a:rPr>
              <a:t>Vstal a zase zpřevracel věci na stole. Tang postupně zotevíral všechny truhly.</a:t>
            </a:r>
          </a:p>
          <a:p>
            <a:pPr marL="285750" indent="-285750" algn="just">
              <a:lnSpc>
                <a:spcPct val="115000"/>
              </a:lnSpc>
              <a:spcAft>
                <a:spcPts val="1000"/>
              </a:spcAft>
              <a:buFont typeface="Courier New" panose="02070309020205020404" pitchFamily="49" charset="0"/>
              <a:buChar char="o"/>
            </a:pPr>
            <a:r>
              <a:rPr lang="cs-CZ" sz="2000" dirty="0">
                <a:latin typeface="Arial" panose="020B0604020202020204" pitchFamily="34" charset="0"/>
                <a:ea typeface="Calibri"/>
                <a:cs typeface="Arial" panose="020B0604020202020204" pitchFamily="34" charset="0"/>
              </a:rPr>
              <a:t>Před polednem vítr prudce zesílí a přimísí se do něj sníh.</a:t>
            </a:r>
            <a:endParaRPr lang="cs-CZ" sz="2000" dirty="0">
              <a:effectLst/>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946131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Zástupný symbol pro obsah 9">
            <a:extLst>
              <a:ext uri="{FF2B5EF4-FFF2-40B4-BE49-F238E27FC236}">
                <a16:creationId xmlns:a16="http://schemas.microsoft.com/office/drawing/2014/main" id="{2FFC3370-162F-490B-A697-A7115ADAEE0C}"/>
              </a:ext>
            </a:extLst>
          </p:cNvPr>
          <p:cNvGraphicFramePr>
            <a:graphicFrameLocks/>
          </p:cNvGraphicFramePr>
          <p:nvPr>
            <p:extLst>
              <p:ext uri="{D42A27DB-BD31-4B8C-83A1-F6EECF244321}">
                <p14:modId xmlns:p14="http://schemas.microsoft.com/office/powerpoint/2010/main" val="1155148027"/>
              </p:ext>
            </p:extLst>
          </p:nvPr>
        </p:nvGraphicFramePr>
        <p:xfrm>
          <a:off x="621438" y="1764927"/>
          <a:ext cx="10715346" cy="2664295"/>
        </p:xfrm>
        <a:graphic>
          <a:graphicData uri="http://schemas.openxmlformats.org/drawingml/2006/table">
            <a:tbl>
              <a:tblPr firstRow="1" firstCol="1" lastRow="1" lastCol="1" bandRow="1" bandCol="1"/>
              <a:tblGrid>
                <a:gridCol w="1471045">
                  <a:extLst>
                    <a:ext uri="{9D8B030D-6E8A-4147-A177-3AD203B41FA5}">
                      <a16:colId xmlns:a16="http://schemas.microsoft.com/office/drawing/2014/main" val="20000"/>
                    </a:ext>
                  </a:extLst>
                </a:gridCol>
                <a:gridCol w="1666831">
                  <a:extLst>
                    <a:ext uri="{9D8B030D-6E8A-4147-A177-3AD203B41FA5}">
                      <a16:colId xmlns:a16="http://schemas.microsoft.com/office/drawing/2014/main" val="20001"/>
                    </a:ext>
                  </a:extLst>
                </a:gridCol>
                <a:gridCol w="1624501">
                  <a:extLst>
                    <a:ext uri="{9D8B030D-6E8A-4147-A177-3AD203B41FA5}">
                      <a16:colId xmlns:a16="http://schemas.microsoft.com/office/drawing/2014/main" val="20002"/>
                    </a:ext>
                  </a:extLst>
                </a:gridCol>
                <a:gridCol w="2143069">
                  <a:extLst>
                    <a:ext uri="{9D8B030D-6E8A-4147-A177-3AD203B41FA5}">
                      <a16:colId xmlns:a16="http://schemas.microsoft.com/office/drawing/2014/main" val="20003"/>
                    </a:ext>
                  </a:extLst>
                </a:gridCol>
                <a:gridCol w="2143069">
                  <a:extLst>
                    <a:ext uri="{9D8B030D-6E8A-4147-A177-3AD203B41FA5}">
                      <a16:colId xmlns:a16="http://schemas.microsoft.com/office/drawing/2014/main" val="20004"/>
                    </a:ext>
                  </a:extLst>
                </a:gridCol>
                <a:gridCol w="1666831">
                  <a:extLst>
                    <a:ext uri="{9D8B030D-6E8A-4147-A177-3AD203B41FA5}">
                      <a16:colId xmlns:a16="http://schemas.microsoft.com/office/drawing/2014/main" val="20005"/>
                    </a:ext>
                  </a:extLst>
                </a:gridCol>
              </a:tblGrid>
              <a:tr h="380614">
                <a:tc rowSpan="2">
                  <a:txBody>
                    <a:bodyPr/>
                    <a:lstStyle/>
                    <a:p>
                      <a:pPr algn="just">
                        <a:lnSpc>
                          <a:spcPct val="107000"/>
                        </a:lnSpc>
                        <a:spcAft>
                          <a:spcPts val="0"/>
                        </a:spcAft>
                      </a:pPr>
                      <a:r>
                        <a:rPr lang="ru-RU" sz="2000" b="1" dirty="0">
                          <a:effectLst/>
                          <a:latin typeface="Arial" panose="020B0604020202020204" pitchFamily="34" charset="0"/>
                          <a:ea typeface="Times New Roman"/>
                          <a:cs typeface="Arial" panose="020B0604020202020204" pitchFamily="34" charset="0"/>
                        </a:rPr>
                        <a:t>Глаголы</a:t>
                      </a:r>
                      <a:endParaRPr lang="cs-CZ" sz="2000" b="1"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07000"/>
                        </a:lnSpc>
                        <a:spcAft>
                          <a:spcPts val="0"/>
                        </a:spcAft>
                      </a:pPr>
                      <a:r>
                        <a:rPr lang="ru-RU" sz="2000" b="1" dirty="0">
                          <a:effectLst/>
                          <a:latin typeface="Arial" panose="020B0604020202020204" pitchFamily="34" charset="0"/>
                          <a:ea typeface="Times New Roman"/>
                          <a:cs typeface="Arial" panose="020B0604020202020204" pitchFamily="34" charset="0"/>
                        </a:rPr>
                        <a:t>Инфинитив</a:t>
                      </a:r>
                      <a:endParaRPr lang="cs-CZ" sz="2000" b="1"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ru-RU" sz="2000" b="1" dirty="0">
                          <a:effectLst/>
                          <a:latin typeface="Arial" panose="020B0604020202020204" pitchFamily="34" charset="0"/>
                          <a:ea typeface="Times New Roman"/>
                          <a:cs typeface="Arial" panose="020B0604020202020204" pitchFamily="34" charset="0"/>
                        </a:rPr>
                        <a:t>Время</a:t>
                      </a:r>
                      <a:endParaRPr lang="cs-CZ" sz="2000" b="1"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761227">
                <a:tc vMerge="1">
                  <a:txBody>
                    <a:bodyPr/>
                    <a:lstStyle/>
                    <a:p>
                      <a:endParaRPr lang="cs-CZ"/>
                    </a:p>
                  </a:txBody>
                  <a:tcPr/>
                </a:tc>
                <a:tc vMerge="1">
                  <a:txBody>
                    <a:bodyPr/>
                    <a:lstStyle/>
                    <a:p>
                      <a:endParaRPr lang="cs-CZ"/>
                    </a:p>
                  </a:txBody>
                  <a:tcPr/>
                </a:tc>
                <a:tc>
                  <a:txBody>
                    <a:bodyPr/>
                    <a:lstStyle/>
                    <a:p>
                      <a:pPr algn="just">
                        <a:lnSpc>
                          <a:spcPct val="107000"/>
                        </a:lnSpc>
                        <a:spcAft>
                          <a:spcPts val="0"/>
                        </a:spcAft>
                      </a:pPr>
                      <a:r>
                        <a:rPr lang="ru-RU" sz="2000" b="1" dirty="0">
                          <a:effectLst/>
                          <a:latin typeface="Arial" panose="020B0604020202020204" pitchFamily="34" charset="0"/>
                          <a:ea typeface="Times New Roman"/>
                          <a:cs typeface="Arial" panose="020B0604020202020204" pitchFamily="34" charset="0"/>
                        </a:rPr>
                        <a:t>настоящее</a:t>
                      </a:r>
                      <a:endParaRPr lang="cs-CZ" sz="2000" b="1"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b="1" dirty="0">
                          <a:effectLst/>
                          <a:latin typeface="Arial" panose="020B0604020202020204" pitchFamily="34" charset="0"/>
                          <a:ea typeface="Times New Roman"/>
                          <a:cs typeface="Arial" panose="020B0604020202020204" pitchFamily="34" charset="0"/>
                        </a:rPr>
                        <a:t>прошедшее</a:t>
                      </a:r>
                      <a:endParaRPr lang="cs-CZ" sz="2000" b="1"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b="1" dirty="0">
                          <a:effectLst/>
                          <a:latin typeface="Arial" panose="020B0604020202020204" pitchFamily="34" charset="0"/>
                          <a:ea typeface="Times New Roman"/>
                          <a:cs typeface="Arial" panose="020B0604020202020204" pitchFamily="34" charset="0"/>
                        </a:rPr>
                        <a:t>аналитическое будущее</a:t>
                      </a:r>
                      <a:endParaRPr lang="cs-CZ" sz="2000" b="1"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b="1" dirty="0">
                          <a:effectLst/>
                          <a:latin typeface="Arial" panose="020B0604020202020204" pitchFamily="34" charset="0"/>
                          <a:ea typeface="Times New Roman"/>
                          <a:cs typeface="Arial" panose="020B0604020202020204" pitchFamily="34" charset="0"/>
                        </a:rPr>
                        <a:t>простое будущее</a:t>
                      </a:r>
                      <a:endParaRPr lang="cs-CZ" sz="2000" b="1"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61227">
                <a:tc>
                  <a:txBody>
                    <a:bodyPr/>
                    <a:lstStyle/>
                    <a:p>
                      <a:pPr algn="just">
                        <a:lnSpc>
                          <a:spcPct val="107000"/>
                        </a:lnSpc>
                        <a:spcAft>
                          <a:spcPts val="0"/>
                        </a:spcAft>
                      </a:pPr>
                      <a:r>
                        <a:rPr lang="ru-RU" sz="2000" b="1" dirty="0">
                          <a:effectLst/>
                          <a:latin typeface="Arial" panose="020B0604020202020204" pitchFamily="34" charset="0"/>
                          <a:ea typeface="Times New Roman"/>
                          <a:cs typeface="Arial" panose="020B0604020202020204" pitchFamily="34" charset="0"/>
                        </a:rPr>
                        <a:t>НСВ</a:t>
                      </a:r>
                      <a:endParaRPr lang="cs-CZ" sz="2000" b="1"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cs-CZ" sz="2000" b="1" dirty="0">
                          <a:effectLst/>
                          <a:latin typeface="Arial" panose="020B0604020202020204" pitchFamily="34" charset="0"/>
                          <a:ea typeface="Times New Roman"/>
                          <a:cs typeface="Arial" panose="020B0604020202020204" pitchFamily="34" charset="0"/>
                        </a:rPr>
                        <a:t>psát</a:t>
                      </a:r>
                    </a:p>
                    <a:p>
                      <a:pPr algn="just">
                        <a:lnSpc>
                          <a:spcPct val="107000"/>
                        </a:lnSpc>
                        <a:spcAft>
                          <a:spcPts val="0"/>
                        </a:spcAft>
                      </a:pPr>
                      <a:r>
                        <a:rPr lang="ru-RU" sz="2000" b="1" dirty="0">
                          <a:effectLst/>
                          <a:latin typeface="Arial" panose="020B0604020202020204" pitchFamily="34" charset="0"/>
                          <a:ea typeface="Times New Roman"/>
                          <a:cs typeface="Arial" panose="020B0604020202020204" pitchFamily="34" charset="0"/>
                        </a:rPr>
                        <a:t>писать</a:t>
                      </a:r>
                      <a:endParaRPr lang="cs-CZ" sz="2000" b="1"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cs-CZ" sz="2000" b="1" dirty="0">
                          <a:effectLst/>
                          <a:latin typeface="Arial" panose="020B0604020202020204" pitchFamily="34" charset="0"/>
                          <a:ea typeface="Times New Roman"/>
                          <a:cs typeface="Arial" panose="020B0604020202020204" pitchFamily="34" charset="0"/>
                        </a:rPr>
                        <a:t>píšu</a:t>
                      </a:r>
                    </a:p>
                    <a:p>
                      <a:pPr algn="just">
                        <a:lnSpc>
                          <a:spcPct val="107000"/>
                        </a:lnSpc>
                        <a:spcAft>
                          <a:spcPts val="0"/>
                        </a:spcAft>
                      </a:pPr>
                      <a:r>
                        <a:rPr lang="ru-RU" sz="2000" b="1" dirty="0">
                          <a:effectLst/>
                          <a:latin typeface="Arial" panose="020B0604020202020204" pitchFamily="34" charset="0"/>
                          <a:ea typeface="Times New Roman"/>
                          <a:cs typeface="Arial" panose="020B0604020202020204" pitchFamily="34" charset="0"/>
                        </a:rPr>
                        <a:t>я пишу</a:t>
                      </a:r>
                      <a:endParaRPr lang="cs-CZ" sz="2000" b="1"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cs-CZ" sz="2000" b="1" dirty="0">
                          <a:effectLst/>
                          <a:latin typeface="Arial" panose="020B0604020202020204" pitchFamily="34" charset="0"/>
                          <a:ea typeface="Times New Roman"/>
                          <a:cs typeface="Arial" panose="020B0604020202020204" pitchFamily="34" charset="0"/>
                        </a:rPr>
                        <a:t>psal jsem</a:t>
                      </a:r>
                    </a:p>
                    <a:p>
                      <a:pPr algn="just">
                        <a:lnSpc>
                          <a:spcPct val="107000"/>
                        </a:lnSpc>
                        <a:spcAft>
                          <a:spcPts val="0"/>
                        </a:spcAft>
                      </a:pPr>
                      <a:r>
                        <a:rPr lang="ru-RU" sz="2000" b="1" dirty="0">
                          <a:effectLst/>
                          <a:latin typeface="Arial" panose="020B0604020202020204" pitchFamily="34" charset="0"/>
                          <a:ea typeface="Times New Roman"/>
                          <a:cs typeface="Arial" panose="020B0604020202020204" pitchFamily="34" charset="0"/>
                        </a:rPr>
                        <a:t>я писал</a:t>
                      </a:r>
                      <a:endParaRPr lang="cs-CZ" sz="2000" b="1"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b="1" dirty="0">
                          <a:effectLst/>
                          <a:latin typeface="Arial" panose="020B0604020202020204" pitchFamily="34" charset="0"/>
                          <a:ea typeface="Times New Roman"/>
                          <a:cs typeface="Arial" panose="020B0604020202020204" pitchFamily="34" charset="0"/>
                        </a:rPr>
                        <a:t>b</a:t>
                      </a:r>
                      <a:r>
                        <a:rPr lang="cs-CZ" sz="2000" b="1" dirty="0">
                          <a:effectLst/>
                          <a:latin typeface="Arial" panose="020B0604020202020204" pitchFamily="34" charset="0"/>
                          <a:ea typeface="Times New Roman"/>
                          <a:cs typeface="Arial" panose="020B0604020202020204" pitchFamily="34" charset="0"/>
                        </a:rPr>
                        <a:t>udu psát</a:t>
                      </a:r>
                    </a:p>
                    <a:p>
                      <a:pPr algn="just">
                        <a:lnSpc>
                          <a:spcPct val="107000"/>
                        </a:lnSpc>
                        <a:spcAft>
                          <a:spcPts val="0"/>
                        </a:spcAft>
                      </a:pPr>
                      <a:r>
                        <a:rPr lang="ru-RU" sz="2000" b="1" dirty="0">
                          <a:effectLst/>
                          <a:latin typeface="Arial" panose="020B0604020202020204" pitchFamily="34" charset="0"/>
                          <a:ea typeface="Times New Roman"/>
                          <a:cs typeface="Arial" panose="020B0604020202020204" pitchFamily="34" charset="0"/>
                        </a:rPr>
                        <a:t>я буду писать</a:t>
                      </a:r>
                      <a:endParaRPr lang="cs-CZ" sz="2000" b="1"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b="1" dirty="0">
                          <a:effectLst/>
                          <a:latin typeface="Arial" panose="020B0604020202020204" pitchFamily="34" charset="0"/>
                          <a:ea typeface="Times New Roman"/>
                          <a:cs typeface="Arial" panose="020B0604020202020204" pitchFamily="34" charset="0"/>
                        </a:rPr>
                        <a:t> </a:t>
                      </a:r>
                      <a:endParaRPr lang="cs-CZ" sz="2000" b="1"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61227">
                <a:tc>
                  <a:txBody>
                    <a:bodyPr/>
                    <a:lstStyle/>
                    <a:p>
                      <a:pPr algn="just">
                        <a:lnSpc>
                          <a:spcPct val="107000"/>
                        </a:lnSpc>
                        <a:spcAft>
                          <a:spcPts val="0"/>
                        </a:spcAft>
                      </a:pPr>
                      <a:r>
                        <a:rPr lang="ru-RU" sz="2000" b="1" dirty="0">
                          <a:effectLst/>
                          <a:latin typeface="Arial" panose="020B0604020202020204" pitchFamily="34" charset="0"/>
                          <a:ea typeface="Times New Roman"/>
                          <a:cs typeface="Arial" panose="020B0604020202020204" pitchFamily="34" charset="0"/>
                        </a:rPr>
                        <a:t>СВ</a:t>
                      </a:r>
                      <a:endParaRPr lang="cs-CZ" sz="2000" b="1"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cs-CZ" sz="2000" b="1" dirty="0">
                          <a:effectLst/>
                          <a:latin typeface="Arial" panose="020B0604020202020204" pitchFamily="34" charset="0"/>
                          <a:ea typeface="Times New Roman"/>
                          <a:cs typeface="Arial" panose="020B0604020202020204" pitchFamily="34" charset="0"/>
                        </a:rPr>
                        <a:t>napsat</a:t>
                      </a:r>
                    </a:p>
                    <a:p>
                      <a:pPr algn="just">
                        <a:lnSpc>
                          <a:spcPct val="107000"/>
                        </a:lnSpc>
                        <a:spcAft>
                          <a:spcPts val="0"/>
                        </a:spcAft>
                      </a:pPr>
                      <a:r>
                        <a:rPr lang="ru-RU" sz="2000" b="1" dirty="0">
                          <a:effectLst/>
                          <a:latin typeface="Arial" panose="020B0604020202020204" pitchFamily="34" charset="0"/>
                          <a:ea typeface="Times New Roman"/>
                          <a:cs typeface="Arial" panose="020B0604020202020204" pitchFamily="34" charset="0"/>
                        </a:rPr>
                        <a:t>написать</a:t>
                      </a:r>
                      <a:endParaRPr lang="cs-CZ" sz="2000" b="1"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b="1" dirty="0">
                          <a:effectLst/>
                          <a:latin typeface="Arial" panose="020B0604020202020204" pitchFamily="34" charset="0"/>
                          <a:ea typeface="Times New Roman"/>
                          <a:cs typeface="Arial" panose="020B0604020202020204" pitchFamily="34" charset="0"/>
                        </a:rPr>
                        <a:t> </a:t>
                      </a:r>
                      <a:endParaRPr lang="cs-CZ" sz="2000" b="1"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cs-CZ" sz="2000" b="1" dirty="0">
                          <a:effectLst/>
                          <a:latin typeface="Arial" panose="020B0604020202020204" pitchFamily="34" charset="0"/>
                          <a:ea typeface="Times New Roman"/>
                          <a:cs typeface="Arial" panose="020B0604020202020204" pitchFamily="34" charset="0"/>
                        </a:rPr>
                        <a:t>napsal jsem</a:t>
                      </a:r>
                    </a:p>
                    <a:p>
                      <a:pPr algn="just">
                        <a:lnSpc>
                          <a:spcPct val="107000"/>
                        </a:lnSpc>
                        <a:spcAft>
                          <a:spcPts val="0"/>
                        </a:spcAft>
                      </a:pPr>
                      <a:r>
                        <a:rPr lang="ru-RU" sz="2000" b="1" dirty="0">
                          <a:effectLst/>
                          <a:latin typeface="Arial" panose="020B0604020202020204" pitchFamily="34" charset="0"/>
                          <a:ea typeface="Times New Roman"/>
                          <a:cs typeface="Arial" panose="020B0604020202020204" pitchFamily="34" charset="0"/>
                        </a:rPr>
                        <a:t>я написал</a:t>
                      </a:r>
                      <a:endParaRPr lang="cs-CZ" sz="2000" b="1"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b="1" dirty="0">
                          <a:effectLst/>
                          <a:latin typeface="Arial" panose="020B0604020202020204" pitchFamily="34" charset="0"/>
                          <a:ea typeface="Times New Roman"/>
                          <a:cs typeface="Arial" panose="020B0604020202020204" pitchFamily="34" charset="0"/>
                        </a:rPr>
                        <a:t> </a:t>
                      </a:r>
                      <a:endParaRPr lang="cs-CZ" sz="2000" b="1"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cs-CZ" sz="2000" b="1" dirty="0">
                          <a:effectLst/>
                          <a:latin typeface="Arial" panose="020B0604020202020204" pitchFamily="34" charset="0"/>
                          <a:ea typeface="Times New Roman"/>
                          <a:cs typeface="Arial" panose="020B0604020202020204" pitchFamily="34" charset="0"/>
                        </a:rPr>
                        <a:t>napíšu</a:t>
                      </a:r>
                    </a:p>
                    <a:p>
                      <a:pPr algn="just">
                        <a:lnSpc>
                          <a:spcPct val="107000"/>
                        </a:lnSpc>
                        <a:spcAft>
                          <a:spcPts val="0"/>
                        </a:spcAft>
                      </a:pPr>
                      <a:r>
                        <a:rPr lang="ru-RU" sz="2000" b="1" dirty="0">
                          <a:effectLst/>
                          <a:latin typeface="Arial" panose="020B0604020202020204" pitchFamily="34" charset="0"/>
                          <a:ea typeface="Times New Roman"/>
                          <a:cs typeface="Arial" panose="020B0604020202020204" pitchFamily="34" charset="0"/>
                        </a:rPr>
                        <a:t>я напишу</a:t>
                      </a:r>
                      <a:endParaRPr lang="cs-CZ" sz="2000" b="1"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14247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95ED1D51-A0BF-4026-870F-7ED1699EE170}"/>
              </a:ext>
            </a:extLst>
          </p:cNvPr>
          <p:cNvSpPr txBox="1"/>
          <p:nvPr/>
        </p:nvSpPr>
        <p:spPr>
          <a:xfrm>
            <a:off x="396536" y="197346"/>
            <a:ext cx="11398928" cy="6463308"/>
          </a:xfrm>
          <a:prstGeom prst="rect">
            <a:avLst/>
          </a:prstGeom>
          <a:noFill/>
        </p:spPr>
        <p:txBody>
          <a:bodyPr wrap="square">
            <a:spAutoFit/>
          </a:bodyPr>
          <a:lstStyle/>
          <a:p>
            <a:pPr algn="just"/>
            <a:r>
              <a:rPr lang="ru-RU" sz="2300" b="1" dirty="0"/>
              <a:t>Способы глагольного действия 1. Переведите на русский язык глаголы в скобках и употребите их в правильной форме. </a:t>
            </a:r>
          </a:p>
          <a:p>
            <a:pPr algn="just"/>
            <a:r>
              <a:rPr lang="ru-RU" sz="2300" dirty="0"/>
              <a:t>1. «Ты что, с ума сошёл!» – вдруг (</a:t>
            </a:r>
            <a:r>
              <a:rPr lang="ru-RU" sz="2300" dirty="0" err="1"/>
              <a:t>začít</a:t>
            </a:r>
            <a:r>
              <a:rPr lang="ru-RU" sz="2300" dirty="0"/>
              <a:t> </a:t>
            </a:r>
            <a:r>
              <a:rPr lang="ru-RU" sz="2300" dirty="0" err="1"/>
              <a:t>křičet</a:t>
            </a:r>
            <a:r>
              <a:rPr lang="ru-RU" sz="2300" dirty="0"/>
              <a:t> / </a:t>
            </a:r>
            <a:r>
              <a:rPr lang="ru-RU" sz="2300" dirty="0" err="1"/>
              <a:t>dát</a:t>
            </a:r>
            <a:r>
              <a:rPr lang="ru-RU" sz="2300" dirty="0"/>
              <a:t> </a:t>
            </a:r>
            <a:r>
              <a:rPr lang="ru-RU" sz="2300" dirty="0" err="1"/>
              <a:t>se</a:t>
            </a:r>
            <a:r>
              <a:rPr lang="ru-RU" sz="2300" dirty="0"/>
              <a:t> </a:t>
            </a:r>
            <a:r>
              <a:rPr lang="ru-RU" sz="2300" dirty="0" err="1"/>
              <a:t>do</a:t>
            </a:r>
            <a:r>
              <a:rPr lang="ru-RU" sz="2300" dirty="0"/>
              <a:t> </a:t>
            </a:r>
            <a:r>
              <a:rPr lang="ru-RU" sz="2300" dirty="0" err="1"/>
              <a:t>křiku</a:t>
            </a:r>
            <a:r>
              <a:rPr lang="ru-RU" sz="2300" dirty="0"/>
              <a:t>) он. 2. (</a:t>
            </a:r>
            <a:r>
              <a:rPr lang="ru-RU" sz="2300" dirty="0" err="1"/>
              <a:t>popsat</a:t>
            </a:r>
            <a:r>
              <a:rPr lang="ru-RU" sz="2300" dirty="0"/>
              <a:t>) всю эту бумагу и стану писателем! 3. От верного выбора зависит, наберемся ли мы за отпуск сил или (</a:t>
            </a:r>
            <a:r>
              <a:rPr lang="ru-RU" sz="2300" dirty="0" err="1"/>
              <a:t>být</a:t>
            </a:r>
            <a:r>
              <a:rPr lang="ru-RU" sz="2300" dirty="0"/>
              <a:t> </a:t>
            </a:r>
            <a:r>
              <a:rPr lang="ru-RU" sz="2300" dirty="0" err="1"/>
              <a:t>unaven</a:t>
            </a:r>
            <a:r>
              <a:rPr lang="ru-RU" sz="2300" dirty="0"/>
              <a:t>) еще больше. 4. В 1910 году был проведен большой ремонт храма, на который они (</a:t>
            </a:r>
            <a:r>
              <a:rPr lang="ru-RU" sz="2300" dirty="0" err="1"/>
              <a:t>utratit</a:t>
            </a:r>
            <a:r>
              <a:rPr lang="ru-RU" sz="2300" dirty="0"/>
              <a:t>) все пожертвования. 5. К ночи были найдены, развешаны и включены разноцветные гирлянды, и веранда (</a:t>
            </a:r>
            <a:r>
              <a:rPr lang="ru-RU" sz="2300" dirty="0" err="1"/>
              <a:t>rozzářit</a:t>
            </a:r>
            <a:r>
              <a:rPr lang="ru-RU" sz="2300" dirty="0"/>
              <a:t> </a:t>
            </a:r>
            <a:r>
              <a:rPr lang="ru-RU" sz="2300" dirty="0" err="1"/>
              <a:t>se</a:t>
            </a:r>
            <a:r>
              <a:rPr lang="ru-RU" sz="2300" dirty="0"/>
              <a:t>). 6. Я (</a:t>
            </a:r>
            <a:r>
              <a:rPr lang="ru-RU" sz="2300" dirty="0" err="1"/>
              <a:t>chvíli</a:t>
            </a:r>
            <a:r>
              <a:rPr lang="ru-RU" sz="2300" dirty="0"/>
              <a:t> </a:t>
            </a:r>
            <a:r>
              <a:rPr lang="ru-RU" sz="2300" dirty="0" err="1"/>
              <a:t>sedět</a:t>
            </a:r>
            <a:r>
              <a:rPr lang="ru-RU" sz="2300" dirty="0"/>
              <a:t>) минутку позевывая, затем встал и отправился в ванную. 7. Кира убрала в столовой, (</a:t>
            </a:r>
            <a:r>
              <a:rPr lang="ru-RU" sz="2300" dirty="0" err="1"/>
              <a:t>umýt</a:t>
            </a:r>
            <a:r>
              <a:rPr lang="ru-RU" sz="2300" dirty="0"/>
              <a:t> </a:t>
            </a:r>
            <a:r>
              <a:rPr lang="ru-RU" sz="2300" dirty="0" err="1"/>
              <a:t>všechno</a:t>
            </a:r>
            <a:r>
              <a:rPr lang="ru-RU" sz="2300" dirty="0"/>
              <a:t>) всю посуду и только потом пошла спать. 8. Той же ночью открылись шлюзы, и (</a:t>
            </a:r>
            <a:r>
              <a:rPr lang="ru-RU" sz="2300" dirty="0" err="1"/>
              <a:t>začít</a:t>
            </a:r>
            <a:r>
              <a:rPr lang="ru-RU" sz="2300" dirty="0"/>
              <a:t> </a:t>
            </a:r>
            <a:r>
              <a:rPr lang="ru-RU" sz="2300" dirty="0" err="1"/>
              <a:t>proudit</a:t>
            </a:r>
            <a:r>
              <a:rPr lang="ru-RU" sz="2300" dirty="0"/>
              <a:t>) вода, затопляя улицы прекрасного города. 9. Лесничий не соглашается, озадаченно (</a:t>
            </a:r>
            <a:r>
              <a:rPr lang="ru-RU" sz="2300" dirty="0" err="1"/>
              <a:t>vrtět</a:t>
            </a:r>
            <a:r>
              <a:rPr lang="ru-RU" sz="2300" dirty="0"/>
              <a:t>) головой. 10. Девушка, ухмыляется, (</a:t>
            </a:r>
            <a:r>
              <a:rPr lang="ru-RU" sz="2300" dirty="0" err="1"/>
              <a:t>mrkat</a:t>
            </a:r>
            <a:r>
              <a:rPr lang="ru-RU" sz="2300" dirty="0"/>
              <a:t>) Алексею Петровичу. 11. А (</a:t>
            </a:r>
            <a:r>
              <a:rPr lang="ru-RU" sz="2300" dirty="0" err="1"/>
              <a:t>málo</a:t>
            </a:r>
            <a:r>
              <a:rPr lang="ru-RU" sz="2300" dirty="0"/>
              <a:t> </a:t>
            </a:r>
            <a:r>
              <a:rPr lang="ru-RU" sz="2300" dirty="0" err="1"/>
              <a:t>spát</a:t>
            </a:r>
            <a:r>
              <a:rPr lang="ru-RU" sz="2300" dirty="0"/>
              <a:t> / </a:t>
            </a:r>
            <a:r>
              <a:rPr lang="ru-RU" sz="2300" dirty="0" err="1"/>
              <a:t>nespat</a:t>
            </a:r>
            <a:r>
              <a:rPr lang="ru-RU" sz="2300" dirty="0"/>
              <a:t> </a:t>
            </a:r>
            <a:r>
              <a:rPr lang="ru-RU" sz="2300" dirty="0" err="1"/>
              <a:t>pořádně</a:t>
            </a:r>
            <a:r>
              <a:rPr lang="ru-RU" sz="2300" dirty="0"/>
              <a:t>) он изо дня в день, и все из-за суеты, из-за долгов. 12. Пусть домой идёт, хоть суп на ужин семье (</a:t>
            </a:r>
            <a:r>
              <a:rPr lang="ru-RU" sz="2300" dirty="0" err="1"/>
              <a:t>uvařit</a:t>
            </a:r>
            <a:r>
              <a:rPr lang="ru-RU" sz="2300" dirty="0"/>
              <a:t>)! 13. Вскоре его перевели в тюремную больницу, (</a:t>
            </a:r>
            <a:r>
              <a:rPr lang="ru-RU" sz="2300" dirty="0" err="1"/>
              <a:t>dát</a:t>
            </a:r>
            <a:r>
              <a:rPr lang="ru-RU" sz="2300" dirty="0"/>
              <a:t> </a:t>
            </a:r>
            <a:r>
              <a:rPr lang="ru-RU" sz="2300" dirty="0" err="1"/>
              <a:t>trochu</a:t>
            </a:r>
            <a:r>
              <a:rPr lang="ru-RU" sz="2300" dirty="0"/>
              <a:t> </a:t>
            </a:r>
            <a:r>
              <a:rPr lang="ru-RU" sz="2300" dirty="0" err="1"/>
              <a:t>do</a:t>
            </a:r>
            <a:r>
              <a:rPr lang="ru-RU" sz="2300" dirty="0"/>
              <a:t> </a:t>
            </a:r>
            <a:r>
              <a:rPr lang="ru-RU" sz="2300" dirty="0" err="1"/>
              <a:t>pořádku</a:t>
            </a:r>
            <a:r>
              <a:rPr lang="ru-RU" sz="2300" dirty="0"/>
              <a:t> / </a:t>
            </a:r>
            <a:r>
              <a:rPr lang="ru-RU" sz="2300" dirty="0" err="1"/>
              <a:t>trochu</a:t>
            </a:r>
            <a:r>
              <a:rPr lang="ru-RU" sz="2300" dirty="0"/>
              <a:t> </a:t>
            </a:r>
            <a:r>
              <a:rPr lang="ru-RU" sz="2300" dirty="0" err="1"/>
              <a:t>vykurýrovat</a:t>
            </a:r>
            <a:r>
              <a:rPr lang="ru-RU" sz="2300" dirty="0"/>
              <a:t>) и отпустили. 14. Это исследование уже в пух и прах (</a:t>
            </a:r>
            <a:r>
              <a:rPr lang="ru-RU" sz="2300" dirty="0" err="1"/>
              <a:t>ostře</a:t>
            </a:r>
            <a:r>
              <a:rPr lang="ru-RU" sz="2300" dirty="0"/>
              <a:t> </a:t>
            </a:r>
            <a:r>
              <a:rPr lang="ru-RU" sz="2300" dirty="0" err="1"/>
              <a:t>zkritizovat</a:t>
            </a:r>
            <a:r>
              <a:rPr lang="ru-RU" sz="2300" dirty="0"/>
              <a:t> / </a:t>
            </a:r>
            <a:r>
              <a:rPr lang="ru-RU" sz="2300" dirty="0" err="1"/>
              <a:t>odsoudit</a:t>
            </a:r>
            <a:r>
              <a:rPr lang="ru-RU" sz="2300" dirty="0"/>
              <a:t>) коллеги, которым не посчастливилось сделать подобного открытия. 15. Мне душно, я немного (</a:t>
            </a:r>
            <a:r>
              <a:rPr lang="ru-RU" sz="2300" dirty="0" err="1"/>
              <a:t>pootevřít</a:t>
            </a:r>
            <a:r>
              <a:rPr lang="ru-RU" sz="2300" dirty="0"/>
              <a:t>) дверь. 16. Публикации лишь слегка (</a:t>
            </a:r>
            <a:r>
              <a:rPr lang="ru-RU" sz="2300" dirty="0" err="1"/>
              <a:t>poodhalit</a:t>
            </a:r>
            <a:r>
              <a:rPr lang="ru-RU" sz="2300" dirty="0"/>
              <a:t>) завесу тайны. 17. Он (</a:t>
            </a:r>
            <a:r>
              <a:rPr lang="ru-RU" sz="2300" dirty="0" err="1"/>
              <a:t>odkašlat</a:t>
            </a:r>
            <a:r>
              <a:rPr lang="ru-RU" sz="2300" dirty="0"/>
              <a:t> </a:t>
            </a:r>
            <a:r>
              <a:rPr lang="ru-RU" sz="2300" dirty="0" err="1"/>
              <a:t>si</a:t>
            </a:r>
            <a:r>
              <a:rPr lang="ru-RU" sz="2300" dirty="0"/>
              <a:t>) и посмотрел на меня исподлобья. 18. Пойдем, Валера, нас дома (</a:t>
            </a:r>
            <a:r>
              <a:rPr lang="ru-RU" sz="2300" dirty="0" err="1"/>
              <a:t>netrpělivě</a:t>
            </a:r>
            <a:r>
              <a:rPr lang="ru-RU" sz="2300" dirty="0"/>
              <a:t> </a:t>
            </a:r>
            <a:r>
              <a:rPr lang="ru-RU" sz="2300" dirty="0" err="1"/>
              <a:t>čekat</a:t>
            </a:r>
            <a:r>
              <a:rPr lang="ru-RU" sz="2300" dirty="0"/>
              <a:t> / </a:t>
            </a:r>
            <a:r>
              <a:rPr lang="ru-RU" sz="2300" dirty="0" err="1"/>
              <a:t>nemoct</a:t>
            </a:r>
            <a:r>
              <a:rPr lang="ru-RU" sz="2300" dirty="0"/>
              <a:t> </a:t>
            </a:r>
            <a:r>
              <a:rPr lang="ru-RU" sz="2300" dirty="0" err="1"/>
              <a:t>se</a:t>
            </a:r>
            <a:r>
              <a:rPr lang="ru-RU" sz="2300" dirty="0"/>
              <a:t> </a:t>
            </a:r>
            <a:r>
              <a:rPr lang="ru-RU" sz="2300" dirty="0" err="1"/>
              <a:t>dočkat</a:t>
            </a:r>
            <a:r>
              <a:rPr lang="ru-RU" sz="2300" dirty="0"/>
              <a:t>). 19. Сейчас (</a:t>
            </a:r>
            <a:r>
              <a:rPr lang="ru-RU" sz="2300" dirty="0" err="1"/>
              <a:t>strčit</a:t>
            </a:r>
            <a:r>
              <a:rPr lang="ru-RU" sz="2300" dirty="0"/>
              <a:t>) дверь и выйду в шумный мир.</a:t>
            </a:r>
            <a:endParaRPr lang="cs-CZ" sz="2300" dirty="0"/>
          </a:p>
        </p:txBody>
      </p:sp>
    </p:spTree>
    <p:extLst>
      <p:ext uri="{BB962C8B-B14F-4D97-AF65-F5344CB8AC3E}">
        <p14:creationId xmlns:p14="http://schemas.microsoft.com/office/powerpoint/2010/main" val="4022160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F2F065B-1F57-4DA0-B009-7A76D8FCF43E}"/>
              </a:ext>
            </a:extLst>
          </p:cNvPr>
          <p:cNvSpPr txBox="1"/>
          <p:nvPr/>
        </p:nvSpPr>
        <p:spPr>
          <a:xfrm>
            <a:off x="387658" y="428178"/>
            <a:ext cx="11416683" cy="5632311"/>
          </a:xfrm>
          <a:prstGeom prst="rect">
            <a:avLst/>
          </a:prstGeom>
          <a:noFill/>
        </p:spPr>
        <p:txBody>
          <a:bodyPr wrap="square">
            <a:spAutoFit/>
          </a:bodyPr>
          <a:lstStyle/>
          <a:p>
            <a:pPr algn="just"/>
            <a:r>
              <a:rPr lang="ru-RU" sz="2400" b="1" dirty="0"/>
              <a:t>Переведите на </a:t>
            </a:r>
            <a:r>
              <a:rPr lang="ru-RU" sz="2400" b="1"/>
              <a:t>русский язык. </a:t>
            </a:r>
            <a:endParaRPr lang="ru-RU" sz="2400" b="1" dirty="0"/>
          </a:p>
          <a:p>
            <a:pPr algn="just"/>
            <a:r>
              <a:rPr lang="ru-RU" sz="2400" dirty="0"/>
              <a:t>1. </a:t>
            </a:r>
            <a:r>
              <a:rPr lang="cs-CZ" sz="2400" dirty="0"/>
              <a:t>Chlapec opět povyrostl ale postavu měl pořad hubenou. 2. Teprve když pozamykala dveře a začala s večeří, zděsila se. 3. Určitě na ni vybafne, jako už tolikrát, za těmihle malinkatými dvířky! 4. Když se jim to hodí, klidně člověku bodnou nůž do zad. 5. Jeho 5. </a:t>
            </a:r>
            <a:r>
              <a:rPr lang="ru-RU" sz="2400" dirty="0"/>
              <a:t>глагол 183 </a:t>
            </a:r>
            <a:r>
              <a:rPr lang="cs-CZ" sz="2400" dirty="0"/>
              <a:t>dva černí labradoři pospávali v  kulatých koších u  sporáku. 6. Rozespale seděla na stoličce a pozpěvovala. 7. Nemohl se vynadívat na její úžasná tetování. 8. Když to majitel uviděl, rozkřičel se na celé kolo. 9. Nedaleko cíle mu dýmka dohořela, zastavil se tedy, aby ji vyklepal. 10. K nám do internátu měla přijít exkurze, honem nám sem navěšeli záclony, natáhli koberce. 11. Asistent nakoukl do místnosti a dolil nám kávu. 12. Teď, když stojí auto na zemi, dotáhnete šrouby ještě jednou. 13. Tam ho zahřáli a nakrmili. 14. Byl často nemocný, prodělal několik zápalů plic. 15. Lehce zakašlal, aby na sebe upozornil, ale nikdo mu neodpověděl. 16. Vím, že jsem udělala hloupost, ale vrátit zpět už to nejde. 17. Navečeřeli se, pak si došli pro kabát a společně odjeli domů. 18. Bezděky lehce pokulhávala. 19. Přikývl a zabručel si pod nos něco nepříliš vlídného. 20. Úmyslně utýrali k  smrti několik zadržených. 21. Pes zavyl, nechtěl se vzdát svého úlovku. 22. Zahřměly dva výstřely, zarachotily kroky a poté znovu vše utichlo.</a:t>
            </a:r>
          </a:p>
        </p:txBody>
      </p:sp>
    </p:spTree>
    <p:extLst>
      <p:ext uri="{BB962C8B-B14F-4D97-AF65-F5344CB8AC3E}">
        <p14:creationId xmlns:p14="http://schemas.microsoft.com/office/powerpoint/2010/main" val="1970762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0BCF314-5457-4B88-B4AB-64F45CFEAF3E}"/>
              </a:ext>
            </a:extLst>
          </p:cNvPr>
          <p:cNvSpPr txBox="1"/>
          <p:nvPr/>
        </p:nvSpPr>
        <p:spPr>
          <a:xfrm>
            <a:off x="1408590" y="946429"/>
            <a:ext cx="9374820" cy="4965142"/>
          </a:xfrm>
          <a:prstGeom prst="rect">
            <a:avLst/>
          </a:prstGeom>
          <a:noFill/>
        </p:spPr>
        <p:txBody>
          <a:bodyPr wrap="square">
            <a:spAutoFit/>
          </a:bodyPr>
          <a:lstStyle/>
          <a:p>
            <a:pPr indent="449580" algn="just">
              <a:lnSpc>
                <a:spcPct val="107000"/>
              </a:lnSpc>
              <a:spcAft>
                <a:spcPts val="800"/>
              </a:spcAft>
            </a:pPr>
            <a:r>
              <a:rPr lang="ru-RU" sz="2000" b="1" dirty="0">
                <a:effectLst/>
                <a:latin typeface="Arial" panose="020B0604020202020204" pitchFamily="34" charset="0"/>
                <a:ea typeface="Times New Roman" panose="02020603050405020304" pitchFamily="18" charset="0"/>
                <a:cs typeface="Arial" panose="020B0604020202020204" pitchFamily="34" charset="0"/>
              </a:rPr>
              <a:t>ЧЯ и РЯ располагают двучленной парадигмой совершенных и несовершенных форм </a:t>
            </a:r>
            <a:r>
              <a:rPr lang="ru-RU" sz="2000" dirty="0">
                <a:effectLst/>
                <a:latin typeface="Arial" panose="020B0604020202020204" pitchFamily="34" charset="0"/>
                <a:ea typeface="Times New Roman" panose="02020603050405020304" pitchFamily="18" charset="0"/>
                <a:cs typeface="Arial" panose="020B0604020202020204" pitchFamily="34" charset="0"/>
              </a:rPr>
              <a:t>глагола, противопоставленных по категориальным видовым признакам </a:t>
            </a:r>
            <a:r>
              <a:rPr lang="ru-RU" sz="2000" b="1" dirty="0">
                <a:effectLst/>
                <a:latin typeface="Arial" panose="020B0604020202020204" pitchFamily="34" charset="0"/>
                <a:ea typeface="Times New Roman" panose="02020603050405020304" pitchFamily="18" charset="0"/>
                <a:cs typeface="Arial" panose="020B0604020202020204" pitchFamily="34" charset="0"/>
              </a:rPr>
              <a:t>целостности и предельности</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p>
          <a:p>
            <a:pPr indent="449580" algn="just">
              <a:lnSpc>
                <a:spcPct val="107000"/>
              </a:lnSpc>
              <a:spcAft>
                <a:spcPts val="800"/>
              </a:spcAft>
            </a:pPr>
            <a:endParaRPr lang="ru-RU" sz="2000" dirty="0">
              <a:latin typeface="Arial" panose="020B0604020202020204" pitchFamily="34" charset="0"/>
              <a:ea typeface="Times New Roman" panose="02020603050405020304" pitchFamily="18" charset="0"/>
              <a:cs typeface="Arial" panose="020B0604020202020204" pitchFamily="34" charset="0"/>
            </a:endParaRPr>
          </a:p>
          <a:p>
            <a:pPr indent="449580" algn="just">
              <a:lnSpc>
                <a:spcPct val="107000"/>
              </a:lnSpc>
              <a:spcAft>
                <a:spcPts val="800"/>
              </a:spcAft>
            </a:pPr>
            <a:r>
              <a:rPr lang="ru-RU" sz="2000" dirty="0">
                <a:effectLst/>
                <a:latin typeface="Arial" panose="020B0604020202020204" pitchFamily="34" charset="0"/>
                <a:ea typeface="Times New Roman" panose="02020603050405020304" pitchFamily="18" charset="0"/>
                <a:cs typeface="Arial" panose="020B0604020202020204" pitchFamily="34" charset="0"/>
              </a:rPr>
              <a:t>Структуру видовых противопоставлений в принципе можно считать сходной.</a:t>
            </a:r>
          </a:p>
          <a:p>
            <a:pPr marL="342900" indent="-342900" algn="just">
              <a:lnSpc>
                <a:spcPct val="107000"/>
              </a:lnSpc>
              <a:spcAft>
                <a:spcPts val="800"/>
              </a:spcAft>
              <a:buFont typeface="Arial" panose="020B0604020202020204" pitchFamily="34" charset="0"/>
              <a:buChar char="•"/>
            </a:pPr>
            <a:r>
              <a:rPr lang="ru-RU" sz="2000" b="1" dirty="0">
                <a:effectLst/>
                <a:latin typeface="Arial" panose="020B0604020202020204" pitchFamily="34" charset="0"/>
                <a:ea typeface="Times New Roman" panose="02020603050405020304" pitchFamily="18" charset="0"/>
                <a:cs typeface="Arial" panose="020B0604020202020204" pitchFamily="34" charset="0"/>
              </a:rPr>
              <a:t>НCВ</a:t>
            </a:r>
            <a:r>
              <a:rPr lang="ru-RU" sz="2000" dirty="0">
                <a:effectLst/>
                <a:latin typeface="Arial" panose="020B0604020202020204" pitchFamily="34" charset="0"/>
                <a:ea typeface="Times New Roman" panose="02020603050405020304" pitchFamily="18" charset="0"/>
                <a:cs typeface="Arial" panose="020B0604020202020204" pitchFamily="34" charset="0"/>
              </a:rPr>
              <a:t> обозначает действие в его течении, </a:t>
            </a:r>
          </a:p>
          <a:p>
            <a:pPr marL="342900" indent="-342900" algn="just">
              <a:lnSpc>
                <a:spcPct val="107000"/>
              </a:lnSpc>
              <a:spcAft>
                <a:spcPts val="800"/>
              </a:spcAft>
              <a:buFont typeface="Arial" panose="020B0604020202020204" pitchFamily="34" charset="0"/>
              <a:buChar char="•"/>
            </a:pPr>
            <a:r>
              <a:rPr lang="ru-RU" sz="2000" b="1" dirty="0">
                <a:latin typeface="Arial" panose="020B0604020202020204" pitchFamily="34" charset="0"/>
                <a:ea typeface="Times New Roman" panose="02020603050405020304" pitchFamily="18" charset="0"/>
                <a:cs typeface="Arial" panose="020B0604020202020204" pitchFamily="34" charset="0"/>
              </a:rPr>
              <a:t>СВ</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a:effectLst/>
                <a:latin typeface="Arial" panose="020B0604020202020204" pitchFamily="34" charset="0"/>
                <a:ea typeface="Times New Roman" panose="02020603050405020304" pitchFamily="18" charset="0"/>
                <a:cs typeface="Arial" panose="020B0604020202020204" pitchFamily="34" charset="0"/>
              </a:rPr>
              <a:t>Глаголы ограничены пределом действия (</a:t>
            </a:r>
            <a:r>
              <a:rPr lang="ru-RU" sz="2000" i="1" dirty="0">
                <a:effectLst/>
                <a:latin typeface="Arial" panose="020B0604020202020204" pitchFamily="34" charset="0"/>
                <a:ea typeface="Times New Roman" panose="02020603050405020304" pitchFamily="18" charset="0"/>
                <a:cs typeface="Arial" panose="020B0604020202020204" pitchFamily="34" charset="0"/>
              </a:rPr>
              <a:t>спеть, </a:t>
            </a:r>
            <a:r>
              <a:rPr lang="ru-RU" sz="2000" i="1" dirty="0" err="1">
                <a:effectLst/>
                <a:latin typeface="Arial" panose="020B0604020202020204" pitchFamily="34" charset="0"/>
                <a:ea typeface="Times New Roman" panose="02020603050405020304" pitchFamily="18" charset="0"/>
                <a:cs typeface="Arial" panose="020B0604020202020204" pitchFamily="34" charset="0"/>
              </a:rPr>
              <a:t>zazpívat</a:t>
            </a:r>
            <a:r>
              <a:rPr lang="ru-RU" sz="2000" i="1"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a:effectLst/>
                <a:latin typeface="Arial" panose="020B0604020202020204" pitchFamily="34" charset="0"/>
                <a:ea typeface="Times New Roman" panose="02020603050405020304" pitchFamily="18" charset="0"/>
                <a:cs typeface="Arial" panose="020B0604020202020204" pitchFamily="34" charset="0"/>
              </a:rPr>
              <a:t>– совершить действие)</a:t>
            </a:r>
          </a:p>
          <a:p>
            <a:pPr marL="342900" indent="-342900" algn="just">
              <a:lnSpc>
                <a:spcPct val="107000"/>
              </a:lnSpc>
              <a:spcAft>
                <a:spcPts val="800"/>
              </a:spcAft>
              <a:buFont typeface="Arial" panose="020B0604020202020204" pitchFamily="34" charset="0"/>
              <a:buChar char="•"/>
            </a:pPr>
            <a:r>
              <a:rPr lang="ru-RU" sz="2000" b="1" dirty="0">
                <a:latin typeface="Arial" panose="020B0604020202020204" pitchFamily="34" charset="0"/>
                <a:ea typeface="Times New Roman" panose="02020603050405020304" pitchFamily="18" charset="0"/>
                <a:cs typeface="Arial" panose="020B0604020202020204" pitchFamily="34" charset="0"/>
              </a:rPr>
              <a:t>СГД</a:t>
            </a:r>
            <a:r>
              <a:rPr lang="ru-RU" sz="2000" dirty="0">
                <a:effectLst/>
                <a:latin typeface="Arial" panose="020B0604020202020204" pitchFamily="34" charset="0"/>
                <a:ea typeface="Times New Roman" panose="02020603050405020304" pitchFamily="18" charset="0"/>
                <a:cs typeface="Arial" panose="020B0604020202020204" pitchFamily="34" charset="0"/>
              </a:rPr>
              <a:t> действия (</a:t>
            </a:r>
            <a:r>
              <a:rPr lang="ru-RU" sz="2000" i="1" dirty="0">
                <a:effectLst/>
                <a:latin typeface="Arial" panose="020B0604020202020204" pitchFamily="34" charset="0"/>
                <a:ea typeface="Times New Roman" panose="02020603050405020304" pitchFamily="18" charset="0"/>
                <a:cs typeface="Arial" panose="020B0604020202020204" pitchFamily="34" charset="0"/>
              </a:rPr>
              <a:t>запел</a:t>
            </a:r>
            <a:r>
              <a:rPr lang="ru-RU" sz="2000" dirty="0">
                <a:effectLst/>
                <a:latin typeface="Arial" panose="020B0604020202020204" pitchFamily="34" charset="0"/>
                <a:ea typeface="Times New Roman" panose="02020603050405020304" pitchFamily="18" charset="0"/>
                <a:cs typeface="Arial" panose="020B0604020202020204" pitchFamily="34" charset="0"/>
              </a:rPr>
              <a:t> – начал, </a:t>
            </a:r>
            <a:r>
              <a:rPr lang="ru-RU" sz="2000" i="1" dirty="0">
                <a:effectLst/>
                <a:latin typeface="Arial" panose="020B0604020202020204" pitchFamily="34" charset="0"/>
                <a:ea typeface="Times New Roman" panose="02020603050405020304" pitchFamily="18" charset="0"/>
                <a:cs typeface="Arial" panose="020B0604020202020204" pitchFamily="34" charset="0"/>
              </a:rPr>
              <a:t>попел</a:t>
            </a:r>
            <a:r>
              <a:rPr lang="ru-RU" sz="2000" dirty="0">
                <a:effectLst/>
                <a:latin typeface="Arial" panose="020B0604020202020204" pitchFamily="34" charset="0"/>
                <a:ea typeface="Times New Roman" panose="02020603050405020304" pitchFamily="18" charset="0"/>
                <a:cs typeface="Arial" panose="020B0604020202020204" pitchFamily="34" charset="0"/>
              </a:rPr>
              <a:t> – некоторое время, </a:t>
            </a:r>
            <a:r>
              <a:rPr lang="ru-RU" sz="2000" i="1" dirty="0">
                <a:effectLst/>
                <a:latin typeface="Arial" panose="020B0604020202020204" pitchFamily="34" charset="0"/>
                <a:ea typeface="Times New Roman" panose="02020603050405020304" pitchFamily="18" charset="0"/>
                <a:cs typeface="Arial" panose="020B0604020202020204" pitchFamily="34" charset="0"/>
              </a:rPr>
              <a:t>допел</a:t>
            </a:r>
            <a:r>
              <a:rPr lang="ru-RU" sz="2000" dirty="0">
                <a:effectLst/>
                <a:latin typeface="Arial" panose="020B0604020202020204" pitchFamily="34" charset="0"/>
                <a:ea typeface="Times New Roman" panose="02020603050405020304" pitchFamily="18" charset="0"/>
                <a:cs typeface="Arial" panose="020B0604020202020204" pitchFamily="34" charset="0"/>
              </a:rPr>
              <a:t> – закончил). </a:t>
            </a:r>
          </a:p>
          <a:p>
            <a:pPr indent="449580" algn="just">
              <a:lnSpc>
                <a:spcPct val="107000"/>
              </a:lnSpc>
              <a:spcAft>
                <a:spcPts val="800"/>
              </a:spcAft>
            </a:pPr>
            <a:r>
              <a:rPr lang="ru-RU" sz="2000" dirty="0">
                <a:effectLst/>
                <a:latin typeface="Arial" panose="020B0604020202020204" pitchFamily="34" charset="0"/>
                <a:ea typeface="Times New Roman" panose="02020603050405020304" pitchFamily="18" charset="0"/>
                <a:cs typeface="Arial" panose="020B0604020202020204" pitchFamily="34" charset="0"/>
              </a:rPr>
              <a:t>Т.е. </a:t>
            </a:r>
            <a:r>
              <a:rPr lang="ru-RU" sz="2000" b="1" dirty="0">
                <a:effectLst/>
                <a:latin typeface="Arial" panose="020B0604020202020204" pitchFamily="34" charset="0"/>
                <a:ea typeface="Times New Roman" panose="02020603050405020304" pitchFamily="18" charset="0"/>
                <a:cs typeface="Arial" panose="020B0604020202020204" pitchFamily="34" charset="0"/>
              </a:rPr>
              <a:t>противопоставление</a:t>
            </a:r>
            <a:r>
              <a:rPr lang="ru-RU" sz="2000" dirty="0">
                <a:effectLst/>
                <a:latin typeface="Arial" panose="020B0604020202020204" pitchFamily="34" charset="0"/>
                <a:ea typeface="Times New Roman" panose="02020603050405020304" pitchFamily="18" charset="0"/>
                <a:cs typeface="Arial" panose="020B0604020202020204" pitchFamily="34" charset="0"/>
              </a:rPr>
              <a:t> производится </a:t>
            </a:r>
            <a:r>
              <a:rPr lang="ru-RU" sz="2000" b="1" dirty="0">
                <a:effectLst/>
                <a:latin typeface="Arial" panose="020B0604020202020204" pitchFamily="34" charset="0"/>
                <a:ea typeface="Times New Roman" panose="02020603050405020304" pitchFamily="18" charset="0"/>
                <a:cs typeface="Arial" panose="020B0604020202020204" pitchFamily="34" charset="0"/>
              </a:rPr>
              <a:t>по критериям </a:t>
            </a:r>
            <a:r>
              <a:rPr lang="ru-RU" sz="2000" b="1" u="sng" dirty="0">
                <a:effectLst/>
                <a:latin typeface="Arial" panose="020B0604020202020204" pitchFamily="34" charset="0"/>
                <a:ea typeface="Times New Roman" panose="02020603050405020304" pitchFamily="18" charset="0"/>
                <a:cs typeface="Arial" panose="020B0604020202020204" pitchFamily="34" charset="0"/>
              </a:rPr>
              <a:t>завершенности / незавершенности</a:t>
            </a:r>
            <a:r>
              <a:rPr lang="ru-RU" sz="2000" b="1" dirty="0">
                <a:effectLst/>
                <a:latin typeface="Arial" panose="020B0604020202020204" pitchFamily="34" charset="0"/>
                <a:ea typeface="Times New Roman" panose="02020603050405020304" pitchFamily="18" charset="0"/>
                <a:cs typeface="Arial" panose="020B0604020202020204" pitchFamily="34" charset="0"/>
              </a:rPr>
              <a:t> и </a:t>
            </a:r>
            <a:r>
              <a:rPr lang="ru-RU" sz="2000" b="1" u="sng" dirty="0">
                <a:effectLst/>
                <a:latin typeface="Arial" panose="020B0604020202020204" pitchFamily="34" charset="0"/>
                <a:ea typeface="Times New Roman" panose="02020603050405020304" pitchFamily="18" charset="0"/>
                <a:cs typeface="Arial" panose="020B0604020202020204" pitchFamily="34" charset="0"/>
              </a:rPr>
              <a:t>результативности / </a:t>
            </a:r>
            <a:r>
              <a:rPr lang="ru-RU" sz="2000" b="1" u="sng" dirty="0" err="1">
                <a:effectLst/>
                <a:latin typeface="Arial" panose="020B0604020202020204" pitchFamily="34" charset="0"/>
                <a:ea typeface="Times New Roman" panose="02020603050405020304" pitchFamily="18" charset="0"/>
                <a:cs typeface="Arial" panose="020B0604020202020204" pitchFamily="34" charset="0"/>
              </a:rPr>
              <a:t>нерезультативности</a:t>
            </a:r>
            <a:r>
              <a:rPr lang="ru-RU" sz="2000" dirty="0">
                <a:effectLst/>
                <a:latin typeface="Arial" panose="020B0604020202020204" pitchFamily="34" charset="0"/>
                <a:ea typeface="Times New Roman" panose="02020603050405020304" pitchFamily="18" charset="0"/>
                <a:cs typeface="Arial" panose="020B0604020202020204" pitchFamily="34" charset="0"/>
              </a:rPr>
              <a:t>.</a:t>
            </a:r>
            <a:endParaRPr lang="cs-CZ"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50322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6529002-0617-42D6-BE86-F687DE676A0D}"/>
              </a:ext>
            </a:extLst>
          </p:cNvPr>
          <p:cNvSpPr txBox="1"/>
          <p:nvPr/>
        </p:nvSpPr>
        <p:spPr>
          <a:xfrm>
            <a:off x="1526957" y="1690062"/>
            <a:ext cx="9303799" cy="3477875"/>
          </a:xfrm>
          <a:prstGeom prst="rect">
            <a:avLst/>
          </a:prstGeom>
          <a:noFill/>
        </p:spPr>
        <p:txBody>
          <a:bodyPr wrap="square">
            <a:spAutoFit/>
          </a:bodyPr>
          <a:lstStyle/>
          <a:p>
            <a:pPr marL="285750" indent="-285750">
              <a:spcAft>
                <a:spcPts val="0"/>
              </a:spcAft>
              <a:buFont typeface="Courier New" panose="02070309020205020404" pitchFamily="49" charset="0"/>
              <a:buChar char="o"/>
            </a:pPr>
            <a:r>
              <a:rPr lang="ru-RU" sz="2000" i="1" dirty="0">
                <a:effectLst/>
                <a:latin typeface="Arial" panose="020B0604020202020204" pitchFamily="34" charset="0"/>
                <a:ea typeface="Times New Roman"/>
                <a:cs typeface="Arial" panose="020B0604020202020204" pitchFamily="34" charset="0"/>
              </a:rPr>
              <a:t>В прошлом месяце он </a:t>
            </a:r>
            <a:r>
              <a:rPr lang="ru-RU" sz="2000" i="1" u="sng" dirty="0">
                <a:effectLst/>
                <a:latin typeface="Arial" panose="020B0604020202020204" pitchFamily="34" charset="0"/>
                <a:ea typeface="Times New Roman"/>
                <a:cs typeface="Arial" panose="020B0604020202020204" pitchFamily="34" charset="0"/>
              </a:rPr>
              <a:t>ездил</a:t>
            </a:r>
            <a:r>
              <a:rPr lang="ru-RU" sz="2000" i="1" dirty="0">
                <a:effectLst/>
                <a:latin typeface="Arial" panose="020B0604020202020204" pitchFamily="34" charset="0"/>
                <a:ea typeface="Times New Roman"/>
                <a:cs typeface="Arial" panose="020B0604020202020204" pitchFamily="34" charset="0"/>
              </a:rPr>
              <a:t> в отпуск. </a:t>
            </a:r>
            <a:r>
              <a:rPr lang="ru-RU" sz="2000" dirty="0">
                <a:effectLst/>
                <a:latin typeface="Arial" panose="020B0604020202020204" pitchFamily="34" charset="0"/>
                <a:ea typeface="Times New Roman"/>
                <a:cs typeface="Arial" panose="020B0604020202020204" pitchFamily="34" charset="0"/>
              </a:rPr>
              <a:t>х </a:t>
            </a:r>
            <a:r>
              <a:rPr lang="ru-RU" sz="2000" i="1" dirty="0">
                <a:effectLst/>
                <a:latin typeface="Arial" panose="020B0604020202020204" pitchFamily="34" charset="0"/>
                <a:ea typeface="Times New Roman"/>
                <a:cs typeface="Arial" panose="020B0604020202020204" pitchFamily="34" charset="0"/>
              </a:rPr>
              <a:t>Он отлично </a:t>
            </a:r>
            <a:r>
              <a:rPr lang="ru-RU" sz="2000" i="1" u="sng" dirty="0">
                <a:effectLst/>
                <a:latin typeface="Arial" panose="020B0604020202020204" pitchFamily="34" charset="0"/>
                <a:ea typeface="Times New Roman"/>
                <a:cs typeface="Arial" panose="020B0604020202020204" pitchFamily="34" charset="0"/>
              </a:rPr>
              <a:t>съездил</a:t>
            </a:r>
            <a:r>
              <a:rPr lang="ru-RU" sz="2000" i="1" dirty="0">
                <a:effectLst/>
                <a:latin typeface="Arial" panose="020B0604020202020204" pitchFamily="34" charset="0"/>
                <a:ea typeface="Times New Roman"/>
                <a:cs typeface="Arial" panose="020B0604020202020204" pitchFamily="34" charset="0"/>
              </a:rPr>
              <a:t> в отпуск.</a:t>
            </a:r>
          </a:p>
          <a:p>
            <a:pPr marL="285750" indent="-285750">
              <a:spcAft>
                <a:spcPts val="0"/>
              </a:spcAft>
              <a:buFont typeface="Courier New" panose="02070309020205020404" pitchFamily="49" charset="0"/>
              <a:buChar char="o"/>
            </a:pPr>
            <a:r>
              <a:rPr lang="ru-RU" sz="2000" i="1" dirty="0">
                <a:effectLst/>
                <a:latin typeface="Arial" panose="020B0604020202020204" pitchFamily="34" charset="0"/>
                <a:ea typeface="Times New Roman"/>
                <a:cs typeface="Arial" panose="020B0604020202020204" pitchFamily="34" charset="0"/>
              </a:rPr>
              <a:t>Она </a:t>
            </a:r>
            <a:r>
              <a:rPr lang="ru-RU" sz="2000" i="1" u="sng" dirty="0">
                <a:effectLst/>
                <a:latin typeface="Arial" panose="020B0604020202020204" pitchFamily="34" charset="0"/>
                <a:ea typeface="Times New Roman"/>
                <a:cs typeface="Arial" panose="020B0604020202020204" pitchFamily="34" charset="0"/>
              </a:rPr>
              <a:t>писала</a:t>
            </a:r>
            <a:r>
              <a:rPr lang="ru-RU" sz="2000" i="1" dirty="0">
                <a:effectLst/>
                <a:latin typeface="Arial" panose="020B0604020202020204" pitchFamily="34" charset="0"/>
                <a:ea typeface="Times New Roman"/>
                <a:cs typeface="Arial" panose="020B0604020202020204" pitchFamily="34" charset="0"/>
              </a:rPr>
              <a:t> диктант в общей сложности три часа. </a:t>
            </a:r>
            <a:r>
              <a:rPr lang="ru-RU" sz="2000" dirty="0">
                <a:effectLst/>
                <a:latin typeface="Arial" panose="020B0604020202020204" pitchFamily="34" charset="0"/>
                <a:ea typeface="Times New Roman"/>
                <a:cs typeface="Arial" panose="020B0604020202020204" pitchFamily="34" charset="0"/>
              </a:rPr>
              <a:t>х </a:t>
            </a:r>
            <a:r>
              <a:rPr lang="ru-RU" sz="2000" i="1" dirty="0">
                <a:effectLst/>
                <a:latin typeface="Arial" panose="020B0604020202020204" pitchFamily="34" charset="0"/>
                <a:ea typeface="Times New Roman"/>
                <a:cs typeface="Arial" panose="020B0604020202020204" pitchFamily="34" charset="0"/>
              </a:rPr>
              <a:t>Она </a:t>
            </a:r>
            <a:r>
              <a:rPr lang="ru-RU" sz="2000" i="1" u="sng" dirty="0">
                <a:effectLst/>
                <a:latin typeface="Arial" panose="020B0604020202020204" pitchFamily="34" charset="0"/>
                <a:ea typeface="Times New Roman"/>
                <a:cs typeface="Arial" panose="020B0604020202020204" pitchFamily="34" charset="0"/>
              </a:rPr>
              <a:t>написала</a:t>
            </a:r>
            <a:r>
              <a:rPr lang="ru-RU" sz="2000" i="1" dirty="0">
                <a:effectLst/>
                <a:latin typeface="Arial" panose="020B0604020202020204" pitchFamily="34" charset="0"/>
                <a:ea typeface="Times New Roman"/>
                <a:cs typeface="Arial" panose="020B0604020202020204" pitchFamily="34" charset="0"/>
              </a:rPr>
              <a:t> диктант за 3 часа.</a:t>
            </a:r>
          </a:p>
          <a:p>
            <a:pPr marL="285750" indent="-285750">
              <a:spcAft>
                <a:spcPts val="0"/>
              </a:spcAft>
              <a:buFont typeface="Courier New" panose="02070309020205020404" pitchFamily="49" charset="0"/>
              <a:buChar char="o"/>
            </a:pPr>
            <a:r>
              <a:rPr lang="ru-RU" sz="2000" i="1" dirty="0">
                <a:effectLst/>
                <a:latin typeface="Arial" panose="020B0604020202020204" pitchFamily="34" charset="0"/>
                <a:ea typeface="Times New Roman"/>
                <a:cs typeface="Arial" panose="020B0604020202020204" pitchFamily="34" charset="0"/>
              </a:rPr>
              <a:t>В молодости она </a:t>
            </a:r>
            <a:r>
              <a:rPr lang="ru-RU" sz="2000" i="1" u="sng" dirty="0">
                <a:effectLst/>
                <a:latin typeface="Arial" panose="020B0604020202020204" pitchFamily="34" charset="0"/>
                <a:ea typeface="Times New Roman"/>
                <a:cs typeface="Arial" panose="020B0604020202020204" pitchFamily="34" charset="0"/>
              </a:rPr>
              <a:t>играла</a:t>
            </a:r>
            <a:r>
              <a:rPr lang="ru-RU" sz="2000" i="1" dirty="0">
                <a:effectLst/>
                <a:latin typeface="Arial" panose="020B0604020202020204" pitchFamily="34" charset="0"/>
                <a:ea typeface="Times New Roman"/>
                <a:cs typeface="Arial" panose="020B0604020202020204" pitchFamily="34" charset="0"/>
              </a:rPr>
              <a:t> на скрипке</a:t>
            </a:r>
            <a:r>
              <a:rPr lang="ru-RU" sz="2000" i="1" dirty="0">
                <a:latin typeface="Arial" panose="020B0604020202020204" pitchFamily="34" charset="0"/>
                <a:ea typeface="Times New Roman"/>
                <a:cs typeface="Arial" panose="020B0604020202020204" pitchFamily="34" charset="0"/>
              </a:rPr>
              <a:t>.</a:t>
            </a:r>
            <a:r>
              <a:rPr lang="ru-RU" sz="2000" i="1" dirty="0">
                <a:effectLst/>
                <a:latin typeface="Arial" panose="020B0604020202020204" pitchFamily="34" charset="0"/>
                <a:ea typeface="Times New Roman"/>
                <a:cs typeface="Arial" panose="020B0604020202020204" pitchFamily="34" charset="0"/>
              </a:rPr>
              <a:t> </a:t>
            </a:r>
            <a:r>
              <a:rPr lang="ru-RU" sz="2000" dirty="0">
                <a:effectLst/>
                <a:latin typeface="Arial" panose="020B0604020202020204" pitchFamily="34" charset="0"/>
                <a:ea typeface="Times New Roman"/>
                <a:cs typeface="Arial" panose="020B0604020202020204" pitchFamily="34" charset="0"/>
              </a:rPr>
              <a:t>х </a:t>
            </a:r>
            <a:r>
              <a:rPr lang="ru-RU" sz="2000" i="1" dirty="0">
                <a:effectLst/>
                <a:latin typeface="Arial" panose="020B0604020202020204" pitchFamily="34" charset="0"/>
                <a:ea typeface="Times New Roman"/>
                <a:cs typeface="Arial" panose="020B0604020202020204" pitchFamily="34" charset="0"/>
              </a:rPr>
              <a:t>Она </a:t>
            </a:r>
            <a:r>
              <a:rPr lang="ru-RU" sz="2000" i="1" u="sng" dirty="0">
                <a:effectLst/>
                <a:latin typeface="Arial" panose="020B0604020202020204" pitchFamily="34" charset="0"/>
                <a:ea typeface="Times New Roman"/>
                <a:cs typeface="Arial" panose="020B0604020202020204" pitchFamily="34" charset="0"/>
              </a:rPr>
              <a:t>сыграла</a:t>
            </a:r>
            <a:r>
              <a:rPr lang="ru-RU" sz="2000" i="1" dirty="0">
                <a:effectLst/>
                <a:latin typeface="Arial" panose="020B0604020202020204" pitchFamily="34" charset="0"/>
                <a:ea typeface="Times New Roman"/>
                <a:cs typeface="Arial" panose="020B0604020202020204" pitchFamily="34" charset="0"/>
              </a:rPr>
              <a:t> на скрипке сложнейший этюд.</a:t>
            </a:r>
            <a:r>
              <a:rPr lang="ru-RU" sz="2000" dirty="0">
                <a:effectLst/>
                <a:latin typeface="Arial" panose="020B0604020202020204" pitchFamily="34" charset="0"/>
                <a:ea typeface="Times New Roman"/>
                <a:cs typeface="Arial" panose="020B0604020202020204" pitchFamily="34" charset="0"/>
              </a:rPr>
              <a:t> (завершенность присутствует, но глагол НСВ!)</a:t>
            </a:r>
          </a:p>
          <a:p>
            <a:pPr marL="285750" indent="-285750">
              <a:spcAft>
                <a:spcPts val="0"/>
              </a:spcAft>
              <a:buFont typeface="Courier New" panose="02070309020205020404" pitchFamily="49" charset="0"/>
              <a:buChar char="o"/>
            </a:pPr>
            <a:endParaRPr lang="cs-CZ" sz="2000" dirty="0">
              <a:latin typeface="Arial" panose="020B0604020202020204" pitchFamily="34" charset="0"/>
              <a:cs typeface="Arial" panose="020B0604020202020204" pitchFamily="34" charset="0"/>
            </a:endParaRPr>
          </a:p>
          <a:p>
            <a:pPr marL="285750" indent="-285750">
              <a:spcAft>
                <a:spcPts val="0"/>
              </a:spcAft>
              <a:buFont typeface="Courier New" panose="02070309020205020404" pitchFamily="49" charset="0"/>
              <a:buChar char="o"/>
            </a:pPr>
            <a:r>
              <a:rPr lang="cs-CZ" sz="2000" dirty="0">
                <a:latin typeface="Arial" panose="020B0604020202020204" pitchFamily="34" charset="0"/>
                <a:cs typeface="Arial" panose="020B0604020202020204" pitchFamily="34" charset="0"/>
              </a:rPr>
              <a:t>Na internetu </a:t>
            </a:r>
            <a:r>
              <a:rPr lang="cs-CZ" sz="2000" u="sng" dirty="0">
                <a:latin typeface="Arial" panose="020B0604020202020204" pitchFamily="34" charset="0"/>
                <a:cs typeface="Arial" panose="020B0604020202020204" pitchFamily="34" charset="0"/>
              </a:rPr>
              <a:t>platím</a:t>
            </a:r>
            <a:r>
              <a:rPr lang="cs-CZ" sz="2000" dirty="0">
                <a:latin typeface="Arial" panose="020B0604020202020204" pitchFamily="34" charset="0"/>
                <a:cs typeface="Arial" panose="020B0604020202020204" pitchFamily="34" charset="0"/>
              </a:rPr>
              <a:t> kartou. x Česko </a:t>
            </a:r>
            <a:r>
              <a:rPr lang="cs-CZ" sz="2000" u="sng" dirty="0">
                <a:latin typeface="Arial" panose="020B0604020202020204" pitchFamily="34" charset="0"/>
                <a:cs typeface="Arial" panose="020B0604020202020204" pitchFamily="34" charset="0"/>
              </a:rPr>
              <a:t>zaplatilo</a:t>
            </a:r>
            <a:r>
              <a:rPr lang="cs-CZ" sz="2000" dirty="0">
                <a:latin typeface="Arial" panose="020B0604020202020204" pitchFamily="34" charset="0"/>
                <a:cs typeface="Arial" panose="020B0604020202020204" pitchFamily="34" charset="0"/>
              </a:rPr>
              <a:t> za dvě unesené Češky v Pákistánu výkupné kolem 150 milionů korun.</a:t>
            </a:r>
          </a:p>
          <a:p>
            <a:pPr marL="285750" indent="-285750">
              <a:spcAft>
                <a:spcPts val="0"/>
              </a:spcAft>
              <a:buFont typeface="Courier New" panose="02070309020205020404" pitchFamily="49" charset="0"/>
              <a:buChar char="o"/>
            </a:pPr>
            <a:r>
              <a:rPr lang="cs-CZ" sz="2000" dirty="0">
                <a:latin typeface="Arial" panose="020B0604020202020204" pitchFamily="34" charset="0"/>
                <a:cs typeface="Arial" panose="020B0604020202020204" pitchFamily="34" charset="0"/>
              </a:rPr>
              <a:t>Frankfurtská firma </a:t>
            </a:r>
            <a:r>
              <a:rPr lang="cs-CZ" sz="2000" u="sng" dirty="0">
                <a:latin typeface="Arial" panose="020B0604020202020204" pitchFamily="34" charset="0"/>
                <a:cs typeface="Arial" panose="020B0604020202020204" pitchFamily="34" charset="0"/>
              </a:rPr>
              <a:t>vyráběla</a:t>
            </a:r>
            <a:r>
              <a:rPr lang="cs-CZ" sz="2000" dirty="0">
                <a:latin typeface="Arial" panose="020B0604020202020204" pitchFamily="34" charset="0"/>
                <a:cs typeface="Arial" panose="020B0604020202020204" pitchFamily="34" charset="0"/>
              </a:rPr>
              <a:t> jízdní kola a psací stroje. x Firma </a:t>
            </a:r>
            <a:r>
              <a:rPr lang="cs-CZ" sz="2000" u="sng" dirty="0">
                <a:latin typeface="Arial" panose="020B0604020202020204" pitchFamily="34" charset="0"/>
                <a:cs typeface="Arial" panose="020B0604020202020204" pitchFamily="34" charset="0"/>
              </a:rPr>
              <a:t>vyrobila</a:t>
            </a:r>
            <a:r>
              <a:rPr lang="cs-CZ" sz="2000" dirty="0">
                <a:latin typeface="Arial" panose="020B0604020202020204" pitchFamily="34" charset="0"/>
                <a:cs typeface="Arial" panose="020B0604020202020204" pitchFamily="34" charset="0"/>
              </a:rPr>
              <a:t> první přenosnou televizi na baterie.</a:t>
            </a:r>
          </a:p>
          <a:p>
            <a:pPr marL="285750" indent="-285750">
              <a:spcAft>
                <a:spcPts val="0"/>
              </a:spcAft>
              <a:buFont typeface="Courier New" panose="02070309020205020404" pitchFamily="49" charset="0"/>
              <a:buChar char="o"/>
            </a:pPr>
            <a:r>
              <a:rPr lang="cs-CZ" sz="2000" dirty="0">
                <a:latin typeface="Arial" panose="020B0604020202020204" pitchFamily="34" charset="0"/>
                <a:cs typeface="Arial" panose="020B0604020202020204" pitchFamily="34" charset="0"/>
              </a:rPr>
              <a:t>Člověk </a:t>
            </a:r>
            <a:r>
              <a:rPr lang="cs-CZ" sz="2000" u="sng" dirty="0">
                <a:latin typeface="Arial" panose="020B0604020202020204" pitchFamily="34" charset="0"/>
                <a:cs typeface="Arial" panose="020B0604020202020204" pitchFamily="34" charset="0"/>
              </a:rPr>
              <a:t>ničí</a:t>
            </a:r>
            <a:r>
              <a:rPr lang="cs-CZ" sz="2000" dirty="0">
                <a:latin typeface="Arial" panose="020B0604020202020204" pitchFamily="34" charset="0"/>
                <a:cs typeface="Arial" panose="020B0604020202020204" pitchFamily="34" charset="0"/>
              </a:rPr>
              <a:t> životní prostředí. x </a:t>
            </a:r>
            <a:r>
              <a:rPr lang="cs-CZ" sz="2000" u="sng" dirty="0">
                <a:latin typeface="Arial" panose="020B0604020202020204" pitchFamily="34" charset="0"/>
                <a:cs typeface="Arial" panose="020B0604020202020204" pitchFamily="34" charset="0"/>
              </a:rPr>
              <a:t>Zničila</a:t>
            </a:r>
            <a:r>
              <a:rPr lang="cs-CZ" sz="2000" dirty="0">
                <a:latin typeface="Arial" panose="020B0604020202020204" pitchFamily="34" charset="0"/>
                <a:cs typeface="Arial" panose="020B0604020202020204" pitchFamily="34" charset="0"/>
              </a:rPr>
              <a:t> jsem si život.</a:t>
            </a:r>
          </a:p>
        </p:txBody>
      </p:sp>
    </p:spTree>
    <p:extLst>
      <p:ext uri="{BB962C8B-B14F-4D97-AF65-F5344CB8AC3E}">
        <p14:creationId xmlns:p14="http://schemas.microsoft.com/office/powerpoint/2010/main" val="291087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96CB7D62-0D11-43B3-BA12-262C0ED2F7BB}"/>
              </a:ext>
            </a:extLst>
          </p:cNvPr>
          <p:cNvSpPr txBox="1"/>
          <p:nvPr/>
        </p:nvSpPr>
        <p:spPr>
          <a:xfrm>
            <a:off x="1926455" y="1997839"/>
            <a:ext cx="8646850" cy="2862322"/>
          </a:xfrm>
          <a:prstGeom prst="rect">
            <a:avLst/>
          </a:prstGeom>
          <a:noFill/>
        </p:spPr>
        <p:txBody>
          <a:bodyPr wrap="square">
            <a:spAutoFit/>
          </a:bodyPr>
          <a:lstStyle/>
          <a:p>
            <a:pPr marL="342900" indent="-342900">
              <a:buFont typeface="Wingdings" panose="05000000000000000000" pitchFamily="2" charset="2"/>
              <a:buChar char="§"/>
            </a:pPr>
            <a:r>
              <a:rPr lang="ru-RU" sz="2000" dirty="0">
                <a:effectLst/>
                <a:latin typeface="Arial" panose="020B0604020202020204" pitchFamily="34" charset="0"/>
                <a:ea typeface="Times New Roman" panose="02020603050405020304" pitchFamily="18" charset="0"/>
                <a:cs typeface="Arial" panose="020B0604020202020204" pitchFamily="34" charset="0"/>
              </a:rPr>
              <a:t>Видовая пара в узком понимании – это два глагола, тождественные по лексическому значению и различающиеся только по виду (</a:t>
            </a:r>
            <a:r>
              <a:rPr lang="ru-RU" sz="2000" i="1" dirty="0">
                <a:effectLst/>
                <a:latin typeface="Arial" panose="020B0604020202020204" pitchFamily="34" charset="0"/>
                <a:ea typeface="Times New Roman" panose="02020603050405020304" pitchFamily="18" charset="0"/>
                <a:cs typeface="Arial" panose="020B0604020202020204" pitchFamily="34" charset="0"/>
              </a:rPr>
              <a:t>чинить </a:t>
            </a:r>
            <a:r>
              <a:rPr lang="ru-RU" sz="2000" dirty="0">
                <a:effectLst/>
                <a:latin typeface="Arial" panose="020B0604020202020204" pitchFamily="34" charset="0"/>
                <a:ea typeface="Times New Roman" panose="02020603050405020304" pitchFamily="18" charset="0"/>
                <a:cs typeface="Arial" panose="020B0604020202020204" pitchFamily="34" charset="0"/>
              </a:rPr>
              <a:t>x </a:t>
            </a:r>
            <a:r>
              <a:rPr lang="ru-RU" sz="2000" i="1" dirty="0">
                <a:effectLst/>
                <a:latin typeface="Arial" panose="020B0604020202020204" pitchFamily="34" charset="0"/>
                <a:ea typeface="Times New Roman" panose="02020603050405020304" pitchFamily="18" charset="0"/>
                <a:cs typeface="Arial" panose="020B0604020202020204" pitchFamily="34" charset="0"/>
              </a:rPr>
              <a:t>починить</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p>
          <a:p>
            <a:pPr marL="342900" indent="-342900">
              <a:buFont typeface="Wingdings" panose="05000000000000000000" pitchFamily="2" charset="2"/>
              <a:buChar char="§"/>
            </a:pPr>
            <a:endParaRPr lang="ru-RU"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Wingdings" panose="05000000000000000000" pitchFamily="2" charset="2"/>
              <a:buChar char="§"/>
            </a:pPr>
            <a:r>
              <a:rPr lang="ru-RU" sz="2000" dirty="0">
                <a:effectLst/>
                <a:latin typeface="Arial" panose="020B0604020202020204" pitchFamily="34" charset="0"/>
                <a:ea typeface="Times New Roman" panose="02020603050405020304" pitchFamily="18" charset="0"/>
                <a:cs typeface="Arial" panose="020B0604020202020204" pitchFamily="34" charset="0"/>
              </a:rPr>
              <a:t>Большинство глаголов в РЯ способно образовать чисто видовую пару. </a:t>
            </a:r>
          </a:p>
          <a:p>
            <a:pPr marL="342900" indent="-342900">
              <a:buFont typeface="Wingdings" panose="05000000000000000000" pitchFamily="2" charset="2"/>
              <a:buChar char="§"/>
            </a:pPr>
            <a:endParaRPr lang="ru-RU"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Wingdings" panose="05000000000000000000" pitchFamily="2" charset="2"/>
              <a:buChar char="§"/>
            </a:pPr>
            <a:r>
              <a:rPr lang="ru-RU" sz="2000" dirty="0">
                <a:effectLst/>
                <a:latin typeface="Arial" panose="020B0604020202020204" pitchFamily="34" charset="0"/>
                <a:ea typeface="Times New Roman" panose="02020603050405020304" pitchFamily="18" charset="0"/>
                <a:cs typeface="Arial" panose="020B0604020202020204" pitchFamily="34" charset="0"/>
              </a:rPr>
              <a:t>Образование видовых пар в ЧЯ и РЯ характеризуются сходными средствами.</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3556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4AEB6B3B-1EA2-4406-87A5-CFE1B024F522}"/>
              </a:ext>
            </a:extLst>
          </p:cNvPr>
          <p:cNvSpPr txBox="1"/>
          <p:nvPr/>
        </p:nvSpPr>
        <p:spPr>
          <a:xfrm>
            <a:off x="1207364" y="1327108"/>
            <a:ext cx="9605640" cy="4093428"/>
          </a:xfrm>
          <a:prstGeom prst="rect">
            <a:avLst/>
          </a:prstGeom>
          <a:noFill/>
        </p:spPr>
        <p:txBody>
          <a:bodyPr wrap="square">
            <a:spAutoFit/>
          </a:bodyPr>
          <a:lstStyle/>
          <a:p>
            <a:r>
              <a:rPr lang="ru-RU" sz="2000" b="1" dirty="0" err="1">
                <a:effectLst/>
                <a:latin typeface="Arial" panose="020B0604020202020204" pitchFamily="34" charset="0"/>
                <a:ea typeface="Times New Roman" panose="02020603050405020304" pitchFamily="18" charset="0"/>
                <a:cs typeface="Arial" panose="020B0604020202020204" pitchFamily="34" charset="0"/>
              </a:rPr>
              <a:t>Перфективация</a:t>
            </a:r>
            <a:r>
              <a:rPr lang="ru-RU" sz="2000" dirty="0">
                <a:effectLst/>
                <a:latin typeface="Arial" panose="020B0604020202020204" pitchFamily="34" charset="0"/>
                <a:ea typeface="Times New Roman" panose="02020603050405020304" pitchFamily="18" charset="0"/>
                <a:cs typeface="Arial" panose="020B0604020202020204" pitchFamily="34" charset="0"/>
              </a:rPr>
              <a:t> происходит по большей части:</a:t>
            </a:r>
          </a:p>
          <a:p>
            <a:endParaRPr lang="ru-RU" sz="2000"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Wingdings" panose="05000000000000000000" pitchFamily="2" charset="2"/>
              <a:buChar char="§"/>
            </a:pPr>
            <a:r>
              <a:rPr lang="ru-RU" sz="2000" dirty="0">
                <a:effectLst/>
                <a:latin typeface="Arial" panose="020B0604020202020204" pitchFamily="34" charset="0"/>
                <a:ea typeface="Times New Roman" panose="02020603050405020304" pitchFamily="18" charset="0"/>
                <a:cs typeface="Arial" panose="020B0604020202020204" pitchFamily="34" charset="0"/>
              </a:rPr>
              <a:t>с помощью префиксации (</a:t>
            </a:r>
            <a:r>
              <a:rPr lang="ru-RU" sz="2000" i="1" dirty="0">
                <a:effectLst/>
                <a:latin typeface="Arial" panose="020B0604020202020204" pitchFamily="34" charset="0"/>
                <a:ea typeface="Times New Roman" panose="02020603050405020304" pitchFamily="18" charset="0"/>
                <a:cs typeface="Arial" panose="020B0604020202020204" pitchFamily="34" charset="0"/>
              </a:rPr>
              <a:t>писать</a:t>
            </a:r>
            <a:r>
              <a:rPr lang="ru-RU" sz="2000" dirty="0">
                <a:effectLst/>
                <a:latin typeface="Arial" panose="020B0604020202020204" pitchFamily="34" charset="0"/>
                <a:ea typeface="Times New Roman" panose="02020603050405020304" pitchFamily="18" charset="0"/>
                <a:cs typeface="Arial" panose="020B0604020202020204" pitchFamily="34" charset="0"/>
              </a:rPr>
              <a:t> х </a:t>
            </a:r>
            <a:r>
              <a:rPr lang="ru-RU" sz="2000" i="1" dirty="0">
                <a:effectLst/>
                <a:latin typeface="Arial" panose="020B0604020202020204" pitchFamily="34" charset="0"/>
                <a:ea typeface="Times New Roman" panose="02020603050405020304" pitchFamily="18" charset="0"/>
                <a:cs typeface="Arial" panose="020B0604020202020204" pitchFamily="34" charset="0"/>
              </a:rPr>
              <a:t>написать</a:t>
            </a:r>
            <a:r>
              <a:rPr lang="ru-RU" sz="2000" dirty="0">
                <a:effectLst/>
                <a:latin typeface="Arial" panose="020B0604020202020204" pitchFamily="34" charset="0"/>
                <a:ea typeface="Times New Roman" panose="02020603050405020304" pitchFamily="18" charset="0"/>
                <a:cs typeface="Arial" panose="020B0604020202020204" pitchFamily="34" charset="0"/>
              </a:rPr>
              <a:t>), причем приставка может иметь чисто видовое или же семантическое значение, </a:t>
            </a:r>
          </a:p>
          <a:p>
            <a:pPr marL="342900" indent="-342900">
              <a:buFont typeface="Wingdings" panose="05000000000000000000" pitchFamily="2" charset="2"/>
              <a:buChar char="§"/>
            </a:pP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Wingdings" panose="05000000000000000000" pitchFamily="2" charset="2"/>
              <a:buChar char="§"/>
            </a:pPr>
            <a:r>
              <a:rPr lang="ru-RU" sz="2000" dirty="0">
                <a:effectLst/>
                <a:latin typeface="Arial" panose="020B0604020202020204" pitchFamily="34" charset="0"/>
                <a:ea typeface="Times New Roman" panose="02020603050405020304" pitchFamily="18" charset="0"/>
                <a:cs typeface="Arial" panose="020B0604020202020204" pitchFamily="34" charset="0"/>
              </a:rPr>
              <a:t>в РЯ также с помощью суффикса </a:t>
            </a:r>
            <a:r>
              <a:rPr lang="ru-RU" sz="2000" i="1" dirty="0">
                <a:effectLst/>
                <a:latin typeface="Arial" panose="020B0604020202020204" pitchFamily="34" charset="0"/>
                <a:ea typeface="Times New Roman" panose="02020603050405020304" pitchFamily="18" charset="0"/>
                <a:cs typeface="Arial" panose="020B0604020202020204" pitchFamily="34" charset="0"/>
              </a:rPr>
              <a:t>-ну</a:t>
            </a:r>
            <a:r>
              <a:rPr lang="ru-RU" sz="2000" dirty="0">
                <a:effectLst/>
                <a:latin typeface="Arial" panose="020B0604020202020204" pitchFamily="34" charset="0"/>
                <a:ea typeface="Times New Roman" panose="02020603050405020304" pitchFamily="18" charset="0"/>
                <a:cs typeface="Arial" panose="020B0604020202020204" pitchFamily="34" charset="0"/>
              </a:rPr>
              <a:t>, имеющего значение однократности действия (</a:t>
            </a:r>
            <a:r>
              <a:rPr lang="ru-RU" sz="2000" i="1" dirty="0">
                <a:effectLst/>
                <a:latin typeface="Arial" panose="020B0604020202020204" pitchFamily="34" charset="0"/>
                <a:ea typeface="Times New Roman" panose="02020603050405020304" pitchFamily="18" charset="0"/>
                <a:cs typeface="Arial" panose="020B0604020202020204" pitchFamily="34" charset="0"/>
              </a:rPr>
              <a:t>кивать - кивнуть</a:t>
            </a:r>
            <a:r>
              <a:rPr lang="ru-RU" sz="2000" dirty="0">
                <a:effectLst/>
                <a:latin typeface="Arial" panose="020B0604020202020204" pitchFamily="34" charset="0"/>
                <a:ea typeface="Times New Roman" panose="02020603050405020304" pitchFamily="18" charset="0"/>
                <a:cs typeface="Arial" panose="020B0604020202020204" pitchFamily="34" charset="0"/>
              </a:rPr>
              <a:t>), в ЧЯ наблюдаем глаголы мгновенного действия с аффиксом </a:t>
            </a:r>
            <a:r>
              <a:rPr lang="cs-CZ" sz="2000" dirty="0" err="1">
                <a:effectLst/>
                <a:latin typeface="Arial" panose="020B0604020202020204" pitchFamily="34" charset="0"/>
                <a:ea typeface="Times New Roman" panose="02020603050405020304" pitchFamily="18" charset="0"/>
                <a:cs typeface="Arial" panose="020B0604020202020204" pitchFamily="34" charset="0"/>
              </a:rPr>
              <a:t>nou</a:t>
            </a:r>
            <a:r>
              <a:rPr lang="cs-CZ" sz="2000" dirty="0">
                <a:effectLst/>
                <a:latin typeface="Arial" panose="020B0604020202020204" pitchFamily="34" charset="0"/>
                <a:ea typeface="Times New Roman" panose="02020603050405020304" pitchFamily="18" charset="0"/>
                <a:cs typeface="Arial" panose="020B0604020202020204" pitchFamily="34" charset="0"/>
              </a:rPr>
              <a:t> (dokonavá slovesa okamžitá, </a:t>
            </a:r>
            <a:r>
              <a:rPr lang="ru-RU" sz="2000" dirty="0">
                <a:effectLst/>
                <a:latin typeface="Arial" panose="020B0604020202020204" pitchFamily="34" charset="0"/>
                <a:ea typeface="Times New Roman" panose="02020603050405020304" pitchFamily="18" charset="0"/>
                <a:cs typeface="Arial" panose="020B0604020202020204" pitchFamily="34" charset="0"/>
              </a:rPr>
              <a:t>напр.: </a:t>
            </a:r>
            <a:r>
              <a:rPr lang="cs-CZ" sz="2000" i="1" dirty="0">
                <a:effectLst/>
                <a:latin typeface="Arial" panose="020B0604020202020204" pitchFamily="34" charset="0"/>
                <a:ea typeface="Times New Roman" panose="02020603050405020304" pitchFamily="18" charset="0"/>
                <a:cs typeface="Arial" panose="020B0604020202020204" pitchFamily="34" charset="0"/>
              </a:rPr>
              <a:t>tleskat </a:t>
            </a:r>
            <a:r>
              <a:rPr lang="ru-RU" sz="2000" i="1" dirty="0">
                <a:effectLst/>
                <a:latin typeface="Arial" panose="020B0604020202020204" pitchFamily="34" charset="0"/>
                <a:ea typeface="Times New Roman" panose="02020603050405020304" pitchFamily="18" charset="0"/>
                <a:cs typeface="Arial" panose="020B0604020202020204" pitchFamily="34" charset="0"/>
              </a:rPr>
              <a:t>х </a:t>
            </a:r>
            <a:r>
              <a:rPr lang="cs-CZ" sz="2000" i="1" dirty="0">
                <a:effectLst/>
                <a:latin typeface="Arial" panose="020B0604020202020204" pitchFamily="34" charset="0"/>
                <a:ea typeface="Times New Roman" panose="02020603050405020304" pitchFamily="18" charset="0"/>
                <a:cs typeface="Arial" panose="020B0604020202020204" pitchFamily="34" charset="0"/>
              </a:rPr>
              <a:t>tlesknout; hvízdat </a:t>
            </a:r>
            <a:r>
              <a:rPr lang="ru-RU" sz="2000" i="1" dirty="0">
                <a:effectLst/>
                <a:latin typeface="Arial" panose="020B0604020202020204" pitchFamily="34" charset="0"/>
                <a:ea typeface="Times New Roman" panose="02020603050405020304" pitchFamily="18" charset="0"/>
                <a:cs typeface="Arial" panose="020B0604020202020204" pitchFamily="34" charset="0"/>
              </a:rPr>
              <a:t>х </a:t>
            </a:r>
            <a:r>
              <a:rPr lang="cs-CZ" sz="2000" i="1" dirty="0">
                <a:effectLst/>
                <a:latin typeface="Arial" panose="020B0604020202020204" pitchFamily="34" charset="0"/>
                <a:ea typeface="Times New Roman" panose="02020603050405020304" pitchFamily="18" charset="0"/>
                <a:cs typeface="Arial" panose="020B0604020202020204" pitchFamily="34" charset="0"/>
              </a:rPr>
              <a:t>hvízdnout</a:t>
            </a:r>
            <a:r>
              <a:rPr lang="cs-CZ" sz="2000" dirty="0">
                <a:effectLst/>
                <a:latin typeface="Arial" panose="020B0604020202020204" pitchFamily="34" charset="0"/>
                <a:ea typeface="Times New Roman" panose="02020603050405020304" pitchFamily="18" charset="0"/>
                <a:cs typeface="Arial" panose="020B0604020202020204" pitchFamily="34" charset="0"/>
              </a:rPr>
              <a:t>)</a:t>
            </a:r>
            <a:r>
              <a:rPr lang="ru-RU" sz="2000" dirty="0">
                <a:effectLst/>
                <a:latin typeface="Arial" panose="020B0604020202020204" pitchFamily="34" charset="0"/>
                <a:ea typeface="Times New Roman" panose="02020603050405020304" pitchFamily="18" charset="0"/>
                <a:cs typeface="Arial" panose="020B0604020202020204" pitchFamily="34" charset="0"/>
              </a:rPr>
              <a:t>,</a:t>
            </a:r>
            <a:endParaRPr lang="cs-CZ" sz="2000" dirty="0">
              <a:effectLst/>
              <a:latin typeface="Arial" panose="020B0604020202020204" pitchFamily="34" charset="0"/>
              <a:ea typeface="Times New Roman" panose="02020603050405020304" pitchFamily="18" charset="0"/>
              <a:cs typeface="Arial" panose="020B0604020202020204" pitchFamily="34" charset="0"/>
            </a:endParaRPr>
          </a:p>
          <a:p>
            <a:endParaRPr lang="ru-RU" sz="2000"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Wingdings" panose="05000000000000000000" pitchFamily="2" charset="2"/>
              <a:buChar char="§"/>
            </a:pPr>
            <a:r>
              <a:rPr lang="ru-RU" sz="2000" dirty="0">
                <a:effectLst/>
                <a:latin typeface="Arial" panose="020B0604020202020204" pitchFamily="34" charset="0"/>
                <a:ea typeface="Times New Roman" panose="02020603050405020304" pitchFamily="18" charset="0"/>
                <a:cs typeface="Arial" panose="020B0604020202020204" pitchFamily="34" charset="0"/>
              </a:rPr>
              <a:t>с помощью изменения места ударения (</a:t>
            </a:r>
            <a:r>
              <a:rPr lang="ru-RU" sz="2000" i="1" dirty="0">
                <a:effectLst/>
                <a:latin typeface="Arial" panose="020B0604020202020204" pitchFamily="34" charset="0"/>
                <a:ea typeface="Times New Roman" panose="02020603050405020304" pitchFamily="18" charset="0"/>
                <a:cs typeface="Arial" panose="020B0604020202020204" pitchFamily="34" charset="0"/>
              </a:rPr>
              <a:t>нас</a:t>
            </a:r>
            <a:r>
              <a:rPr lang="ru-RU" sz="2000" i="1" u="sng" dirty="0">
                <a:effectLst/>
                <a:latin typeface="Arial" panose="020B0604020202020204" pitchFamily="34" charset="0"/>
                <a:ea typeface="Times New Roman" panose="02020603050405020304" pitchFamily="18" charset="0"/>
                <a:cs typeface="Arial" panose="020B0604020202020204" pitchFamily="34" charset="0"/>
              </a:rPr>
              <a:t>ы</a:t>
            </a:r>
            <a:r>
              <a:rPr lang="ru-RU" sz="2000" i="1" dirty="0">
                <a:effectLst/>
                <a:latin typeface="Arial" panose="020B0604020202020204" pitchFamily="34" charset="0"/>
                <a:ea typeface="Times New Roman" panose="02020603050405020304" pitchFamily="18" charset="0"/>
                <a:cs typeface="Arial" panose="020B0604020202020204" pitchFamily="34" charset="0"/>
              </a:rPr>
              <a:t>пать - насып</a:t>
            </a:r>
            <a:r>
              <a:rPr lang="ru-RU" sz="2000" i="1" u="sng" dirty="0">
                <a:effectLst/>
                <a:latin typeface="Arial" panose="020B0604020202020204" pitchFamily="34" charset="0"/>
                <a:ea typeface="Times New Roman" panose="02020603050405020304" pitchFamily="18" charset="0"/>
                <a:cs typeface="Arial" panose="020B0604020202020204" pitchFamily="34" charset="0"/>
              </a:rPr>
              <a:t>а</a:t>
            </a:r>
            <a:r>
              <a:rPr lang="ru-RU" sz="2000" i="1" dirty="0">
                <a:effectLst/>
                <a:latin typeface="Arial" panose="020B0604020202020204" pitchFamily="34" charset="0"/>
                <a:ea typeface="Times New Roman" panose="02020603050405020304" pitchFamily="18" charset="0"/>
                <a:cs typeface="Arial" panose="020B0604020202020204" pitchFamily="34" charset="0"/>
              </a:rPr>
              <a:t>ть, отрез</a:t>
            </a:r>
            <a:r>
              <a:rPr lang="ru-RU" sz="2000" i="1" u="sng" dirty="0">
                <a:effectLst/>
                <a:latin typeface="Arial" panose="020B0604020202020204" pitchFamily="34" charset="0"/>
                <a:ea typeface="Times New Roman" panose="02020603050405020304" pitchFamily="18" charset="0"/>
                <a:cs typeface="Arial" panose="020B0604020202020204" pitchFamily="34" charset="0"/>
              </a:rPr>
              <a:t>а</a:t>
            </a:r>
            <a:r>
              <a:rPr lang="ru-RU" sz="2000" i="1" dirty="0">
                <a:effectLst/>
                <a:latin typeface="Arial" panose="020B0604020202020204" pitchFamily="34" charset="0"/>
                <a:ea typeface="Times New Roman" panose="02020603050405020304" pitchFamily="18" charset="0"/>
                <a:cs typeface="Arial" panose="020B0604020202020204" pitchFamily="34" charset="0"/>
              </a:rPr>
              <a:t>ть - отр</a:t>
            </a:r>
            <a:r>
              <a:rPr lang="ru-RU" sz="2000" i="1" u="sng" dirty="0">
                <a:effectLst/>
                <a:latin typeface="Arial" panose="020B0604020202020204" pitchFamily="34" charset="0"/>
                <a:ea typeface="Times New Roman" panose="02020603050405020304" pitchFamily="18" charset="0"/>
                <a:cs typeface="Arial" panose="020B0604020202020204" pitchFamily="34" charset="0"/>
              </a:rPr>
              <a:t>е</a:t>
            </a:r>
            <a:r>
              <a:rPr lang="ru-RU" sz="2000" i="1" dirty="0">
                <a:effectLst/>
                <a:latin typeface="Arial" panose="020B0604020202020204" pitchFamily="34" charset="0"/>
                <a:ea typeface="Times New Roman" panose="02020603050405020304" pitchFamily="18" charset="0"/>
                <a:cs typeface="Arial" panose="020B0604020202020204" pitchFamily="34" charset="0"/>
              </a:rPr>
              <a:t>зать</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p>
          <a:p>
            <a:endParaRPr lang="ru-RU" sz="2000" b="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24803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8FE6BF92-77B8-4DB6-A7BA-77CAE26D64F4}"/>
              </a:ext>
            </a:extLst>
          </p:cNvPr>
          <p:cNvSpPr txBox="1"/>
          <p:nvPr/>
        </p:nvSpPr>
        <p:spPr>
          <a:xfrm>
            <a:off x="1482571" y="861925"/>
            <a:ext cx="9543494" cy="4678204"/>
          </a:xfrm>
          <a:prstGeom prst="rect">
            <a:avLst/>
          </a:prstGeom>
          <a:noFill/>
        </p:spPr>
        <p:txBody>
          <a:bodyPr wrap="square">
            <a:spAutoFit/>
          </a:bodyPr>
          <a:lstStyle/>
          <a:p>
            <a:endParaRPr lang="ru-RU" sz="2000" b="1" dirty="0">
              <a:latin typeface="Arial" panose="020B0604020202020204" pitchFamily="34" charset="0"/>
              <a:ea typeface="Times New Roman" panose="02020603050405020304" pitchFamily="18" charset="0"/>
              <a:cs typeface="Arial" panose="020B0604020202020204" pitchFamily="34" charset="0"/>
            </a:endParaRPr>
          </a:p>
          <a:p>
            <a:r>
              <a:rPr lang="ru-RU" sz="2000" b="1" dirty="0" err="1">
                <a:effectLst/>
                <a:latin typeface="Arial" panose="020B0604020202020204" pitchFamily="34" charset="0"/>
                <a:ea typeface="Times New Roman" panose="02020603050405020304" pitchFamily="18" charset="0"/>
                <a:cs typeface="Arial" panose="020B0604020202020204" pitchFamily="34" charset="0"/>
              </a:rPr>
              <a:t>Имперфективация</a:t>
            </a:r>
            <a:r>
              <a:rPr lang="ru-RU" sz="2000" b="1"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a:effectLst/>
                <a:latin typeface="Arial" panose="020B0604020202020204" pitchFamily="34" charset="0"/>
                <a:ea typeface="Times New Roman" panose="02020603050405020304" pitchFamily="18" charset="0"/>
                <a:cs typeface="Arial" panose="020B0604020202020204" pitchFamily="34" charset="0"/>
              </a:rPr>
              <a:t>осуществляется:</a:t>
            </a:r>
          </a:p>
          <a:p>
            <a:endParaRPr lang="ru-RU" sz="2000"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Wingdings" panose="05000000000000000000" pitchFamily="2" charset="2"/>
              <a:buChar char="§"/>
            </a:pPr>
            <a:r>
              <a:rPr lang="ru-RU" sz="2000" dirty="0">
                <a:effectLst/>
                <a:latin typeface="Arial" panose="020B0604020202020204" pitchFamily="34" charset="0"/>
                <a:ea typeface="Times New Roman" panose="02020603050405020304" pitchFamily="18" charset="0"/>
                <a:cs typeface="Arial" panose="020B0604020202020204" pitchFamily="34" charset="0"/>
              </a:rPr>
              <a:t>в основном с помощью разнообразных суффиксов (</a:t>
            </a:r>
            <a:r>
              <a:rPr lang="ru-RU" sz="2000" i="1" dirty="0">
                <a:effectLst/>
                <a:latin typeface="Arial" panose="020B0604020202020204" pitchFamily="34" charset="0"/>
                <a:ea typeface="Times New Roman" panose="02020603050405020304" pitchFamily="18" charset="0"/>
                <a:cs typeface="Arial" panose="020B0604020202020204" pitchFamily="34" charset="0"/>
              </a:rPr>
              <a:t>рассказать - рассказывать</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p>
          <a:p>
            <a:pPr marL="342900" indent="-342900">
              <a:buFont typeface="Wingdings" panose="05000000000000000000" pitchFamily="2" charset="2"/>
              <a:buChar char="§"/>
            </a:pPr>
            <a:endParaRPr lang="ru-RU"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Wingdings" panose="05000000000000000000" pitchFamily="2" charset="2"/>
              <a:buChar char="§"/>
            </a:pPr>
            <a:r>
              <a:rPr lang="ru-RU" sz="2000" dirty="0">
                <a:effectLst/>
                <a:latin typeface="Arial" panose="020B0604020202020204" pitchFamily="34" charset="0"/>
                <a:ea typeface="Times New Roman" panose="02020603050405020304" pitchFamily="18" charset="0"/>
                <a:cs typeface="Arial" panose="020B0604020202020204" pitchFamily="34" charset="0"/>
              </a:rPr>
              <a:t>в ЧЯ, кроме того, возможно в принципе парадигматическое образование многократных глаголов типа </a:t>
            </a:r>
            <a:r>
              <a:rPr lang="ru-RU" sz="2000" i="1" dirty="0" err="1">
                <a:effectLst/>
                <a:latin typeface="Arial" panose="020B0604020202020204" pitchFamily="34" charset="0"/>
                <a:ea typeface="Times New Roman" panose="02020603050405020304" pitchFamily="18" charset="0"/>
                <a:cs typeface="Arial" panose="020B0604020202020204" pitchFamily="34" charset="0"/>
              </a:rPr>
              <a:t>dělat</a:t>
            </a:r>
            <a:r>
              <a:rPr lang="ru-RU" sz="2000" i="1" dirty="0">
                <a:effectLst/>
                <a:latin typeface="Arial" panose="020B0604020202020204" pitchFamily="34" charset="0"/>
                <a:ea typeface="Times New Roman" panose="02020603050405020304" pitchFamily="18" charset="0"/>
                <a:cs typeface="Arial" panose="020B0604020202020204" pitchFamily="34" charset="0"/>
              </a:rPr>
              <a:t> - </a:t>
            </a:r>
            <a:r>
              <a:rPr lang="ru-RU" sz="2000" i="1" dirty="0" err="1">
                <a:effectLst/>
                <a:latin typeface="Arial" panose="020B0604020202020204" pitchFamily="34" charset="0"/>
                <a:ea typeface="Times New Roman" panose="02020603050405020304" pitchFamily="18" charset="0"/>
                <a:cs typeface="Arial" panose="020B0604020202020204" pitchFamily="34" charset="0"/>
              </a:rPr>
              <a:t>dělávat</a:t>
            </a:r>
            <a:r>
              <a:rPr lang="ru-RU" sz="2000" dirty="0">
                <a:effectLst/>
                <a:latin typeface="Arial" panose="020B0604020202020204" pitchFamily="34" charset="0"/>
                <a:ea typeface="Times New Roman" panose="02020603050405020304" pitchFamily="18" charset="0"/>
                <a:cs typeface="Arial" panose="020B0604020202020204" pitchFamily="34" charset="0"/>
              </a:rPr>
              <a:t>, в то время как литературный РЯ избегает форм типа </a:t>
            </a:r>
            <a:r>
              <a:rPr lang="ru-RU" sz="2000" i="1" dirty="0">
                <a:effectLst/>
                <a:latin typeface="Arial" panose="020B0604020202020204" pitchFamily="34" charset="0"/>
                <a:ea typeface="Times New Roman" panose="02020603050405020304" pitchFamily="18" charset="0"/>
                <a:cs typeface="Arial" panose="020B0604020202020204" pitchFamily="34" charset="0"/>
              </a:rPr>
              <a:t>хаживал</a:t>
            </a:r>
            <a:r>
              <a:rPr lang="ru-RU" sz="2000" dirty="0">
                <a:effectLst/>
                <a:latin typeface="Arial" panose="020B0604020202020204" pitchFamily="34" charset="0"/>
                <a:ea typeface="Times New Roman" panose="02020603050405020304" pitchFamily="18" charset="0"/>
                <a:cs typeface="Arial" panose="020B0604020202020204" pitchFamily="34" charset="0"/>
              </a:rPr>
              <a:t> (они не являются частью парадигмы соответствующих глаголов).</a:t>
            </a:r>
          </a:p>
          <a:p>
            <a:pPr marL="342900" indent="-342900">
              <a:buFont typeface="Wingdings" panose="05000000000000000000" pitchFamily="2" charset="2"/>
              <a:buChar char="§"/>
            </a:pPr>
            <a:endParaRPr lang="ru-RU"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ru-RU" sz="2000" dirty="0">
                <a:effectLst/>
                <a:latin typeface="Arial" panose="020B0604020202020204" pitchFamily="34" charset="0"/>
                <a:ea typeface="Times New Roman" panose="02020603050405020304" pitchFamily="18" charset="0"/>
                <a:cs typeface="Arial" panose="020B0604020202020204" pitchFamily="34" charset="0"/>
              </a:rPr>
              <a:t>Далее возможно образование видовых пар при изменении основы (</a:t>
            </a:r>
            <a:r>
              <a:rPr lang="ru-RU" sz="2000" i="1" dirty="0">
                <a:effectLst/>
                <a:latin typeface="Arial" panose="020B0604020202020204" pitchFamily="34" charset="0"/>
                <a:ea typeface="Times New Roman" panose="02020603050405020304" pitchFamily="18" charset="0"/>
                <a:cs typeface="Arial" panose="020B0604020202020204" pitchFamily="34" charset="0"/>
              </a:rPr>
              <a:t>принести - приносить</a:t>
            </a:r>
            <a:r>
              <a:rPr lang="ru-RU" sz="2000" dirty="0">
                <a:effectLst/>
                <a:latin typeface="Arial" panose="020B0604020202020204" pitchFamily="34" charset="0"/>
                <a:ea typeface="Times New Roman" panose="02020603050405020304" pitchFamily="18" charset="0"/>
                <a:cs typeface="Arial" panose="020B0604020202020204" pitchFamily="34" charset="0"/>
              </a:rPr>
              <a:t>),</a:t>
            </a:r>
          </a:p>
          <a:p>
            <a:pPr marL="342900" indent="-342900">
              <a:buFont typeface="Wingdings" panose="05000000000000000000" pitchFamily="2" charset="2"/>
              <a:buChar char="§"/>
            </a:pP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Wingdings" panose="05000000000000000000" pitchFamily="2" charset="2"/>
              <a:buChar char="§"/>
            </a:pPr>
            <a:r>
              <a:rPr lang="ru-RU" sz="2000" dirty="0">
                <a:effectLst/>
                <a:latin typeface="Arial" panose="020B0604020202020204" pitchFamily="34" charset="0"/>
                <a:ea typeface="Times New Roman" panose="02020603050405020304" pitchFamily="18" charset="0"/>
                <a:cs typeface="Arial" panose="020B0604020202020204" pitchFamily="34" charset="0"/>
              </a:rPr>
              <a:t>с помощью супплетивизма (</a:t>
            </a:r>
            <a:r>
              <a:rPr lang="ru-RU" sz="2000" i="1" dirty="0">
                <a:effectLst/>
                <a:latin typeface="Arial" panose="020B0604020202020204" pitchFamily="34" charset="0"/>
                <a:ea typeface="Times New Roman" panose="02020603050405020304" pitchFamily="18" charset="0"/>
                <a:cs typeface="Arial" panose="020B0604020202020204" pitchFamily="34" charset="0"/>
              </a:rPr>
              <a:t>взять - брать</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endParaRPr lang="cs-CZ"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88877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TM03457510[[fn=Savon]]</Template>
  <TotalTime>123</TotalTime>
  <Words>4820</Words>
  <Application>Microsoft Office PowerPoint</Application>
  <PresentationFormat>Širokoúhlá obrazovka</PresentationFormat>
  <Paragraphs>264</Paragraphs>
  <Slides>41</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41</vt:i4>
      </vt:variant>
    </vt:vector>
  </HeadingPairs>
  <TitlesOfParts>
    <vt:vector size="48" baseType="lpstr">
      <vt:lpstr>Arial</vt:lpstr>
      <vt:lpstr>Courier New</vt:lpstr>
      <vt:lpstr>Garamond</vt:lpstr>
      <vt:lpstr>Symbol</vt:lpstr>
      <vt:lpstr>Times New Roman</vt:lpstr>
      <vt:lpstr>Wingdings</vt:lpstr>
      <vt:lpstr>Savon</vt:lpstr>
      <vt:lpstr>ГЛАГОЛ КАТЕГОРИИ ВИДА И СГД  </vt:lpstr>
      <vt:lpstr>Категория вида</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Категория способов глагольного действия</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ГЛАГОЛ КАТЕГОРИИ ВИДА И НАКЛОНЕНИЯ</dc:title>
  <dc:creator>Veronika Stranz-Nikitina</dc:creator>
  <cp:lastModifiedBy>Stranz-Nikitina, Veronika</cp:lastModifiedBy>
  <cp:revision>12</cp:revision>
  <dcterms:created xsi:type="dcterms:W3CDTF">2020-11-02T13:09:36Z</dcterms:created>
  <dcterms:modified xsi:type="dcterms:W3CDTF">2021-10-15T11:09:24Z</dcterms:modified>
</cp:coreProperties>
</file>