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59" r:id="rId4"/>
    <p:sldId id="261" r:id="rId5"/>
    <p:sldId id="262" r:id="rId6"/>
    <p:sldId id="263" r:id="rId7"/>
    <p:sldId id="273" r:id="rId8"/>
    <p:sldId id="264" r:id="rId9"/>
    <p:sldId id="274" r:id="rId10"/>
    <p:sldId id="265" r:id="rId11"/>
    <p:sldId id="271" r:id="rId12"/>
    <p:sldId id="272" r:id="rId13"/>
    <p:sldId id="268" r:id="rId14"/>
    <p:sldId id="269" r:id="rId15"/>
    <p:sldId id="270" r:id="rId16"/>
    <p:sldId id="26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EEF3-CA01-4E92-825D-D16CD8298726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20E9-ED58-44E4-8014-5A85E4691D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1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2DF-9310-41AE-BDD8-A3C2873B296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1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82DF-9310-41AE-BDD8-A3C2873B296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1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8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89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10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3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9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06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5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86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2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6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4D4B9-7B47-44FB-BB74-1C294FE85FC3}" type="datetimeFigureOut">
              <a:rPr lang="cs-CZ" smtClean="0"/>
              <a:t>24.11.2016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0D3B-39F3-4226-9227-5C33F8DA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0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26876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41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83671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…smysl </a:t>
            </a:r>
            <a:r>
              <a:rPr lang="cs-CZ" dirty="0"/>
              <a:t>a hodnota uměleckého díla nejsou dány pouze jeho autorem, ani nadosobně "shůry", </a:t>
            </a:r>
            <a:r>
              <a:rPr lang="cs-CZ" b="1" dirty="0"/>
              <a:t>ale že </a:t>
            </a:r>
            <a:r>
              <a:rPr lang="cs-CZ" b="1" dirty="0" smtClean="0"/>
              <a:t>vznikají </a:t>
            </a:r>
            <a:r>
              <a:rPr lang="cs-CZ" dirty="0" smtClean="0"/>
              <a:t>subjektivně </a:t>
            </a:r>
            <a:r>
              <a:rPr lang="cs-CZ" dirty="0"/>
              <a:t>jako výsledek osobních uvědomělých či </a:t>
            </a:r>
            <a:r>
              <a:rPr lang="cs-CZ" dirty="0" err="1"/>
              <a:t>mimovědomých</a:t>
            </a:r>
            <a:r>
              <a:rPr lang="cs-CZ" dirty="0"/>
              <a:t> zážitků a zkušeností </a:t>
            </a:r>
            <a:r>
              <a:rPr lang="cs-CZ" b="1" dirty="0"/>
              <a:t>umělce i diváka</a:t>
            </a:r>
            <a:r>
              <a:rPr lang="cs-CZ" dirty="0"/>
              <a:t> a jejich společný význam se vytváří v komunikačním procesu, </a:t>
            </a:r>
            <a:r>
              <a:rPr lang="cs-CZ" b="1" dirty="0"/>
              <a:t>v interpretaci</a:t>
            </a:r>
            <a:r>
              <a:rPr lang="cs-CZ" dirty="0"/>
              <a:t>. Umělcova či kritikova interpretace přitom zdaleka není automaticky hodnotnější než interpretace </a:t>
            </a:r>
            <a:r>
              <a:rPr lang="cs-CZ" b="1" dirty="0"/>
              <a:t>divákova</a:t>
            </a:r>
            <a:r>
              <a:rPr lang="cs-CZ" dirty="0"/>
              <a:t>. Každá vyjadřuje </a:t>
            </a:r>
            <a:r>
              <a:rPr lang="cs-CZ" b="1" dirty="0"/>
              <a:t>jedinečné, nezastupitelné zážitky a zkušenosti a svým zapojením do komunikační sítě má v jejích vazbách svou specifickou hodnotu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J. </a:t>
            </a:r>
            <a:r>
              <a:rPr lang="cs-CZ" dirty="0" err="1" smtClean="0"/>
              <a:t>Vančát:</a:t>
            </a:r>
            <a:r>
              <a:rPr lang="cs-CZ" b="1" dirty="0" err="1"/>
              <a:t>Reflexe</a:t>
            </a:r>
            <a:r>
              <a:rPr lang="cs-CZ" b="1" dirty="0"/>
              <a:t> proměny výtvarného umění v koncepci oblasti Umění a kultura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2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Stádia estetického vývoje podle </a:t>
            </a:r>
            <a:r>
              <a:rPr lang="cs-CZ" b="1" dirty="0" err="1" smtClean="0"/>
              <a:t>Abigeil</a:t>
            </a:r>
            <a:r>
              <a:rPr lang="cs-CZ" b="1" dirty="0" smtClean="0"/>
              <a:t> </a:t>
            </a:r>
            <a:r>
              <a:rPr lang="cs-CZ" b="1" dirty="0" err="1" smtClean="0"/>
              <a:t>Housenové</a:t>
            </a: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3643" y="1355271"/>
            <a:ext cx="10515600" cy="55027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I</a:t>
            </a:r>
            <a:r>
              <a:rPr lang="cs-CZ" b="1" dirty="0"/>
              <a:t>. stupeň výčtový ACOUNTIVE12 </a:t>
            </a:r>
            <a:endParaRPr lang="cs-CZ" dirty="0"/>
          </a:p>
          <a:p>
            <a:r>
              <a:rPr lang="cs-CZ" dirty="0"/>
              <a:t>Při hledání významu diváci vypočítávají jednotlivé prvky obrazu a vyprávějí příběh. Interpretace vzniká skrze osobní asociace, pozorování je velmi koncentrované a vede k hledání příběhů. Posuzování umění je založeno na osobní libosti, komentáře jsou charakteristické pestrou emocionální terminologií. </a:t>
            </a:r>
          </a:p>
          <a:p>
            <a:pPr marL="0" indent="0">
              <a:buNone/>
            </a:pPr>
            <a:r>
              <a:rPr lang="cs-CZ" b="1" dirty="0"/>
              <a:t>II. stupeň konstruktivní CONSTRUCTIVE </a:t>
            </a:r>
            <a:endParaRPr lang="cs-CZ" dirty="0"/>
          </a:p>
          <a:p>
            <a:r>
              <a:rPr lang="cs-CZ" dirty="0"/>
              <a:t>Diváci si vytváří rámec pro vnímání uměleckých děl skrze vlastní percepci, znalost přirozeného světa, morálních a sociálních hodnot a konvenčního pohledu na svět. Pokud výtvarné dílo nevypadá tak, „jak by mělo“, divák hodnotí dílo jako „divné“ a bezcenné. Na řemeslo, dovednost, techniku, funkci nebo účelnost není brán zřetel. Vytrácí se emocionální reakce na dílo samé, jakoby se od něj divák distancoval a vztahoval se k autorově intenci. </a:t>
            </a:r>
          </a:p>
          <a:p>
            <a:pPr marL="0" indent="0">
              <a:buNone/>
            </a:pPr>
            <a:r>
              <a:rPr lang="cs-CZ" b="1" dirty="0"/>
              <a:t>III. stupeň třídící/přiřazovací CLASSIFING </a:t>
            </a:r>
            <a:endParaRPr lang="cs-CZ" dirty="0"/>
          </a:p>
          <a:p>
            <a:r>
              <a:rPr lang="cs-CZ" dirty="0"/>
              <a:t>Divák popisuje výtvarné dílo za použití analytické a kritické terminologie podobné terminologii uměnovědné. Identifikuje dílo pomocí místa, školy, slohu, sytu času a původu. Pomocí jednotlivých stop dekóduje svrchní vrstvu významu obrazu za použití vlastní znalosti fakt. Když je dílo náležitě zařazeno, divák vysvětluje nebo racionalizuje jeho význam a poselství. </a:t>
            </a:r>
          </a:p>
          <a:p>
            <a:pPr marL="0" indent="0">
              <a:buNone/>
            </a:pPr>
            <a:r>
              <a:rPr lang="cs-CZ" b="1" dirty="0"/>
              <a:t>IV. stupeň </a:t>
            </a:r>
            <a:r>
              <a:rPr lang="cs-CZ" b="1" dirty="0" err="1"/>
              <a:t>interpretativní</a:t>
            </a:r>
            <a:r>
              <a:rPr lang="cs-CZ" b="1" dirty="0"/>
              <a:t> INTERPRETATIVE </a:t>
            </a:r>
            <a:endParaRPr lang="cs-CZ" dirty="0"/>
          </a:p>
          <a:p>
            <a:r>
              <a:rPr lang="cs-CZ" dirty="0"/>
              <a:t>Diváci se pokouší setkat s uměleckým dílem na osobní úrovni. Zkoumají plátno, nechávají možné interpretace pomalu vyplouvat na povrch; poukazují na jemnosti linie, tvarů, barev. Pocity a intuice se dostávají před kritické schopnosti, skrze tyto </a:t>
            </a:r>
            <a:r>
              <a:rPr lang="cs-CZ" dirty="0" smtClean="0"/>
              <a:t>způsoby </a:t>
            </a:r>
            <a:r>
              <a:rPr lang="cs-CZ" dirty="0"/>
              <a:t>vidění pak vyvstávají významy a symboly. Každé nové setkání s uměleckým dílem přináší nové srovnání, vhled a zkušenost. Divák přijímá myšlenku, že identita a hodnota umění je subjektivně re-interpretovatelná, a že danou interpretaci může změnit. </a:t>
            </a:r>
          </a:p>
          <a:p>
            <a:r>
              <a:rPr lang="cs-CZ" b="1" dirty="0"/>
              <a:t>V. stupeň re-kreativní/ RE-CREATIVE </a:t>
            </a:r>
            <a:endParaRPr lang="cs-CZ" dirty="0"/>
          </a:p>
          <a:p>
            <a:r>
              <a:rPr lang="cs-CZ" dirty="0"/>
              <a:t>Divák, který prošel dlouhou historií vnímání a reflektování uměleckých děl, nyní „dobrovolně odkládá nedůvěru". Známý obraz je jako starý přítel, blízký, ale stále plný překvapení, vyžadující pozornost na každodenní i zvýšené úrovni. Jako ve všech přátelských vztazích, i zde hraje klíčovou roli čas. Znalost prostředí díla, jeho historie, složitostí, otázek, i pochopení vlastní historie vztahu s tímto obrazem i s vnímáním umění vůbec, umožňuje těmto divákům kombinovat osobní rozjímání s širšími univerzálními koncepty. </a:t>
            </a:r>
          </a:p>
        </p:txBody>
      </p:sp>
    </p:spTree>
    <p:extLst>
      <p:ext uri="{BB962C8B-B14F-4D97-AF65-F5344CB8AC3E}">
        <p14:creationId xmlns:p14="http://schemas.microsoft.com/office/powerpoint/2010/main" val="31289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/>
          <a:lstStyle/>
          <a:p>
            <a:r>
              <a:rPr lang="cs-CZ" dirty="0" smtClean="0"/>
              <a:t>Empirický divák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Termín empirický divák je v kontextu výtvarné pedagogiky využíván jako synonymum pro žáka nebo studenta, který se dívá, pozoruje, interpretuje a hodnotí kulturní artefakt. Jeho zkušenost je tvořena vlivy, s nimiž se dosud setkal. Odpovídá jeho kontextu, genderu, kulturnímu habitu i věku. (</a:t>
            </a:r>
            <a:r>
              <a:rPr lang="cs-CZ" dirty="0" err="1"/>
              <a:t>Fulková</a:t>
            </a:r>
            <a:r>
              <a:rPr lang="cs-CZ" dirty="0"/>
              <a:t> 2013) Vnímáním vizuálního díla pak tento divák dochází k tzv. </a:t>
            </a:r>
            <a:r>
              <a:rPr lang="cs-CZ" b="1" dirty="0"/>
              <a:t>aktuálnímu čtení</a:t>
            </a:r>
            <a:r>
              <a:rPr lang="cs-CZ" dirty="0"/>
              <a:t>, k aktuálnímu významu kulturního artefaktu. Aktuální význam se do značné překrývá s přirozeným významem, jak jej definoval </a:t>
            </a:r>
            <a:r>
              <a:rPr lang="cs-CZ" dirty="0" err="1"/>
              <a:t>Panofsky</a:t>
            </a:r>
            <a:r>
              <a:rPr lang="cs-CZ" dirty="0"/>
              <a:t> (1981) Aktuální význam kulturního artefaktu vniká porovnáním vizuální informace s běžnou zkušeností. </a:t>
            </a:r>
          </a:p>
          <a:p>
            <a:r>
              <a:rPr lang="cs-CZ" dirty="0"/>
              <a:t>Na základě hodnocení podle Stádií estetického vývoje dle </a:t>
            </a:r>
            <a:r>
              <a:rPr lang="cs-CZ" dirty="0" err="1"/>
              <a:t>Abigeil</a:t>
            </a:r>
            <a:r>
              <a:rPr lang="cs-CZ" dirty="0"/>
              <a:t> </a:t>
            </a:r>
            <a:r>
              <a:rPr lang="cs-CZ" dirty="0" err="1" smtClean="0"/>
              <a:t>Housenové</a:t>
            </a:r>
            <a:r>
              <a:rPr lang="cs-CZ" dirty="0" smtClean="0"/>
              <a:t>, by </a:t>
            </a:r>
            <a:r>
              <a:rPr lang="cs-CZ" dirty="0"/>
              <a:t>patřil empirický divák do prvního „Výčtového stupně. </a:t>
            </a:r>
          </a:p>
        </p:txBody>
      </p:sp>
    </p:spTree>
    <p:extLst>
      <p:ext uri="{BB962C8B-B14F-4D97-AF65-F5344CB8AC3E}">
        <p14:creationId xmlns:p14="http://schemas.microsoft.com/office/powerpoint/2010/main" val="368718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elisabeth ohlson wallin ec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3" y="302324"/>
            <a:ext cx="4659176" cy="63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32" y="302324"/>
            <a:ext cx="4628697" cy="63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1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73" y="241980"/>
            <a:ext cx="4976410" cy="6436405"/>
          </a:xfrm>
          <a:prstGeom prst="rect">
            <a:avLst/>
          </a:prstGeom>
        </p:spPr>
      </p:pic>
      <p:pic>
        <p:nvPicPr>
          <p:cNvPr id="2050" name="Picture 2" descr="Výsledek obrázku pro pol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41979"/>
            <a:ext cx="6457496" cy="32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mondr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03" y="3633870"/>
            <a:ext cx="5412468" cy="30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4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mathieu girbaud l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" y="641010"/>
            <a:ext cx="11157095" cy="56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3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šimpan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5" y="476672"/>
            <a:ext cx="7680853" cy="576064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gramotnost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"</a:t>
            </a:r>
            <a:r>
              <a:rPr lang="cs-CZ" i="1" dirty="0"/>
              <a:t>Vizuální gramotnost se vztahuje na skupinu vizuálních schopností, které člověk může rozvíjet pomocí souběžného pozorování a vnímání dalších smyslových zkušeností a integrací těchto vjemů. Rozvoj těchto schopností je zásadní pro standardní postup učení. Když jsou tyto schopnosti vyvinuté, umožňují vizuálně gramotnému člověku rozlišovat a interpretovat vizuální děje, objekty, symboly, ať už přírodní či umělé, se kterými se setkává ve svém okolí. Díky kreativnímu využití těchto schopností, může člověk komunikovat s ostatními. Tyto schopnosti také umožňují ocenit kvalitu vizuální komunikace, lépe ji chápat a vychutnávat</a:t>
            </a:r>
            <a:r>
              <a:rPr lang="cs-CZ" i="1" dirty="0" smtClean="0"/>
              <a:t>.“ </a:t>
            </a:r>
            <a:r>
              <a:rPr lang="cs-CZ" dirty="0" smtClean="0"/>
              <a:t>(</a:t>
            </a:r>
            <a:r>
              <a:rPr lang="cs-CZ" dirty="0" err="1"/>
              <a:t>Debes</a:t>
            </a:r>
            <a:r>
              <a:rPr lang="cs-CZ" dirty="0"/>
              <a:t>, 1969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8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Vizuální gramotnost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22612"/>
            <a:ext cx="8229600" cy="511875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1800" i="1" dirty="0"/>
              <a:t>…. chápeme jako mnohovrstevný soubor způsobilostí: od percepční senzitivity, a to na úrovni každodenní percepce prostředí života a vztahů každého jedince, kulturního habitu, schopnosti kritického myšlení, estetické otevřenosti - ve smyslu otevřenosti k emocionálním a empatickým vztahům a procesům až po schopnost vizuální výmluvnosti, a to ve smyslu aktivní kreativní činnosti v oblasti vytváření jakéhokoliv vizuálně vnímaného objektu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Raney</a:t>
            </a:r>
            <a:r>
              <a:rPr lang="cs-CZ" altLang="cs-CZ" sz="1800" dirty="0"/>
              <a:t> in FULKOVÁ, M.: Když se řekne ...vizuální gramotnost. Výtvarná výchova, 2002, 42, č. 4., str. 12-14. ISSN 1210 3691).</a:t>
            </a:r>
          </a:p>
          <a:p>
            <a:pPr marL="0" indent="0">
              <a:buNone/>
            </a:pPr>
            <a:endParaRPr lang="cs-CZ" altLang="cs-CZ" sz="1800" dirty="0"/>
          </a:p>
          <a:p>
            <a:pPr marL="457200" indent="-457200"/>
            <a:r>
              <a:rPr lang="cs-CZ" sz="2000" b="1" dirty="0"/>
              <a:t>Percepční senzitivita </a:t>
            </a:r>
            <a:r>
              <a:rPr lang="cs-CZ" sz="1800" dirty="0"/>
              <a:t>(na úrovni každodenní percepce prostředí života a vztahů každého jedince)</a:t>
            </a:r>
          </a:p>
          <a:p>
            <a:pPr marL="457200" indent="-457200"/>
            <a:r>
              <a:rPr lang="cs-CZ" sz="2000" b="1" dirty="0"/>
              <a:t>Kulturní habitus </a:t>
            </a:r>
            <a:r>
              <a:rPr lang="cs-CZ" sz="1800" dirty="0"/>
              <a:t>(prostor, v němž se utváří životní styl/kategorie vnímání, klasifikační schémata, estetické soudy)</a:t>
            </a:r>
          </a:p>
          <a:p>
            <a:pPr marL="457200" indent="-457200"/>
            <a:r>
              <a:rPr lang="cs-CZ" sz="2000" b="1" dirty="0"/>
              <a:t>Schopnost kritického myšlení </a:t>
            </a:r>
            <a:r>
              <a:rPr lang="cs-CZ" sz="1800" dirty="0"/>
              <a:t>(znalost různých vyjadřovacích prostředků vizuálních sdělení, rozpoznání záměru, s nímž bylo určité dílo vytvořeno, a to z historického i soudobého hlediska, schopnost rozpoznat, jak dílo působí v určitém kontextu a kdo a proč ho do tohoto kontextu umístil, jaký druh diváka má být dílem osloven a proč, jak vizuální sdělení zprostředkovávají celkovou představu o jevech a událostech)</a:t>
            </a:r>
          </a:p>
          <a:p>
            <a:pPr marL="457200" indent="-457200"/>
            <a:r>
              <a:rPr lang="cs-CZ" sz="2000" b="1" dirty="0"/>
              <a:t>Estetická otevřenost </a:t>
            </a:r>
            <a:r>
              <a:rPr lang="cs-CZ" sz="1800" dirty="0"/>
              <a:t>(otevřenost k emocionálním a empatickým vztahům a procesům)</a:t>
            </a:r>
          </a:p>
          <a:p>
            <a:pPr marL="457200" indent="-457200"/>
            <a:r>
              <a:rPr lang="cs-CZ" sz="2000" b="1" dirty="0"/>
              <a:t>Schopnost vizuální výmluvnosti, působivosti </a:t>
            </a:r>
            <a:r>
              <a:rPr lang="cs-CZ" sz="1800" dirty="0"/>
              <a:t>(aktivní kreativní činnost)</a:t>
            </a:r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34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0972" y="944530"/>
            <a:ext cx="8229600" cy="4810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Druhy </a:t>
            </a:r>
            <a:r>
              <a:rPr lang="cs-CZ" dirty="0"/>
              <a:t>interpretace</a:t>
            </a:r>
            <a:br>
              <a:rPr lang="cs-CZ" dirty="0"/>
            </a:br>
            <a:r>
              <a:rPr lang="cs-CZ" sz="2000" dirty="0"/>
              <a:t>Intuitivní/intelektuální reakce na </a:t>
            </a:r>
            <a:r>
              <a:rPr lang="cs-CZ" sz="2000" dirty="0" smtClean="0"/>
              <a:t>dílo</a:t>
            </a:r>
            <a:br>
              <a:rPr lang="cs-CZ" sz="2000" dirty="0" smtClean="0"/>
            </a:br>
            <a:r>
              <a:rPr lang="cs-CZ" sz="2000" dirty="0"/>
              <a:t>Bez důrazu na posuzování estetických hodnot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172896"/>
            <a:ext cx="1889662" cy="18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vaclav cer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48" y="1172897"/>
            <a:ext cx="1506740" cy="18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51584" y="1446389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Slovní:</a:t>
            </a:r>
            <a:r>
              <a:rPr lang="cs-CZ" dirty="0"/>
              <a:t> výpověď o zážitku. Potřeba rozvíjet jazyk vhodný k popisu struktury objektu.</a:t>
            </a:r>
          </a:p>
          <a:p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2744" y="3789041"/>
            <a:ext cx="5328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Metajazyková:</a:t>
            </a:r>
          </a:p>
          <a:p>
            <a:r>
              <a:rPr lang="cs-CZ" dirty="0"/>
              <a:t>- Materiálová/praktická</a:t>
            </a:r>
          </a:p>
          <a:p>
            <a:r>
              <a:rPr lang="cs-CZ" dirty="0"/>
              <a:t>- Expresivní</a:t>
            </a:r>
          </a:p>
          <a:p>
            <a:r>
              <a:rPr lang="cs-CZ" dirty="0"/>
              <a:t>- Smíšená: slovní/materiálová(animace v galeriích)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175199"/>
            <a:ext cx="1957625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8" y="4162265"/>
            <a:ext cx="1911667" cy="13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72" y="2872310"/>
            <a:ext cx="1590736" cy="13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875787" y="5589241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Morgan </a:t>
            </a:r>
            <a:r>
              <a:rPr lang="cs-CZ" sz="1200" dirty="0" err="1"/>
              <a:t>O'hara</a:t>
            </a:r>
            <a:r>
              <a:rPr lang="cs-CZ" sz="1200" dirty="0"/>
              <a:t>, pianistka Martha </a:t>
            </a:r>
            <a:r>
              <a:rPr lang="cs-CZ" sz="1200" dirty="0" err="1"/>
              <a:t>Argerich</a:t>
            </a:r>
            <a:r>
              <a:rPr lang="cs-CZ" sz="1200" dirty="0"/>
              <a:t>, </a:t>
            </a:r>
            <a:r>
              <a:rPr lang="cs-CZ" sz="1200" i="1" dirty="0"/>
              <a:t>allegro con brio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Beethoven’s</a:t>
            </a:r>
            <a:r>
              <a:rPr lang="cs-CZ" sz="1200" i="1" dirty="0"/>
              <a:t> Piano Concerto </a:t>
            </a:r>
            <a:endParaRPr lang="cs-CZ" sz="1200" dirty="0"/>
          </a:p>
          <a:p>
            <a:r>
              <a:rPr lang="cs-CZ" sz="1200" i="1" dirty="0"/>
              <a:t>No. 4</a:t>
            </a:r>
            <a:r>
              <a:rPr lang="cs-CZ" sz="1200" dirty="0"/>
              <a:t>, 2001 </a:t>
            </a:r>
          </a:p>
          <a:p>
            <a:r>
              <a:rPr lang="en-US" sz="1200" dirty="0"/>
              <a:t>Morgan </a:t>
            </a:r>
            <a:r>
              <a:rPr lang="en-US" sz="1200" dirty="0" err="1"/>
              <a:t>O'hara</a:t>
            </a:r>
            <a:r>
              <a:rPr lang="en-US" sz="1200" dirty="0"/>
              <a:t> </a:t>
            </a:r>
            <a:r>
              <a:rPr lang="cs-CZ" sz="1200" dirty="0"/>
              <a:t>Live </a:t>
            </a:r>
            <a:r>
              <a:rPr lang="cs-CZ" sz="1200" dirty="0" err="1"/>
              <a:t>Transmissions</a:t>
            </a:r>
            <a:r>
              <a:rPr lang="cs-CZ" sz="1200" dirty="0"/>
              <a:t> – </a:t>
            </a:r>
            <a:r>
              <a:rPr lang="cs-CZ" sz="1200" dirty="0" err="1"/>
              <a:t>recording</a:t>
            </a:r>
            <a:r>
              <a:rPr lang="cs-CZ" sz="1200" dirty="0"/>
              <a:t> </a:t>
            </a:r>
            <a:r>
              <a:rPr lang="cs-CZ" sz="1200" dirty="0" err="1"/>
              <a:t>human</a:t>
            </a:r>
            <a:r>
              <a:rPr lang="cs-CZ" sz="1200" dirty="0"/>
              <a:t> </a:t>
            </a:r>
            <a:r>
              <a:rPr lang="cs-CZ" sz="1200" dirty="0" err="1"/>
              <a:t>activities</a:t>
            </a:r>
            <a:endParaRPr lang="cs-CZ" sz="1200" dirty="0"/>
          </a:p>
          <a:p>
            <a:r>
              <a:rPr lang="en-US" sz="1200" dirty="0"/>
              <a:t>Morgan </a:t>
            </a:r>
            <a:r>
              <a:rPr lang="en-US" sz="1200" dirty="0" err="1"/>
              <a:t>O'hara</a:t>
            </a:r>
            <a:r>
              <a:rPr lang="en-US" sz="1200" dirty="0"/>
              <a:t>, Riccardo </a:t>
            </a:r>
            <a:r>
              <a:rPr lang="en-US" sz="1200" dirty="0" err="1"/>
              <a:t>Chailly</a:t>
            </a:r>
            <a:r>
              <a:rPr lang="en-US" sz="1200" dirty="0"/>
              <a:t>, </a:t>
            </a:r>
            <a:r>
              <a:rPr lang="en-US" sz="1200" i="1" dirty="0"/>
              <a:t>Orchestra in Mahler's Symphony No 4</a:t>
            </a:r>
            <a:r>
              <a:rPr lang="en-US" sz="1200" dirty="0"/>
              <a:t>, 2000 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14177" y="3099010"/>
            <a:ext cx="466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David Černý, socha svatého Václava jedoucího na mrtvém koni, 1999</a:t>
            </a:r>
          </a:p>
          <a:p>
            <a:r>
              <a:rPr lang="cs-CZ" sz="1200" dirty="0"/>
              <a:t>Václav </a:t>
            </a:r>
            <a:r>
              <a:rPr lang="cs-CZ" sz="1200" dirty="0" err="1"/>
              <a:t>Myslbek</a:t>
            </a:r>
            <a:r>
              <a:rPr lang="cs-CZ" sz="1200" dirty="0"/>
              <a:t>, Svatý Václav, 1894</a:t>
            </a:r>
          </a:p>
        </p:txBody>
      </p:sp>
      <p:pic>
        <p:nvPicPr>
          <p:cNvPr id="1030" name="Picture 6" descr="http://www.konzervatorbrno.eu/img/symfonicky_orchest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46" y="2960542"/>
            <a:ext cx="1929689" cy="12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87196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TVORBY, PERCEPCE A INTERPRETACE VE VÝTVARNÉM UMĚNÍ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778020" y="3104964"/>
            <a:ext cx="1800200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121027" y="4437112"/>
            <a:ext cx="1800200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DÍLO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8688288" y="2312876"/>
            <a:ext cx="1800200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DIVÁK</a:t>
            </a:r>
          </a:p>
        </p:txBody>
      </p:sp>
      <p:cxnSp>
        <p:nvCxnSpPr>
          <p:cNvPr id="8" name="Přímá spojnice se šipkou 7"/>
          <p:cNvCxnSpPr>
            <a:endCxn id="6" idx="1"/>
          </p:cNvCxnSpPr>
          <p:nvPr/>
        </p:nvCxnSpPr>
        <p:spPr>
          <a:xfrm>
            <a:off x="3267997" y="3884738"/>
            <a:ext cx="1853031" cy="94841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7" idx="2"/>
          </p:cNvCxnSpPr>
          <p:nvPr/>
        </p:nvCxnSpPr>
        <p:spPr>
          <a:xfrm flipH="1">
            <a:off x="6918728" y="3104964"/>
            <a:ext cx="2669661" cy="18547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5008934" y="1045003"/>
            <a:ext cx="202938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ZOBRAZOVANÉ</a:t>
            </a:r>
          </a:p>
          <a:p>
            <a:pPr algn="ctr"/>
            <a:r>
              <a:rPr lang="cs-CZ" dirty="0"/>
              <a:t>Objekt, referent...</a:t>
            </a:r>
          </a:p>
        </p:txBody>
      </p:sp>
      <p:sp>
        <p:nvSpPr>
          <p:cNvPr id="11" name="TextovéPole 10"/>
          <p:cNvSpPr txBox="1"/>
          <p:nvPr/>
        </p:nvSpPr>
        <p:spPr>
          <a:xfrm rot="19455924">
            <a:off x="7046741" y="4126023"/>
            <a:ext cx="281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Percepce, recepce, interpretace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6816081" y="3104964"/>
            <a:ext cx="1888757" cy="13321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 rot="19515335">
            <a:off x="7562952" y="3003695"/>
            <a:ext cx="1126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Interpelace</a:t>
            </a:r>
          </a:p>
        </p:txBody>
      </p:sp>
      <p:cxnSp>
        <p:nvCxnSpPr>
          <p:cNvPr id="14" name="Přímá spojnice se šipkou 13"/>
          <p:cNvCxnSpPr>
            <a:endCxn id="10" idx="1"/>
          </p:cNvCxnSpPr>
          <p:nvPr/>
        </p:nvCxnSpPr>
        <p:spPr>
          <a:xfrm flipV="1">
            <a:off x="2569806" y="1441047"/>
            <a:ext cx="2439129" cy="166225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 rot="19515883">
            <a:off x="2097182" y="182064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Percepce, recepce, interpretace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6459154" y="1908834"/>
            <a:ext cx="1679839" cy="2528278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 rot="3326555">
            <a:off x="6731451" y="260205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Rozpoznání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6023627" y="1804954"/>
            <a:ext cx="2500" cy="260002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 rot="1617186">
            <a:off x="3002156" y="4295300"/>
            <a:ext cx="188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Intence, zobrazení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3650229" y="3771038"/>
            <a:ext cx="5445749" cy="306034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 rot="1600738">
            <a:off x="3263714" y="4611137"/>
            <a:ext cx="10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Kódování</a:t>
            </a:r>
          </a:p>
        </p:txBody>
      </p:sp>
      <p:sp>
        <p:nvSpPr>
          <p:cNvPr id="22" name="TextovéPole 21"/>
          <p:cNvSpPr txBox="1"/>
          <p:nvPr/>
        </p:nvSpPr>
        <p:spPr>
          <a:xfrm rot="21393262">
            <a:off x="4476138" y="3539434"/>
            <a:ext cx="128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Dekódování</a:t>
            </a:r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5318633" y="272699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Mimesis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135561" y="5857014"/>
            <a:ext cx="794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 </a:t>
            </a:r>
            <a:r>
              <a:rPr lang="cs-CZ" b="1" dirty="0"/>
              <a:t>"Umění je jazyk, který se proměňuje s každým nově vzniklým uměleckým dílem"</a:t>
            </a:r>
            <a:r>
              <a:rPr lang="cs-CZ" dirty="0"/>
              <a:t> </a:t>
            </a:r>
          </a:p>
          <a:p>
            <a:r>
              <a:rPr lang="cs-CZ" dirty="0"/>
              <a:t>(</a:t>
            </a:r>
            <a:r>
              <a:rPr lang="cs-CZ" i="1" dirty="0"/>
              <a:t>Slovo, písmo, akce, hlas</a:t>
            </a:r>
            <a:r>
              <a:rPr lang="cs-CZ" dirty="0"/>
              <a:t>, Praha 1967)</a:t>
            </a:r>
          </a:p>
        </p:txBody>
      </p:sp>
    </p:spTree>
    <p:extLst>
      <p:ext uri="{BB962C8B-B14F-4D97-AF65-F5344CB8AC3E}">
        <p14:creationId xmlns:p14="http://schemas.microsoft.com/office/powerpoint/2010/main" val="15453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6706" y="0"/>
            <a:ext cx="856129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 obrazem </a:t>
            </a:r>
            <a:r>
              <a:rPr lang="cs-CZ" dirty="0"/>
              <a:t>1</a:t>
            </a:r>
            <a:br>
              <a:rPr lang="cs-CZ" dirty="0"/>
            </a:br>
            <a:r>
              <a:rPr lang="cs-CZ" sz="1600" dirty="0"/>
              <a:t>čtyřdílný model interpretace Edmunda B. </a:t>
            </a:r>
            <a:r>
              <a:rPr lang="cs-CZ" sz="1600" dirty="0" err="1"/>
              <a:t>Feldmana</a:t>
            </a:r>
            <a:r>
              <a:rPr lang="cs-CZ" sz="1600" dirty="0"/>
              <a:t> publikovaný r. </a:t>
            </a:r>
            <a:r>
              <a:rPr lang="cs-CZ" sz="1600" dirty="0" smtClean="0"/>
              <a:t>1967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2200" b="1" dirty="0"/>
              <a:t>jazyková analýza/interpretace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165" y="1201090"/>
            <a:ext cx="8677835" cy="1375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1. Popis: </a:t>
            </a:r>
            <a:r>
              <a:rPr lang="cs-CZ" sz="1600" dirty="0"/>
              <a:t>Díváme se na dílo a všímáme si viditelných částí (soupis jeho viditelných částí, soustředíme se na to, co je okamžitě viditelné.)</a:t>
            </a:r>
          </a:p>
          <a:p>
            <a:pPr marL="0" indent="0">
              <a:buNone/>
            </a:pPr>
            <a:r>
              <a:rPr lang="cs-CZ" sz="1600" i="1" dirty="0"/>
              <a:t>Co vidíme na tomto díle, které části, které věci, oblečení, lidi, zvířata, architekturu, okolí,…?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0165" y="2368513"/>
            <a:ext cx="8202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2. Analýza: </a:t>
            </a:r>
            <a:r>
              <a:rPr lang="cs-CZ" sz="1600" dirty="0"/>
              <a:t>Odkrýváme vztahy mezi jednotlivými částmi, soustředíme se na použité kompoziční principy.</a:t>
            </a:r>
          </a:p>
          <a:p>
            <a:endParaRPr lang="cs-CZ" sz="1600" i="1" dirty="0" smtClean="0"/>
          </a:p>
          <a:p>
            <a:r>
              <a:rPr lang="cs-CZ" sz="1600" i="1" dirty="0" smtClean="0"/>
              <a:t>Jak </a:t>
            </a:r>
            <a:r>
              <a:rPr lang="cs-CZ" sz="1600" i="1" dirty="0"/>
              <a:t>umělec použil jednotlivé umělecké/výrazové prostředky jako barvu, tvar, linie, texturu, prostor, formy? Jaké principy zde umělec k vytvoření díla použil – vyvážení, rytmus, opakování, jednotu, variace, pohyb, proporce, důraz či potlačení?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0165" y="4194250"/>
            <a:ext cx="88302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3. Interpretace: </a:t>
            </a:r>
            <a:r>
              <a:rPr lang="cs-CZ" sz="1600" dirty="0"/>
              <a:t>Přisuzování </a:t>
            </a:r>
            <a:r>
              <a:rPr lang="cs-CZ" sz="1600" dirty="0" smtClean="0"/>
              <a:t>významů. Odkrýváme </a:t>
            </a:r>
            <a:r>
              <a:rPr lang="cs-CZ" sz="1600" dirty="0"/>
              <a:t>význam díla, zaměřujeme se na obsah a výrazové kvality.</a:t>
            </a:r>
          </a:p>
          <a:p>
            <a:endParaRPr lang="cs-CZ" sz="1600" i="1" dirty="0" smtClean="0"/>
          </a:p>
          <a:p>
            <a:r>
              <a:rPr lang="cs-CZ" sz="1600" i="1" dirty="0" smtClean="0"/>
              <a:t>Co </a:t>
            </a:r>
            <a:r>
              <a:rPr lang="cs-CZ" sz="1600" i="1" dirty="0"/>
              <a:t>se na obraze děje? Co nám umělec/autor chtěl dílem říci</a:t>
            </a:r>
            <a:r>
              <a:rPr lang="cs-CZ" sz="1600" i="1" dirty="0" smtClean="0"/>
              <a:t>?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06706" y="5425990"/>
            <a:ext cx="83013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4. </a:t>
            </a:r>
            <a:r>
              <a:rPr lang="cs-CZ" sz="2800" dirty="0" smtClean="0"/>
              <a:t>Soud/reflexe:</a:t>
            </a:r>
            <a:r>
              <a:rPr lang="cs-CZ" sz="3000" dirty="0" smtClean="0"/>
              <a:t> </a:t>
            </a:r>
            <a:r>
              <a:rPr lang="cs-CZ" sz="1600" i="1" dirty="0"/>
              <a:t>Vyjádři svůj osobní názor. Je to dobré dílo, kvalitní umění? Líbí se Ti, nebo nelíbí? Proč? Koresponduje s tvou vlastní zkušeností? Dotýká se nějakého obecnějšího společenského problému?</a:t>
            </a:r>
            <a:endParaRPr lang="cs-CZ" sz="16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524000" y="1201090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5" y="71744"/>
            <a:ext cx="4691538" cy="6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70071" y="5956557"/>
            <a:ext cx="3905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Emil Filla: Čtenář Dostojevského (1907)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6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351" y="0"/>
            <a:ext cx="5818233" cy="850106"/>
          </a:xfrm>
        </p:spPr>
        <p:txBody>
          <a:bodyPr>
            <a:normAutofit/>
          </a:bodyPr>
          <a:lstStyle/>
          <a:p>
            <a:r>
              <a:rPr lang="cs-CZ" sz="2400" b="1" dirty="0"/>
              <a:t>INTERPRETACE PODLE ERWINA PANOFSKÉHO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48641" y="908720"/>
            <a:ext cx="2880320" cy="53773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Předikonografický</a:t>
            </a:r>
            <a:r>
              <a:rPr lang="cs-CZ" dirty="0"/>
              <a:t>  popis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148641" y="2780928"/>
            <a:ext cx="2880320" cy="54006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Ikonografický rozbor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48641" y="4725144"/>
            <a:ext cx="2880320" cy="64807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Ikonologická interpretace</a:t>
            </a:r>
          </a:p>
        </p:txBody>
      </p:sp>
      <p:sp>
        <p:nvSpPr>
          <p:cNvPr id="9" name="Zahnutá šipka nahoru 8"/>
          <p:cNvSpPr/>
          <p:nvPr/>
        </p:nvSpPr>
        <p:spPr>
          <a:xfrm rot="5400000">
            <a:off x="352139" y="1185465"/>
            <a:ext cx="902424" cy="34893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40151" y="1577433"/>
            <a:ext cx="201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AKTUÁLNÍ VÝZNAM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2323935" y="2257727"/>
            <a:ext cx="504056" cy="2067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317247" y="3501008"/>
            <a:ext cx="220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KONVENČNÍ VÝZNAM</a:t>
            </a:r>
          </a:p>
        </p:txBody>
      </p:sp>
      <p:sp>
        <p:nvSpPr>
          <p:cNvPr id="13" name="Zahnutá šipka nahoru 12"/>
          <p:cNvSpPr/>
          <p:nvPr/>
        </p:nvSpPr>
        <p:spPr>
          <a:xfrm rot="5400000">
            <a:off x="355859" y="3146521"/>
            <a:ext cx="902424" cy="34893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nahoru 13"/>
          <p:cNvSpPr/>
          <p:nvPr/>
        </p:nvSpPr>
        <p:spPr>
          <a:xfrm rot="5400000">
            <a:off x="368264" y="5145905"/>
            <a:ext cx="902424" cy="34893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5400000">
            <a:off x="2268758" y="4235026"/>
            <a:ext cx="504056" cy="2067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317248" y="5548590"/>
            <a:ext cx="282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VLASTNÍ (VNITŘNÍ) VÝZNAM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602923" y="5456824"/>
            <a:ext cx="6492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Munch</a:t>
            </a:r>
            <a:r>
              <a:rPr lang="cs-CZ" sz="1400" dirty="0"/>
              <a:t> ve svých denících píše o třech úsměvech ženy, které jsou metaforou pro tři</a:t>
            </a:r>
          </a:p>
          <a:p>
            <a:r>
              <a:rPr lang="cs-CZ" sz="1400" dirty="0"/>
              <a:t>její životní cykly. „Vábný jako jaro – ve sladkém očekávání, voňavý – nesmělý a </a:t>
            </a:r>
            <a:r>
              <a:rPr lang="cs-CZ" sz="1400" dirty="0" smtClean="0"/>
              <a:t>roztomile svádivý </a:t>
            </a:r>
            <a:r>
              <a:rPr lang="cs-CZ" sz="1400" dirty="0"/>
              <a:t>– jako jarní zpěv ptáků a luční květiny. Plný letní úsměv – nad růstem plodů </a:t>
            </a:r>
            <a:r>
              <a:rPr lang="cs-CZ" sz="1400" dirty="0" smtClean="0"/>
              <a:t>–šťastný </a:t>
            </a:r>
            <a:r>
              <a:rPr lang="cs-CZ" sz="1400" dirty="0"/>
              <a:t>úsměv matky. Zimní – úsměv smutku – smrti – vážný a bolestný jak nápoj smrti </a:t>
            </a:r>
            <a:r>
              <a:rPr lang="cs-CZ" sz="1400" dirty="0" smtClean="0"/>
              <a:t>–dovršení </a:t>
            </a:r>
            <a:r>
              <a:rPr lang="cs-CZ" sz="1400" dirty="0"/>
              <a:t>života.“</a:t>
            </a:r>
          </a:p>
        </p:txBody>
      </p:sp>
      <p:pic>
        <p:nvPicPr>
          <p:cNvPr id="2050" name="Picture 2" descr="Výsledek obrázku pro tanec života m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14" y="639441"/>
            <a:ext cx="7278355" cy="47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nte Gabriel Rossetti ‘The Girlhood of Mary Virgin’, 1848–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0" y="149225"/>
            <a:ext cx="5207774" cy="66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17977" y="98611"/>
            <a:ext cx="47154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  <a:p>
            <a:r>
              <a:rPr lang="en-US" sz="1200" dirty="0"/>
              <a:t>This is that blessed Mary, pre-elect</a:t>
            </a:r>
          </a:p>
          <a:p>
            <a:r>
              <a:rPr lang="en-US" sz="1200" dirty="0"/>
              <a:t>God's Virgin. Gone is a great while, and she</a:t>
            </a:r>
          </a:p>
          <a:p>
            <a:r>
              <a:rPr lang="en-US" sz="1200" dirty="0"/>
              <a:t>Was young in Nazareth of Galilee.</a:t>
            </a:r>
          </a:p>
          <a:p>
            <a:r>
              <a:rPr lang="en-US" sz="1200" dirty="0"/>
              <a:t>Her kin she cherished with devout respect:</a:t>
            </a:r>
          </a:p>
          <a:p>
            <a:r>
              <a:rPr lang="en-US" sz="1200" dirty="0"/>
              <a:t>Her gifts were </a:t>
            </a:r>
            <a:r>
              <a:rPr lang="en-US" sz="1200" dirty="0" err="1"/>
              <a:t>simpleness</a:t>
            </a:r>
            <a:r>
              <a:rPr lang="en-US" sz="1200" dirty="0"/>
              <a:t> of intellect</a:t>
            </a:r>
          </a:p>
          <a:p>
            <a:r>
              <a:rPr lang="en-US" sz="1200" dirty="0"/>
              <a:t>And supreme patience. From her mother's knee</a:t>
            </a:r>
          </a:p>
          <a:p>
            <a:r>
              <a:rPr lang="en-US" sz="1200" dirty="0"/>
              <a:t>Faithful and hopeful; wise in charity;</a:t>
            </a:r>
          </a:p>
          <a:p>
            <a:r>
              <a:rPr lang="en-US" sz="1200" dirty="0"/>
              <a:t>Strong in grave peace; in duty circumspect.</a:t>
            </a:r>
          </a:p>
          <a:p>
            <a:r>
              <a:rPr lang="en-US" sz="1200" dirty="0"/>
              <a:t>So held she through her girlhood; as it were</a:t>
            </a:r>
          </a:p>
          <a:p>
            <a:r>
              <a:rPr lang="en-US" sz="1200" dirty="0"/>
              <a:t>An angel-watered lily, that near God10</a:t>
            </a:r>
          </a:p>
          <a:p>
            <a:r>
              <a:rPr lang="en-US" sz="1200" dirty="0"/>
              <a:t>Grows, and is quiet. Till one dawn, at home,</a:t>
            </a:r>
          </a:p>
          <a:p>
            <a:r>
              <a:rPr lang="en-US" sz="1200" dirty="0"/>
              <a:t>She woke in her white bed, and had no fear</a:t>
            </a:r>
          </a:p>
          <a:p>
            <a:r>
              <a:rPr lang="en-US" sz="1200" dirty="0"/>
              <a:t>At all,—yet wept till sunshine, and felt awed;</a:t>
            </a:r>
          </a:p>
          <a:p>
            <a:r>
              <a:rPr lang="en-US" sz="1200" dirty="0"/>
              <a:t>Because the </a:t>
            </a:r>
            <a:r>
              <a:rPr lang="en-US" sz="1200" dirty="0" err="1"/>
              <a:t>fulness</a:t>
            </a:r>
            <a:r>
              <a:rPr lang="en-US" sz="1200" dirty="0"/>
              <a:t> of the time was come.</a:t>
            </a:r>
          </a:p>
          <a:p>
            <a:r>
              <a:rPr lang="en-US" sz="1200" dirty="0"/>
              <a:t> II</a:t>
            </a:r>
          </a:p>
          <a:p>
            <a:r>
              <a:rPr lang="en-US" sz="1200" dirty="0"/>
              <a:t>These are the symbols. On that cloth of red</a:t>
            </a:r>
          </a:p>
          <a:p>
            <a:r>
              <a:rPr lang="en-US" sz="1200" dirty="0"/>
              <a:t>I' the </a:t>
            </a:r>
            <a:r>
              <a:rPr lang="en-US" sz="1200" dirty="0" err="1"/>
              <a:t>centre</a:t>
            </a:r>
            <a:r>
              <a:rPr lang="en-US" sz="1200" dirty="0"/>
              <a:t>, is the Tripoint,—perfect each</a:t>
            </a:r>
          </a:p>
          <a:p>
            <a:r>
              <a:rPr lang="en-US" sz="1200" dirty="0"/>
              <a:t>Except the second of its points, to teach</a:t>
            </a:r>
          </a:p>
          <a:p>
            <a:r>
              <a:rPr lang="en-US" sz="1200" dirty="0"/>
              <a:t>That Christ is not yet born. The books (whose head</a:t>
            </a:r>
          </a:p>
          <a:p>
            <a:r>
              <a:rPr lang="en-US" sz="1200" dirty="0"/>
              <a:t>Is golden Charity, as Paul hath said)</a:t>
            </a:r>
          </a:p>
          <a:p>
            <a:r>
              <a:rPr lang="en-US" sz="1200" dirty="0"/>
              <a:t>Those virtues are wherein the soul is rich:</a:t>
            </a:r>
          </a:p>
          <a:p>
            <a:r>
              <a:rPr lang="en-US" sz="1200" dirty="0"/>
              <a:t>Therefore on them the lily </a:t>
            </a:r>
            <a:r>
              <a:rPr lang="en-US" sz="1200" dirty="0" err="1"/>
              <a:t>standeth</a:t>
            </a:r>
            <a:r>
              <a:rPr lang="en-US" sz="1200" dirty="0"/>
              <a:t>, which</a:t>
            </a:r>
          </a:p>
          <a:p>
            <a:r>
              <a:rPr lang="en-US" sz="1200" dirty="0"/>
              <a:t>Is Innocence, being interpreted.</a:t>
            </a:r>
          </a:p>
          <a:p>
            <a:r>
              <a:rPr lang="en-US" sz="1200" dirty="0"/>
              <a:t>The seven-</a:t>
            </a:r>
            <a:r>
              <a:rPr lang="en-US" sz="1200" dirty="0" err="1"/>
              <a:t>thorned</a:t>
            </a:r>
            <a:r>
              <a:rPr lang="en-US" sz="1200" dirty="0"/>
              <a:t> briar and the palm seven-leaved</a:t>
            </a:r>
          </a:p>
          <a:p>
            <a:r>
              <a:rPr lang="en-US" sz="1200" dirty="0"/>
              <a:t>Are her great sorrows and her great reward.10</a:t>
            </a:r>
          </a:p>
          <a:p>
            <a:r>
              <a:rPr lang="en-US" sz="1200" dirty="0"/>
              <a:t>Until the time be full, the Holy One</a:t>
            </a:r>
          </a:p>
          <a:p>
            <a:r>
              <a:rPr lang="en-US" sz="1200" dirty="0"/>
              <a:t>Abides without. She soon shall have achieved</a:t>
            </a:r>
          </a:p>
          <a:p>
            <a:r>
              <a:rPr lang="en-US" sz="1200" dirty="0"/>
              <a:t>Her perfect purity: yea, God the Lord</a:t>
            </a:r>
          </a:p>
          <a:p>
            <a:r>
              <a:rPr lang="en-US" sz="1200" dirty="0"/>
              <a:t>Shall soon vouchsafe His Son to be her Son.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91142" y="6139045"/>
            <a:ext cx="289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Dante Gabriel </a:t>
            </a:r>
            <a:r>
              <a:rPr lang="cs-CZ" dirty="0" err="1" smtClean="0"/>
              <a:t>Rossetti</a:t>
            </a:r>
            <a:r>
              <a:rPr lang="cs-CZ" dirty="0" smtClean="0"/>
              <a:t> </a:t>
            </a:r>
          </a:p>
          <a:p>
            <a:r>
              <a:rPr lang="cs-CZ" dirty="0" smtClean="0"/>
              <a:t>Dětství Panny Marie 1848-49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1374</Words>
  <Application>Microsoft Office PowerPoint</Application>
  <PresentationFormat>Širokoúhlá obrazovka</PresentationFormat>
  <Paragraphs>110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Interpretace</vt:lpstr>
      <vt:lpstr>Vizuální gramotnost</vt:lpstr>
      <vt:lpstr>Vizuální gramotnost</vt:lpstr>
      <vt:lpstr>Druhy interpretace Intuitivní/intelektuální reakce na dílo Bez důrazu na posuzování estetických hodnot  </vt:lpstr>
      <vt:lpstr>MODEL TVORBY, PERCEPCE A INTERPRETACE VE VÝTVARNÉM UMĚNÍ</vt:lpstr>
      <vt:lpstr>Před obrazem 1 čtyřdílný model interpretace Edmunda B. Feldmana publikovaný r. 1967 jazyková analýza/interpretace</vt:lpstr>
      <vt:lpstr>Prezentace aplikace PowerPoint</vt:lpstr>
      <vt:lpstr>INTERPRETACE PODLE ERWINA PANOFSKÉHO</vt:lpstr>
      <vt:lpstr>Prezentace aplikace PowerPoint</vt:lpstr>
      <vt:lpstr>Prezentace aplikace PowerPoint</vt:lpstr>
      <vt:lpstr>Stádia estetického vývoje podle Abigeil Housenové  </vt:lpstr>
      <vt:lpstr>Empirický divák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UK Pedf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9</cp:revision>
  <dcterms:created xsi:type="dcterms:W3CDTF">2016-11-22T07:56:26Z</dcterms:created>
  <dcterms:modified xsi:type="dcterms:W3CDTF">2016-11-24T07:47:49Z</dcterms:modified>
</cp:coreProperties>
</file>