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61" r:id="rId4"/>
    <p:sldId id="262" r:id="rId5"/>
    <p:sldId id="260" r:id="rId6"/>
    <p:sldId id="257" r:id="rId7"/>
    <p:sldId id="258" r:id="rId8"/>
    <p:sldId id="263" r:id="rId9"/>
    <p:sldId id="264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48"/>
  </p:normalViewPr>
  <p:slideViewPr>
    <p:cSldViewPr snapToGrid="0" snapToObjects="1">
      <p:cViewPr varScale="1">
        <p:scale>
          <a:sx n="105" d="100"/>
          <a:sy n="105" d="100"/>
        </p:scale>
        <p:origin x="3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FEF29A-8BF8-1F47-A5F8-60D859E8D99B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F3F53-B9C8-924D-A847-9B2B1FE6E1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2895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Postupy známé z prózy lze uplatnit i na poezii, samozřejmě. Např. se můžeme zaměřit na postavy. Kdo jsou ti obyvatelé Řehákova světa? Sbírka se jmenuje „Obyvatelé“.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F3F53-B9C8-924D-A847-9B2B1FE6E1CB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7282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koláž </a:t>
            </a:r>
            <a:r>
              <a:rPr lang="cs-CZ"/>
              <a:t>Jiřího Koláře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F3F53-B9C8-924D-A847-9B2B1FE6E1CB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6601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lyrika a společnost (tj. lyrická promluva jako ne-fikční). Oranžově zvýrazňuji, co bychom mohli „řešit“ na Řehákově poezii.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F3F53-B9C8-924D-A847-9B2B1FE6E1CB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5870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 prvnímu, </a:t>
            </a:r>
            <a:r>
              <a:rPr lang="cs-CZ" dirty="0" err="1"/>
              <a:t>performativ</a:t>
            </a:r>
            <a:r>
              <a:rPr lang="cs-CZ" dirty="0"/>
              <a:t> – jak to Řehák čte? Řidička tramvají začíná ve čtení ve </a:t>
            </a:r>
            <a:r>
              <a:rPr lang="cs-CZ" dirty="0" err="1"/>
              <a:t>fra</a:t>
            </a:r>
            <a:r>
              <a:rPr lang="cs-CZ" dirty="0"/>
              <a:t> v 11:30. 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=iIgvmcz5S_E&amp;list=PLjh7QiVa_67ySEK9hrwtbMMl73W8hfhVv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F3F53-B9C8-924D-A847-9B2B1FE6E1C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5515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báseň Řidička tramvají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F3F53-B9C8-924D-A847-9B2B1FE6E1CB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7569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5E3D31-A912-364F-81C5-D42007334B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E9350A1-FEB9-ED4B-9825-217754A16F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C98C12E-963D-2940-B977-D99F6ADA9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946E-FAB2-2642-A3F9-31073BA3331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52A9B08-A4E3-6C41-96CF-72CBBD02E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982E93E-84DA-794E-AAFB-176358A70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AAD-102B-BE43-A8A0-DC933CAE8A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499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02F485-0C3E-7745-BA29-E2C430555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0563400-6AF7-344F-9290-6049F4939D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D5DFF4-EEBF-F940-B386-DB74F6354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946E-FAB2-2642-A3F9-31073BA3331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1E0FE6-108C-CE48-B6C9-1EEA575FF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958E55A-7366-BF48-B81D-70F347198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AAD-102B-BE43-A8A0-DC933CAE8A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67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1A75863-5659-BB48-A3A2-643F9414B2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E3ED6B5-0D32-064A-BB13-78D178CB1C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F93C0C4-4C6C-B94D-B5F5-BC2C86084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946E-FAB2-2642-A3F9-31073BA3331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56CDC39-65BC-FB45-B6E9-60FD980D0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3C6F5A4-AC78-DB45-9AFD-DB766CD60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AAD-102B-BE43-A8A0-DC933CAE8A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6956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9DAEDB-F684-604A-BA85-3FF22DBA5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C53BA8-64C7-2642-B09A-4B30FCBDF0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BFA920F-3E2D-8043-97E1-5687D588B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946E-FAB2-2642-A3F9-31073BA3331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A8D351-EB45-8548-8595-7E11A8603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CFB72E1-BAC1-9D4B-BFB2-1F800F394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AAD-102B-BE43-A8A0-DC933CAE8A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884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A76FEA-BA84-BD44-BF9C-0E375A705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0CFCDE4-4B8F-D64A-B4E3-153BC15B9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533ACF-29FA-F84A-9CE7-94A39772C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946E-FAB2-2642-A3F9-31073BA3331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5ECC33-DA9D-6148-8BB3-C17846B76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374F67-B538-5B42-8734-82EF2C1BE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AAD-102B-BE43-A8A0-DC933CAE8A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3250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385C6A-066F-1D4A-BC4F-E182986E2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B132AD-4E4D-A343-80AA-408B99F208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3C4BDEA-4E95-5348-8E68-188FCDDAD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813D872-5EDC-9A40-9331-BC14792D8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946E-FAB2-2642-A3F9-31073BA3331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200678D-50DB-294A-AB22-AFB3CF7EA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C906203-2B8A-A548-BE20-58806EB68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AAD-102B-BE43-A8A0-DC933CAE8A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7042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211787-6C97-424C-AE28-CC8E20BDE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1C1FCFA-5D41-6141-A2B4-2ED3684B2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F3254D0-F6E6-C749-9340-8F7683FED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4CFF63F-71C6-5742-BC9E-DBA3BF211B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EFB3DA3-6294-D549-8ECE-659A1D0B95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6F16884-921F-284F-9840-55E457B6B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946E-FAB2-2642-A3F9-31073BA3331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11AE452-1EEA-134A-93CE-95ECAEB6C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DD778CA-E429-184C-98C0-D78FBC91E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AAD-102B-BE43-A8A0-DC933CAE8A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3095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3AE805-C36C-B14B-ABAF-384A4DF15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4C31127-3F16-9E44-BF19-C132DA756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946E-FAB2-2642-A3F9-31073BA3331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4CED2F9-5920-654B-81AD-67E706270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666F4F5-E330-0146-910D-AAFC087EB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AAD-102B-BE43-A8A0-DC933CAE8A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3317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F230C4D-DF09-4447-8B77-8F963DC45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946E-FAB2-2642-A3F9-31073BA3331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AA126D3-2400-664D-9762-FAC7994C4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C3E473A-16BE-AB4E-B723-D55BD71D9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AAD-102B-BE43-A8A0-DC933CAE8A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4972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24AB6D-19DA-0948-A03B-E71F217EC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346360-A3B9-CE4D-957A-EABA986BA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76F5390-FD1D-3146-B2FA-ED3597188D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806741D-CBE7-924F-AA35-C37967B98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946E-FAB2-2642-A3F9-31073BA3331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DDC42A4-688D-B441-ABDB-DA4532F51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54FB0E4-53EB-7B4C-B50E-61C7952A0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AAD-102B-BE43-A8A0-DC933CAE8A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1992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6D1FC3-7C4C-4946-B624-40D92411A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52E2A1F-7306-A54D-B484-6751299C5D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1A1266C-D572-A14F-BBB3-7CC9F641A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74FCEA6-F813-A84E-9957-7B552A966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946E-FAB2-2642-A3F9-31073BA3331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DC7D80B-B8D7-1247-B6DD-73B635318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89FC29A-0869-524E-ABFA-D3F02FBBF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71AAD-102B-BE43-A8A0-DC933CAE8A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5992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957438E-589C-4942-9551-4BE555620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A1A5DE6-6F73-E744-8DA2-1117FE000E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393197D-155A-A64B-989C-ABDF40FF1B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F946E-FAB2-2642-A3F9-31073BA3331E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30125F-EC81-7443-978C-60E1503949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CD2F5F3-D572-1344-A8D6-B2F00B924D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71AAD-102B-BE43-A8A0-DC933CAE8A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248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677BAFB-3BD3-41BB-9107-FAE224AE2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6823A9B-C188-42D4-847C-3AD928DB1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42784" y="253140"/>
            <a:ext cx="6184555" cy="6184555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4B557F3-1A0C-4749-A6DB-EAC082DF3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24848" y="253140"/>
            <a:ext cx="6184555" cy="6184555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5D55AA6-3751-494F-868A-DCEDC5CE8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03723" y="136525"/>
            <a:ext cx="6184555" cy="6184555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70727C7-FD7D-DE42-A3FA-7894CB70FC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1400" y="965580"/>
            <a:ext cx="5204489" cy="3160593"/>
          </a:xfrm>
        </p:spPr>
        <p:txBody>
          <a:bodyPr>
            <a:normAutofit/>
          </a:bodyPr>
          <a:lstStyle/>
          <a:p>
            <a:r>
              <a:rPr lang="cs-CZ" sz="5400">
                <a:solidFill>
                  <a:schemeClr val="bg1"/>
                </a:solidFill>
              </a:rPr>
              <a:t>Analýza a interpretace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CECDC88-FA87-DB40-9F86-1BDD35E8F9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20817" y="4409960"/>
            <a:ext cx="4508641" cy="1116414"/>
          </a:xfrm>
        </p:spPr>
        <p:txBody>
          <a:bodyPr>
            <a:normAutofit/>
          </a:bodyPr>
          <a:lstStyle/>
          <a:p>
            <a:r>
              <a:rPr lang="cs-CZ" sz="2000">
                <a:solidFill>
                  <a:schemeClr val="bg1"/>
                </a:solidFill>
              </a:rPr>
              <a:t>nejen básnických textů</a:t>
            </a:r>
          </a:p>
        </p:txBody>
      </p:sp>
      <p:sp>
        <p:nvSpPr>
          <p:cNvPr id="16" name="Graphic 212">
            <a:extLst>
              <a:ext uri="{FF2B5EF4-FFF2-40B4-BE49-F238E27FC236}">
                <a16:creationId xmlns:a16="http://schemas.microsoft.com/office/drawing/2014/main" id="{4D4C00DC-4DC6-4CD2-9E31-F17E6CEBC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18" name="Graphic 212">
            <a:extLst>
              <a:ext uri="{FF2B5EF4-FFF2-40B4-BE49-F238E27FC236}">
                <a16:creationId xmlns:a16="http://schemas.microsoft.com/office/drawing/2014/main" id="{D82AB1B2-7970-42CF-8BF5-567C69E9F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grpSp>
        <p:nvGrpSpPr>
          <p:cNvPr id="20" name="Graphic 190">
            <a:extLst>
              <a:ext uri="{FF2B5EF4-FFF2-40B4-BE49-F238E27FC236}">
                <a16:creationId xmlns:a16="http://schemas.microsoft.com/office/drawing/2014/main" id="{66FB5A75-BDE2-4F12-A95B-C48788A76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80947" y="1755501"/>
            <a:ext cx="1598829" cy="531293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C86CBC8-A814-4C0C-A287-7C549693D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AA52F4F-14E6-402F-A196-668B9CA9BC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C10FB9CA-E7FA-462C-B537-F1224ED1A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8469AE7-A75B-4F37-850B-EF5974ABE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8" name="Graphic 4">
            <a:extLst>
              <a:ext uri="{FF2B5EF4-FFF2-40B4-BE49-F238E27FC236}">
                <a16:creationId xmlns:a16="http://schemas.microsoft.com/office/drawing/2014/main" id="{63301095-70B2-49AA-8DA9-A35629AD6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97506" y="4175798"/>
            <a:ext cx="1861486" cy="1861665"/>
            <a:chOff x="5734053" y="3067000"/>
            <a:chExt cx="724484" cy="724549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218E08C-0BEA-45C2-8C09-4141DDDA0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067000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32F6090-14E0-44C6-B9FC-C91047BCDC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DB9402B-335C-4892-9E7C-C400E95BE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7A4371D-4448-409A-93F3-0C92E3EBD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80149CB-4B8F-4FD1-AC5E-25670C9EA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2D49A1A-35B0-4620-9D1E-A782A0E978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FF46F08-B1E4-44C1-BD4A-4191D6EAD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DB16610-3D81-4E5C-850D-5D1245C0D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2624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05501B2-83AC-4299-BE5A-8CA16B408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2624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7CF1B90-3B3A-403E-A94F-8B82945D0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6A1CBA9-4AC1-4C42-9429-3FF31DF28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1318D9B-FD39-402A-ADFA-0E6CC789A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33FB08F-B346-47C0-A7CD-1DE53E6C0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12624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93AD6F2-6408-4A8E-9749-CB7388EF3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15D9D2F-1568-4BE3-A54A-69F52492B0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85393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AB547A7-0D80-491F-98B4-C6B7CC4FC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E2693CD-DAF5-4B26-9A2F-17673BF3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96EEE12-952A-4693-B161-D7071D601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4228DCC-1611-4BDC-90AA-231F67EB1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A163C3C-D3DF-461F-B6A8-90C7C227D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D021D29-2980-41C3-AB83-DA93C105B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C09C1FA-1A9D-49A7-9D73-8B777140A3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244637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B8D8CD4-7B9B-48A5-BC59-0CB859354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24463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24D0A27-A8B0-4020-9399-24127726E6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68E8EBA-9F8C-4650-B9BE-38A0A56BC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A460BB3-2605-4AA2-AE1D-B9FB61EBF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E2E38EE-DBBE-4CC1-9498-E7193E1B2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2446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F191D5C-7D2A-4408-A8F2-389D2360F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8F7193B-B379-4921-9F17-1841D5061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03786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4C5E53C-6003-4F74-B1CA-C7EA1E499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B97B2B1-1CF5-46A5-940D-AB8F57F5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783F4F1-D8CE-4453-B79B-AD976E272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6A7A4C9-F24F-4F00-A2FA-29E788A09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B694A32-59D6-46E3-8CE4-E4C485C2C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83EBB4C-28FF-41C6-90D6-5F30FC086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707659D-8AE9-49B5-AB29-ECC099F49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63031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C987ECC-9573-46EA-9C4A-7C3CAE3938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6302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DAF6708-18C2-4082-B024-6CEA32AE0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2CBB5AE-39E2-4D9B-A834-64D31B003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592DE98-77BF-4E8E-AEB4-1934207BA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AF5D9A0-BA94-4D2B-8479-26C55355B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63031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CAA6A8E-7ACF-4EF7-AAD6-734A009DC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3DD3695-F212-4BAD-BBB3-EC1F62474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22181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B1B3ECB-7594-4C5C-B62B-E686C0A89E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5EE54C3C-D9E5-4782-B8F6-058EB2D63E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AE78EEE-DC43-44E1-AB47-ACB80F94B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47D67EF-1141-4582-866E-FE02FB2360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9ECC931-60A1-4628-A34B-4B68DA3CC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587D2BE-3417-44AE-BEEF-57F88CECB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CEB2ED3-A08D-4286-B75D-893289F3F3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C7DB7BB-8173-4377-85B0-032B7BDAB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3EF69B4-3F48-4509-8BF8-926E23BC1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C1A86650-1EF5-46E3-885D-96985105A8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7EBBDE2-BD90-481F-A671-34E2186FB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7DAF1CB-838D-4C5C-8FB7-76BF677FEB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4573DA8-D2F3-4644-AC79-83843615C4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2624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1AB53B8-0D5C-44BD-A2A9-ABBF659E1F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9B7FA60-B453-4877-8D47-CA1209DF9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A6D2414-BCCC-40E8-B990-47642EFE96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0F37C2B-B7E6-420D-AD39-3AE4A2FBE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2624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6417E45-D7FC-40B8-AD49-941B28D18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2624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A8D1963-0C59-476C-AAFA-A7AF4FF50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8539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BE777A9-EC29-46FC-AD21-AC7FD89B13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C63BA1CE-93FB-42C7-8381-765E50023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7F30F275-ADC8-4FD1-8B4B-673B37517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B20529C-F2DD-4607-8DEE-19A932968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8029A9A-DFF9-49CE-8CEE-95A6695F3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85391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822C2EC-B05D-4CE6-9D59-164769D0E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244634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53A0760F-F576-4A97-94AF-8BBE590844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A76721C-646A-4910-AD1A-BE6B67767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65D4766-CAEC-4074-A9E2-6110A1238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F1A0AC6-319D-49D8-A4FB-17A70E8E8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9502B48-2B92-45BF-B9AC-1102B38078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24463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363AFA7-321F-431C-B2FD-ADCB4D24B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3EDDE1B-7379-4973-8CFD-F3C737104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F20B58A-2DB8-46B2-9E93-9C8C817DC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5A3EF12-3DA1-4505-A44B-1B9634887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B08812B-9264-47E7-8EC8-1233869F6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A29F226-A243-410B-BEE4-EBA9DD76F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0378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DF57348-F837-475C-A7AA-3C7210041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63028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E41B89A-9A45-4947-ADB0-9400400498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6C1F1525-32BC-46E1-84E6-C2BB88730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C73A8972-BA44-40C6-B045-83E78C4D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196E956-03D1-4F79-826A-A2F5E3DE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6302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DA7B07B-EAC8-4FA5-B14F-3ABF8BA7A2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63029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93C28672-FF9E-4FE0-AC47-2FDD26CD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4221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E347BAB3-EA9C-4ADD-AE5E-28F2E3C53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321920C4-EE31-4F03-A0D5-A280D3F4B1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6EBB3D05-4C78-4F10-8D03-8909DBCFB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42217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FC65F531-84E4-463F-8791-EB6EDFA63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4221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A63BB6A3-D482-43F2-9F5F-20E163CC44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ABDCCD34-EB5D-4194-8A28-1424E98AE4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81330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058544E-163D-4FFF-9A69-0B3A3F2D66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1041486-0577-4F0E-8DD5-5E20E26729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71D11099-C84E-43AC-9F20-92460E1708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598FB87-8AFF-4C56-9E2C-776F4641E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7701E761-16DE-4350-9718-DD81B37FB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52E747F-E415-4348-A11A-4CABCB64B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C6472F13-E6DE-4469-9563-F478261B6E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4057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5C72FE15-910B-4622-A14C-AFA2DFCC02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AB8F759-DEFA-4D35-B76E-6D3034FB7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A1BBCEBD-DCE2-4354-B878-49ABEC367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CBB3A18-0021-403F-8E24-8805829B4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8FDF7AAC-1EC6-4409-90AB-DBB984883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B9999E8-7D25-4049-8328-685B556DC6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E77FC8A9-DEAE-424D-B460-12E0F3268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997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54F9C69A-0DCF-444A-B970-32B412048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BD94DDA-54FF-48EE-9DAC-C0EA6F91D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E18A6989-0132-4CB7-BB68-EEBC4E080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A1357332-D19F-4C2B-B474-21D5539B9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295C7590-8B80-428C-95A9-638B26542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CA0E8A31-7520-4726-9D96-43BA87407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407EEE0-5D8E-4CCC-A91B-0CB523227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3" y="365896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799DFCC-868B-4257-B530-8E8D616CC5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99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F7F5EEB5-FE82-45A8-97C4-88460ABAF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49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CD76E4C7-EB07-499D-9BC3-FF39C8B61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86EFDF8D-E5F7-4EB8-B8DA-3CC7E21D88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CA6506B-EACA-4FB2-81AB-E028F44786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0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93E4771-2787-4901-93D8-7E90F3F47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EA31773-15F1-4605-8787-6891ABB2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71811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1302C213-2CD5-4168-9534-111E6E81A8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9B36C24-2336-41FD-BAC4-6CD69DFD55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CA3AFAFE-D376-4A7B-928B-833531472D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7C685A00-A4F7-4250-BAAA-70978DADE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E52682F3-EDD5-4BDC-BB19-A4540873A8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2C5E1880-CFBA-4547-9C23-6D2C433048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39AAF4F-2AAD-4A02-A7FA-FE28D5286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7" y="3777362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05614144-9309-41ED-8E05-839A6EEFF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1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24324D6F-A81D-45F2-BA36-C53F1AB0C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3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6B00668D-07BC-47CF-9D1E-F94EC7C56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701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BCF78A89-29F2-4973-8463-DF3C57EFB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54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F5BCB645-FB02-40FC-99A4-06CA3F1B2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102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F6115A3A-2FBE-4633-A426-37D05BC07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50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AEFD8D2F-B95A-4C0A-AE85-53171B29F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481330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4DD4F397-1F35-4E06-8EC1-8F58C5191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B031E5E0-C77D-49F7-ADF2-258D23052D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F044DE9-FE64-4C30-8191-7E1547880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9B18BCEB-85ED-4077-ACB7-FEB2F6443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0C0927E-2CCF-4F8E-8A54-22B8A93C97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48132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D0C3350E-04F5-4FED-9991-4DD964E099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4057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F43D0338-A6C9-4866-8D0C-072664518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405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0EA171B-27E2-4100-9D5F-123CF6E7F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22FD540C-F3DF-40F5-B2BE-BBD113EF4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57768D93-FAD4-4236-969B-B8EE8E88F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405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0F5E0490-21C2-4EF6-950D-38814F32C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40588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8E981C9B-710F-4034-AE82-28B1B07245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997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CC62C2CC-DBAE-4877-8F55-02FE00AE8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D8F57D8B-1988-441F-9DAE-A525DA5E9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6715F028-3A13-4D5F-86C4-74C0AD81D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DC6C9B50-47B3-44E7-B897-43D010A18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9973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F3F602F0-702E-4D5F-A4FC-0E602C02B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9F379870-B34C-4DFC-9F0A-BDAB8C89F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6589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641092AC-FED1-4D1D-B57C-0AC883CA95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EA8A0B5E-5BB1-46AF-AC31-7D3756F354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1C519384-2192-432B-B768-64B4BC2DA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13C77A9D-44F0-4289-A611-D8AF81357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0A54AEDC-E418-4E02-A713-6CE30C0CDD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1" y="36589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24FECFE3-9F31-47B0-B17F-CF2A1CEE85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9" y="371813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68167DF4-8B16-419B-B7BA-2FD5FF6CC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A543D24F-44C0-4DDF-A30E-8C8407548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63DEAE3C-3931-41EE-B4A1-F9385602B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B11945CD-32F6-4C09-82AF-551051231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92" y="371812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109F44F-512F-4792-AED2-ECA80DDE16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0" y="37181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29B9E19B-BC56-46F2-BFFF-1688CEA55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77737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F573BDDE-4AED-43FB-B8D1-B5F3708931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EFFDA684-6DFF-4629-830E-6F2ACAB8C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6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92E23250-6349-4726-AF61-08A57B3A2E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55" y="377735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8536AAE6-5497-4B0A-9C9F-4EAA1BB32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314" y="377745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2B72898-B9DE-4574-BB20-0C317954D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0785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3C1D1FA3-6212-4B97-9B1E-C7F81247C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"/>
            <a:ext cx="2232251" cy="2361890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11C51958-04D4-4687-95A2-95DCDCF47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"/>
            <a:ext cx="2232251" cy="2361890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79AFCB35-9C04-4524-A0B1-57FF6865D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2656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7963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283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D11AD2AD-0BA0-4DD3-8EEA-84686A0E7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2391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8208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475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310A48B-76EF-0049-8DCF-C6DA8AC22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0957" y="682502"/>
            <a:ext cx="4834021" cy="1314996"/>
          </a:xfrm>
        </p:spPr>
        <p:txBody>
          <a:bodyPr anchor="b">
            <a:norm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próza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4C48AD-2A1D-1844-A8E8-A7BB8E1C8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1854" y="2125737"/>
            <a:ext cx="5317879" cy="3494775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charakteristika postav</a:t>
            </a:r>
          </a:p>
          <a:p>
            <a:r>
              <a:rPr lang="cs-CZ" dirty="0">
                <a:solidFill>
                  <a:schemeClr val="bg1"/>
                </a:solidFill>
              </a:rPr>
              <a:t>prostor a další motivy</a:t>
            </a:r>
          </a:p>
          <a:p>
            <a:r>
              <a:rPr lang="cs-CZ" dirty="0">
                <a:solidFill>
                  <a:schemeClr val="bg1"/>
                </a:solidFill>
              </a:rPr>
              <a:t>jazyk vypravěče; postavy </a:t>
            </a:r>
          </a:p>
          <a:p>
            <a:r>
              <a:rPr lang="cs-CZ" dirty="0">
                <a:solidFill>
                  <a:schemeClr val="bg1"/>
                </a:solidFill>
              </a:rPr>
              <a:t>vzájemné strukturní vztahy jednotlivých složek (gradace, kontrast, antiteze…)</a:t>
            </a:r>
          </a:p>
          <a:p>
            <a:r>
              <a:rPr lang="cs-CZ" dirty="0">
                <a:solidFill>
                  <a:schemeClr val="bg1"/>
                </a:solidFill>
              </a:rPr>
              <a:t>titul díla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2050" name="Picture 2" descr="📗 Příliš hlučná samota | Bohumil Hrabal | 1989">
            <a:extLst>
              <a:ext uri="{FF2B5EF4-FFF2-40B4-BE49-F238E27FC236}">
                <a16:creationId xmlns:a16="http://schemas.microsoft.com/office/drawing/2014/main" id="{765FEF34-EFCD-7D48-B5DD-8B544ACA9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47189" y="431545"/>
            <a:ext cx="3413186" cy="535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1" name="Graphic 185">
            <a:extLst>
              <a:ext uri="{FF2B5EF4-FFF2-40B4-BE49-F238E27FC236}">
                <a16:creationId xmlns:a16="http://schemas.microsoft.com/office/drawing/2014/main" id="{0C156BF8-7FF7-440F-BE2B-417DFFE8B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7067280-C3E7-4DF6-A345-B9FEF6EF8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78365A8-666B-4417-9D3C-554E6E6B2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71CAAFA-0A31-4308-AB9F-B1C84ABDF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6AB1D25-144D-4BB4-A45C-60B8A094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69F0FB4-779A-48FC-AC33-784F177C92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58608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text, muž, dav&#10;&#10;Popis byl vytvořen automaticky">
            <a:extLst>
              <a:ext uri="{FF2B5EF4-FFF2-40B4-BE49-F238E27FC236}">
                <a16:creationId xmlns:a16="http://schemas.microsoft.com/office/drawing/2014/main" id="{95A4801E-312E-D746-9805-FA01C3702B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24316" y="643467"/>
            <a:ext cx="574336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348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text, snímek obrazovky, osoba&#10;&#10;Popis byl vytvořen automaticky">
            <a:extLst>
              <a:ext uri="{FF2B5EF4-FFF2-40B4-BE49-F238E27FC236}">
                <a16:creationId xmlns:a16="http://schemas.microsoft.com/office/drawing/2014/main" id="{1FFE9B4C-C6E6-C743-B753-337E4AAE0D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6" r="8855" b="9092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08668C8-9220-4B40-8B4A-19A198C58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cs-CZ" sz="2800"/>
              <a:t>z Řehákova komentáře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571785-2B54-F547-BB2B-BC16CFC65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4932426" cy="3207258"/>
          </a:xfrm>
        </p:spPr>
        <p:txBody>
          <a:bodyPr anchor="t">
            <a:normAutofit/>
          </a:bodyPr>
          <a:lstStyle/>
          <a:p>
            <a:r>
              <a:rPr lang="cs-CZ" sz="2000" dirty="0"/>
              <a:t>film</a:t>
            </a:r>
          </a:p>
          <a:p>
            <a:r>
              <a:rPr lang="cs-CZ" sz="2000" dirty="0"/>
              <a:t>hra s strofickou stavbou verše</a:t>
            </a:r>
          </a:p>
          <a:p>
            <a:r>
              <a:rPr lang="cs-CZ" sz="2000" dirty="0"/>
              <a:t>rytmus, repetice, monotónní sadismus </a:t>
            </a:r>
          </a:p>
          <a:p>
            <a:r>
              <a:rPr lang="cs-CZ" sz="2000" dirty="0">
                <a:solidFill>
                  <a:schemeClr val="accent2"/>
                </a:solidFill>
              </a:rPr>
              <a:t>„jsou to vždycky konkrétní lidé, nikdy to není jednotka všeobjímajícího lidství (to je ohlas P. Krále)“</a:t>
            </a:r>
          </a:p>
          <a:p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3850135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5F18414D-1626-4996-AACB-23D3DE45B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3B3B864-CBC7-3745-95D3-B273191D1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9" y="707132"/>
            <a:ext cx="488899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z="35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… a co </a:t>
            </a:r>
            <a:r>
              <a:rPr lang="cs-CZ" sz="35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ještě</a:t>
            </a:r>
            <a:r>
              <a:rPr lang="cs-CZ" sz="35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s básní?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07A9243D-8FC3-4B36-874B-55906B03F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" y="3209925"/>
            <a:ext cx="60959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>
            <a:extLst>
              <a:ext uri="{FF2B5EF4-FFF2-40B4-BE49-F238E27FC236}">
                <a16:creationId xmlns:a16="http://schemas.microsoft.com/office/drawing/2014/main" id="{0C0D5B31-A0E4-494D-A1B0-02ED71D8F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47472" y="197271"/>
            <a:ext cx="4718321" cy="646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D84C2E9E-0B5D-4B5F-9A1F-70EBDCE39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260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36057A7-63BB-0147-A99F-F3F552E0C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663" y="1422400"/>
            <a:ext cx="450555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>
                <a:solidFill>
                  <a:schemeClr val="bg1"/>
                </a:solidFill>
              </a:rPr>
              <a:t>Jonathan Culler *1944</a:t>
            </a:r>
          </a:p>
        </p:txBody>
      </p:sp>
      <p:sp>
        <p:nvSpPr>
          <p:cNvPr id="193" name="Freeform: Shape 192">
            <a:extLst>
              <a:ext uri="{FF2B5EF4-FFF2-40B4-BE49-F238E27FC236}">
                <a16:creationId xmlns:a16="http://schemas.microsoft.com/office/drawing/2014/main" id="{0277405F-0B4F-4418-B773-1B3881412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30421" y="226893"/>
            <a:ext cx="5968658" cy="6085007"/>
          </a:xfrm>
          <a:custGeom>
            <a:avLst/>
            <a:gdLst>
              <a:gd name="connsiteX0" fmla="*/ 0 w 5968658"/>
              <a:gd name="connsiteY0" fmla="*/ 0 h 6085007"/>
              <a:gd name="connsiteX1" fmla="*/ 3557919 w 5968658"/>
              <a:gd name="connsiteY1" fmla="*/ 0 h 6085007"/>
              <a:gd name="connsiteX2" fmla="*/ 3557919 w 5968658"/>
              <a:gd name="connsiteY2" fmla="*/ 2195749 h 6085007"/>
              <a:gd name="connsiteX3" fmla="*/ 5968658 w 5968658"/>
              <a:gd name="connsiteY3" fmla="*/ 2195749 h 6085007"/>
              <a:gd name="connsiteX4" fmla="*/ 5968658 w 5968658"/>
              <a:gd name="connsiteY4" fmla="*/ 6085007 h 6085007"/>
              <a:gd name="connsiteX5" fmla="*/ 2058230 w 5968658"/>
              <a:gd name="connsiteY5" fmla="*/ 6085007 h 6085007"/>
              <a:gd name="connsiteX6" fmla="*/ 2058230 w 5968658"/>
              <a:gd name="connsiteY6" fmla="*/ 3538657 h 6085007"/>
              <a:gd name="connsiteX7" fmla="*/ 0 w 5968658"/>
              <a:gd name="connsiteY7" fmla="*/ 3538657 h 608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68658" h="6085007">
                <a:moveTo>
                  <a:pt x="0" y="0"/>
                </a:moveTo>
                <a:lnTo>
                  <a:pt x="3557919" y="0"/>
                </a:lnTo>
                <a:lnTo>
                  <a:pt x="3557919" y="2195749"/>
                </a:lnTo>
                <a:lnTo>
                  <a:pt x="5968658" y="2195749"/>
                </a:lnTo>
                <a:lnTo>
                  <a:pt x="5968658" y="6085007"/>
                </a:lnTo>
                <a:lnTo>
                  <a:pt x="2058230" y="6085007"/>
                </a:lnTo>
                <a:lnTo>
                  <a:pt x="2058230" y="3538657"/>
                </a:lnTo>
                <a:lnTo>
                  <a:pt x="0" y="3538657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8" name="Picture 4" descr="Teorie lyriky - Jonathan Culler, brožovaná vazba, český jazyk | Knihy na  Martinus.cz">
            <a:extLst>
              <a:ext uri="{FF2B5EF4-FFF2-40B4-BE49-F238E27FC236}">
                <a16:creationId xmlns:a16="http://schemas.microsoft.com/office/drawing/2014/main" id="{BC135F59-06E0-F647-9949-2FE92DE3C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95641" y="2663211"/>
            <a:ext cx="2496448" cy="340812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onference celebrates Jonathan Culler and his grad students">
            <a:extLst>
              <a:ext uri="{FF2B5EF4-FFF2-40B4-BE49-F238E27FC236}">
                <a16:creationId xmlns:a16="http://schemas.microsoft.com/office/drawing/2014/main" id="{4A4BB261-E5F5-C74A-8791-0895093C2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56393" y="990662"/>
            <a:ext cx="3105975" cy="20111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208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99050EE-26AF-4253-BD50-F0FCD965A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284" y="575361"/>
            <a:ext cx="5707277" cy="5707277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B61EEF0-D18F-F143-A657-909652234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8452"/>
            <a:ext cx="4974771" cy="3587786"/>
          </a:xfrm>
        </p:spPr>
        <p:txBody>
          <a:bodyPr>
            <a:normAutofit/>
          </a:bodyPr>
          <a:lstStyle/>
          <a:p>
            <a:pPr algn="ctr"/>
            <a:r>
              <a:rPr lang="cs-CZ">
                <a:solidFill>
                  <a:schemeClr val="bg1"/>
                </a:solidFill>
              </a:rPr>
              <a:t>z obsahu</a:t>
            </a:r>
          </a:p>
        </p:txBody>
      </p:sp>
      <p:grpSp>
        <p:nvGrpSpPr>
          <p:cNvPr id="12" name="Graphic 190">
            <a:extLst>
              <a:ext uri="{FF2B5EF4-FFF2-40B4-BE49-F238E27FC236}">
                <a16:creationId xmlns:a16="http://schemas.microsoft.com/office/drawing/2014/main" id="{00E015F5-1A99-4E40-BC3D-770780299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3117" y="1193254"/>
            <a:ext cx="1291642" cy="429215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E6F571-2BB7-46DA-A3D9-B32ADDC16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905CC16-753C-4B9F-B3E2-C456795AE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" name="Graphic 212">
            <a:extLst>
              <a:ext uri="{FF2B5EF4-FFF2-40B4-BE49-F238E27FC236}">
                <a16:creationId xmlns:a16="http://schemas.microsoft.com/office/drawing/2014/main" id="{D0C78466-EB6E-45A0-99A6-A00789ACD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7727" y="421588"/>
            <a:ext cx="1291468" cy="1291468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8" name="Graphic 212">
            <a:extLst>
              <a:ext uri="{FF2B5EF4-FFF2-40B4-BE49-F238E27FC236}">
                <a16:creationId xmlns:a16="http://schemas.microsoft.com/office/drawing/2014/main" id="{E99F76E4-5DFD-4DBE-B042-66FBCD118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7727" y="421588"/>
            <a:ext cx="1291468" cy="1291468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20" name="Graphic 4">
            <a:extLst>
              <a:ext uri="{FF2B5EF4-FFF2-40B4-BE49-F238E27FC236}">
                <a16:creationId xmlns:a16="http://schemas.microsoft.com/office/drawing/2014/main" id="{5468B3A9-705E-43C3-A742-0619B0D8F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80915" y="4748271"/>
            <a:ext cx="1330536" cy="1330521"/>
            <a:chOff x="5734037" y="3067039"/>
            <a:chExt cx="724483" cy="724489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9D439AD-5D67-497C-B831-D17FC3E592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3F54BF2-C71C-45C5-9408-3B5E011B0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BBABE17-DB56-44AB-934B-63C07C79F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3D20-A128-4076-AF54-88646172B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5EFA818-FDDA-49E9-B11F-E9DC1854A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A1F8728-F8F7-4828-A718-A15E7663EA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DA1F73F-AA1D-41D7-BAAB-292FD94A3E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9441DEA-C85E-4B9C-A48D-8437854C4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5EBAA20-1368-4495-8D7C-820FAD8EC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FB92591-626C-4D2B-A3E6-EC8742D67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392448D-513F-4528-9D8D-A151982041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1946BAE-1546-4EA4-A108-A799BF5D2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A8EC93-6A35-4D37-A8CB-59362BF87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FC3ECA2-E914-4D83-ABF9-B9FFD96E9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12B1108-9AAC-4F10-A64F-0D6963E51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84CDA0C-B2AB-4791-83B1-C053C061D6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857BF6B-E0CA-49C0-8827-B44CE8B92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D7B06A7-ADDF-4F27-B11F-08422FC18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8B0DA6C-71D7-4FCB-AE4C-035E0ADB5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B078173-ADFB-480D-91A4-4D71C0109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AA4027A-C97B-4C9A-B04C-EBE211220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06DA92D-C6D0-4C7D-98CF-D9576912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6601653-3941-4C9B-BD39-62EECE23A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BC4A394-4FFE-4BFE-9A59-2B624E071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B4EABA5-FDCF-4F6F-8FF1-6FDFF5058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0F3C940-2320-488A-B24C-AB0A4FB53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525BA82-37D8-47ED-AFF6-AE57124A4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2D78955-C80F-4DA3-83AA-D28A5A6FA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C23DAAC-7C06-4012-8CBB-8E3126B68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0D19F80-DC80-49EC-8EDD-7889092C18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1F50BB3-EA39-4693-BAE1-1101EF0A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0EFD45B-69A8-47F6-A5BF-779F7EB49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E53C464-7272-4EBC-830B-CB29A9698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6BF10CE-C2AD-487A-9402-8D5C746ECF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064C7FE-F8EB-47EF-97FA-348A52059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991C553-06A1-4F26-BBBC-80F7E11E7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CE9C081-2191-4C84-956E-F106BB015C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92F6F03-BC34-40C6-8F17-7A169CD72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5101B80-7351-4F0F-AB7D-3E40B4D26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570EE1D-95AC-4660-8E96-7C8A36FEB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85D9A56-2D15-4E0A-B981-E168F09064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8D0BA2F-9273-4EAA-AD17-C4EFE1140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12CC54E-7976-4DC9-984C-45C2A23A7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8A3FC72-9FF9-41F6-97E0-45A0FEE94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8918C16-C9B6-40D5-93A0-DB547B644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05612C6-4858-4854-A3D3-90CF1E1C7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8E88D77-C726-4008-849C-DA7361F885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4CFE7CA-C955-4365-90C3-6272CB9A3C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8B43FC8-B81C-490A-A346-4C6235DA8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14D0221-0C97-4C71-B535-7506956EF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D0C44EA-BD25-49A3-9EB8-9D8DED7C1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3C9CCF2-15CC-4F7D-87F5-7FFEBAC9C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AA321D8-1D2C-472C-A2DB-EBB74498D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24680C1-4BB5-45DB-A558-82514418C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94F4CEF-82DD-4CFB-8EE3-4AB115F6A0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F186C9C-C620-4426-A674-E40F808F6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929942C-BA3F-40EF-94DD-4A5C22C5B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234974B-3555-465B-95A7-1C63CE738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E38F9FD-48AC-4C3E-9E75-D1C0B555E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AA72E26-5C3D-4231-9042-E00AE43E8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684433D-3C9E-4C19-A801-D51CF3064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ADB0C3D-A021-4F40-93B3-76B61334F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1781C18-F408-401D-8A86-99FFBB989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D958D9F-E4B0-48B1-ADA4-3053AFB5D9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3EFCD46-F0FB-499C-81B9-3508FE5C8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B6A130F-CB85-4BDA-8DDF-8DAAB2F7D0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359DA40-CA94-4B1F-9BE6-C800BEEC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3304FCD-8DAD-4BC8-A16E-84DDCA07F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CB4864C-8F67-4BE7-89CC-664EA25EC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45F543D-67FC-4640-A2A1-69DA6D0528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BDB2A9C-60E5-4F7E-BA2B-4DD1595FB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2B10DA2-D88E-4952-BDB5-102E61B4B2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C5F5BED-3698-4F52-9977-D8CA2DC031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19CCEBC-AD20-45B2-A751-42B40BB31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A978AD9-9A35-4B89-B3BC-61E54AD9EB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7D8C808-AFC9-42DD-B253-004890379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ECD0BF1-7C64-407E-8306-4C447B1D32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53B0F94-AC35-4CB2-878D-1DC7D68BE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8EA50C2-BB5F-4368-AA91-67B207C1AB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E45A7FE-0A45-45F6-8417-EBDA5A12D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A8B8DC8-F88C-432E-A8C2-8D13FE874F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02C5430-233D-49F7-B852-181D2B2F6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6DB286F-9E15-441C-8697-57007B76C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34DC0EE-15B7-44AE-A7DC-8B5E22688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FBE9900-F640-4248-9C4C-EDBE5E00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7FF04AF-F86B-49F8-AAB5-DA696591A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10DCFEA-4572-47A3-A6BE-7B21F5758C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A42ED8E-CCC8-478F-9EF4-625B63307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46DF8F4-DF09-4E6C-887F-C9269E56A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FF3916E-5C82-4956-A88B-81BFAC91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7E5CF7AE-ED45-4AB5-9AEB-56FC964BF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7CFB132C-BEB1-4897-B1A4-97422811F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EE49F21-E336-41BC-8256-85A9AB597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C62510EE-BDCD-4393-9AD7-2D0C9A722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2420F94B-4F00-4C6C-97E3-BA5B5E6871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E712560A-A110-4132-85D5-21BBBFA8C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1E3102B-23D5-43AE-A67D-583AAA52B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9D5ABE4E-EB80-423C-BBCE-9C1B77D9B0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EB8CCC5-38F5-4892-A00B-14B645BBDF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860175F-F7D5-4464-AD61-5B435528F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E28C20B0-98AA-4A5B-8CE1-236A3F6CA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8A56719F-13F0-4B75-8C04-DAACD8FD86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B30555DA-285C-4859-83DE-B16FF6DB1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67AF00E9-C8D6-41C4-9703-5468F5163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07F88BD-A2E8-4F25-BB43-9372C6C9F3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DFAE35DA-8283-4F4B-8C00-FF8EFE39B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4340DEBE-A255-48E2-B7B2-AE881651C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E968FB9-507A-4F2E-B346-15995081B1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4DA99BD8-9C2B-46BF-AA27-ED405540D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50C84F67-D2C2-48DF-8537-DF99C6024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F5CAEB9A-26A6-4FBF-916B-19FC9B0BF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E4DEDE1B-4819-4E4B-849E-330D7DF56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C441B73E-F19C-4313-8F46-F600603B3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014FE805-EF51-4859-A6DF-CF75F9A0F5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624CF2A5-BD9E-4570-8560-063BC70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BEC415C-7946-43B2-9AC8-348B6B5CD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1B615AD5-3365-43D4-8E16-377A2A2F9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9D184DFD-DD33-491E-90FF-6E4ECA2668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1B62FE1-0262-4B09-ABEA-8AA010137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20C539C6-FAA9-4EBE-93D9-1F946E144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8C6EF3FF-09E5-4099-A49B-CA364A6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B3C5E06F-8F1E-4771-AAE4-B34B1D6A3D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538D5AE9-76CC-4AE4-B026-656EDCB01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0F1A9B9-52AB-4527-BD4A-1802F7C960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6A57D78-C020-4EEF-971D-0C8802889A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7666D7A3-5ABF-4EDE-A0C5-F2099B2D8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3BC460A-E0FF-4658-A2FD-A3AF4D51D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26467CC2-3AB3-4D37-8323-385B7399F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563A1F58-33CE-4EDF-B902-3F43F69DA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DDCFAB2F-7E88-4A57-999A-2506A1FE7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571BEB66-3787-441F-BB54-80C05C6F1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641DC095-611E-4979-8664-6C0EB878F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210B9ECF-D859-4919-A9D6-3208548F0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FBC31D4-7E98-452C-8A87-822DE0432C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E302346C-F328-435B-87ED-447C6F8542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B94F507E-9E94-432E-AE8A-A6CB2C5D0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1FFAC4F0-FD7F-4943-B60E-E276F8B23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A8A5D871-92FD-43C3-BF94-0B524FA7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6A79A241-1665-453E-ADD4-18892D4F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81EABE18-4189-4E07-93C9-9B76673E3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B658A0EE-6F09-4EF7-B5E7-F23A556B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15EB019C-C95B-4DE3-BD17-DC20F8007A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2948B3ED-79C1-47C8-B712-0BFB5536C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13387DB9-900B-422D-90F7-C5C7EB5D5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48FDCCF3-E6D6-4CD0-9D47-02FE785C7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BC14E8F6-33F6-47CE-9A24-EA71D7149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F78CC38F-63FC-4552-B17B-8D79D3C8F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89042823-A002-49CE-B03D-ED1291DC13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96EFC6CE-198B-489B-B1EE-72CE84262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9FEA23D-54D9-45D7-9325-1E2F638C9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2DB04EE3-370F-49CE-BCFE-C2999C3CF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8BCBCC34-797D-41A8-8AD1-7E03E1BBF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AFF5C1F8-0EDE-4835-89E6-1FCB2EA39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6171D504-6300-457C-AFCC-064DBB3FC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62ACE739-C8C4-4495-B04C-C3AFC4481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3F4771CD-CDCA-4FFE-8EF5-E42D1781E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A10C0BFE-A8F9-4E21-9DFD-37A4D26C6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4D8D4EF9-4EF7-4538-A4AE-439F9335E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7E0500AB-5662-43B9-95C2-2EC80CC54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984021AD-A6A2-4CDA-A953-72FBA7598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FD1FBF47-CAC8-4385-9DC7-C9BB6167E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FBAEE482-005F-4288-8D66-09EA246C4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2C5DCF49-33DE-4AFF-818E-42F59F280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866903F3-208B-46D5-925B-254DC7429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550D219-E342-4A38-BB89-575C1EE7A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5B5485FC-95D0-4660-9594-2C9BD3B776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2EA358DA-C7E8-4DF8-B7D6-CC582956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7990E8BB-4369-4845-8436-A6F3FE1D1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D6C050C5-1951-434B-A7FE-D271E73F8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1" name="Graphic 4">
            <a:extLst>
              <a:ext uri="{FF2B5EF4-FFF2-40B4-BE49-F238E27FC236}">
                <a16:creationId xmlns:a16="http://schemas.microsoft.com/office/drawing/2014/main" id="{773717CC-ECEE-4ABF-BA61-C59F46801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80915" y="4748271"/>
            <a:ext cx="1330536" cy="1330521"/>
            <a:chOff x="5734037" y="3067039"/>
            <a:chExt cx="724483" cy="724489"/>
          </a:xfrm>
          <a:solidFill>
            <a:schemeClr val="bg1">
              <a:alpha val="60000"/>
            </a:schemeClr>
          </a:solidFill>
        </p:grpSpPr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9A4FAE41-62DF-4B8E-BD66-8EC206E0E3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564C7F1F-5546-40DC-A16B-C9A3E45777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45583216-FC24-4B75-9703-DBEC401FF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2FD0A70D-2E7E-4048-8145-0F45EDBBC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B703C78E-D176-4455-B7B5-2DB4F418DB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AD23B98E-D1FB-4BD9-BA4A-060BC8266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C1541992-EEDB-4D6B-BDA9-B66E58A17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08072B3B-B852-4186-ACFE-F614251324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7B5DD2CA-BCBA-4F3E-B472-84006768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C7335DFE-05E4-4D45-B035-1D85E7648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ADCF9375-A092-491A-960D-A4DBB376C3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95341599-7E99-490F-9AF8-07EAE5C8D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E1C55EB0-818A-46E6-8D53-550310029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319B036C-5BD8-4F3B-8935-96D50F410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A8445880-106C-4DC8-A250-D132F0D6F3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952AA1DD-5DBE-43CD-9B85-63C7626929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2A412466-ED73-4944-83CE-224B1769C2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807E195A-10DB-494C-A547-E1D0C6F616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4CD4AECE-734D-4B90-984F-B2ABFA2B6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2927072E-8001-4AD1-A4C4-2EDBA3BF8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499D6F50-E593-46A3-81D8-73389276B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7A96E600-84B4-452B-AE40-295FC5807E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CBBA17AC-C1AB-4BFC-A051-457275D1D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488E850C-90D5-4D0F-A57D-7809327EF3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9F98D808-AB13-4D8D-B4C5-9D32153462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95AFFBC0-FF37-4117-86FA-21ABDA17AB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ED0AC42A-17B0-4154-968C-CAE2A04C2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4A7A31A0-8490-4B9D-B9CC-7FF28053EB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8188899C-6A74-43D8-B36C-F86B278C8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1537EAA6-95B6-4674-A7B9-40F9AB7F59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F4B29507-C08F-4764-B703-0EB33A0FA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4200E500-6A99-47FC-A30F-FA4C85DA8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9558677C-76AD-451F-AEEE-C5FEE4179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79E472E5-A81A-44E7-AEBA-C3A593497B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5CD54F54-9E41-4635-A533-6CC6515E1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B22D6F46-74C0-49D9-8CD8-BC125E973D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C6FAA6EC-EDF6-4522-ACD8-8D4F7FF87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5F8364DC-ED1A-482D-A418-7941B199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1896D361-70A8-4528-940B-F306550F88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4D1CB00A-0CE1-4E25-ADCE-9562845F5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E1B6761E-B7C6-4218-B95F-F6DEC0066D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CA081177-DAC3-4667-91A1-4CC885D4A1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435007DC-BB8D-43BA-9598-AE79AA262E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46628B8A-02EC-44EF-B52C-5EBAFBCF9C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2DACEC99-8F4C-495C-8EAA-670A3A02E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C8EFEAD4-1425-4357-9D8A-F326DABC6E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FDA70E94-A082-47D4-B4F8-142AEF1DC3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10E96E8A-1EEA-4F1D-8CFE-12DC9B9E7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B12D7CC4-A548-4FF7-A6B2-9151CFA9E3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CB3F1C68-B597-4669-87F8-C80124ABE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A57037D2-0958-4F34-815F-C8CA7F86AE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30AF3969-3F11-4157-B4B9-33B1314623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51D613E3-18F5-4426-ADEB-DEC123E16B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1DC25548-A3A9-4018-A29B-6972D353F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7EDE6372-94D2-435D-BD43-A20072D80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729575A6-77E2-4199-8F0A-27C89330A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12EB506D-59AD-4011-80F8-36A2BDB95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92FD46FA-14EB-46A2-B4A3-ECD1F49BAC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1CD84E07-49A9-40E3-B34C-91C156C9C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F3090306-C384-44A0-8C38-77397133B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3515E97E-31A4-4273-AB55-8EAD74CB9E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792F63CA-0494-43E2-A0AA-37C35C8326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5389A040-E4CC-4CE7-8B9F-40ECA9ACE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1BA51B23-705C-49BE-B606-8A9B623E0A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B16EF17A-F451-4B5B-9052-33A9116E9D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1B20B7D1-27D7-4E1A-A317-E9E7A105A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1E3FADAF-FD1D-45B2-A40D-EBDD536E7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301257BA-BCE2-4479-A04F-A9DBFAF92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619D0ABC-04D9-405A-A52F-5EEC01762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123AE5C7-608A-47A7-B7A1-55662B70BF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957BDA1A-3081-45EB-A31E-3F98EC6DC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683DDA50-C794-4DC5-8297-CFDEB8DCB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FA42024A-A832-4635-9CE6-B968232CE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564D00AA-3E68-4F56-80A0-08D5DFFB6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D988A711-E3E8-4172-AFE1-60E93FF10A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7A89FF34-EE34-461C-A3EF-73AC3801B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80D55E43-BE59-444D-B32B-9C0306A126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639C823F-B16B-4DF7-BA6E-0D832AAB2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2E623C08-172F-41EA-90CB-59ED0D583B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94C0577F-0FF9-47D5-8C6D-FC7B4CC31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30C80E9D-7909-4C52-ACAD-80FF874F99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2B9598CE-4E74-4A54-BAB8-59379D211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E7188EAA-47E1-4B73-8682-C74A0421BE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36900E8B-61F2-411F-B29F-A9CDC6E81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0A25598A-334A-487D-9604-4753EAE81E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C8DBE472-045A-491C-AB7C-4153EE2B00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2F6DD374-5D5F-48BB-8135-8F37EE2C23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386B8A5A-00D0-4291-937B-931B3F19CD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89C10BFA-8067-495D-810E-1F4085F7B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51F94E69-8294-4AB3-A457-3BD4ACF08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AD2859C5-45C5-4EE2-8272-0FA7A02353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14AFB321-1B9D-41AF-9686-8C689A3F4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5C4403F4-D893-4E4C-8DFE-E79AE6A62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BA894316-677B-4B51-AF19-0D3FAF96A7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07FDE9AD-8F5A-44B0-AC7E-30148150D0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A4D0E6BA-489D-4EA4-994E-225F7D078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EDFBCCB-EC92-4860-BBDB-2EC6355FEE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459DBA8E-2EB0-4C51-A161-2C595B89D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FB1BA285-9A95-49B7-A098-F38400D92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D29C405E-90F5-4AB5-8B5F-3CA2F1815A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F7214FFD-3321-412F-9CA5-4BC6E874F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5F16C3D8-64A1-443D-92A7-EA97518A6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7E4EFAB9-436A-4B6B-A16B-8DA3F614A8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037DDFC3-D7A5-443D-8417-D723296DA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253AC142-F4B4-47E8-BBEE-F7D0F8547F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890AAA82-94E2-41D0-AE92-9C87195CC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FD33B856-EF4E-40FC-BDA0-9E26203D0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24AEBF58-C8A2-4D00-9AFB-B5012AEA36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21270E55-4211-4529-BDC3-29B80BDF5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16DD7E91-EFBB-4DD7-B30F-4A13C20BED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96260F31-66FB-4E2C-801E-701C2B859A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B5FEE1C9-3961-4400-AD3E-B5AD93A474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34E1BE05-269F-4A13-99FE-2A973A0E77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2D591FBD-65C6-46C4-AF19-875D652DC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85F7E635-CB45-4346-BBFB-10FF0576A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3BDAC885-F0B3-4D66-8587-4384652983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3427A7E1-71C9-42CC-9CAF-53642DC4D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20BF60C4-2E5D-473E-96B6-D22BB8536F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C4703732-1088-4448-ACC0-D8BD901B2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6777D706-23BF-4962-98D3-D5AE7DF4E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783FF777-4C59-44D0-9441-2B40E0A70E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2037F33C-65F4-44B6-9CB2-D32D1552C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E73BA403-F3FD-4D76-A516-5698375D6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0AF0D29B-415A-4327-A4B4-B5DC8F0AC0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374A9388-F55E-4F94-817D-5BFF0B59E7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30C52183-F223-4E0A-B713-C91589CEB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A6BEE030-DC6B-4CB1-A01B-95CC82552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2D41CF67-37BB-443C-85CF-2A05174FD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65A449CF-396F-45B8-B268-6824A4E89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9C20A7EF-7013-4D6C-ADD8-868A931DF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F787692C-3BA9-4D4D-82F8-E497797AAE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A6D539D6-A55E-40F5-83AC-A77340524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D4D7922F-CA55-4202-B99F-ED303E7044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4120C846-A602-4B6C-9C07-11D2B0F8A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84B5D527-4684-45F5-84CE-73642492DB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FF31CF21-8169-4D45-A115-9CF8D3718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DA8762B9-9CD8-4676-93F5-6C9358A94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A183E80A-70D1-4F52-A92D-D396648CCB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3FBB0F7-E17E-4890-9B66-3625BA146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708E7BF1-2D4D-44AB-A5CC-0ED91B846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4B468C4E-6F63-4172-AE1F-8965744DB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974C7149-F567-4D55-8F48-511DCF3A8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54A551FA-7E10-4D28-9A10-B9A06C0780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1D04F3C0-CE2C-4B8D-A5BD-0E994FD8D9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D2EA9230-DD52-48A9-B268-56744EA506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043A05F5-A8CF-4D01-AF12-95D1ECAE4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1F47C6BC-BD1A-4291-B018-05E5A72E4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E5B89844-FD17-4048-A3F5-35E390C6E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B5593F34-8B0E-4D34-9781-B594E2F5D7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4428E4BB-2263-4D19-8254-C9B54B856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2366216E-6EA2-4872-8370-C5EC22520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D66F8E3F-BF33-4F99-A1F0-EB5885BF2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EB506747-ED9D-43EA-BD67-DF7971849E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AC803CE8-FFF7-40EA-AF62-102724C32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7EF6FFCA-06CC-4395-AEB0-425719A42D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0D95F285-AAC0-4F32-8665-2677878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8DFCCA2E-BF12-4D26-A5A4-A03387546A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2ABEAC60-6AC3-4D6A-95F9-2E79F6BE00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FA6015B7-49FE-4729-B2F4-585F0F305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D611DEB1-76FE-4625-9449-88E52D15F4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97F031C1-1AA7-4CA7-ADD3-E0577626E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6F5D0CB-22E6-4536-8403-F42527F31F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32718AB-7401-4F66-9C77-E06C3CF7CD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85B6B5F1-D1E4-45A3-8117-348D02D2A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534869FD-184C-42DB-B9DA-293DB67E5E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A781504F-CAFD-4201-B288-8B4A809B4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D9FC8348-2BA6-4631-8AA7-D63CD898C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C1AF95A2-64EA-45E2-A43B-1EBD56910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CFC80050-240D-434A-BFCB-DE4DA4FAFB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CE5B91-3B35-5A48-8D4C-26A3685B1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270" y="1130845"/>
            <a:ext cx="4974771" cy="4982087"/>
          </a:xfrm>
        </p:spPr>
        <p:txBody>
          <a:bodyPr>
            <a:normAutofit/>
          </a:bodyPr>
          <a:lstStyle/>
          <a:p>
            <a:r>
              <a:rPr lang="cs-CZ" dirty="0" err="1">
                <a:solidFill>
                  <a:schemeClr val="accent2"/>
                </a:solidFill>
              </a:rPr>
              <a:t>performativ</a:t>
            </a:r>
            <a:r>
              <a:rPr lang="cs-CZ" dirty="0">
                <a:solidFill>
                  <a:schemeClr val="accent2"/>
                </a:solidFill>
              </a:rPr>
              <a:t> a performance</a:t>
            </a:r>
          </a:p>
          <a:p>
            <a:r>
              <a:rPr lang="cs-CZ" dirty="0">
                <a:solidFill>
                  <a:schemeClr val="accent2"/>
                </a:solidFill>
              </a:rPr>
              <a:t>rytmus a repetice</a:t>
            </a:r>
          </a:p>
          <a:p>
            <a:r>
              <a:rPr lang="cs-CZ" dirty="0">
                <a:solidFill>
                  <a:schemeClr val="bg1"/>
                </a:solidFill>
              </a:rPr>
              <a:t>rituál </a:t>
            </a:r>
          </a:p>
          <a:p>
            <a:r>
              <a:rPr lang="cs-CZ" dirty="0">
                <a:solidFill>
                  <a:schemeClr val="bg1"/>
                </a:solidFill>
              </a:rPr>
              <a:t>lyrické oslovení (oslovení posluchačů nebo čtenářů; apostrofa…)</a:t>
            </a:r>
          </a:p>
          <a:p>
            <a:r>
              <a:rPr lang="cs-CZ" dirty="0">
                <a:solidFill>
                  <a:schemeClr val="bg1"/>
                </a:solidFill>
              </a:rPr>
              <a:t>lyrická hyperbola </a:t>
            </a:r>
          </a:p>
          <a:p>
            <a:r>
              <a:rPr lang="cs-CZ" dirty="0">
                <a:solidFill>
                  <a:schemeClr val="accent2"/>
                </a:solidFill>
              </a:rPr>
              <a:t>lyrická přítomnost</a:t>
            </a:r>
          </a:p>
          <a:p>
            <a:r>
              <a:rPr lang="cs-CZ" dirty="0">
                <a:solidFill>
                  <a:schemeClr val="bg1"/>
                </a:solidFill>
              </a:rPr>
              <a:t>lyrika a společnost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195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text, snímek obrazovky, osoba&#10;&#10;Popis byl vytvořen automaticky">
            <a:extLst>
              <a:ext uri="{FF2B5EF4-FFF2-40B4-BE49-F238E27FC236}">
                <a16:creationId xmlns:a16="http://schemas.microsoft.com/office/drawing/2014/main" id="{1FFE9B4C-C6E6-C743-B753-337E4AAE0D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6" r="8855" b="9092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08668C8-9220-4B40-8B4A-19A198C58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cs-CZ" sz="2800"/>
              <a:t>z Řehákova komentáře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571785-2B54-F547-BB2B-BC16CFC65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4932426" cy="3207258"/>
          </a:xfrm>
        </p:spPr>
        <p:txBody>
          <a:bodyPr anchor="t">
            <a:normAutofit/>
          </a:bodyPr>
          <a:lstStyle/>
          <a:p>
            <a:r>
              <a:rPr lang="cs-CZ" sz="2000" dirty="0"/>
              <a:t>film</a:t>
            </a:r>
          </a:p>
          <a:p>
            <a:r>
              <a:rPr lang="cs-CZ" sz="2000" dirty="0"/>
              <a:t>hra se strofickou stavbou verše</a:t>
            </a:r>
          </a:p>
          <a:p>
            <a:r>
              <a:rPr lang="cs-CZ" sz="2000" dirty="0"/>
              <a:t>rytmus, repetice, „monotónní sadismus“ </a:t>
            </a:r>
          </a:p>
          <a:p>
            <a:r>
              <a:rPr lang="cs-CZ" sz="2000" dirty="0"/>
              <a:t>„jsou to vždycky konkrétní lidé, nikdy to není jednotka všeobjímajícího lidství (to je ohlas P. Krále)“</a:t>
            </a:r>
          </a:p>
          <a:p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25574573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ED55A19D-297C-4231-AD1F-08EF9B4AA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BAB6C56-3D38-4923-996E-BD474BBB9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72668" y="1090453"/>
            <a:ext cx="9465232" cy="5238271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0CD21DB-082D-417D-A5AB-FC838AF9D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72668" y="1090453"/>
            <a:ext cx="9465232" cy="5238271"/>
          </a:xfrm>
          <a:prstGeom prst="rect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Praha má třetí nejlepší řidičku tramvaje v Evropě. „Snažím se jezdit tak,  aby lidi usínali,“ říká Nikol | Blesk.cz">
            <a:extLst>
              <a:ext uri="{FF2B5EF4-FFF2-40B4-BE49-F238E27FC236}">
                <a16:creationId xmlns:a16="http://schemas.microsoft.com/office/drawing/2014/main" id="{81CC8608-91F5-B94B-9389-848AA49B7DA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0" r="1" b="13535"/>
          <a:stretch/>
        </p:blipFill>
        <p:spPr bwMode="auto">
          <a:xfrm>
            <a:off x="1280667" y="677668"/>
            <a:ext cx="9630666" cy="541725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Graphic 212">
            <a:extLst>
              <a:ext uri="{FF2B5EF4-FFF2-40B4-BE49-F238E27FC236}">
                <a16:creationId xmlns:a16="http://schemas.microsoft.com/office/drawing/2014/main" id="{7BD8AB83-2763-4392-B4B9-049CDF1F6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73609" y="168141"/>
            <a:ext cx="1009111" cy="1009111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9" name="Graphic 212">
            <a:extLst>
              <a:ext uri="{FF2B5EF4-FFF2-40B4-BE49-F238E27FC236}">
                <a16:creationId xmlns:a16="http://schemas.microsoft.com/office/drawing/2014/main" id="{480F071C-C35C-4CE1-8EE5-8ED96E2F4E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73609" y="168141"/>
            <a:ext cx="1009111" cy="1009111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CD97FAB4-59E0-4E65-B50B-867B14D2A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460" y="4428611"/>
            <a:ext cx="565207" cy="565207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0D578F4B-2751-4FC2-8853-FAC5C5913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460" y="4428611"/>
            <a:ext cx="565207" cy="565207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74308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251</Words>
  <Application>Microsoft Macintosh PowerPoint</Application>
  <PresentationFormat>Širokoúhlá obrazovka</PresentationFormat>
  <Paragraphs>38</Paragraphs>
  <Slides>9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Analýza a interpretace</vt:lpstr>
      <vt:lpstr>próza</vt:lpstr>
      <vt:lpstr>Prezentace aplikace PowerPoint</vt:lpstr>
      <vt:lpstr>z Řehákova komentáře</vt:lpstr>
      <vt:lpstr>… a co ještě s básní?</vt:lpstr>
      <vt:lpstr>Jonathan Culler *1944</vt:lpstr>
      <vt:lpstr>z obsahu</vt:lpstr>
      <vt:lpstr>z Řehákova komentáře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Analýza a interpretace</dc:title>
  <dc:creator>Eliška Härtelová</dc:creator>
  <cp:lastModifiedBy>Eliška Härtelová</cp:lastModifiedBy>
  <cp:revision>11</cp:revision>
  <dcterms:created xsi:type="dcterms:W3CDTF">2021-05-13T07:40:46Z</dcterms:created>
  <dcterms:modified xsi:type="dcterms:W3CDTF">2021-05-13T11:05:48Z</dcterms:modified>
</cp:coreProperties>
</file>