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5" r:id="rId4"/>
    <p:sldId id="258" r:id="rId5"/>
    <p:sldId id="259" r:id="rId6"/>
    <p:sldId id="266" r:id="rId7"/>
    <p:sldId id="267" r:id="rId8"/>
    <p:sldId id="260" r:id="rId9"/>
    <p:sldId id="261" r:id="rId10"/>
    <p:sldId id="268" r:id="rId11"/>
    <p:sldId id="262" r:id="rId12"/>
    <p:sldId id="269" r:id="rId13"/>
    <p:sldId id="263" r:id="rId14"/>
    <p:sldId id="264" r:id="rId15"/>
    <p:sldId id="270" r:id="rId1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460" y="1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D70037-89F2-4491-B0F5-8216F5395360}" type="datetimeFigureOut">
              <a:rPr lang="cs-CZ" smtClean="0"/>
              <a:t>12.12.2023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D4BAA9-5C95-47F7-B196-CE221AA3802C}" type="slidenum">
              <a:rPr lang="cs-CZ" smtClean="0"/>
              <a:t>‹#›</a:t>
            </a:fld>
            <a:endParaRPr lang="cs-CZ"/>
          </a:p>
        </p:txBody>
      </p:sp>
    </p:spTree>
    <p:extLst>
      <p:ext uri="{BB962C8B-B14F-4D97-AF65-F5344CB8AC3E}">
        <p14:creationId xmlns:p14="http://schemas.microsoft.com/office/powerpoint/2010/main" val="2401852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9D4BAA9-5C95-47F7-B196-CE221AA3802C}" type="slidenum">
              <a:rPr lang="cs-CZ" smtClean="0"/>
              <a:t>11</a:t>
            </a:fld>
            <a:endParaRPr lang="cs-CZ"/>
          </a:p>
        </p:txBody>
      </p:sp>
    </p:spTree>
    <p:extLst>
      <p:ext uri="{BB962C8B-B14F-4D97-AF65-F5344CB8AC3E}">
        <p14:creationId xmlns:p14="http://schemas.microsoft.com/office/powerpoint/2010/main" val="3828578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5800B576-B7FA-4122-BCC3-1D65722321AF}" type="datetimeFigureOut">
              <a:rPr lang="cs-CZ" smtClean="0"/>
              <a:t>12.12.2023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7AC3CE5-EE3C-4B52-915F-ABF106D08105}" type="slidenum">
              <a:rPr lang="cs-CZ" smtClean="0"/>
              <a:t>‹#›</a:t>
            </a:fld>
            <a:endParaRPr lang="cs-CZ"/>
          </a:p>
        </p:txBody>
      </p:sp>
    </p:spTree>
    <p:extLst>
      <p:ext uri="{BB962C8B-B14F-4D97-AF65-F5344CB8AC3E}">
        <p14:creationId xmlns:p14="http://schemas.microsoft.com/office/powerpoint/2010/main" val="2843514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800B576-B7FA-4122-BCC3-1D65722321AF}" type="datetimeFigureOut">
              <a:rPr lang="cs-CZ" smtClean="0"/>
              <a:t>12.12.2023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7AC3CE5-EE3C-4B52-915F-ABF106D08105}" type="slidenum">
              <a:rPr lang="cs-CZ" smtClean="0"/>
              <a:t>‹#›</a:t>
            </a:fld>
            <a:endParaRPr lang="cs-CZ"/>
          </a:p>
        </p:txBody>
      </p:sp>
    </p:spTree>
    <p:extLst>
      <p:ext uri="{BB962C8B-B14F-4D97-AF65-F5344CB8AC3E}">
        <p14:creationId xmlns:p14="http://schemas.microsoft.com/office/powerpoint/2010/main" val="725036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800B576-B7FA-4122-BCC3-1D65722321AF}" type="datetimeFigureOut">
              <a:rPr lang="cs-CZ" smtClean="0"/>
              <a:t>12.12.2023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7AC3CE5-EE3C-4B52-915F-ABF106D08105}" type="slidenum">
              <a:rPr lang="cs-CZ" smtClean="0"/>
              <a:t>‹#›</a:t>
            </a:fld>
            <a:endParaRPr lang="cs-CZ"/>
          </a:p>
        </p:txBody>
      </p:sp>
    </p:spTree>
    <p:extLst>
      <p:ext uri="{BB962C8B-B14F-4D97-AF65-F5344CB8AC3E}">
        <p14:creationId xmlns:p14="http://schemas.microsoft.com/office/powerpoint/2010/main" val="4262597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800B576-B7FA-4122-BCC3-1D65722321AF}" type="datetimeFigureOut">
              <a:rPr lang="cs-CZ" smtClean="0"/>
              <a:t>12.12.2023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7AC3CE5-EE3C-4B52-915F-ABF106D08105}" type="slidenum">
              <a:rPr lang="cs-CZ" smtClean="0"/>
              <a:t>‹#›</a:t>
            </a:fld>
            <a:endParaRPr lang="cs-CZ"/>
          </a:p>
        </p:txBody>
      </p:sp>
    </p:spTree>
    <p:extLst>
      <p:ext uri="{BB962C8B-B14F-4D97-AF65-F5344CB8AC3E}">
        <p14:creationId xmlns:p14="http://schemas.microsoft.com/office/powerpoint/2010/main" val="1555068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5800B576-B7FA-4122-BCC3-1D65722321AF}" type="datetimeFigureOut">
              <a:rPr lang="cs-CZ" smtClean="0"/>
              <a:t>12.12.2023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7AC3CE5-EE3C-4B52-915F-ABF106D08105}" type="slidenum">
              <a:rPr lang="cs-CZ" smtClean="0"/>
              <a:t>‹#›</a:t>
            </a:fld>
            <a:endParaRPr lang="cs-CZ"/>
          </a:p>
        </p:txBody>
      </p:sp>
    </p:spTree>
    <p:extLst>
      <p:ext uri="{BB962C8B-B14F-4D97-AF65-F5344CB8AC3E}">
        <p14:creationId xmlns:p14="http://schemas.microsoft.com/office/powerpoint/2010/main" val="283004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5800B576-B7FA-4122-BCC3-1D65722321AF}" type="datetimeFigureOut">
              <a:rPr lang="cs-CZ" smtClean="0"/>
              <a:t>12.12.2023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7AC3CE5-EE3C-4B52-915F-ABF106D08105}" type="slidenum">
              <a:rPr lang="cs-CZ" smtClean="0"/>
              <a:t>‹#›</a:t>
            </a:fld>
            <a:endParaRPr lang="cs-CZ"/>
          </a:p>
        </p:txBody>
      </p:sp>
    </p:spTree>
    <p:extLst>
      <p:ext uri="{BB962C8B-B14F-4D97-AF65-F5344CB8AC3E}">
        <p14:creationId xmlns:p14="http://schemas.microsoft.com/office/powerpoint/2010/main" val="218511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5800B576-B7FA-4122-BCC3-1D65722321AF}" type="datetimeFigureOut">
              <a:rPr lang="cs-CZ" smtClean="0"/>
              <a:t>12.12.2023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7AC3CE5-EE3C-4B52-915F-ABF106D08105}" type="slidenum">
              <a:rPr lang="cs-CZ" smtClean="0"/>
              <a:t>‹#›</a:t>
            </a:fld>
            <a:endParaRPr lang="cs-CZ"/>
          </a:p>
        </p:txBody>
      </p:sp>
    </p:spTree>
    <p:extLst>
      <p:ext uri="{BB962C8B-B14F-4D97-AF65-F5344CB8AC3E}">
        <p14:creationId xmlns:p14="http://schemas.microsoft.com/office/powerpoint/2010/main" val="3232474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5800B576-B7FA-4122-BCC3-1D65722321AF}" type="datetimeFigureOut">
              <a:rPr lang="cs-CZ" smtClean="0"/>
              <a:t>12.12.2023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7AC3CE5-EE3C-4B52-915F-ABF106D08105}" type="slidenum">
              <a:rPr lang="cs-CZ" smtClean="0"/>
              <a:t>‹#›</a:t>
            </a:fld>
            <a:endParaRPr lang="cs-CZ"/>
          </a:p>
        </p:txBody>
      </p:sp>
    </p:spTree>
    <p:extLst>
      <p:ext uri="{BB962C8B-B14F-4D97-AF65-F5344CB8AC3E}">
        <p14:creationId xmlns:p14="http://schemas.microsoft.com/office/powerpoint/2010/main" val="290963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800B576-B7FA-4122-BCC3-1D65722321AF}" type="datetimeFigureOut">
              <a:rPr lang="cs-CZ" smtClean="0"/>
              <a:t>12.12.2023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7AC3CE5-EE3C-4B52-915F-ABF106D08105}" type="slidenum">
              <a:rPr lang="cs-CZ" smtClean="0"/>
              <a:t>‹#›</a:t>
            </a:fld>
            <a:endParaRPr lang="cs-CZ"/>
          </a:p>
        </p:txBody>
      </p:sp>
    </p:spTree>
    <p:extLst>
      <p:ext uri="{BB962C8B-B14F-4D97-AF65-F5344CB8AC3E}">
        <p14:creationId xmlns:p14="http://schemas.microsoft.com/office/powerpoint/2010/main" val="994714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5800B576-B7FA-4122-BCC3-1D65722321AF}" type="datetimeFigureOut">
              <a:rPr lang="cs-CZ" smtClean="0"/>
              <a:t>12.12.2023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7AC3CE5-EE3C-4B52-915F-ABF106D08105}" type="slidenum">
              <a:rPr lang="cs-CZ" smtClean="0"/>
              <a:t>‹#›</a:t>
            </a:fld>
            <a:endParaRPr lang="cs-CZ"/>
          </a:p>
        </p:txBody>
      </p:sp>
    </p:spTree>
    <p:extLst>
      <p:ext uri="{BB962C8B-B14F-4D97-AF65-F5344CB8AC3E}">
        <p14:creationId xmlns:p14="http://schemas.microsoft.com/office/powerpoint/2010/main" val="2006759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5800B576-B7FA-4122-BCC3-1D65722321AF}" type="datetimeFigureOut">
              <a:rPr lang="cs-CZ" smtClean="0"/>
              <a:t>12.12.2023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7AC3CE5-EE3C-4B52-915F-ABF106D08105}" type="slidenum">
              <a:rPr lang="cs-CZ" smtClean="0"/>
              <a:t>‹#›</a:t>
            </a:fld>
            <a:endParaRPr lang="cs-CZ"/>
          </a:p>
        </p:txBody>
      </p:sp>
    </p:spTree>
    <p:extLst>
      <p:ext uri="{BB962C8B-B14F-4D97-AF65-F5344CB8AC3E}">
        <p14:creationId xmlns:p14="http://schemas.microsoft.com/office/powerpoint/2010/main" val="479620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0B576-B7FA-4122-BCC3-1D65722321AF}" type="datetimeFigureOut">
              <a:rPr lang="cs-CZ" smtClean="0"/>
              <a:t>12.12.2023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C3CE5-EE3C-4B52-915F-ABF106D08105}" type="slidenum">
              <a:rPr lang="cs-CZ" smtClean="0"/>
              <a:t>‹#›</a:t>
            </a:fld>
            <a:endParaRPr lang="cs-CZ"/>
          </a:p>
        </p:txBody>
      </p:sp>
    </p:spTree>
    <p:extLst>
      <p:ext uri="{BB962C8B-B14F-4D97-AF65-F5344CB8AC3E}">
        <p14:creationId xmlns:p14="http://schemas.microsoft.com/office/powerpoint/2010/main" val="2863162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reasonabletheology.org/wp-content/uploads/Pilgrims-Progress-Poster-Detail-3.jp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birky.ngprague.cz/dielo/CZE:NG.O_10443/zoom" TargetMode="External"/><Relationship Id="rId2" Type="http://schemas.openxmlformats.org/officeDocument/2006/relationships/image" Target="../media/image4.jpe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88640"/>
            <a:ext cx="7772400" cy="4320479"/>
          </a:xfrm>
        </p:spPr>
        <p:txBody>
          <a:bodyPr>
            <a:normAutofit/>
          </a:bodyPr>
          <a:lstStyle/>
          <a:p>
            <a:r>
              <a:rPr lang="cs-CZ" sz="2800" b="1" dirty="0" err="1" smtClean="0"/>
              <a:t>Literatures</a:t>
            </a:r>
            <a:r>
              <a:rPr lang="cs-CZ" sz="2800" b="1" dirty="0" smtClean="0"/>
              <a:t> on </a:t>
            </a:r>
            <a:r>
              <a:rPr lang="cs-CZ" sz="2800" b="1" dirty="0" err="1" smtClean="0"/>
              <a:t>the</a:t>
            </a:r>
            <a:r>
              <a:rPr lang="cs-CZ" sz="2800" b="1" dirty="0" smtClean="0"/>
              <a:t> </a:t>
            </a:r>
            <a:r>
              <a:rPr lang="cs-CZ" sz="2800" b="1" dirty="0" err="1" smtClean="0"/>
              <a:t>British</a:t>
            </a:r>
            <a:r>
              <a:rPr lang="cs-CZ" sz="2800" b="1" dirty="0" smtClean="0"/>
              <a:t> </a:t>
            </a:r>
            <a:r>
              <a:rPr lang="cs-CZ" sz="2800" b="1" dirty="0" err="1" smtClean="0"/>
              <a:t>Isles</a:t>
            </a:r>
            <a:r>
              <a:rPr lang="cs-CZ" sz="2800" b="1" dirty="0" smtClean="0"/>
              <a:t> 1: </a:t>
            </a:r>
            <a:br>
              <a:rPr lang="cs-CZ" sz="2800" b="1" dirty="0" smtClean="0"/>
            </a:br>
            <a:r>
              <a:rPr lang="cs-CZ" sz="2800" b="1" dirty="0" err="1" smtClean="0"/>
              <a:t>Renaissance</a:t>
            </a:r>
            <a:r>
              <a:rPr lang="cs-CZ" sz="2800" b="1" dirty="0" smtClean="0"/>
              <a:t> – </a:t>
            </a:r>
            <a:r>
              <a:rPr lang="cs-CZ" sz="2800" b="1" dirty="0" err="1" smtClean="0"/>
              <a:t>Restoration</a:t>
            </a:r>
            <a:r>
              <a:rPr lang="cs-CZ" sz="2800" b="1" dirty="0" smtClean="0"/>
              <a:t/>
            </a:r>
            <a:br>
              <a:rPr lang="cs-CZ" sz="2800" b="1" dirty="0" smtClean="0"/>
            </a:br>
            <a:r>
              <a:rPr lang="cs-CZ" sz="2800" b="1" dirty="0"/>
              <a:t/>
            </a:r>
            <a:br>
              <a:rPr lang="cs-CZ" sz="2800" b="1" dirty="0"/>
            </a:br>
            <a:r>
              <a:rPr lang="cs-CZ" sz="4000" b="1" dirty="0" smtClean="0"/>
              <a:t>9. </a:t>
            </a:r>
            <a:r>
              <a:rPr lang="en-US" sz="4000" b="1" dirty="0"/>
              <a:t>The House Divided: Versions of Religious Poetry and Puritan Prose</a:t>
            </a:r>
            <a:endParaRPr lang="cs-CZ" sz="4000" b="1" dirty="0"/>
          </a:p>
        </p:txBody>
      </p:sp>
      <p:sp>
        <p:nvSpPr>
          <p:cNvPr id="3" name="Podnadpis 2"/>
          <p:cNvSpPr>
            <a:spLocks noGrp="1"/>
          </p:cNvSpPr>
          <p:nvPr>
            <p:ph type="subTitle" idx="1"/>
          </p:nvPr>
        </p:nvSpPr>
        <p:spPr>
          <a:xfrm>
            <a:off x="1403648" y="4293096"/>
            <a:ext cx="6400800" cy="1246909"/>
          </a:xfrm>
        </p:spPr>
        <p:txBody>
          <a:bodyPr/>
          <a:lstStyle/>
          <a:p>
            <a:r>
              <a:rPr lang="cs-CZ" b="1" dirty="0" smtClean="0">
                <a:solidFill>
                  <a:schemeClr val="tx1"/>
                </a:solidFill>
              </a:rPr>
              <a:t>Martin Procházka</a:t>
            </a:r>
            <a:endParaRPr lang="cs-CZ" b="1" dirty="0">
              <a:solidFill>
                <a:schemeClr val="tx1"/>
              </a:solidFill>
            </a:endParaRPr>
          </a:p>
        </p:txBody>
      </p:sp>
    </p:spTree>
    <p:extLst>
      <p:ext uri="{BB962C8B-B14F-4D97-AF65-F5344CB8AC3E}">
        <p14:creationId xmlns:p14="http://schemas.microsoft.com/office/powerpoint/2010/main" val="1595813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From</a:t>
            </a:r>
            <a:r>
              <a:rPr lang="cs-CZ" b="1" dirty="0"/>
              <a:t> “</a:t>
            </a:r>
            <a:r>
              <a:rPr lang="cs-CZ" b="1" dirty="0" err="1"/>
              <a:t>The</a:t>
            </a:r>
            <a:r>
              <a:rPr lang="cs-CZ" b="1" dirty="0"/>
              <a:t> </a:t>
            </a:r>
            <a:r>
              <a:rPr lang="cs-CZ" b="1" dirty="0" err="1"/>
              <a:t>Canonization</a:t>
            </a:r>
            <a:r>
              <a:rPr lang="cs-CZ" b="1" dirty="0"/>
              <a:t>”</a:t>
            </a:r>
          </a:p>
        </p:txBody>
      </p:sp>
      <p:sp>
        <p:nvSpPr>
          <p:cNvPr id="3" name="Zástupný symbol pro obsah 2"/>
          <p:cNvSpPr>
            <a:spLocks noGrp="1"/>
          </p:cNvSpPr>
          <p:nvPr>
            <p:ph idx="1"/>
          </p:nvPr>
        </p:nvSpPr>
        <p:spPr>
          <a:xfrm>
            <a:off x="2267744" y="1268760"/>
            <a:ext cx="4176464" cy="5400600"/>
          </a:xfrm>
        </p:spPr>
        <p:txBody>
          <a:bodyPr>
            <a:normAutofit fontScale="77500" lnSpcReduction="20000"/>
          </a:bodyPr>
          <a:lstStyle/>
          <a:p>
            <a:pPr marL="0" indent="0">
              <a:lnSpc>
                <a:spcPct val="120000"/>
              </a:lnSpc>
              <a:spcBef>
                <a:spcPts val="0"/>
              </a:spcBef>
              <a:buNone/>
            </a:pPr>
            <a:endParaRPr lang="cs-CZ" sz="2000" dirty="0"/>
          </a:p>
          <a:p>
            <a:pPr marL="0" indent="0">
              <a:lnSpc>
                <a:spcPct val="120000"/>
              </a:lnSpc>
              <a:spcBef>
                <a:spcPts val="0"/>
              </a:spcBef>
              <a:buNone/>
            </a:pPr>
            <a:endParaRPr lang="cs-CZ" sz="2000" dirty="0"/>
          </a:p>
          <a:p>
            <a:pPr marL="0" indent="0">
              <a:lnSpc>
                <a:spcPct val="120000"/>
              </a:lnSpc>
              <a:spcBef>
                <a:spcPts val="0"/>
              </a:spcBef>
              <a:buNone/>
            </a:pPr>
            <a:r>
              <a:rPr lang="en-US" sz="2000" dirty="0"/>
              <a:t>Call us what you will, we are made such by love; </a:t>
            </a:r>
            <a:br>
              <a:rPr lang="en-US" sz="2000" dirty="0"/>
            </a:br>
            <a:r>
              <a:rPr lang="en-US" sz="2000" dirty="0"/>
              <a:t>         Call her one, me another fly, </a:t>
            </a:r>
            <a:br>
              <a:rPr lang="en-US" sz="2000" dirty="0"/>
            </a:br>
            <a:r>
              <a:rPr lang="en-US" sz="2000" dirty="0"/>
              <a:t>We're tapers too, and at our own cost die, </a:t>
            </a:r>
          </a:p>
          <a:p>
            <a:pPr marL="0" indent="0">
              <a:lnSpc>
                <a:spcPct val="120000"/>
              </a:lnSpc>
              <a:spcBef>
                <a:spcPts val="0"/>
              </a:spcBef>
              <a:buNone/>
            </a:pPr>
            <a:r>
              <a:rPr lang="en-US" sz="2000" dirty="0"/>
              <a:t>         And we in us find the eagle and the dove. </a:t>
            </a:r>
          </a:p>
          <a:p>
            <a:pPr marL="0" indent="0">
              <a:lnSpc>
                <a:spcPct val="120000"/>
              </a:lnSpc>
              <a:spcBef>
                <a:spcPts val="0"/>
              </a:spcBef>
              <a:buNone/>
            </a:pPr>
            <a:r>
              <a:rPr lang="en-US" sz="2000" dirty="0"/>
              <a:t>                The </a:t>
            </a:r>
            <a:r>
              <a:rPr lang="en-US" sz="2000" dirty="0" err="1"/>
              <a:t>phœnix</a:t>
            </a:r>
            <a:r>
              <a:rPr lang="en-US" sz="2000" dirty="0"/>
              <a:t> riddle hath more wit </a:t>
            </a:r>
          </a:p>
          <a:p>
            <a:pPr marL="0" indent="0">
              <a:lnSpc>
                <a:spcPct val="120000"/>
              </a:lnSpc>
              <a:spcBef>
                <a:spcPts val="0"/>
              </a:spcBef>
              <a:buNone/>
            </a:pPr>
            <a:r>
              <a:rPr lang="en-US" sz="2000" dirty="0"/>
              <a:t>                By us; we two being one, are it.</a:t>
            </a:r>
          </a:p>
          <a:p>
            <a:pPr marL="0" indent="0">
              <a:lnSpc>
                <a:spcPct val="120000"/>
              </a:lnSpc>
              <a:spcBef>
                <a:spcPts val="0"/>
              </a:spcBef>
              <a:buNone/>
            </a:pPr>
            <a:r>
              <a:rPr lang="en-US" sz="2000" dirty="0"/>
              <a:t>So, to one neutral thing both sexes fit.</a:t>
            </a:r>
          </a:p>
          <a:p>
            <a:pPr marL="0" indent="0">
              <a:lnSpc>
                <a:spcPct val="120000"/>
              </a:lnSpc>
              <a:spcBef>
                <a:spcPts val="0"/>
              </a:spcBef>
              <a:buNone/>
            </a:pPr>
            <a:r>
              <a:rPr lang="en-US" sz="2000" dirty="0"/>
              <a:t>         We die and rise the same, and prove</a:t>
            </a:r>
          </a:p>
          <a:p>
            <a:pPr marL="0" indent="0">
              <a:lnSpc>
                <a:spcPct val="120000"/>
              </a:lnSpc>
              <a:spcBef>
                <a:spcPts val="0"/>
              </a:spcBef>
              <a:buNone/>
            </a:pPr>
            <a:r>
              <a:rPr lang="en-US" sz="2000" dirty="0"/>
              <a:t>         Mysterious by this love.</a:t>
            </a:r>
            <a:endParaRPr lang="cs-CZ" sz="2000" dirty="0"/>
          </a:p>
          <a:p>
            <a:pPr marL="0" indent="0">
              <a:lnSpc>
                <a:spcPct val="120000"/>
              </a:lnSpc>
              <a:spcBef>
                <a:spcPts val="0"/>
              </a:spcBef>
              <a:buNone/>
            </a:pPr>
            <a:endParaRPr lang="en-US" sz="2000" dirty="0"/>
          </a:p>
          <a:p>
            <a:pPr marL="0" indent="0">
              <a:lnSpc>
                <a:spcPct val="120000"/>
              </a:lnSpc>
              <a:spcBef>
                <a:spcPts val="0"/>
              </a:spcBef>
              <a:buNone/>
            </a:pPr>
            <a:r>
              <a:rPr lang="en-US" sz="2000" dirty="0"/>
              <a:t>We can die by it, if not live by love,</a:t>
            </a:r>
          </a:p>
          <a:p>
            <a:pPr marL="0" indent="0">
              <a:lnSpc>
                <a:spcPct val="120000"/>
              </a:lnSpc>
              <a:spcBef>
                <a:spcPts val="0"/>
              </a:spcBef>
              <a:buNone/>
            </a:pPr>
            <a:r>
              <a:rPr lang="en-US" sz="2000" dirty="0"/>
              <a:t>         And if unfit for tombs and hearse</a:t>
            </a:r>
          </a:p>
          <a:p>
            <a:pPr marL="0" indent="0">
              <a:lnSpc>
                <a:spcPct val="120000"/>
              </a:lnSpc>
              <a:spcBef>
                <a:spcPts val="0"/>
              </a:spcBef>
              <a:buNone/>
            </a:pPr>
            <a:r>
              <a:rPr lang="en-US" sz="2000" dirty="0"/>
              <a:t>Our legend be, it will be fit for verse;</a:t>
            </a:r>
          </a:p>
          <a:p>
            <a:pPr marL="0" indent="0">
              <a:lnSpc>
                <a:spcPct val="120000"/>
              </a:lnSpc>
              <a:spcBef>
                <a:spcPts val="0"/>
              </a:spcBef>
              <a:buNone/>
            </a:pPr>
            <a:r>
              <a:rPr lang="en-US" sz="2000" dirty="0"/>
              <a:t>         And if no piece of chronicle we prove,</a:t>
            </a:r>
          </a:p>
          <a:p>
            <a:pPr marL="0" indent="0">
              <a:lnSpc>
                <a:spcPct val="120000"/>
              </a:lnSpc>
              <a:spcBef>
                <a:spcPts val="0"/>
              </a:spcBef>
              <a:buNone/>
            </a:pPr>
            <a:r>
              <a:rPr lang="en-US" sz="2000" dirty="0"/>
              <a:t>                We'll build in sonnets pretty rooms;</a:t>
            </a:r>
          </a:p>
          <a:p>
            <a:pPr marL="0" indent="0">
              <a:lnSpc>
                <a:spcPct val="120000"/>
              </a:lnSpc>
              <a:spcBef>
                <a:spcPts val="0"/>
              </a:spcBef>
              <a:buNone/>
            </a:pPr>
            <a:r>
              <a:rPr lang="en-US" sz="2000" dirty="0"/>
              <a:t>                As well a well-wrought urn becomes</a:t>
            </a:r>
          </a:p>
          <a:p>
            <a:pPr marL="0" indent="0">
              <a:lnSpc>
                <a:spcPct val="120000"/>
              </a:lnSpc>
              <a:spcBef>
                <a:spcPts val="0"/>
              </a:spcBef>
              <a:buNone/>
            </a:pPr>
            <a:r>
              <a:rPr lang="en-US" sz="2000" dirty="0"/>
              <a:t>The greatest ashes, as half-acre tombs,</a:t>
            </a:r>
            <a:br>
              <a:rPr lang="en-US" sz="2000" dirty="0"/>
            </a:br>
            <a:r>
              <a:rPr lang="en-US" sz="2000" dirty="0"/>
              <a:t>         And by these hymns, all shall approve</a:t>
            </a:r>
            <a:br>
              <a:rPr lang="en-US" sz="2000" dirty="0"/>
            </a:br>
            <a:r>
              <a:rPr lang="en-US" sz="2000" dirty="0"/>
              <a:t>         Us canonized for Love.</a:t>
            </a:r>
            <a:endParaRPr lang="cs-CZ" sz="2000" dirty="0"/>
          </a:p>
        </p:txBody>
      </p:sp>
    </p:spTree>
    <p:extLst>
      <p:ext uri="{BB962C8B-B14F-4D97-AF65-F5344CB8AC3E}">
        <p14:creationId xmlns:p14="http://schemas.microsoft.com/office/powerpoint/2010/main" val="500630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332656"/>
            <a:ext cx="8507288" cy="648072"/>
          </a:xfrm>
        </p:spPr>
        <p:txBody>
          <a:bodyPr>
            <a:normAutofit/>
          </a:bodyPr>
          <a:lstStyle/>
          <a:p>
            <a:r>
              <a:rPr lang="cs-CZ" sz="3200" b="1" dirty="0" err="1" smtClean="0"/>
              <a:t>Metaphysical</a:t>
            </a:r>
            <a:r>
              <a:rPr lang="cs-CZ" sz="3200" b="1" dirty="0" smtClean="0"/>
              <a:t> </a:t>
            </a:r>
            <a:r>
              <a:rPr lang="cs-CZ" sz="3200" b="1" dirty="0" err="1" smtClean="0"/>
              <a:t>Poets</a:t>
            </a:r>
            <a:r>
              <a:rPr lang="cs-CZ" sz="3200" b="1" dirty="0" smtClean="0"/>
              <a:t>: Herbert, </a:t>
            </a:r>
            <a:r>
              <a:rPr lang="cs-CZ" sz="3200" b="1" dirty="0" err="1" smtClean="0"/>
              <a:t>Vaughan</a:t>
            </a:r>
            <a:r>
              <a:rPr lang="cs-CZ" sz="3200" b="1" dirty="0" smtClean="0"/>
              <a:t>, </a:t>
            </a:r>
            <a:r>
              <a:rPr lang="cs-CZ" sz="3200" b="1" dirty="0" err="1" smtClean="0"/>
              <a:t>Crashaw</a:t>
            </a:r>
            <a:endParaRPr lang="cs-CZ" sz="3200" b="1" dirty="0"/>
          </a:p>
        </p:txBody>
      </p:sp>
      <p:sp>
        <p:nvSpPr>
          <p:cNvPr id="3" name="Zástupný symbol pro obsah 2"/>
          <p:cNvSpPr>
            <a:spLocks noGrp="1"/>
          </p:cNvSpPr>
          <p:nvPr>
            <p:ph idx="1"/>
          </p:nvPr>
        </p:nvSpPr>
        <p:spPr>
          <a:xfrm>
            <a:off x="457200" y="980728"/>
            <a:ext cx="8229600" cy="5877272"/>
          </a:xfrm>
        </p:spPr>
        <p:txBody>
          <a:bodyPr>
            <a:noAutofit/>
          </a:bodyPr>
          <a:lstStyle/>
          <a:p>
            <a:pPr marL="0" indent="0">
              <a:buNone/>
            </a:pPr>
            <a:r>
              <a:rPr lang="en-GB" sz="1800" b="1" dirty="0" smtClean="0"/>
              <a:t>George Herbert </a:t>
            </a:r>
            <a:r>
              <a:rPr lang="en-GB" sz="1800" dirty="0" smtClean="0"/>
              <a:t>(1593-1633) a devotional poet and an Anglican priest of Welsh origin. His poems were written in English, Latin and Greek. The English poetry is included in </a:t>
            </a:r>
            <a:r>
              <a:rPr lang="en-GB" sz="1800" b="1" i="1" dirty="0" smtClean="0"/>
              <a:t>The Temple</a:t>
            </a:r>
            <a:r>
              <a:rPr lang="en-GB" sz="1800" dirty="0" smtClean="0"/>
              <a:t> (1633) and uses complex intellectual metaphors. Poems have also visual qualities – representing the shapes of an altar, “Easter wings”</a:t>
            </a:r>
            <a:r>
              <a:rPr lang="cs-CZ" sz="1800" dirty="0" smtClean="0"/>
              <a:t>,</a:t>
            </a:r>
            <a:r>
              <a:rPr lang="en-GB" sz="1800" dirty="0" smtClean="0"/>
              <a:t> etc. He was also a prose writer (devotions, aphorisms) and a composer of hymns.</a:t>
            </a:r>
            <a:endParaRPr lang="en-GB" sz="1800" b="1" dirty="0" smtClean="0"/>
          </a:p>
          <a:p>
            <a:pPr marL="0" indent="0">
              <a:buNone/>
            </a:pPr>
            <a:r>
              <a:rPr lang="en-GB" sz="1800" b="1" dirty="0" smtClean="0"/>
              <a:t>Henry Vaughan </a:t>
            </a:r>
            <a:r>
              <a:rPr lang="en-GB" sz="1800" dirty="0" smtClean="0"/>
              <a:t>(1621-1695) a Welsh poet and physician. He called himself “</a:t>
            </a:r>
            <a:r>
              <a:rPr lang="en-GB" sz="1800" dirty="0" err="1" smtClean="0"/>
              <a:t>Silurist</a:t>
            </a:r>
            <a:r>
              <a:rPr lang="en-GB" sz="1800" dirty="0" smtClean="0"/>
              <a:t>”, according to a pre-historic Celtic tribe inhabiting the region (today the Brecon Beacons National Park, north of Cardiff), which he captured in his secular poetry </a:t>
            </a:r>
            <a:r>
              <a:rPr lang="en-GB" sz="1800" b="1" i="1" dirty="0" err="1" smtClean="0"/>
              <a:t>Olor</a:t>
            </a:r>
            <a:r>
              <a:rPr lang="en-GB" sz="1800" b="1" i="1" dirty="0" smtClean="0"/>
              <a:t> </a:t>
            </a:r>
            <a:r>
              <a:rPr lang="en-GB" sz="1800" b="1" i="1" dirty="0" err="1" smtClean="0"/>
              <a:t>Iscanus</a:t>
            </a:r>
            <a:r>
              <a:rPr lang="en-GB" sz="1800" dirty="0" smtClean="0"/>
              <a:t> (The Swan of </a:t>
            </a:r>
            <a:r>
              <a:rPr lang="en-GB" sz="1800" dirty="0" err="1" smtClean="0"/>
              <a:t>Usk</a:t>
            </a:r>
            <a:r>
              <a:rPr lang="en-GB" sz="1800" dirty="0" smtClean="0"/>
              <a:t>, 1651). The two volume collection of poems </a:t>
            </a:r>
            <a:r>
              <a:rPr lang="en-GB" sz="1800" b="1" i="1" dirty="0" err="1" smtClean="0"/>
              <a:t>Silex</a:t>
            </a:r>
            <a:r>
              <a:rPr lang="en-GB" sz="1800" b="1" i="1" dirty="0" smtClean="0"/>
              <a:t> </a:t>
            </a:r>
            <a:r>
              <a:rPr lang="en-GB" sz="1800" b="1" i="1" dirty="0" err="1" smtClean="0"/>
              <a:t>Scintillans</a:t>
            </a:r>
            <a:r>
              <a:rPr lang="en-GB" sz="1800" dirty="0" smtClean="0"/>
              <a:t> (The Flashing Flint, 1650, 1655) is considerably influenced by George Herbert and focuses on devotional themes (</a:t>
            </a:r>
            <a:r>
              <a:rPr lang="cs-CZ" sz="1800" dirty="0" smtClean="0"/>
              <a:t>and </a:t>
            </a:r>
            <a:r>
              <a:rPr lang="cs-CZ" sz="1800" dirty="0" err="1" smtClean="0"/>
              <a:t>displays</a:t>
            </a:r>
            <a:r>
              <a:rPr lang="cs-CZ" sz="1800" dirty="0" smtClean="0"/>
              <a:t> </a:t>
            </a:r>
            <a:r>
              <a:rPr lang="cs-CZ" sz="1800" dirty="0" err="1" smtClean="0"/>
              <a:t>an</a:t>
            </a:r>
            <a:r>
              <a:rPr lang="cs-CZ" sz="1800" dirty="0" smtClean="0"/>
              <a:t> </a:t>
            </a:r>
            <a:r>
              <a:rPr lang="en-GB" sz="1800" dirty="0" smtClean="0"/>
              <a:t>influence of Vaughan‘s knowledge of alchemy). A book of religious prose is </a:t>
            </a:r>
            <a:r>
              <a:rPr lang="en-GB" sz="1800" b="1" i="1" dirty="0" smtClean="0"/>
              <a:t>Mount  of  Olives, or, Solitary Devotions</a:t>
            </a:r>
            <a:r>
              <a:rPr lang="en-GB" sz="1800" b="1" dirty="0" smtClean="0"/>
              <a:t> </a:t>
            </a:r>
            <a:r>
              <a:rPr lang="en-GB" sz="1800" dirty="0" smtClean="0"/>
              <a:t>(1652).</a:t>
            </a:r>
          </a:p>
          <a:p>
            <a:pPr marL="0" indent="0">
              <a:buNone/>
            </a:pPr>
            <a:r>
              <a:rPr lang="en-GB" sz="1800" b="1" dirty="0" smtClean="0"/>
              <a:t>Richard Crashaw </a:t>
            </a:r>
            <a:r>
              <a:rPr lang="en-GB" sz="1800" dirty="0" smtClean="0"/>
              <a:t>(1613-1649)</a:t>
            </a:r>
            <a:r>
              <a:rPr lang="cs-CZ" sz="1800" dirty="0" smtClean="0"/>
              <a:t>,</a:t>
            </a:r>
            <a:r>
              <a:rPr lang="en-GB" sz="1800" dirty="0" smtClean="0"/>
              <a:t> an Anglican cleric and poet who converted to Catholicism. Supported the reforms of Archbishop Laud re-introducing traditional church rituals</a:t>
            </a:r>
            <a:r>
              <a:rPr lang="cs-CZ" sz="1800" dirty="0" smtClean="0"/>
              <a:t>,</a:t>
            </a:r>
            <a:r>
              <a:rPr lang="en-GB" sz="1800" dirty="0" smtClean="0"/>
              <a:t> banned </a:t>
            </a:r>
            <a:r>
              <a:rPr lang="cs-CZ" sz="1800" dirty="0" err="1" smtClean="0"/>
              <a:t>during</a:t>
            </a:r>
            <a:r>
              <a:rPr lang="en-GB" sz="1800" dirty="0" smtClean="0"/>
              <a:t> the Reformation. After Oliver Cromwell‘s seizure of Cambridge he emigrated to the Papal State. Died in Loreto</a:t>
            </a:r>
            <a:r>
              <a:rPr lang="cs-CZ" sz="1800" dirty="0" smtClean="0"/>
              <a:t> in Italy</a:t>
            </a:r>
            <a:r>
              <a:rPr lang="en-GB" sz="1800" dirty="0" smtClean="0"/>
              <a:t>. His poetry reflects the influences of Spanish religious mysticism (St John of the Cross or St Theresa of Ávila). He is the author of 3 collections of religious poems </a:t>
            </a:r>
            <a:r>
              <a:rPr lang="en-GB" sz="1800" b="1" i="1" dirty="0" err="1" smtClean="0"/>
              <a:t>Epigrammatum</a:t>
            </a:r>
            <a:r>
              <a:rPr lang="en-GB" sz="1800" b="1" i="1" dirty="0" smtClean="0"/>
              <a:t> </a:t>
            </a:r>
            <a:r>
              <a:rPr lang="en-GB" sz="1800" b="1" i="1" dirty="0" err="1" smtClean="0"/>
              <a:t>Sacrorum</a:t>
            </a:r>
            <a:r>
              <a:rPr lang="en-GB" sz="1800" b="1" i="1" dirty="0" smtClean="0"/>
              <a:t> Liber</a:t>
            </a:r>
            <a:r>
              <a:rPr lang="en-GB" sz="1800" i="1" dirty="0" smtClean="0"/>
              <a:t> </a:t>
            </a:r>
            <a:r>
              <a:rPr lang="en-GB" sz="1800" dirty="0" smtClean="0"/>
              <a:t>(A Book of Sacred Epigrams, 1634), </a:t>
            </a:r>
            <a:r>
              <a:rPr lang="en-GB" sz="1800" b="1" i="1" dirty="0" smtClean="0"/>
              <a:t>Steps to the Temple</a:t>
            </a:r>
            <a:r>
              <a:rPr lang="en-GB" sz="1800" dirty="0" smtClean="0"/>
              <a:t> (1646, 1648) and </a:t>
            </a:r>
            <a:r>
              <a:rPr lang="en-GB" sz="1800" b="1" i="1" dirty="0" smtClean="0"/>
              <a:t>Carmen </a:t>
            </a:r>
            <a:r>
              <a:rPr lang="en-GB" sz="1800" b="1" i="1" dirty="0" err="1" smtClean="0"/>
              <a:t>Deo</a:t>
            </a:r>
            <a:r>
              <a:rPr lang="en-GB" sz="1800" b="1" i="1" dirty="0" smtClean="0"/>
              <a:t> </a:t>
            </a:r>
            <a:r>
              <a:rPr lang="en-GB" sz="1800" b="1" i="1" dirty="0" err="1" smtClean="0"/>
              <a:t>Nostro</a:t>
            </a:r>
            <a:r>
              <a:rPr lang="en-GB" sz="1800" i="1" dirty="0" smtClean="0"/>
              <a:t> </a:t>
            </a:r>
            <a:r>
              <a:rPr lang="en-GB" sz="1800" dirty="0" smtClean="0"/>
              <a:t>(A Hymn to Our Lord, 1652).  </a:t>
            </a:r>
            <a:endParaRPr lang="en-GB" sz="1800" dirty="0"/>
          </a:p>
        </p:txBody>
      </p:sp>
    </p:spTree>
    <p:extLst>
      <p:ext uri="{BB962C8B-B14F-4D97-AF65-F5344CB8AC3E}">
        <p14:creationId xmlns:p14="http://schemas.microsoft.com/office/powerpoint/2010/main" val="1107000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George Herbert: </a:t>
            </a:r>
            <a:r>
              <a:rPr lang="cs-CZ" b="1" dirty="0" smtClean="0"/>
              <a:t>"</a:t>
            </a:r>
            <a:r>
              <a:rPr lang="en-US" b="1" dirty="0" smtClean="0"/>
              <a:t>Easter Wings</a:t>
            </a:r>
            <a:r>
              <a:rPr lang="cs-CZ" b="1" dirty="0"/>
              <a:t>"</a:t>
            </a:r>
            <a:endParaRPr lang="cs-CZ" dirty="0"/>
          </a:p>
        </p:txBody>
      </p:sp>
      <p:sp>
        <p:nvSpPr>
          <p:cNvPr id="3" name="Zástupný symbol pro obsah 2"/>
          <p:cNvSpPr>
            <a:spLocks noGrp="1"/>
          </p:cNvSpPr>
          <p:nvPr>
            <p:ph idx="1"/>
          </p:nvPr>
        </p:nvSpPr>
        <p:spPr>
          <a:xfrm>
            <a:off x="2411760" y="1268760"/>
            <a:ext cx="3970784" cy="5472608"/>
          </a:xfrm>
        </p:spPr>
        <p:txBody>
          <a:bodyPr>
            <a:normAutofit fontScale="47500" lnSpcReduction="20000"/>
          </a:bodyPr>
          <a:lstStyle/>
          <a:p>
            <a:pPr marL="0" indent="0">
              <a:buNone/>
            </a:pPr>
            <a:endParaRPr lang="cs-CZ" sz="2000" b="1" dirty="0"/>
          </a:p>
          <a:p>
            <a:pPr marL="0" indent="0">
              <a:lnSpc>
                <a:spcPct val="120000"/>
              </a:lnSpc>
              <a:spcBef>
                <a:spcPts val="0"/>
              </a:spcBef>
              <a:buNone/>
            </a:pPr>
            <a:r>
              <a:rPr lang="en-US" sz="3300" dirty="0" smtClean="0"/>
              <a:t>Lord</a:t>
            </a:r>
            <a:r>
              <a:rPr lang="en-US" sz="3300" dirty="0"/>
              <a:t>, who </a:t>
            </a:r>
            <a:r>
              <a:rPr lang="en-US" sz="3300" dirty="0" err="1"/>
              <a:t>createdst</a:t>
            </a:r>
            <a:r>
              <a:rPr lang="en-US" sz="3300" dirty="0"/>
              <a:t> man in wealth and store, </a:t>
            </a:r>
          </a:p>
          <a:p>
            <a:pPr marL="0" indent="0">
              <a:lnSpc>
                <a:spcPct val="120000"/>
              </a:lnSpc>
              <a:spcBef>
                <a:spcPts val="0"/>
              </a:spcBef>
              <a:buNone/>
            </a:pPr>
            <a:r>
              <a:rPr lang="en-US" sz="3300" dirty="0"/>
              <a:t>      Though foolishly he lost the same, </a:t>
            </a:r>
          </a:p>
          <a:p>
            <a:pPr marL="0" indent="0">
              <a:lnSpc>
                <a:spcPct val="120000"/>
              </a:lnSpc>
              <a:spcBef>
                <a:spcPts val="0"/>
              </a:spcBef>
              <a:buNone/>
            </a:pPr>
            <a:r>
              <a:rPr lang="en-US" sz="3300" dirty="0"/>
              <a:t>            Decaying more and more, </a:t>
            </a:r>
          </a:p>
          <a:p>
            <a:pPr marL="0" indent="0">
              <a:lnSpc>
                <a:spcPct val="120000"/>
              </a:lnSpc>
              <a:spcBef>
                <a:spcPts val="0"/>
              </a:spcBef>
              <a:buNone/>
            </a:pPr>
            <a:r>
              <a:rPr lang="en-US" sz="3300" dirty="0"/>
              <a:t>                  Till he became </a:t>
            </a:r>
          </a:p>
          <a:p>
            <a:pPr marL="0" indent="0">
              <a:lnSpc>
                <a:spcPct val="120000"/>
              </a:lnSpc>
              <a:spcBef>
                <a:spcPts val="0"/>
              </a:spcBef>
              <a:buNone/>
            </a:pPr>
            <a:r>
              <a:rPr lang="en-US" sz="3300" dirty="0"/>
              <a:t>                        Most </a:t>
            </a:r>
            <a:r>
              <a:rPr lang="en-US" sz="3300" dirty="0" err="1"/>
              <a:t>poore</a:t>
            </a:r>
            <a:r>
              <a:rPr lang="en-US" sz="3300" dirty="0"/>
              <a:t>: </a:t>
            </a:r>
          </a:p>
          <a:p>
            <a:pPr marL="0" indent="0">
              <a:lnSpc>
                <a:spcPct val="120000"/>
              </a:lnSpc>
              <a:spcBef>
                <a:spcPts val="0"/>
              </a:spcBef>
              <a:buNone/>
            </a:pPr>
            <a:r>
              <a:rPr lang="en-US" sz="3300" dirty="0"/>
              <a:t>                        With thee </a:t>
            </a:r>
          </a:p>
          <a:p>
            <a:pPr marL="0" indent="0">
              <a:lnSpc>
                <a:spcPct val="120000"/>
              </a:lnSpc>
              <a:spcBef>
                <a:spcPts val="0"/>
              </a:spcBef>
              <a:buNone/>
            </a:pPr>
            <a:r>
              <a:rPr lang="en-US" sz="3300" dirty="0"/>
              <a:t>                  O let me rise </a:t>
            </a:r>
          </a:p>
          <a:p>
            <a:pPr marL="0" indent="0">
              <a:lnSpc>
                <a:spcPct val="120000"/>
              </a:lnSpc>
              <a:spcBef>
                <a:spcPts val="0"/>
              </a:spcBef>
              <a:buNone/>
            </a:pPr>
            <a:r>
              <a:rPr lang="en-US" sz="3300" dirty="0"/>
              <a:t>            As larks, harmoniously, </a:t>
            </a:r>
          </a:p>
          <a:p>
            <a:pPr marL="0" indent="0">
              <a:lnSpc>
                <a:spcPct val="120000"/>
              </a:lnSpc>
              <a:spcBef>
                <a:spcPts val="0"/>
              </a:spcBef>
              <a:buNone/>
            </a:pPr>
            <a:r>
              <a:rPr lang="en-US" sz="3300" dirty="0"/>
              <a:t>      And sing this day thy victories: </a:t>
            </a:r>
          </a:p>
          <a:p>
            <a:pPr marL="0" indent="0">
              <a:lnSpc>
                <a:spcPct val="120000"/>
              </a:lnSpc>
              <a:spcBef>
                <a:spcPts val="0"/>
              </a:spcBef>
              <a:buNone/>
            </a:pPr>
            <a:r>
              <a:rPr lang="en-US" sz="3300" dirty="0"/>
              <a:t>Then shall the fall further the flight in me. </a:t>
            </a:r>
            <a:br>
              <a:rPr lang="en-US" sz="3300" dirty="0"/>
            </a:br>
            <a:endParaRPr lang="en-US" sz="3300" dirty="0"/>
          </a:p>
          <a:p>
            <a:pPr marL="0" indent="0">
              <a:lnSpc>
                <a:spcPct val="120000"/>
              </a:lnSpc>
              <a:spcBef>
                <a:spcPts val="0"/>
              </a:spcBef>
              <a:buNone/>
            </a:pPr>
            <a:r>
              <a:rPr lang="en-US" sz="3300" dirty="0"/>
              <a:t>My tender age in sorrow did </a:t>
            </a:r>
            <a:r>
              <a:rPr lang="en-US" sz="3300" dirty="0" err="1"/>
              <a:t>beginne</a:t>
            </a:r>
            <a:r>
              <a:rPr lang="en-US" sz="3300" dirty="0"/>
              <a:t> </a:t>
            </a:r>
            <a:br>
              <a:rPr lang="en-US" sz="3300" dirty="0"/>
            </a:br>
            <a:r>
              <a:rPr lang="en-US" sz="3300" dirty="0"/>
              <a:t>      And still with sicknesses and shame. </a:t>
            </a:r>
            <a:br>
              <a:rPr lang="en-US" sz="3300" dirty="0"/>
            </a:br>
            <a:r>
              <a:rPr lang="en-US" sz="3300" dirty="0"/>
              <a:t>            Thou didst so punish </a:t>
            </a:r>
            <a:r>
              <a:rPr lang="en-US" sz="3300" dirty="0" err="1"/>
              <a:t>sinne</a:t>
            </a:r>
            <a:r>
              <a:rPr lang="en-US" sz="3300" dirty="0"/>
              <a:t>, </a:t>
            </a:r>
            <a:br>
              <a:rPr lang="en-US" sz="3300" dirty="0"/>
            </a:br>
            <a:r>
              <a:rPr lang="en-US" sz="3300" dirty="0"/>
              <a:t>                  That I became </a:t>
            </a:r>
            <a:br>
              <a:rPr lang="en-US" sz="3300" dirty="0"/>
            </a:br>
            <a:r>
              <a:rPr lang="en-US" sz="3300" dirty="0"/>
              <a:t>                        Most </a:t>
            </a:r>
            <a:r>
              <a:rPr lang="en-US" sz="3300" dirty="0" err="1"/>
              <a:t>thinne</a:t>
            </a:r>
            <a:r>
              <a:rPr lang="en-US" sz="3300" dirty="0"/>
              <a:t>. </a:t>
            </a:r>
            <a:br>
              <a:rPr lang="en-US" sz="3300" dirty="0"/>
            </a:br>
            <a:r>
              <a:rPr lang="en-US" sz="3300" dirty="0"/>
              <a:t>                        With thee </a:t>
            </a:r>
            <a:br>
              <a:rPr lang="en-US" sz="3300" dirty="0"/>
            </a:br>
            <a:r>
              <a:rPr lang="en-US" sz="3300" dirty="0"/>
              <a:t>                  Let me combine, </a:t>
            </a:r>
            <a:br>
              <a:rPr lang="en-US" sz="3300" dirty="0"/>
            </a:br>
            <a:r>
              <a:rPr lang="en-US" sz="3300" dirty="0"/>
              <a:t>            And feel thy </a:t>
            </a:r>
            <a:r>
              <a:rPr lang="en-US" sz="3300" dirty="0" err="1"/>
              <a:t>victorie</a:t>
            </a:r>
            <a:r>
              <a:rPr lang="en-US" sz="3300" dirty="0"/>
              <a:t>: </a:t>
            </a:r>
            <a:br>
              <a:rPr lang="en-US" sz="3300" dirty="0"/>
            </a:br>
            <a:r>
              <a:rPr lang="en-US" sz="3300" dirty="0"/>
              <a:t>         For, if I imp my wing on thine, </a:t>
            </a:r>
          </a:p>
          <a:p>
            <a:pPr marL="0" indent="0">
              <a:buNone/>
            </a:pPr>
            <a:r>
              <a:rPr lang="en-US" sz="3300" dirty="0"/>
              <a:t>Affliction shall advance the flight in me. </a:t>
            </a:r>
          </a:p>
          <a:p>
            <a:pPr marL="0" indent="0">
              <a:buNone/>
            </a:pPr>
            <a:endParaRPr lang="cs-CZ" sz="2000" dirty="0"/>
          </a:p>
        </p:txBody>
      </p:sp>
    </p:spTree>
    <p:extLst>
      <p:ext uri="{BB962C8B-B14F-4D97-AF65-F5344CB8AC3E}">
        <p14:creationId xmlns:p14="http://schemas.microsoft.com/office/powerpoint/2010/main" val="4122107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052736"/>
          </a:xfrm>
        </p:spPr>
        <p:txBody>
          <a:bodyPr>
            <a:normAutofit/>
          </a:bodyPr>
          <a:lstStyle/>
          <a:p>
            <a:r>
              <a:rPr lang="cs-CZ" sz="3600" b="1" dirty="0" err="1" smtClean="0"/>
              <a:t>Cavalier</a:t>
            </a:r>
            <a:r>
              <a:rPr lang="cs-CZ" sz="3600" b="1" dirty="0" smtClean="0"/>
              <a:t> </a:t>
            </a:r>
            <a:r>
              <a:rPr lang="cs-CZ" sz="3600" b="1" dirty="0" err="1" smtClean="0"/>
              <a:t>Poets</a:t>
            </a:r>
            <a:endParaRPr lang="cs-CZ" sz="3600" b="1" dirty="0"/>
          </a:p>
        </p:txBody>
      </p:sp>
      <p:sp>
        <p:nvSpPr>
          <p:cNvPr id="3" name="Zástupný symbol pro obsah 2"/>
          <p:cNvSpPr>
            <a:spLocks noGrp="1"/>
          </p:cNvSpPr>
          <p:nvPr>
            <p:ph idx="1"/>
          </p:nvPr>
        </p:nvSpPr>
        <p:spPr>
          <a:xfrm>
            <a:off x="467544" y="980728"/>
            <a:ext cx="8229600" cy="6021288"/>
          </a:xfrm>
        </p:spPr>
        <p:txBody>
          <a:bodyPr>
            <a:normAutofit fontScale="92500" lnSpcReduction="20000"/>
          </a:bodyPr>
          <a:lstStyle/>
          <a:p>
            <a:pPr marL="0" indent="0">
              <a:buNone/>
            </a:pPr>
            <a:r>
              <a:rPr lang="en-GB" sz="2000" dirty="0" smtClean="0"/>
              <a:t>Poets who came from (or were close to) the Royalists in the Civil War (1642-1660). In contrast to contemporary religious poetry they emphasized the pleasures of life, including courtly and erotic love, but also secular virtues. Their philosophy was hedonistic (influence of Epicureanism) and their models were the Classical Roman poets, Horace, Vergil and Ovid. They were admired by Charles I.</a:t>
            </a:r>
          </a:p>
          <a:p>
            <a:pPr marL="0" indent="0">
              <a:buNone/>
            </a:pPr>
            <a:r>
              <a:rPr lang="en-GB" sz="2000" dirty="0" smtClean="0"/>
              <a:t>The most important representatives are</a:t>
            </a:r>
            <a:r>
              <a:rPr lang="cs-CZ" sz="2000" dirty="0" smtClean="0"/>
              <a:t>:</a:t>
            </a:r>
            <a:r>
              <a:rPr lang="en-GB" sz="2000" dirty="0" smtClean="0"/>
              <a:t> </a:t>
            </a:r>
          </a:p>
          <a:p>
            <a:pPr marL="0" indent="0">
              <a:buNone/>
            </a:pPr>
            <a:r>
              <a:rPr lang="en-GB" sz="2000" b="1" dirty="0" smtClean="0"/>
              <a:t>Robert Herrick</a:t>
            </a:r>
            <a:r>
              <a:rPr lang="en-GB" sz="2000" dirty="0" smtClean="0"/>
              <a:t> (1591-1674), the author of </a:t>
            </a:r>
            <a:r>
              <a:rPr lang="en-GB" sz="2000" b="1" i="1" dirty="0" smtClean="0"/>
              <a:t>Hesperides</a:t>
            </a:r>
            <a:r>
              <a:rPr lang="en-GB" sz="2000" dirty="0" smtClean="0"/>
              <a:t> (1648; in Greek mythology the nymphs of the evening, guarding golden apples beyond the western Ocean). His work includes about 2500 poems, many on the “carpe diem” (seize the day) theme, some of them interesting formal experiments, such as the monometer (a poem with one-foot lines): “Thus I / Pass by / And die,/ As one / Unknown / And gone.”</a:t>
            </a:r>
          </a:p>
          <a:p>
            <a:pPr marL="0" indent="0">
              <a:buNone/>
            </a:pPr>
            <a:r>
              <a:rPr lang="en-GB" sz="2000" b="1" dirty="0" smtClean="0"/>
              <a:t>Richard Lovelace </a:t>
            </a:r>
            <a:r>
              <a:rPr lang="en-GB" sz="2000" dirty="0" smtClean="0"/>
              <a:t>(1617-57) an ardent Royalist who fought in the Civil War and was imprisoned twice. His best poems include “To Althea, From Prison” (1642) and “To </a:t>
            </a:r>
            <a:r>
              <a:rPr lang="en-GB" sz="2000" dirty="0" err="1" smtClean="0"/>
              <a:t>Lucasta</a:t>
            </a:r>
            <a:r>
              <a:rPr lang="en-GB" sz="2000" dirty="0" smtClean="0"/>
              <a:t>, Going to </a:t>
            </a:r>
            <a:r>
              <a:rPr lang="en-GB" sz="2000" dirty="0" err="1" smtClean="0"/>
              <a:t>Warres</a:t>
            </a:r>
            <a:r>
              <a:rPr lang="en-GB" sz="2000" dirty="0" smtClean="0"/>
              <a:t>” (1640). The posthumous volume of poems is entitled </a:t>
            </a:r>
            <a:r>
              <a:rPr lang="en-GB" sz="2000" b="1" i="1" dirty="0" err="1" smtClean="0"/>
              <a:t>Lucasta</a:t>
            </a:r>
            <a:r>
              <a:rPr lang="en-GB" sz="2000" dirty="0" smtClean="0"/>
              <a:t> (1660).</a:t>
            </a:r>
          </a:p>
          <a:p>
            <a:pPr marL="0" indent="0">
              <a:buNone/>
            </a:pPr>
            <a:r>
              <a:rPr lang="en-GB" sz="2000" b="1" dirty="0" smtClean="0"/>
              <a:t>Sir John Suckling </a:t>
            </a:r>
            <a:r>
              <a:rPr lang="en-GB" sz="2000" dirty="0" smtClean="0"/>
              <a:t>(1609-1641) fought in Scotland under Charles I (1639). A late Caroline dramatist (</a:t>
            </a:r>
            <a:r>
              <a:rPr lang="en-GB" sz="2000" i="1" dirty="0" smtClean="0"/>
              <a:t>The Goblins</a:t>
            </a:r>
            <a:r>
              <a:rPr lang="en-GB" sz="2000" dirty="0" smtClean="0"/>
              <a:t>,</a:t>
            </a:r>
            <a:r>
              <a:rPr lang="en-GB" sz="2000" i="1" dirty="0" smtClean="0"/>
              <a:t>  </a:t>
            </a:r>
            <a:r>
              <a:rPr lang="en-GB" sz="2000" i="1" dirty="0" err="1" smtClean="0"/>
              <a:t>Aglaura</a:t>
            </a:r>
            <a:r>
              <a:rPr lang="en-GB" sz="2000" dirty="0" smtClean="0"/>
              <a:t>,</a:t>
            </a:r>
            <a:r>
              <a:rPr lang="cs-CZ" sz="2000" dirty="0" smtClean="0"/>
              <a:t> </a:t>
            </a:r>
            <a:r>
              <a:rPr lang="cs-CZ" sz="2000" dirty="0" err="1" smtClean="0"/>
              <a:t>both</a:t>
            </a:r>
            <a:r>
              <a:rPr lang="en-GB" sz="2000" dirty="0" smtClean="0"/>
              <a:t> 1638)</a:t>
            </a:r>
            <a:r>
              <a:rPr lang="cs-CZ" sz="2000" dirty="0" smtClean="0"/>
              <a:t> </a:t>
            </a:r>
            <a:r>
              <a:rPr lang="en-GB" sz="2000" dirty="0" smtClean="0"/>
              <a:t>and a poet</a:t>
            </a:r>
            <a:r>
              <a:rPr lang="en-GB" sz="2000" b="1" dirty="0" smtClean="0"/>
              <a:t>  </a:t>
            </a:r>
            <a:r>
              <a:rPr lang="en-GB" sz="2000" b="1" i="1" dirty="0" err="1" smtClean="0"/>
              <a:t>Fragmenta</a:t>
            </a:r>
            <a:r>
              <a:rPr lang="en-GB" sz="2000" b="1" i="1" dirty="0" smtClean="0"/>
              <a:t> Aurea</a:t>
            </a:r>
            <a:r>
              <a:rPr lang="en-GB" sz="2000" b="1" dirty="0" smtClean="0"/>
              <a:t> </a:t>
            </a:r>
            <a:r>
              <a:rPr lang="en-GB" sz="2000" dirty="0" smtClean="0"/>
              <a:t>(Golden  Fragments,  1646).</a:t>
            </a:r>
          </a:p>
          <a:p>
            <a:pPr marL="0" indent="0">
              <a:buNone/>
            </a:pPr>
            <a:r>
              <a:rPr lang="en-GB" sz="2000" b="1" dirty="0" smtClean="0"/>
              <a:t>Thomas Carew</a:t>
            </a:r>
            <a:r>
              <a:rPr lang="en-GB" sz="2000" dirty="0" smtClean="0"/>
              <a:t> [</a:t>
            </a:r>
            <a:r>
              <a:rPr lang="en-GB" sz="2000" dirty="0" err="1" smtClean="0"/>
              <a:t>ke:ri</a:t>
            </a:r>
            <a:r>
              <a:rPr lang="en-GB" sz="2000" dirty="0" smtClean="0"/>
              <a:t>](1595-1640) the author</a:t>
            </a:r>
            <a:r>
              <a:rPr lang="cs-CZ" sz="2000" dirty="0" smtClean="0"/>
              <a:t> </a:t>
            </a:r>
            <a:r>
              <a:rPr lang="en-GB" sz="2000" dirty="0" smtClean="0"/>
              <a:t>of sensuous lyrics: </a:t>
            </a:r>
            <a:r>
              <a:rPr lang="en-GB" sz="2000" b="1" dirty="0" smtClean="0"/>
              <a:t>“A Rapture”</a:t>
            </a:r>
            <a:r>
              <a:rPr lang="en-GB" sz="2000" dirty="0" smtClean="0"/>
              <a:t> (1640) and mostly occasional poems of diverse genres: songs, pastorals, elegies, addresses. Many of them addressed to an unidentified  mistress called Celia.</a:t>
            </a:r>
            <a:endParaRPr lang="en-GB" sz="2000" dirty="0"/>
          </a:p>
        </p:txBody>
      </p:sp>
    </p:spTree>
    <p:extLst>
      <p:ext uri="{BB962C8B-B14F-4D97-AF65-F5344CB8AC3E}">
        <p14:creationId xmlns:p14="http://schemas.microsoft.com/office/powerpoint/2010/main" val="2447569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764704"/>
          </a:xfrm>
        </p:spPr>
        <p:txBody>
          <a:bodyPr>
            <a:normAutofit fontScale="90000"/>
          </a:bodyPr>
          <a:lstStyle/>
          <a:p>
            <a:r>
              <a:rPr lang="en-GB" sz="3200" b="1" dirty="0" smtClean="0"/>
              <a:t>Puritan Introspection: </a:t>
            </a:r>
            <a:r>
              <a:rPr lang="cs-CZ" sz="3200" b="1" dirty="0" smtClean="0"/>
              <a:t/>
            </a:r>
            <a:br>
              <a:rPr lang="cs-CZ" sz="3200" b="1" dirty="0" smtClean="0"/>
            </a:br>
            <a:r>
              <a:rPr lang="en-GB" sz="3200" b="1" dirty="0" smtClean="0"/>
              <a:t>Autobiography and Allegory </a:t>
            </a:r>
            <a:r>
              <a:rPr lang="cs-CZ" sz="3200" b="1" dirty="0" smtClean="0"/>
              <a:t>- </a:t>
            </a:r>
            <a:r>
              <a:rPr lang="en-GB" sz="3200" b="1" dirty="0" smtClean="0"/>
              <a:t>John Bunyan</a:t>
            </a:r>
            <a:endParaRPr lang="cs-CZ" sz="3200" dirty="0"/>
          </a:p>
        </p:txBody>
      </p:sp>
      <p:sp>
        <p:nvSpPr>
          <p:cNvPr id="4" name="Zástupný symbol pro obsah 3"/>
          <p:cNvSpPr>
            <a:spLocks noGrp="1"/>
          </p:cNvSpPr>
          <p:nvPr>
            <p:ph sz="half" idx="1"/>
          </p:nvPr>
        </p:nvSpPr>
        <p:spPr>
          <a:xfrm>
            <a:off x="251520" y="1268760"/>
            <a:ext cx="6264696" cy="5589240"/>
          </a:xfrm>
        </p:spPr>
        <p:txBody>
          <a:bodyPr>
            <a:normAutofit/>
          </a:bodyPr>
          <a:lstStyle/>
          <a:p>
            <a:pPr marL="0" indent="0">
              <a:buNone/>
            </a:pPr>
            <a:r>
              <a:rPr lang="en-GB" sz="2200" b="1" dirty="0" smtClean="0"/>
              <a:t>Puritan doctrines of</a:t>
            </a:r>
            <a:r>
              <a:rPr lang="en-GB" sz="2200" dirty="0" smtClean="0"/>
              <a:t> </a:t>
            </a:r>
            <a:r>
              <a:rPr lang="en-GB" sz="2200" b="1" dirty="0" smtClean="0"/>
              <a:t>Predestination, God‘s Will and Grace</a:t>
            </a:r>
            <a:r>
              <a:rPr lang="en-GB" sz="2200" dirty="0" smtClean="0"/>
              <a:t>  (see </a:t>
            </a:r>
            <a:r>
              <a:rPr lang="en-GB" sz="2200" i="1" dirty="0" smtClean="0"/>
              <a:t>Lectures on American Literature</a:t>
            </a:r>
            <a:r>
              <a:rPr lang="en-GB" sz="2200" dirty="0" smtClean="0"/>
              <a:t>)</a:t>
            </a:r>
            <a:r>
              <a:rPr lang="en-GB" sz="2200" i="1" dirty="0" smtClean="0"/>
              <a:t> </a:t>
            </a:r>
            <a:r>
              <a:rPr lang="en-GB" sz="2200" dirty="0" smtClean="0"/>
              <a:t>prompted believers to look constantly for the signs of God‘s favour or displeasure. This was the major aim of </a:t>
            </a:r>
            <a:r>
              <a:rPr lang="en-GB" sz="2200" b="1" dirty="0" smtClean="0"/>
              <a:t>introspection</a:t>
            </a:r>
            <a:r>
              <a:rPr lang="en-GB" sz="2200" dirty="0" smtClean="0"/>
              <a:t> which was the only, yet by no means reliable, way of tracing the believer‘s own internal development, whose main </a:t>
            </a:r>
            <a:r>
              <a:rPr lang="cs-CZ" sz="2200" dirty="0" err="1" smtClean="0"/>
              <a:t>aim</a:t>
            </a:r>
            <a:r>
              <a:rPr lang="cs-CZ" sz="2200" dirty="0" smtClean="0"/>
              <a:t> </a:t>
            </a:r>
            <a:r>
              <a:rPr lang="cs-CZ" sz="2200" dirty="0" err="1" smtClean="0"/>
              <a:t>was</a:t>
            </a:r>
            <a:r>
              <a:rPr lang="cs-CZ" sz="2200" dirty="0" smtClean="0"/>
              <a:t> </a:t>
            </a:r>
            <a:r>
              <a:rPr lang="en-GB" sz="2200" b="1" dirty="0" smtClean="0"/>
              <a:t>spiritual </a:t>
            </a:r>
            <a:r>
              <a:rPr lang="en-GB" sz="2200" b="1" dirty="0" smtClean="0"/>
              <a:t>regeneration</a:t>
            </a:r>
            <a:r>
              <a:rPr lang="en-GB" sz="2200" dirty="0" smtClean="0"/>
              <a:t>. This became </a:t>
            </a:r>
            <a:r>
              <a:rPr lang="cs-CZ" sz="2200" dirty="0" smtClean="0"/>
              <a:t>a</a:t>
            </a:r>
            <a:r>
              <a:rPr lang="en-GB" sz="2200" dirty="0" smtClean="0"/>
              <a:t> topic of many </a:t>
            </a:r>
            <a:r>
              <a:rPr lang="en-GB" sz="2200" b="1" dirty="0" smtClean="0"/>
              <a:t>spiritual autobiographies </a:t>
            </a:r>
            <a:r>
              <a:rPr lang="en-GB" sz="2200" dirty="0" smtClean="0"/>
              <a:t>describing the believers‘ conversions. The most important of these autobiographies is </a:t>
            </a:r>
            <a:r>
              <a:rPr lang="en-GB" sz="2200" b="1" dirty="0" smtClean="0"/>
              <a:t>John Bunyan‘s</a:t>
            </a:r>
            <a:r>
              <a:rPr lang="en-GB" sz="2200" dirty="0" smtClean="0"/>
              <a:t> (1628-88) </a:t>
            </a:r>
            <a:r>
              <a:rPr lang="en-GB" sz="2200" b="1" i="1" dirty="0" smtClean="0"/>
              <a:t>Grace Abounding to the Chief of Sinners</a:t>
            </a:r>
            <a:r>
              <a:rPr lang="en-GB" sz="2200" dirty="0" smtClean="0"/>
              <a:t>, which laid a foundation for the major religious allegorical novel of the 17th century, </a:t>
            </a:r>
            <a:r>
              <a:rPr lang="en-GB" sz="2200" b="1" i="1" dirty="0" smtClean="0"/>
              <a:t>The Pilgrim‘s Progress</a:t>
            </a:r>
            <a:r>
              <a:rPr lang="en-GB" sz="2200" i="1" dirty="0" smtClean="0"/>
              <a:t> </a:t>
            </a:r>
            <a:r>
              <a:rPr lang="en-GB" sz="2200" dirty="0" smtClean="0"/>
              <a:t>(1678, 1684). </a:t>
            </a:r>
            <a:endParaRPr lang="en-GB" sz="2200" b="1" dirty="0"/>
          </a:p>
        </p:txBody>
      </p:sp>
      <p:pic>
        <p:nvPicPr>
          <p:cNvPr id="5122" name="Picture 2" descr="https://upload.wikimedia.org/wikipedia/commons/f/f9/John_Bunyan_by_Thomas_Sadler_1684.jp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5081" r="14898"/>
          <a:stretch/>
        </p:blipFill>
        <p:spPr bwMode="auto">
          <a:xfrm>
            <a:off x="6497782" y="1268760"/>
            <a:ext cx="2646218"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6444208" y="6165304"/>
            <a:ext cx="2719338" cy="307777"/>
          </a:xfrm>
          <a:prstGeom prst="rect">
            <a:avLst/>
          </a:prstGeom>
          <a:noFill/>
        </p:spPr>
        <p:txBody>
          <a:bodyPr wrap="square" rtlCol="0">
            <a:spAutoFit/>
          </a:bodyPr>
          <a:lstStyle/>
          <a:p>
            <a:r>
              <a:rPr lang="cs-CZ" sz="1400" dirty="0" smtClean="0"/>
              <a:t>John </a:t>
            </a:r>
            <a:r>
              <a:rPr lang="cs-CZ" sz="1400" dirty="0" err="1" smtClean="0"/>
              <a:t>Bunyan</a:t>
            </a:r>
            <a:r>
              <a:rPr lang="cs-CZ" sz="1400" dirty="0" smtClean="0"/>
              <a:t>, by Thomas </a:t>
            </a:r>
            <a:r>
              <a:rPr lang="cs-CZ" sz="1400" dirty="0" err="1" smtClean="0"/>
              <a:t>Sadler</a:t>
            </a:r>
            <a:endParaRPr lang="cs-CZ" sz="1400" dirty="0"/>
          </a:p>
        </p:txBody>
      </p:sp>
    </p:spTree>
    <p:extLst>
      <p:ext uri="{BB962C8B-B14F-4D97-AF65-F5344CB8AC3E}">
        <p14:creationId xmlns:p14="http://schemas.microsoft.com/office/powerpoint/2010/main" val="2178555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normAutofit/>
          </a:bodyPr>
          <a:lstStyle/>
          <a:p>
            <a:r>
              <a:rPr lang="cs-CZ" sz="3600" b="1" i="1" dirty="0" err="1" smtClean="0"/>
              <a:t>The</a:t>
            </a:r>
            <a:r>
              <a:rPr lang="cs-CZ" sz="3600" b="1" i="1" dirty="0" smtClean="0"/>
              <a:t> </a:t>
            </a:r>
            <a:r>
              <a:rPr lang="cs-CZ" sz="3600" b="1" i="1" dirty="0" err="1" smtClean="0"/>
              <a:t>Pilgrim’s</a:t>
            </a:r>
            <a:r>
              <a:rPr lang="cs-CZ" sz="3600" b="1" i="1" dirty="0" smtClean="0"/>
              <a:t> </a:t>
            </a:r>
            <a:r>
              <a:rPr lang="cs-CZ" sz="3600" b="1" i="1" dirty="0" err="1" smtClean="0"/>
              <a:t>Progress</a:t>
            </a:r>
            <a:r>
              <a:rPr lang="cs-CZ" sz="3600" b="1" i="1" dirty="0" smtClean="0"/>
              <a:t> </a:t>
            </a:r>
            <a:r>
              <a:rPr lang="cs-CZ" sz="3600" b="1" dirty="0" smtClean="0"/>
              <a:t>(1678, 1684)</a:t>
            </a:r>
            <a:endParaRPr lang="cs-CZ" sz="3600" b="1" dirty="0"/>
          </a:p>
        </p:txBody>
      </p:sp>
      <p:sp>
        <p:nvSpPr>
          <p:cNvPr id="3" name="Zástupný symbol pro obsah 2"/>
          <p:cNvSpPr>
            <a:spLocks noGrp="1"/>
          </p:cNvSpPr>
          <p:nvPr>
            <p:ph sz="half" idx="1"/>
          </p:nvPr>
        </p:nvSpPr>
        <p:spPr>
          <a:xfrm>
            <a:off x="251520" y="1196752"/>
            <a:ext cx="4244280" cy="5544616"/>
          </a:xfrm>
        </p:spPr>
        <p:txBody>
          <a:bodyPr>
            <a:normAutofit fontScale="85000" lnSpcReduction="20000"/>
          </a:bodyPr>
          <a:lstStyle/>
          <a:p>
            <a:pPr marL="0" indent="0">
              <a:buNone/>
            </a:pPr>
            <a:r>
              <a:rPr lang="en-GB" sz="2000" dirty="0"/>
              <a:t>The </a:t>
            </a:r>
            <a:r>
              <a:rPr lang="en-GB" sz="2000" b="1" dirty="0"/>
              <a:t>first volume</a:t>
            </a:r>
            <a:r>
              <a:rPr lang="en-GB" sz="2000" dirty="0"/>
              <a:t> describes the dangerous journey of Christian and his friends (Faithful and Hopeful) to the Heavenly City. The individual stages of this journey are severe trials of the pilgrims (Faithful</a:t>
            </a:r>
            <a:r>
              <a:rPr lang="cs-CZ" sz="2000" dirty="0"/>
              <a:t> </a:t>
            </a:r>
            <a:r>
              <a:rPr lang="en-GB" sz="2000" dirty="0"/>
              <a:t>is executed in Vanity Fair, representing contemporary materialist society</a:t>
            </a:r>
            <a:r>
              <a:rPr lang="cs-CZ" sz="2000" dirty="0"/>
              <a:t>; </a:t>
            </a:r>
            <a:r>
              <a:rPr lang="en-GB" sz="2000" dirty="0"/>
              <a:t>Hopeful helps Christian to get out </a:t>
            </a:r>
            <a:r>
              <a:rPr lang="cs-CZ" sz="2000" dirty="0" err="1"/>
              <a:t>of</a:t>
            </a:r>
            <a:r>
              <a:rPr lang="en-GB" sz="2000" dirty="0"/>
              <a:t> the Doubting Castle). </a:t>
            </a:r>
            <a:endParaRPr lang="cs-CZ" sz="2000" dirty="0" smtClean="0"/>
          </a:p>
          <a:p>
            <a:pPr marL="0" indent="0">
              <a:buNone/>
            </a:pPr>
            <a:r>
              <a:rPr lang="en-GB" sz="2000" dirty="0" smtClean="0"/>
              <a:t>The </a:t>
            </a:r>
            <a:r>
              <a:rPr lang="en-GB" sz="2000" b="1" dirty="0"/>
              <a:t>second volume</a:t>
            </a:r>
            <a:r>
              <a:rPr lang="en-GB" sz="2000" dirty="0"/>
              <a:t> describes a similar journey of Christian‘s wife, Christiana, and their children accompanied by </a:t>
            </a:r>
            <a:r>
              <a:rPr lang="en-GB" sz="2000" dirty="0" err="1"/>
              <a:t>Greatheart</a:t>
            </a:r>
            <a:r>
              <a:rPr lang="en-GB" sz="2000" dirty="0"/>
              <a:t>, an allegory of Love. They can overcome the obstacles much easier, because they are accompanied by Christian love and magnanimity.  </a:t>
            </a:r>
            <a:endParaRPr lang="cs-CZ" sz="2000" dirty="0" smtClean="0"/>
          </a:p>
          <a:p>
            <a:pPr marL="0" indent="0">
              <a:buNone/>
            </a:pPr>
            <a:r>
              <a:rPr lang="en-GB" sz="2000" dirty="0" smtClean="0"/>
              <a:t>While </a:t>
            </a:r>
            <a:r>
              <a:rPr lang="en-GB" sz="2000" b="1" dirty="0"/>
              <a:t>the allegory of the first volume focuses on the trials of individual faith</a:t>
            </a:r>
            <a:r>
              <a:rPr lang="en-GB" sz="2000" dirty="0"/>
              <a:t>, the </a:t>
            </a:r>
            <a:r>
              <a:rPr lang="en-GB" sz="2000" b="1" dirty="0"/>
              <a:t>second volume emphasizes domestic life and relations among neighbours</a:t>
            </a:r>
            <a:r>
              <a:rPr lang="en-GB" sz="2000" dirty="0"/>
              <a:t>. The allegorical narrative </a:t>
            </a:r>
            <a:r>
              <a:rPr lang="en-GB" sz="2000" b="1" dirty="0"/>
              <a:t>overcomes its narrowly didactic perspective and draws realistic portraits of the author‘s contemporaries</a:t>
            </a:r>
            <a:r>
              <a:rPr lang="en-GB" sz="2000" dirty="0"/>
              <a:t>. Therefore the novel can be seen as </a:t>
            </a:r>
            <a:r>
              <a:rPr lang="en-GB" sz="2000" b="1" dirty="0"/>
              <a:t>a predecessor of early 18th century novels, especially </a:t>
            </a:r>
            <a:r>
              <a:rPr lang="en-GB" sz="2000" b="1" i="1" dirty="0"/>
              <a:t>Robinson Crusoe </a:t>
            </a:r>
            <a:r>
              <a:rPr lang="en-GB" sz="2000" dirty="0"/>
              <a:t>(1719)</a:t>
            </a:r>
            <a:r>
              <a:rPr lang="en-GB" sz="2000" i="1" dirty="0"/>
              <a:t>.</a:t>
            </a:r>
            <a:endParaRPr lang="cs-CZ" sz="2000" dirty="0"/>
          </a:p>
        </p:txBody>
      </p:sp>
      <p:pic>
        <p:nvPicPr>
          <p:cNvPr id="5" name="Zástupný symbol pro obsah 4" descr="Pilgrim's Progress Close-Up 2">
            <a:hlinkClick r:id="rId2"/>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4008" y="1340768"/>
            <a:ext cx="4038600" cy="4038600"/>
          </a:xfrm>
          <a:prstGeom prst="rect">
            <a:avLst/>
          </a:prstGeom>
          <a:noFill/>
          <a:ln>
            <a:noFill/>
          </a:ln>
        </p:spPr>
      </p:pic>
      <p:sp>
        <p:nvSpPr>
          <p:cNvPr id="6" name="TextovéPole 5"/>
          <p:cNvSpPr txBox="1"/>
          <p:nvPr/>
        </p:nvSpPr>
        <p:spPr>
          <a:xfrm>
            <a:off x="4644008" y="5871833"/>
            <a:ext cx="3772828" cy="523220"/>
          </a:xfrm>
          <a:prstGeom prst="rect">
            <a:avLst/>
          </a:prstGeom>
          <a:noFill/>
        </p:spPr>
        <p:txBody>
          <a:bodyPr wrap="none" rtlCol="0">
            <a:spAutoFit/>
          </a:bodyPr>
          <a:lstStyle/>
          <a:p>
            <a:pPr algn="ctr"/>
            <a:r>
              <a:rPr lang="cs-CZ" sz="1400" dirty="0" err="1" smtClean="0"/>
              <a:t>Reading</a:t>
            </a:r>
            <a:r>
              <a:rPr lang="cs-CZ" sz="1400" dirty="0" smtClean="0"/>
              <a:t> </a:t>
            </a:r>
            <a:r>
              <a:rPr lang="cs-CZ" sz="1400" dirty="0" err="1" smtClean="0"/>
              <a:t>the</a:t>
            </a:r>
            <a:r>
              <a:rPr lang="cs-CZ" sz="1400" dirty="0" smtClean="0"/>
              <a:t> </a:t>
            </a:r>
            <a:r>
              <a:rPr lang="cs-CZ" sz="1400" dirty="0" err="1" smtClean="0"/>
              <a:t>Allegorical</a:t>
            </a:r>
            <a:r>
              <a:rPr lang="cs-CZ" sz="1400" dirty="0" smtClean="0"/>
              <a:t> </a:t>
            </a:r>
            <a:r>
              <a:rPr lang="cs-CZ" sz="1400" dirty="0" err="1" smtClean="0"/>
              <a:t>Narrative</a:t>
            </a:r>
            <a:r>
              <a:rPr lang="cs-CZ" sz="1400" dirty="0" smtClean="0"/>
              <a:t> as </a:t>
            </a:r>
            <a:r>
              <a:rPr lang="cs-CZ" sz="1400" dirty="0" err="1" smtClean="0"/>
              <a:t>God‘s</a:t>
            </a:r>
            <a:r>
              <a:rPr lang="cs-CZ" sz="1400" dirty="0" smtClean="0"/>
              <a:t> </a:t>
            </a:r>
            <a:r>
              <a:rPr lang="cs-CZ" sz="1400" dirty="0" err="1" smtClean="0"/>
              <a:t>Signs</a:t>
            </a:r>
            <a:r>
              <a:rPr lang="cs-CZ" sz="1400" dirty="0" smtClean="0"/>
              <a:t>: </a:t>
            </a:r>
          </a:p>
          <a:p>
            <a:pPr algn="ctr"/>
            <a:r>
              <a:rPr lang="cs-CZ" sz="1400" dirty="0" smtClean="0"/>
              <a:t>Christian </a:t>
            </a:r>
            <a:r>
              <a:rPr lang="cs-CZ" sz="1400" dirty="0" err="1" smtClean="0"/>
              <a:t>Visits</a:t>
            </a:r>
            <a:r>
              <a:rPr lang="cs-CZ" sz="1400" dirty="0" smtClean="0"/>
              <a:t> </a:t>
            </a:r>
            <a:r>
              <a:rPr lang="cs-CZ" sz="1400" dirty="0" err="1" smtClean="0"/>
              <a:t>Interpreter‘s</a:t>
            </a:r>
            <a:r>
              <a:rPr lang="cs-CZ" sz="1400" dirty="0" smtClean="0"/>
              <a:t> House</a:t>
            </a:r>
            <a:endParaRPr lang="cs-CZ" sz="1400" dirty="0"/>
          </a:p>
        </p:txBody>
      </p:sp>
    </p:spTree>
    <p:extLst>
      <p:ext uri="{BB962C8B-B14F-4D97-AF65-F5344CB8AC3E}">
        <p14:creationId xmlns:p14="http://schemas.microsoft.com/office/powerpoint/2010/main" val="1534869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b="1" dirty="0" err="1" smtClean="0"/>
              <a:t>Lecture</a:t>
            </a:r>
            <a:r>
              <a:rPr lang="cs-CZ" sz="4000" b="1" dirty="0" smtClean="0"/>
              <a:t> </a:t>
            </a:r>
            <a:r>
              <a:rPr lang="cs-CZ" sz="4000" b="1" dirty="0" err="1" smtClean="0"/>
              <a:t>Outline</a:t>
            </a:r>
            <a:endParaRPr lang="cs-CZ" sz="4000" dirty="0"/>
          </a:p>
        </p:txBody>
      </p:sp>
      <p:sp>
        <p:nvSpPr>
          <p:cNvPr id="3" name="Zástupný symbol pro obsah 2"/>
          <p:cNvSpPr>
            <a:spLocks noGrp="1"/>
          </p:cNvSpPr>
          <p:nvPr>
            <p:ph idx="1"/>
          </p:nvPr>
        </p:nvSpPr>
        <p:spPr/>
        <p:txBody>
          <a:bodyPr>
            <a:normAutofit/>
          </a:bodyPr>
          <a:lstStyle/>
          <a:p>
            <a:r>
              <a:rPr lang="en-GB" sz="2800" b="1" dirty="0" smtClean="0"/>
              <a:t>Downfall of the traditional cosmic order </a:t>
            </a:r>
            <a:endParaRPr lang="cs-CZ" sz="2800" b="1" dirty="0" smtClean="0"/>
          </a:p>
          <a:p>
            <a:r>
              <a:rPr lang="en-GB" sz="2800" b="1" dirty="0" smtClean="0"/>
              <a:t>Notions of the Baroque</a:t>
            </a:r>
            <a:endParaRPr lang="cs-CZ" sz="2800" b="1" dirty="0" smtClean="0"/>
          </a:p>
          <a:p>
            <a:r>
              <a:rPr lang="cs-CZ" sz="2800" b="1" dirty="0" smtClean="0"/>
              <a:t>M</a:t>
            </a:r>
            <a:r>
              <a:rPr lang="en-GB" sz="2800" b="1" dirty="0" err="1" smtClean="0"/>
              <a:t>etaphysical</a:t>
            </a:r>
            <a:r>
              <a:rPr lang="en-GB" sz="2800" b="1" dirty="0" smtClean="0"/>
              <a:t> </a:t>
            </a:r>
            <a:r>
              <a:rPr lang="cs-CZ" sz="2800" b="1" dirty="0" smtClean="0"/>
              <a:t>P</a:t>
            </a:r>
            <a:r>
              <a:rPr lang="en-GB" sz="2800" b="1" dirty="0" err="1" smtClean="0"/>
              <a:t>oetry</a:t>
            </a:r>
            <a:r>
              <a:rPr lang="en-GB" sz="2800" b="1" dirty="0" smtClean="0"/>
              <a:t> (John Donne, George Herbert, Henry Vaughan, Richard Crashaw)</a:t>
            </a:r>
            <a:r>
              <a:rPr lang="cs-CZ" sz="2800" b="1" dirty="0" smtClean="0"/>
              <a:t>. </a:t>
            </a:r>
            <a:r>
              <a:rPr lang="en-GB" sz="2800" b="1" dirty="0" smtClean="0"/>
              <a:t>Figurative Language and Religious Doctrine. </a:t>
            </a:r>
            <a:endParaRPr lang="cs-CZ" sz="2800" b="1" dirty="0" smtClean="0"/>
          </a:p>
          <a:p>
            <a:r>
              <a:rPr lang="cs-CZ" sz="2800" b="1" dirty="0" err="1" smtClean="0"/>
              <a:t>Cavalier</a:t>
            </a:r>
            <a:r>
              <a:rPr lang="cs-CZ" sz="2800" b="1" dirty="0" smtClean="0"/>
              <a:t> </a:t>
            </a:r>
            <a:r>
              <a:rPr lang="cs-CZ" sz="2800" b="1" dirty="0" err="1" smtClean="0"/>
              <a:t>Poetry</a:t>
            </a:r>
            <a:r>
              <a:rPr lang="cs-CZ" sz="2800" b="1" dirty="0" smtClean="0"/>
              <a:t> (Robert </a:t>
            </a:r>
            <a:r>
              <a:rPr lang="cs-CZ" sz="2800" b="1" dirty="0" err="1" smtClean="0"/>
              <a:t>Herrick</a:t>
            </a:r>
            <a:r>
              <a:rPr lang="cs-CZ" sz="2800" b="1" dirty="0" smtClean="0"/>
              <a:t>, John </a:t>
            </a:r>
            <a:r>
              <a:rPr lang="cs-CZ" sz="2800" b="1" dirty="0" err="1" smtClean="0"/>
              <a:t>Suckling</a:t>
            </a:r>
            <a:r>
              <a:rPr lang="cs-CZ" sz="2800" b="1" dirty="0" smtClean="0"/>
              <a:t>, Thomas </a:t>
            </a:r>
            <a:r>
              <a:rPr lang="cs-CZ" sz="2800" b="1" dirty="0" err="1" smtClean="0"/>
              <a:t>Carew</a:t>
            </a:r>
            <a:r>
              <a:rPr lang="cs-CZ" sz="2800" b="1" dirty="0" smtClean="0"/>
              <a:t>, Richard </a:t>
            </a:r>
            <a:r>
              <a:rPr lang="cs-CZ" sz="2800" b="1" dirty="0" err="1" smtClean="0"/>
              <a:t>Lovelace</a:t>
            </a:r>
            <a:r>
              <a:rPr lang="cs-CZ" sz="2800" b="1" dirty="0" smtClean="0"/>
              <a:t>)</a:t>
            </a:r>
          </a:p>
          <a:p>
            <a:r>
              <a:rPr lang="en-GB" sz="2800" b="1" dirty="0" smtClean="0"/>
              <a:t>Puritan Introspection: Autobiography and Allegory (John Bunyan).</a:t>
            </a:r>
            <a:endParaRPr lang="en-GB" sz="2800" b="1" dirty="0"/>
          </a:p>
        </p:txBody>
      </p:sp>
    </p:spTree>
    <p:extLst>
      <p:ext uri="{BB962C8B-B14F-4D97-AF65-F5344CB8AC3E}">
        <p14:creationId xmlns:p14="http://schemas.microsoft.com/office/powerpoint/2010/main" val="4067923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0" y="274638"/>
            <a:ext cx="9144000" cy="1143000"/>
          </a:xfrm>
        </p:spPr>
        <p:txBody>
          <a:bodyPr>
            <a:normAutofit/>
          </a:bodyPr>
          <a:lstStyle/>
          <a:p>
            <a:r>
              <a:rPr lang="cs-CZ" sz="3600" b="1" dirty="0" smtClean="0"/>
              <a:t>John </a:t>
            </a:r>
            <a:r>
              <a:rPr lang="cs-CZ" sz="3600" b="1" dirty="0" err="1" smtClean="0"/>
              <a:t>Donne</a:t>
            </a:r>
            <a:r>
              <a:rPr lang="cs-CZ" sz="3600" b="1" dirty="0" smtClean="0"/>
              <a:t>: “</a:t>
            </a:r>
            <a:r>
              <a:rPr lang="cs-CZ" sz="3600" b="1" dirty="0" err="1" smtClean="0"/>
              <a:t>An</a:t>
            </a:r>
            <a:r>
              <a:rPr lang="cs-CZ" sz="3600" b="1" dirty="0" smtClean="0"/>
              <a:t> Anatomy </a:t>
            </a:r>
            <a:r>
              <a:rPr lang="cs-CZ" sz="3600" b="1" dirty="0" err="1" smtClean="0"/>
              <a:t>of</a:t>
            </a:r>
            <a:r>
              <a:rPr lang="cs-CZ" sz="3600" b="1" dirty="0" smtClean="0"/>
              <a:t> </a:t>
            </a:r>
            <a:r>
              <a:rPr lang="cs-CZ" sz="3600" b="1" dirty="0" err="1" smtClean="0"/>
              <a:t>the</a:t>
            </a:r>
            <a:r>
              <a:rPr lang="cs-CZ" sz="3600" b="1" dirty="0" smtClean="0"/>
              <a:t> </a:t>
            </a:r>
            <a:r>
              <a:rPr lang="cs-CZ" sz="3600" b="1" dirty="0" err="1" smtClean="0"/>
              <a:t>Worldˮ</a:t>
            </a:r>
            <a:r>
              <a:rPr lang="cs-CZ" sz="3600" b="1" dirty="0" smtClean="0"/>
              <a:t>, 1611</a:t>
            </a:r>
            <a:endParaRPr lang="cs-CZ" sz="3600" b="1" dirty="0"/>
          </a:p>
        </p:txBody>
      </p:sp>
      <p:sp>
        <p:nvSpPr>
          <p:cNvPr id="5" name="Zástupný symbol pro obsah 4"/>
          <p:cNvSpPr>
            <a:spLocks noGrp="1"/>
          </p:cNvSpPr>
          <p:nvPr>
            <p:ph sz="half" idx="1"/>
          </p:nvPr>
        </p:nvSpPr>
        <p:spPr>
          <a:xfrm>
            <a:off x="251520" y="1268760"/>
            <a:ext cx="4896544" cy="5589240"/>
          </a:xfrm>
        </p:spPr>
        <p:txBody>
          <a:bodyPr>
            <a:normAutofit fontScale="25000" lnSpcReduction="20000"/>
          </a:bodyPr>
          <a:lstStyle/>
          <a:p>
            <a:pPr marL="0" indent="0">
              <a:spcBef>
                <a:spcPts val="0"/>
              </a:spcBef>
              <a:buNone/>
            </a:pPr>
            <a:r>
              <a:rPr lang="en-US" sz="9600" dirty="0"/>
              <a:t>And new Philosophy </a:t>
            </a:r>
            <a:r>
              <a:rPr lang="en-US" sz="9600" dirty="0" err="1"/>
              <a:t>cals</a:t>
            </a:r>
            <a:r>
              <a:rPr lang="en-US" sz="9600" dirty="0"/>
              <a:t> all in doubt,</a:t>
            </a:r>
          </a:p>
          <a:p>
            <a:pPr marL="0" indent="0">
              <a:spcBef>
                <a:spcPts val="0"/>
              </a:spcBef>
              <a:buNone/>
            </a:pPr>
            <a:r>
              <a:rPr lang="en-US" sz="9600" dirty="0"/>
              <a:t>The Element of fire is quite put out;</a:t>
            </a:r>
          </a:p>
          <a:p>
            <a:pPr marL="0" indent="0">
              <a:spcBef>
                <a:spcPts val="0"/>
              </a:spcBef>
              <a:buNone/>
            </a:pPr>
            <a:r>
              <a:rPr lang="en-US" sz="9600" dirty="0"/>
              <a:t>The </a:t>
            </a:r>
            <a:r>
              <a:rPr lang="en-US" sz="9600" dirty="0" err="1"/>
              <a:t>Sunne</a:t>
            </a:r>
            <a:r>
              <a:rPr lang="en-US" sz="9600" dirty="0"/>
              <a:t> is lost, and </a:t>
            </a:r>
            <a:r>
              <a:rPr lang="en-US" sz="9600" dirty="0" err="1"/>
              <a:t>th’earth</a:t>
            </a:r>
            <a:r>
              <a:rPr lang="en-US" sz="9600" dirty="0"/>
              <a:t>, </a:t>
            </a:r>
            <a:r>
              <a:rPr lang="en-US" sz="9600" dirty="0" smtClean="0"/>
              <a:t>and</a:t>
            </a:r>
            <a:endParaRPr lang="cs-CZ" sz="9600" dirty="0" smtClean="0"/>
          </a:p>
          <a:p>
            <a:pPr marL="0" indent="0">
              <a:spcBef>
                <a:spcPts val="0"/>
              </a:spcBef>
              <a:buNone/>
            </a:pPr>
            <a:r>
              <a:rPr lang="en-US" sz="9600" dirty="0" smtClean="0"/>
              <a:t> </a:t>
            </a:r>
            <a:r>
              <a:rPr lang="cs-CZ" sz="9600" dirty="0" smtClean="0"/>
              <a:t>                                            </a:t>
            </a:r>
            <a:r>
              <a:rPr lang="en-US" sz="9600" dirty="0" smtClean="0"/>
              <a:t>no </a:t>
            </a:r>
            <a:r>
              <a:rPr lang="en-US" sz="9600" dirty="0"/>
              <a:t>mans wit</a:t>
            </a:r>
          </a:p>
          <a:p>
            <a:pPr marL="0" indent="0">
              <a:spcBef>
                <a:spcPts val="0"/>
              </a:spcBef>
              <a:buNone/>
            </a:pPr>
            <a:r>
              <a:rPr lang="en-US" sz="9600" dirty="0"/>
              <a:t>Can well direct him, where to </a:t>
            </a:r>
            <a:r>
              <a:rPr lang="en-US" sz="9600" dirty="0" err="1"/>
              <a:t>looke</a:t>
            </a:r>
            <a:r>
              <a:rPr lang="en-US" sz="9600" dirty="0"/>
              <a:t> </a:t>
            </a:r>
            <a:endParaRPr lang="cs-CZ" sz="9600" dirty="0" smtClean="0"/>
          </a:p>
          <a:p>
            <a:pPr marL="0" indent="0">
              <a:spcBef>
                <a:spcPts val="0"/>
              </a:spcBef>
              <a:buNone/>
            </a:pPr>
            <a:r>
              <a:rPr lang="cs-CZ" sz="9600" dirty="0" smtClean="0"/>
              <a:t>                                                          </a:t>
            </a:r>
            <a:r>
              <a:rPr lang="en-US" sz="9600" dirty="0" smtClean="0"/>
              <a:t>for </a:t>
            </a:r>
            <a:r>
              <a:rPr lang="en-US" sz="9600" dirty="0"/>
              <a:t>it.</a:t>
            </a:r>
          </a:p>
          <a:p>
            <a:pPr marL="0" indent="0">
              <a:spcBef>
                <a:spcPts val="0"/>
              </a:spcBef>
              <a:buNone/>
            </a:pPr>
            <a:r>
              <a:rPr lang="en-US" sz="9600" dirty="0"/>
              <a:t>And freely men </a:t>
            </a:r>
            <a:r>
              <a:rPr lang="en-US" sz="9600" dirty="0" err="1"/>
              <a:t>confesse</a:t>
            </a:r>
            <a:r>
              <a:rPr lang="en-US" sz="9600" dirty="0"/>
              <a:t> that this </a:t>
            </a:r>
            <a:r>
              <a:rPr lang="cs-CZ" sz="9600" dirty="0" smtClean="0"/>
              <a:t>				   </a:t>
            </a:r>
            <a:r>
              <a:rPr lang="en-US" sz="9600" dirty="0" smtClean="0"/>
              <a:t>world’s </a:t>
            </a:r>
            <a:r>
              <a:rPr lang="en-US" sz="9600" dirty="0"/>
              <a:t>spent,</a:t>
            </a:r>
          </a:p>
          <a:p>
            <a:pPr marL="0" indent="0">
              <a:spcBef>
                <a:spcPts val="0"/>
              </a:spcBef>
              <a:buNone/>
            </a:pPr>
            <a:r>
              <a:rPr lang="en-US" sz="9600" dirty="0"/>
              <a:t>When in the Planets, and the </a:t>
            </a:r>
            <a:r>
              <a:rPr lang="cs-CZ" sz="9600" dirty="0" smtClean="0"/>
              <a:t>				       </a:t>
            </a:r>
            <a:r>
              <a:rPr lang="en-US" sz="9600" dirty="0" smtClean="0"/>
              <a:t>Firmament</a:t>
            </a:r>
            <a:endParaRPr lang="en-US" sz="9600" dirty="0"/>
          </a:p>
          <a:p>
            <a:pPr marL="0" indent="0">
              <a:spcBef>
                <a:spcPts val="0"/>
              </a:spcBef>
              <a:buNone/>
            </a:pPr>
            <a:r>
              <a:rPr lang="en-US" sz="9600" dirty="0"/>
              <a:t>They </a:t>
            </a:r>
            <a:r>
              <a:rPr lang="en-US" sz="9600" dirty="0" err="1"/>
              <a:t>seeke</a:t>
            </a:r>
            <a:r>
              <a:rPr lang="en-US" sz="9600" dirty="0"/>
              <a:t> so many new; they see </a:t>
            </a:r>
            <a:r>
              <a:rPr lang="cs-CZ" sz="9600" dirty="0" smtClean="0"/>
              <a:t>				          </a:t>
            </a:r>
            <a:r>
              <a:rPr lang="en-US" sz="9600" dirty="0" smtClean="0"/>
              <a:t>that </a:t>
            </a:r>
            <a:r>
              <a:rPr lang="en-US" sz="9600" dirty="0"/>
              <a:t>this</a:t>
            </a:r>
          </a:p>
          <a:p>
            <a:pPr marL="0" indent="0">
              <a:spcBef>
                <a:spcPts val="0"/>
              </a:spcBef>
              <a:buNone/>
            </a:pPr>
            <a:r>
              <a:rPr lang="en-US" sz="9600" dirty="0"/>
              <a:t>Is crumbled out </a:t>
            </a:r>
            <a:r>
              <a:rPr lang="en-US" sz="9600" dirty="0" err="1"/>
              <a:t>againe</a:t>
            </a:r>
            <a:r>
              <a:rPr lang="en-US" sz="9600" dirty="0"/>
              <a:t> to his </a:t>
            </a:r>
            <a:r>
              <a:rPr lang="en-US" sz="9600" dirty="0" err="1"/>
              <a:t>Atomis</a:t>
            </a:r>
            <a:r>
              <a:rPr lang="en-US" sz="9600" dirty="0"/>
              <a:t>.</a:t>
            </a:r>
          </a:p>
          <a:p>
            <a:pPr marL="0" indent="0">
              <a:spcBef>
                <a:spcPts val="0"/>
              </a:spcBef>
              <a:buNone/>
            </a:pPr>
            <a:r>
              <a:rPr lang="en-US" sz="9600" dirty="0" err="1"/>
              <a:t>‘Tis</a:t>
            </a:r>
            <a:r>
              <a:rPr lang="en-US" sz="9600" dirty="0"/>
              <a:t> all in pieces, all </a:t>
            </a:r>
            <a:r>
              <a:rPr lang="en-US" sz="9600" dirty="0" err="1"/>
              <a:t>cohærence</a:t>
            </a:r>
            <a:r>
              <a:rPr lang="en-US" sz="9600" dirty="0"/>
              <a:t> gone;</a:t>
            </a:r>
          </a:p>
          <a:p>
            <a:pPr marL="0" indent="0">
              <a:spcBef>
                <a:spcPts val="0"/>
              </a:spcBef>
              <a:buNone/>
            </a:pPr>
            <a:r>
              <a:rPr lang="en-US" sz="9600" dirty="0"/>
              <a:t>All </a:t>
            </a:r>
            <a:r>
              <a:rPr lang="en-US" sz="9600" dirty="0" err="1"/>
              <a:t>iust</a:t>
            </a:r>
            <a:r>
              <a:rPr lang="en-US" sz="9600" dirty="0"/>
              <a:t> supply, and all Relation.</a:t>
            </a:r>
            <a:r>
              <a:rPr lang="cs-CZ" sz="9600" dirty="0"/>
              <a:t>                  </a:t>
            </a:r>
            <a:endParaRPr lang="cs-CZ" sz="9600" dirty="0" smtClean="0"/>
          </a:p>
          <a:p>
            <a:pPr marL="0" indent="0">
              <a:spcBef>
                <a:spcPts val="0"/>
              </a:spcBef>
              <a:buNone/>
            </a:pPr>
            <a:r>
              <a:rPr lang="cs-CZ" sz="9600" dirty="0" smtClean="0"/>
              <a:t>		   [</a:t>
            </a:r>
            <a:r>
              <a:rPr lang="cs-CZ" sz="9600" dirty="0"/>
              <a:t>substitute, analogy]</a:t>
            </a:r>
          </a:p>
          <a:p>
            <a:pPr marL="0" indent="0">
              <a:spcBef>
                <a:spcPts val="0"/>
              </a:spcBef>
              <a:buNone/>
            </a:pPr>
            <a:endParaRPr lang="cs-CZ" sz="9600" dirty="0"/>
          </a:p>
          <a:p>
            <a:pPr marL="0" indent="0">
              <a:spcBef>
                <a:spcPts val="0"/>
              </a:spcBef>
              <a:buNone/>
            </a:pPr>
            <a:endParaRPr lang="cs-CZ" sz="1600" dirty="0" smtClean="0"/>
          </a:p>
          <a:p>
            <a:pPr marL="0" indent="0">
              <a:spcBef>
                <a:spcPts val="0"/>
              </a:spcBef>
              <a:buNone/>
            </a:pPr>
            <a:endParaRPr lang="cs-CZ" sz="1600" dirty="0"/>
          </a:p>
          <a:p>
            <a:pPr marL="0" indent="0">
              <a:spcBef>
                <a:spcPts val="0"/>
              </a:spcBef>
              <a:buNone/>
            </a:pPr>
            <a:endParaRPr lang="cs-CZ" sz="1600" dirty="0" smtClean="0"/>
          </a:p>
          <a:p>
            <a:pPr marL="0" indent="0">
              <a:spcBef>
                <a:spcPts val="0"/>
              </a:spcBef>
              <a:buNone/>
            </a:pPr>
            <a:endParaRPr lang="cs-CZ" sz="1600" dirty="0" smtClean="0"/>
          </a:p>
          <a:p>
            <a:pPr marL="0" indent="0">
              <a:spcBef>
                <a:spcPts val="0"/>
              </a:spcBef>
              <a:buNone/>
            </a:pPr>
            <a:endParaRPr lang="cs-CZ" sz="1600" dirty="0"/>
          </a:p>
          <a:p>
            <a:pPr marL="0" indent="0">
              <a:spcBef>
                <a:spcPts val="0"/>
              </a:spcBef>
              <a:buNone/>
            </a:pPr>
            <a:endParaRPr lang="cs-CZ" sz="1600" dirty="0" smtClean="0"/>
          </a:p>
          <a:p>
            <a:pPr marL="0" indent="0">
              <a:spcBef>
                <a:spcPts val="0"/>
              </a:spcBef>
              <a:buNone/>
            </a:pPr>
            <a:endParaRPr lang="cs-CZ" sz="1600" dirty="0"/>
          </a:p>
          <a:p>
            <a:pPr marL="0" indent="0">
              <a:spcBef>
                <a:spcPts val="0"/>
              </a:spcBef>
              <a:buNone/>
            </a:pPr>
            <a:endParaRPr lang="cs-CZ" sz="1600" dirty="0"/>
          </a:p>
          <a:p>
            <a:pPr marL="0" indent="0">
              <a:spcBef>
                <a:spcPts val="0"/>
              </a:spcBef>
              <a:buNone/>
            </a:pPr>
            <a:endParaRPr lang="cs-CZ" sz="1600" dirty="0" smtClean="0"/>
          </a:p>
          <a:p>
            <a:pPr marL="0" indent="0">
              <a:spcBef>
                <a:spcPts val="0"/>
              </a:spcBef>
              <a:buNone/>
            </a:pPr>
            <a:endParaRPr lang="cs-CZ" sz="1600" dirty="0"/>
          </a:p>
          <a:p>
            <a:pPr marL="0" indent="0">
              <a:spcBef>
                <a:spcPts val="0"/>
              </a:spcBef>
              <a:buNone/>
            </a:pPr>
            <a:endParaRPr lang="cs-CZ" sz="1600" dirty="0" smtClean="0"/>
          </a:p>
          <a:p>
            <a:pPr marL="0" indent="0">
              <a:spcBef>
                <a:spcPts val="0"/>
              </a:spcBef>
              <a:buNone/>
            </a:pPr>
            <a:endParaRPr lang="cs-CZ" sz="1600" dirty="0"/>
          </a:p>
          <a:p>
            <a:pPr marL="0" indent="0">
              <a:spcBef>
                <a:spcPts val="0"/>
              </a:spcBef>
              <a:buNone/>
            </a:pPr>
            <a:endParaRPr lang="cs-CZ" sz="1600" dirty="0" smtClean="0"/>
          </a:p>
          <a:p>
            <a:pPr marL="0" indent="0">
              <a:spcBef>
                <a:spcPts val="0"/>
              </a:spcBef>
              <a:buNone/>
            </a:pPr>
            <a:endParaRPr lang="cs-CZ" sz="1600" dirty="0"/>
          </a:p>
          <a:p>
            <a:pPr marL="0" indent="0">
              <a:spcBef>
                <a:spcPts val="0"/>
              </a:spcBef>
              <a:buNone/>
            </a:pPr>
            <a:endParaRPr lang="cs-CZ" sz="1600" dirty="0" smtClean="0"/>
          </a:p>
          <a:p>
            <a:pPr marL="0" indent="0">
              <a:spcBef>
                <a:spcPts val="0"/>
              </a:spcBef>
              <a:buNone/>
            </a:pPr>
            <a:endParaRPr lang="cs-CZ" sz="1600" dirty="0"/>
          </a:p>
          <a:p>
            <a:pPr marL="0" indent="0">
              <a:spcBef>
                <a:spcPts val="0"/>
              </a:spcBef>
              <a:buNone/>
            </a:pPr>
            <a:endParaRPr lang="cs-CZ" sz="1600" dirty="0" smtClean="0"/>
          </a:p>
          <a:p>
            <a:pPr marL="0" indent="0">
              <a:spcBef>
                <a:spcPts val="0"/>
              </a:spcBef>
              <a:buNone/>
            </a:pPr>
            <a:endParaRPr lang="cs-CZ" sz="1600" dirty="0"/>
          </a:p>
          <a:p>
            <a:pPr marL="0" indent="0">
              <a:spcBef>
                <a:spcPts val="0"/>
              </a:spcBef>
              <a:buNone/>
            </a:pPr>
            <a:endParaRPr lang="cs-CZ" sz="1600" dirty="0" smtClean="0"/>
          </a:p>
          <a:p>
            <a:pPr marL="0" indent="0">
              <a:spcBef>
                <a:spcPts val="0"/>
              </a:spcBef>
              <a:buNone/>
            </a:pPr>
            <a:endParaRPr lang="cs-CZ" sz="1600" dirty="0"/>
          </a:p>
          <a:p>
            <a:pPr marL="0" indent="0">
              <a:spcBef>
                <a:spcPts val="0"/>
              </a:spcBef>
              <a:buNone/>
            </a:pPr>
            <a:r>
              <a:rPr lang="cs-CZ" sz="1600" dirty="0" smtClean="0"/>
              <a:t>                                     </a:t>
            </a:r>
          </a:p>
          <a:p>
            <a:pPr marL="0" indent="0">
              <a:spcBef>
                <a:spcPts val="0"/>
              </a:spcBef>
              <a:buNone/>
            </a:pPr>
            <a:r>
              <a:rPr lang="cs-CZ" sz="1600" dirty="0"/>
              <a:t> </a:t>
            </a:r>
            <a:r>
              <a:rPr lang="cs-CZ" sz="1600" dirty="0" smtClean="0"/>
              <a:t>                                     </a:t>
            </a:r>
          </a:p>
          <a:p>
            <a:pPr marL="0" indent="0">
              <a:spcBef>
                <a:spcPts val="0"/>
              </a:spcBef>
              <a:buNone/>
            </a:pPr>
            <a:r>
              <a:rPr lang="cs-CZ" sz="1600" dirty="0"/>
              <a:t> </a:t>
            </a:r>
            <a:r>
              <a:rPr lang="cs-CZ" sz="1600" dirty="0" smtClean="0"/>
              <a:t>                                           </a:t>
            </a:r>
            <a:endParaRPr lang="cs-CZ" sz="1800" dirty="0"/>
          </a:p>
        </p:txBody>
      </p:sp>
      <p:pic>
        <p:nvPicPr>
          <p:cNvPr id="7" name="Zástupný symbol pro obsah 6" descr="http://1.bp.blogspot.com/_uuno_S75X0o/Sd5QUnHCMAI/AAAAAAAAAK8/PI1FmRQzuww/s1600/duerer-melancholia,1514.jpg"/>
          <p:cNvPicPr>
            <a:picLocks noGrp="1"/>
          </p:cNvPicPr>
          <p:nvPr>
            <p:ph sz="half" idx="2"/>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292080" y="1268760"/>
            <a:ext cx="3677344" cy="4813995"/>
          </a:xfrm>
          <a:prstGeom prst="rect">
            <a:avLst/>
          </a:prstGeom>
          <a:noFill/>
          <a:ln>
            <a:noFill/>
          </a:ln>
        </p:spPr>
      </p:pic>
      <p:sp>
        <p:nvSpPr>
          <p:cNvPr id="8" name="TextovéPole 7"/>
          <p:cNvSpPr txBox="1"/>
          <p:nvPr/>
        </p:nvSpPr>
        <p:spPr>
          <a:xfrm>
            <a:off x="5868144" y="6282710"/>
            <a:ext cx="2734018" cy="307777"/>
          </a:xfrm>
          <a:prstGeom prst="rect">
            <a:avLst/>
          </a:prstGeom>
          <a:noFill/>
        </p:spPr>
        <p:txBody>
          <a:bodyPr wrap="none" rtlCol="0">
            <a:spAutoFit/>
          </a:bodyPr>
          <a:lstStyle/>
          <a:p>
            <a:r>
              <a:rPr lang="cs-CZ" sz="1400" dirty="0"/>
              <a:t>Albrecht </a:t>
            </a:r>
            <a:r>
              <a:rPr lang="cs-CZ" sz="1400" dirty="0" err="1"/>
              <a:t>Dürer</a:t>
            </a:r>
            <a:r>
              <a:rPr lang="cs-CZ" sz="1400" dirty="0"/>
              <a:t>,  </a:t>
            </a:r>
            <a:r>
              <a:rPr lang="cs-CZ" sz="1400" i="1" dirty="0" err="1"/>
              <a:t>Melancholy</a:t>
            </a:r>
            <a:r>
              <a:rPr lang="cs-CZ" sz="1400" i="1" dirty="0"/>
              <a:t> </a:t>
            </a:r>
            <a:r>
              <a:rPr lang="cs-CZ" sz="1400" dirty="0"/>
              <a:t>(1514)</a:t>
            </a:r>
          </a:p>
        </p:txBody>
      </p:sp>
    </p:spTree>
    <p:extLst>
      <p:ext uri="{BB962C8B-B14F-4D97-AF65-F5344CB8AC3E}">
        <p14:creationId xmlns:p14="http://schemas.microsoft.com/office/powerpoint/2010/main" val="261744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67544" y="0"/>
            <a:ext cx="8229600" cy="764704"/>
          </a:xfrm>
        </p:spPr>
        <p:txBody>
          <a:bodyPr/>
          <a:lstStyle/>
          <a:p>
            <a:r>
              <a:rPr lang="cs-CZ" sz="3600" b="1" dirty="0" err="1" smtClean="0"/>
              <a:t>Downfall</a:t>
            </a:r>
            <a:r>
              <a:rPr lang="cs-CZ" sz="3600" b="1" dirty="0" smtClean="0"/>
              <a:t> </a:t>
            </a:r>
            <a:r>
              <a:rPr lang="cs-CZ" sz="3600" b="1" dirty="0" err="1" smtClean="0"/>
              <a:t>of</a:t>
            </a:r>
            <a:r>
              <a:rPr lang="cs-CZ" sz="3600" b="1" dirty="0" smtClean="0"/>
              <a:t> </a:t>
            </a:r>
            <a:r>
              <a:rPr lang="cs-CZ" sz="3600" b="1" dirty="0" err="1" smtClean="0"/>
              <a:t>the</a:t>
            </a:r>
            <a:r>
              <a:rPr lang="cs-CZ" sz="3600" b="1" dirty="0" smtClean="0"/>
              <a:t> </a:t>
            </a:r>
            <a:r>
              <a:rPr lang="cs-CZ" sz="3600" b="1" dirty="0" err="1" smtClean="0"/>
              <a:t>Traditional</a:t>
            </a:r>
            <a:r>
              <a:rPr lang="cs-CZ" sz="3600" b="1" dirty="0" smtClean="0"/>
              <a:t> </a:t>
            </a:r>
            <a:r>
              <a:rPr lang="cs-CZ" sz="3600" b="1" dirty="0" err="1" smtClean="0"/>
              <a:t>Cosmic</a:t>
            </a:r>
            <a:r>
              <a:rPr lang="cs-CZ" sz="3600" b="1" dirty="0" smtClean="0"/>
              <a:t> </a:t>
            </a:r>
            <a:r>
              <a:rPr lang="cs-CZ" sz="3600" b="1" dirty="0" err="1" smtClean="0"/>
              <a:t>Order</a:t>
            </a:r>
            <a:endParaRPr lang="cs-CZ" sz="3600" b="1" dirty="0"/>
          </a:p>
        </p:txBody>
      </p:sp>
      <p:sp>
        <p:nvSpPr>
          <p:cNvPr id="5" name="Zástupný symbol pro obsah 4"/>
          <p:cNvSpPr>
            <a:spLocks noGrp="1"/>
          </p:cNvSpPr>
          <p:nvPr>
            <p:ph sz="half" idx="1"/>
          </p:nvPr>
        </p:nvSpPr>
        <p:spPr>
          <a:xfrm>
            <a:off x="227437" y="708958"/>
            <a:ext cx="4722262" cy="6192688"/>
          </a:xfrm>
        </p:spPr>
        <p:txBody>
          <a:bodyPr>
            <a:normAutofit lnSpcReduction="10000"/>
          </a:bodyPr>
          <a:lstStyle/>
          <a:p>
            <a:pPr marL="0" indent="0">
              <a:spcBef>
                <a:spcPts val="0"/>
              </a:spcBef>
              <a:buNone/>
            </a:pPr>
            <a:r>
              <a:rPr lang="en-GB" sz="1700" b="1" dirty="0" smtClean="0"/>
              <a:t>The Order of Similitude </a:t>
            </a:r>
            <a:r>
              <a:rPr lang="en-GB" sz="1700" dirty="0" smtClean="0"/>
              <a:t>(Michel Foucault</a:t>
            </a:r>
            <a:r>
              <a:rPr lang="en-GB" sz="1700" i="1" dirty="0" smtClean="0"/>
              <a:t>, The Order of Things</a:t>
            </a:r>
            <a:r>
              <a:rPr lang="en-GB" sz="1700" dirty="0" smtClean="0"/>
              <a:t>, Les mots et les choses</a:t>
            </a:r>
            <a:r>
              <a:rPr lang="cs-CZ" sz="1700" dirty="0" smtClean="0"/>
              <a:t>, 1966</a:t>
            </a:r>
            <a:r>
              <a:rPr lang="en-GB" sz="1700" dirty="0" smtClean="0"/>
              <a:t>)</a:t>
            </a:r>
          </a:p>
          <a:p>
            <a:pPr marL="0" indent="0">
              <a:spcBef>
                <a:spcPts val="0"/>
              </a:spcBef>
              <a:buNone/>
            </a:pPr>
            <a:r>
              <a:rPr lang="en-GB" sz="1700" dirty="0" smtClean="0"/>
              <a:t>The role of </a:t>
            </a:r>
            <a:r>
              <a:rPr lang="en-GB" sz="1700" b="1" dirty="0" smtClean="0"/>
              <a:t>resemblance</a:t>
            </a:r>
            <a:r>
              <a:rPr lang="en-GB" sz="1700" dirty="0" smtClean="0"/>
              <a:t> (between faces and stars, the Earth and the sky). </a:t>
            </a:r>
            <a:r>
              <a:rPr lang="en-GB" sz="1700" b="1" dirty="0" smtClean="0"/>
              <a:t>Four types of resemblances</a:t>
            </a:r>
            <a:r>
              <a:rPr lang="en-GB" sz="1700" dirty="0" smtClean="0"/>
              <a:t>: </a:t>
            </a:r>
          </a:p>
          <a:p>
            <a:pPr marL="0" indent="0" hangingPunct="0">
              <a:buNone/>
            </a:pPr>
            <a:r>
              <a:rPr lang="en-GB" sz="1700" dirty="0" smtClean="0"/>
              <a:t>1. </a:t>
            </a:r>
            <a:r>
              <a:rPr lang="en-GB" sz="1700" b="1" dirty="0" smtClean="0"/>
              <a:t>two things sharing the same place</a:t>
            </a:r>
            <a:r>
              <a:rPr lang="en-GB" sz="1700" dirty="0" smtClean="0"/>
              <a:t>, and being </a:t>
            </a:r>
            <a:r>
              <a:rPr lang="en-GB" sz="1700" b="1" dirty="0" smtClean="0"/>
              <a:t>in contact</a:t>
            </a:r>
            <a:r>
              <a:rPr lang="en-GB" sz="1700" dirty="0" smtClean="0"/>
              <a:t>: proximity in space or </a:t>
            </a:r>
            <a:r>
              <a:rPr lang="en-GB" sz="1700" b="1" i="1" dirty="0" err="1" smtClean="0"/>
              <a:t>convenientia</a:t>
            </a:r>
            <a:r>
              <a:rPr lang="en-GB" sz="1700" i="1" dirty="0" smtClean="0"/>
              <a:t> </a:t>
            </a:r>
            <a:r>
              <a:rPr lang="en-GB" sz="1700" dirty="0" smtClean="0"/>
              <a:t>(</a:t>
            </a:r>
            <a:r>
              <a:rPr lang="en-GB" sz="1700" i="1" dirty="0" err="1" smtClean="0"/>
              <a:t>convenire</a:t>
            </a:r>
            <a:r>
              <a:rPr lang="en-GB" sz="1700" dirty="0" smtClean="0"/>
              <a:t> – come together).</a:t>
            </a:r>
          </a:p>
          <a:p>
            <a:pPr marL="0" indent="0" hangingPunct="0">
              <a:buNone/>
            </a:pPr>
            <a:r>
              <a:rPr lang="en-GB" sz="1700" dirty="0" smtClean="0"/>
              <a:t>2. </a:t>
            </a:r>
            <a:r>
              <a:rPr lang="en-GB" sz="1700" b="1" dirty="0" smtClean="0"/>
              <a:t>two remote things</a:t>
            </a:r>
            <a:r>
              <a:rPr lang="en-GB" sz="1700" dirty="0" smtClean="0"/>
              <a:t>: stars and plants. Stressing mutual </a:t>
            </a:r>
            <a:r>
              <a:rPr lang="en-GB" sz="1700" b="1" dirty="0" smtClean="0"/>
              <a:t>influences </a:t>
            </a:r>
            <a:r>
              <a:rPr lang="en-GB" sz="1700" dirty="0" smtClean="0"/>
              <a:t>of things (astrology) and their </a:t>
            </a:r>
            <a:r>
              <a:rPr lang="en-GB" sz="1700" b="1" dirty="0" smtClean="0"/>
              <a:t>conflict</a:t>
            </a:r>
            <a:r>
              <a:rPr lang="en-GB" sz="1700" dirty="0" smtClean="0"/>
              <a:t> resulting in the </a:t>
            </a:r>
            <a:r>
              <a:rPr lang="en-GB" sz="1700" b="1" dirty="0" smtClean="0"/>
              <a:t>subjection of one thing by another</a:t>
            </a:r>
            <a:r>
              <a:rPr lang="en-GB" sz="1700" dirty="0" smtClean="0"/>
              <a:t> (the ascent of the man to cosmic wisdom, but also disasters and calamities) – </a:t>
            </a:r>
            <a:r>
              <a:rPr lang="en-GB" sz="1700" b="1" i="1" dirty="0" err="1" smtClean="0"/>
              <a:t>aemulatio</a:t>
            </a:r>
            <a:r>
              <a:rPr lang="en-GB" sz="1700" i="1" dirty="0" smtClean="0"/>
              <a:t> </a:t>
            </a:r>
            <a:r>
              <a:rPr lang="en-GB" sz="1700" dirty="0" smtClean="0"/>
              <a:t>(imitation but also zeal, contest, strife, jealousy).</a:t>
            </a:r>
          </a:p>
          <a:p>
            <a:pPr marL="0" indent="0" hangingPunct="0">
              <a:buNone/>
            </a:pPr>
            <a:r>
              <a:rPr lang="en-GB" sz="1700" dirty="0" smtClean="0"/>
              <a:t>3. resemblance of </a:t>
            </a:r>
            <a:r>
              <a:rPr lang="en-GB" sz="1700" b="1" dirty="0" smtClean="0"/>
              <a:t>relations</a:t>
            </a:r>
            <a:r>
              <a:rPr lang="en-GB" sz="1700" dirty="0" smtClean="0"/>
              <a:t> - </a:t>
            </a:r>
            <a:r>
              <a:rPr lang="en-GB" sz="1700" b="1" i="1" dirty="0" err="1" smtClean="0"/>
              <a:t>analogia</a:t>
            </a:r>
            <a:r>
              <a:rPr lang="en-GB" sz="1700" dirty="0" smtClean="0"/>
              <a:t>. The relation between the sky and its stars is analogous to that between the earth and its diamonds. All analogies intersect in Man as a microcosm - related to the Universe as macrocosm (tempests compared to attacks of epilepsy). </a:t>
            </a:r>
          </a:p>
          <a:p>
            <a:pPr marL="0" indent="0">
              <a:buNone/>
            </a:pPr>
            <a:r>
              <a:rPr lang="en-GB" sz="1700" dirty="0" smtClean="0"/>
              <a:t>4. </a:t>
            </a:r>
            <a:r>
              <a:rPr lang="en-GB" sz="1700" b="1" dirty="0" smtClean="0"/>
              <a:t>forces and modifications of qualities</a:t>
            </a:r>
            <a:r>
              <a:rPr lang="en-GB" sz="1700" dirty="0" smtClean="0"/>
              <a:t> - </a:t>
            </a:r>
            <a:r>
              <a:rPr lang="en-GB" sz="1700" b="1" i="1" dirty="0" err="1" smtClean="0"/>
              <a:t>sympathia</a:t>
            </a:r>
            <a:r>
              <a:rPr lang="en-GB" sz="1700" b="1" i="1" dirty="0" smtClean="0"/>
              <a:t>, </a:t>
            </a:r>
            <a:r>
              <a:rPr lang="en-GB" sz="1700" b="1" i="1" dirty="0" err="1" smtClean="0"/>
              <a:t>antipathia</a:t>
            </a:r>
            <a:r>
              <a:rPr lang="en-GB" sz="1700" dirty="0" smtClean="0"/>
              <a:t> - </a:t>
            </a:r>
            <a:r>
              <a:rPr lang="en-GB" sz="1700" b="1" dirty="0" smtClean="0"/>
              <a:t>attraction and repulsion</a:t>
            </a:r>
            <a:r>
              <a:rPr lang="en-GB" sz="1700" dirty="0" smtClean="0"/>
              <a:t> between things and elements, but also </a:t>
            </a:r>
            <a:r>
              <a:rPr lang="en-GB" sz="1700" b="1" dirty="0" smtClean="0"/>
              <a:t>transformation of things and elements</a:t>
            </a:r>
            <a:r>
              <a:rPr lang="en-GB" sz="1700" dirty="0" smtClean="0"/>
              <a:t>: for instance, burning changes fire into water (steam in the smoke) and air.</a:t>
            </a:r>
            <a:endParaRPr lang="en-GB" sz="1700" b="1" dirty="0" smtClean="0"/>
          </a:p>
          <a:p>
            <a:pPr marL="0" indent="0">
              <a:buNone/>
            </a:pPr>
            <a:endParaRPr lang="cs-CZ" sz="1600" dirty="0"/>
          </a:p>
        </p:txBody>
      </p:sp>
      <p:pic>
        <p:nvPicPr>
          <p:cNvPr id="1026" name="Picture 2" descr="https://upload.wikimedia.org/wikipedia/commons/2/2b/Vitruvian_macrocosm.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81348" y="1124744"/>
            <a:ext cx="4038600" cy="4031913"/>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4932040" y="5301208"/>
            <a:ext cx="4087908" cy="1600438"/>
          </a:xfrm>
          <a:prstGeom prst="rect">
            <a:avLst/>
          </a:prstGeom>
          <a:noFill/>
        </p:spPr>
        <p:txBody>
          <a:bodyPr wrap="square" rtlCol="0">
            <a:spAutoFit/>
          </a:bodyPr>
          <a:lstStyle/>
          <a:p>
            <a:r>
              <a:rPr lang="cs-CZ" sz="1400" dirty="0" smtClean="0"/>
              <a:t>Robert </a:t>
            </a:r>
            <a:r>
              <a:rPr lang="cs-CZ" sz="1400" dirty="0" err="1" smtClean="0"/>
              <a:t>Fludd</a:t>
            </a:r>
            <a:r>
              <a:rPr lang="cs-CZ" sz="1400" dirty="0" smtClean="0"/>
              <a:t>, </a:t>
            </a:r>
            <a:r>
              <a:rPr lang="cs-CZ" sz="1400" i="1" dirty="0" err="1" smtClean="0"/>
              <a:t>Utriusque</a:t>
            </a:r>
            <a:r>
              <a:rPr lang="cs-CZ" sz="1400" i="1" dirty="0" smtClean="0"/>
              <a:t> </a:t>
            </a:r>
            <a:r>
              <a:rPr lang="cs-CZ" sz="1400" i="1" dirty="0" err="1" smtClean="0"/>
              <a:t>Cosmi</a:t>
            </a:r>
            <a:r>
              <a:rPr lang="cs-CZ" sz="1400" i="1" dirty="0" smtClean="0"/>
              <a:t> </a:t>
            </a:r>
            <a:r>
              <a:rPr lang="cs-CZ" sz="1400" i="1" dirty="0" err="1" smtClean="0"/>
              <a:t>Historia</a:t>
            </a:r>
            <a:r>
              <a:rPr lang="cs-CZ" sz="1400" i="1" dirty="0" smtClean="0"/>
              <a:t>… </a:t>
            </a:r>
            <a:r>
              <a:rPr lang="cs-CZ" sz="1400" dirty="0" smtClean="0"/>
              <a:t>(</a:t>
            </a:r>
            <a:r>
              <a:rPr lang="cs-CZ" sz="1400" dirty="0" err="1" smtClean="0"/>
              <a:t>The</a:t>
            </a:r>
            <a:r>
              <a:rPr lang="cs-CZ" sz="1400" dirty="0" smtClean="0"/>
              <a:t> </a:t>
            </a:r>
            <a:r>
              <a:rPr lang="cs-CZ" sz="1400" dirty="0" err="1" smtClean="0"/>
              <a:t>History</a:t>
            </a:r>
            <a:r>
              <a:rPr lang="cs-CZ" sz="1400" dirty="0" smtClean="0"/>
              <a:t> </a:t>
            </a:r>
            <a:r>
              <a:rPr lang="cs-CZ" sz="1400" dirty="0" err="1" smtClean="0"/>
              <a:t>of</a:t>
            </a:r>
            <a:r>
              <a:rPr lang="cs-CZ" sz="1400" dirty="0" smtClean="0"/>
              <a:t> </a:t>
            </a:r>
            <a:r>
              <a:rPr lang="cs-CZ" sz="1400" dirty="0" err="1" smtClean="0"/>
              <a:t>Both</a:t>
            </a:r>
            <a:r>
              <a:rPr lang="cs-CZ" sz="1400" dirty="0" smtClean="0"/>
              <a:t> </a:t>
            </a:r>
            <a:r>
              <a:rPr lang="cs-CZ" sz="1400" dirty="0" err="1" smtClean="0"/>
              <a:t>Cosmoses</a:t>
            </a:r>
            <a:r>
              <a:rPr lang="cs-CZ" sz="1400" dirty="0" smtClean="0"/>
              <a:t>…, 1617-24):</a:t>
            </a:r>
          </a:p>
          <a:p>
            <a:r>
              <a:rPr lang="cs-CZ" sz="1400" dirty="0" smtClean="0"/>
              <a:t>“</a:t>
            </a:r>
            <a:r>
              <a:rPr lang="en-US" sz="1400" dirty="0" smtClean="0"/>
              <a:t>Man is a whole world of its own, called microcosm for it displays a miniature pattern of all the parts of the universe. Thus the head is related to the Empyreal, the chest to the ethereal heaven and the belly to the elementary substance.</a:t>
            </a:r>
            <a:r>
              <a:rPr lang="cs-CZ" sz="1400" dirty="0" smtClean="0"/>
              <a:t>”</a:t>
            </a:r>
            <a:endParaRPr lang="cs-CZ" sz="1400" dirty="0"/>
          </a:p>
        </p:txBody>
      </p:sp>
    </p:spTree>
    <p:extLst>
      <p:ext uri="{BB962C8B-B14F-4D97-AF65-F5344CB8AC3E}">
        <p14:creationId xmlns:p14="http://schemas.microsoft.com/office/powerpoint/2010/main" val="1823250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548680"/>
          </a:xfrm>
        </p:spPr>
        <p:txBody>
          <a:bodyPr>
            <a:normAutofit fontScale="90000"/>
          </a:bodyPr>
          <a:lstStyle/>
          <a:p>
            <a:r>
              <a:rPr lang="cs-CZ" sz="3600" b="1" dirty="0" err="1" smtClean="0"/>
              <a:t>Notions</a:t>
            </a:r>
            <a:r>
              <a:rPr lang="cs-CZ" sz="3600" b="1" dirty="0" smtClean="0"/>
              <a:t> </a:t>
            </a:r>
            <a:r>
              <a:rPr lang="cs-CZ" sz="3600" b="1" dirty="0" err="1" smtClean="0"/>
              <a:t>of</a:t>
            </a:r>
            <a:r>
              <a:rPr lang="cs-CZ" sz="3600" b="1" dirty="0" smtClean="0"/>
              <a:t> </a:t>
            </a:r>
            <a:r>
              <a:rPr lang="cs-CZ" sz="3600" b="1" dirty="0" err="1" smtClean="0"/>
              <a:t>the</a:t>
            </a:r>
            <a:r>
              <a:rPr lang="cs-CZ" sz="3600" b="1" dirty="0" smtClean="0"/>
              <a:t> </a:t>
            </a:r>
            <a:r>
              <a:rPr lang="cs-CZ" sz="3600" b="1" dirty="0" err="1" smtClean="0"/>
              <a:t>Baroque</a:t>
            </a:r>
            <a:endParaRPr lang="cs-CZ" sz="3600" b="1" dirty="0"/>
          </a:p>
        </p:txBody>
      </p:sp>
      <p:sp>
        <p:nvSpPr>
          <p:cNvPr id="3" name="Zástupný symbol pro obsah 2"/>
          <p:cNvSpPr>
            <a:spLocks noGrp="1"/>
          </p:cNvSpPr>
          <p:nvPr>
            <p:ph sz="half" idx="1"/>
          </p:nvPr>
        </p:nvSpPr>
        <p:spPr>
          <a:xfrm>
            <a:off x="107504" y="764704"/>
            <a:ext cx="5760640" cy="6093296"/>
          </a:xfrm>
        </p:spPr>
        <p:txBody>
          <a:bodyPr>
            <a:normAutofit lnSpcReduction="10000"/>
          </a:bodyPr>
          <a:lstStyle/>
          <a:p>
            <a:pPr marL="0" indent="0">
              <a:buNone/>
            </a:pPr>
            <a:r>
              <a:rPr lang="en-GB" sz="2400" b="1" dirty="0" smtClean="0"/>
              <a:t>History of the Concept</a:t>
            </a:r>
          </a:p>
          <a:p>
            <a:pPr marL="0" indent="0">
              <a:buNone/>
            </a:pPr>
            <a:endParaRPr lang="cs-CZ" sz="2000" dirty="0" smtClean="0"/>
          </a:p>
          <a:p>
            <a:pPr marL="0" indent="0">
              <a:buNone/>
            </a:pPr>
            <a:r>
              <a:rPr lang="en-GB" sz="2200" dirty="0" smtClean="0"/>
              <a:t>Although the term (from Portuguese </a:t>
            </a:r>
            <a:r>
              <a:rPr lang="en-GB" sz="2200" i="1" dirty="0" err="1" smtClean="0"/>
              <a:t>barocco</a:t>
            </a:r>
            <a:r>
              <a:rPr lang="en-GB" sz="2200" i="1" dirty="0" smtClean="0"/>
              <a:t> </a:t>
            </a:r>
            <a:r>
              <a:rPr lang="en-GB" sz="2200" dirty="0" smtClean="0"/>
              <a:t>– a pearl of irregular shape) originally referred to </a:t>
            </a:r>
            <a:r>
              <a:rPr lang="en-GB" sz="2200" b="1" dirty="0" smtClean="0"/>
              <a:t>visual perception</a:t>
            </a:r>
            <a:r>
              <a:rPr lang="en-GB" sz="2200" dirty="0" smtClean="0"/>
              <a:t>, it started to refer to </a:t>
            </a:r>
            <a:r>
              <a:rPr lang="en-GB" sz="2200" b="1" dirty="0" smtClean="0"/>
              <a:t>disharmonic music</a:t>
            </a:r>
            <a:r>
              <a:rPr lang="en-GB" sz="2200" dirty="0" smtClean="0"/>
              <a:t>, using polyphony and frequent changes of melody and tempo: “Baroque music is that in which the harmony is confused, and loaded with modulations and dissonances.” (Jean-Jacques Rousseau, 1768). Baroque </a:t>
            </a:r>
            <a:r>
              <a:rPr lang="en-GB" sz="2200" b="1" dirty="0" smtClean="0"/>
              <a:t>architecture, painting and sculpture </a:t>
            </a:r>
            <a:r>
              <a:rPr lang="en-GB" sz="2200" dirty="0" smtClean="0"/>
              <a:t> are often connected with the </a:t>
            </a:r>
            <a:r>
              <a:rPr lang="en-GB" sz="2200" b="1" dirty="0" smtClean="0"/>
              <a:t>Catholic Counterreformation</a:t>
            </a:r>
            <a:r>
              <a:rPr lang="en-GB" sz="2200" dirty="0" smtClean="0"/>
              <a:t>, which began at the Council of Trent (1545-63). However, there is also a </a:t>
            </a:r>
            <a:r>
              <a:rPr lang="en-GB" sz="2200" b="1" dirty="0" smtClean="0"/>
              <a:t>Protestant (Lutheran)</a:t>
            </a:r>
            <a:r>
              <a:rPr lang="en-GB" sz="2200" dirty="0" smtClean="0"/>
              <a:t> </a:t>
            </a:r>
            <a:r>
              <a:rPr lang="en-GB" sz="2200" b="1" dirty="0" smtClean="0"/>
              <a:t>Baroque</a:t>
            </a:r>
            <a:r>
              <a:rPr lang="en-GB" sz="2200" dirty="0" smtClean="0"/>
              <a:t> (Germany), while the</a:t>
            </a:r>
            <a:r>
              <a:rPr lang="en-GB" sz="2200" b="1" dirty="0" smtClean="0"/>
              <a:t> Calvinists</a:t>
            </a:r>
            <a:r>
              <a:rPr lang="en-GB" sz="2200" dirty="0" smtClean="0"/>
              <a:t> </a:t>
            </a:r>
            <a:r>
              <a:rPr lang="en-GB" sz="2200" b="1" dirty="0" smtClean="0"/>
              <a:t>were refusing the Baroque</a:t>
            </a:r>
            <a:r>
              <a:rPr lang="en-GB" sz="2200" dirty="0" smtClean="0"/>
              <a:t> because of their </a:t>
            </a:r>
            <a:r>
              <a:rPr lang="en-GB" sz="2200" b="1" dirty="0" smtClean="0"/>
              <a:t>iconoclasm </a:t>
            </a:r>
            <a:r>
              <a:rPr lang="en-GB" sz="2200" dirty="0" smtClean="0"/>
              <a:t>(hatred of religious pictures, statues).</a:t>
            </a:r>
          </a:p>
          <a:p>
            <a:pPr marL="0" indent="0">
              <a:buNone/>
            </a:pPr>
            <a:endParaRPr lang="en-GB" sz="2000" dirty="0" smtClean="0"/>
          </a:p>
          <a:p>
            <a:pPr marL="0" indent="0">
              <a:buNone/>
            </a:pPr>
            <a:endParaRPr lang="en-GB" sz="2000" dirty="0"/>
          </a:p>
        </p:txBody>
      </p:sp>
      <p:pic>
        <p:nvPicPr>
          <p:cNvPr id="2050" name="Picture 2" descr="https://upload.wikimedia.org/wikipedia/commons/e/e4/Teresabernini.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19689" y="692696"/>
            <a:ext cx="3096000" cy="309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5791378" y="3933056"/>
            <a:ext cx="3352622" cy="2785378"/>
          </a:xfrm>
          <a:prstGeom prst="rect">
            <a:avLst/>
          </a:prstGeom>
          <a:noFill/>
        </p:spPr>
        <p:txBody>
          <a:bodyPr wrap="square" rtlCol="0">
            <a:spAutoFit/>
          </a:bodyPr>
          <a:lstStyle/>
          <a:p>
            <a:r>
              <a:rPr lang="cs-CZ" sz="1400" dirty="0" err="1" smtClean="0"/>
              <a:t>Gianlorenzo</a:t>
            </a:r>
            <a:r>
              <a:rPr lang="cs-CZ" sz="1400" dirty="0" smtClean="0"/>
              <a:t> </a:t>
            </a:r>
            <a:r>
              <a:rPr lang="cs-CZ" sz="1400" dirty="0" err="1" smtClean="0"/>
              <a:t>Bernini</a:t>
            </a:r>
            <a:r>
              <a:rPr lang="cs-CZ" sz="1400" dirty="0" smtClean="0"/>
              <a:t>, </a:t>
            </a:r>
            <a:r>
              <a:rPr lang="cs-CZ" sz="1400" i="1" dirty="0" err="1" smtClean="0"/>
              <a:t>The</a:t>
            </a:r>
            <a:r>
              <a:rPr lang="cs-CZ" sz="1400" i="1" dirty="0" smtClean="0"/>
              <a:t> </a:t>
            </a:r>
            <a:r>
              <a:rPr lang="cs-CZ" sz="1400" i="1" dirty="0" err="1" smtClean="0"/>
              <a:t>Ecstasy</a:t>
            </a:r>
            <a:r>
              <a:rPr lang="cs-CZ" sz="1400" i="1" dirty="0" smtClean="0"/>
              <a:t> </a:t>
            </a:r>
            <a:r>
              <a:rPr lang="cs-CZ" sz="1400" i="1" dirty="0" err="1" smtClean="0"/>
              <a:t>of</a:t>
            </a:r>
            <a:r>
              <a:rPr lang="cs-CZ" sz="1400" i="1" dirty="0" smtClean="0"/>
              <a:t> </a:t>
            </a:r>
          </a:p>
          <a:p>
            <a:r>
              <a:rPr lang="cs-CZ" sz="1400" i="1" dirty="0" smtClean="0"/>
              <a:t>St Theresa</a:t>
            </a:r>
            <a:r>
              <a:rPr lang="cs-CZ" sz="1400" dirty="0"/>
              <a:t> </a:t>
            </a:r>
            <a:r>
              <a:rPr lang="cs-CZ" sz="1400" dirty="0" smtClean="0"/>
              <a:t>(1647-52) </a:t>
            </a:r>
          </a:p>
          <a:p>
            <a:endParaRPr lang="cs-CZ" sz="1400" dirty="0"/>
          </a:p>
          <a:p>
            <a:r>
              <a:rPr lang="en-US" sz="1300" dirty="0" smtClean="0"/>
              <a:t>My face in thine eye, thine in mine appears, </a:t>
            </a:r>
            <a:br>
              <a:rPr lang="en-US" sz="1300" dirty="0" smtClean="0"/>
            </a:br>
            <a:r>
              <a:rPr lang="en-US" sz="1300" dirty="0" smtClean="0"/>
              <a:t>And true plain hearts do in the faces rest ;</a:t>
            </a:r>
            <a:br>
              <a:rPr lang="en-US" sz="1300" dirty="0" smtClean="0"/>
            </a:br>
            <a:r>
              <a:rPr lang="en-US" sz="1300" dirty="0" smtClean="0"/>
              <a:t>Where can we find two better hemispheres </a:t>
            </a:r>
            <a:br>
              <a:rPr lang="en-US" sz="1300" dirty="0" smtClean="0"/>
            </a:br>
            <a:r>
              <a:rPr lang="en-US" sz="1300" dirty="0" smtClean="0"/>
              <a:t>Without sharp north, without declining west?</a:t>
            </a:r>
            <a:br>
              <a:rPr lang="en-US" sz="1300" dirty="0" smtClean="0"/>
            </a:br>
            <a:r>
              <a:rPr lang="en-US" sz="1300" dirty="0" smtClean="0"/>
              <a:t>Whatever dies, was not </a:t>
            </a:r>
            <a:r>
              <a:rPr lang="en-US" sz="1300" dirty="0" err="1" smtClean="0"/>
              <a:t>mix'd</a:t>
            </a:r>
            <a:r>
              <a:rPr lang="en-US" sz="1300" dirty="0" smtClean="0"/>
              <a:t> equally ;</a:t>
            </a:r>
            <a:br>
              <a:rPr lang="en-US" sz="1300" dirty="0" smtClean="0"/>
            </a:br>
            <a:r>
              <a:rPr lang="en-US" sz="1300" dirty="0" smtClean="0"/>
              <a:t>If our two loves be one, or thou and I </a:t>
            </a:r>
            <a:br>
              <a:rPr lang="en-US" sz="1300" dirty="0" smtClean="0"/>
            </a:br>
            <a:r>
              <a:rPr lang="en-US" sz="1300" dirty="0" smtClean="0"/>
              <a:t>Love so alike that none can slacken, none can die</a:t>
            </a:r>
            <a:r>
              <a:rPr lang="en-US" sz="1400" dirty="0" smtClean="0"/>
              <a:t>.</a:t>
            </a:r>
            <a:endParaRPr lang="cs-CZ" sz="1400" dirty="0" smtClean="0"/>
          </a:p>
          <a:p>
            <a:r>
              <a:rPr lang="cs-CZ" sz="1400" dirty="0" smtClean="0"/>
              <a:t>John </a:t>
            </a:r>
            <a:r>
              <a:rPr lang="cs-CZ" sz="1400" dirty="0" err="1" smtClean="0"/>
              <a:t>Donne</a:t>
            </a:r>
            <a:r>
              <a:rPr lang="cs-CZ" sz="1400" dirty="0" smtClean="0"/>
              <a:t>, “</a:t>
            </a:r>
            <a:r>
              <a:rPr lang="cs-CZ" sz="1400" dirty="0" err="1" smtClean="0"/>
              <a:t>The</a:t>
            </a:r>
            <a:r>
              <a:rPr lang="cs-CZ" sz="1400" dirty="0" smtClean="0"/>
              <a:t> </a:t>
            </a:r>
            <a:r>
              <a:rPr lang="cs-CZ" sz="1400" dirty="0" err="1" smtClean="0"/>
              <a:t>Good</a:t>
            </a:r>
            <a:r>
              <a:rPr lang="cs-CZ" sz="1400" dirty="0" smtClean="0"/>
              <a:t> </a:t>
            </a:r>
            <a:r>
              <a:rPr lang="cs-CZ" sz="1400" dirty="0" err="1" smtClean="0"/>
              <a:t>Morrow</a:t>
            </a:r>
            <a:r>
              <a:rPr lang="cs-CZ" sz="1400" dirty="0" smtClean="0"/>
              <a:t>”, in </a:t>
            </a:r>
            <a:r>
              <a:rPr lang="cs-CZ" sz="1400" i="1" dirty="0" err="1" smtClean="0"/>
              <a:t>Songs</a:t>
            </a:r>
            <a:r>
              <a:rPr lang="cs-CZ" sz="1400" i="1" dirty="0" smtClean="0"/>
              <a:t> and </a:t>
            </a:r>
            <a:r>
              <a:rPr lang="cs-CZ" sz="1400" i="1" dirty="0" err="1" smtClean="0"/>
              <a:t>Sonnets</a:t>
            </a:r>
            <a:r>
              <a:rPr lang="cs-CZ" sz="1400" dirty="0"/>
              <a:t> </a:t>
            </a:r>
            <a:r>
              <a:rPr lang="cs-CZ" sz="1400" dirty="0" smtClean="0"/>
              <a:t>(1633)</a:t>
            </a:r>
            <a:endParaRPr lang="cs-CZ" sz="1400" dirty="0"/>
          </a:p>
        </p:txBody>
      </p:sp>
    </p:spTree>
    <p:extLst>
      <p:ext uri="{BB962C8B-B14F-4D97-AF65-F5344CB8AC3E}">
        <p14:creationId xmlns:p14="http://schemas.microsoft.com/office/powerpoint/2010/main" val="2137972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0"/>
            <a:ext cx="4968552" cy="1107452"/>
          </a:xfrm>
        </p:spPr>
        <p:txBody>
          <a:bodyPr>
            <a:normAutofit fontScale="90000"/>
          </a:bodyPr>
          <a:lstStyle/>
          <a:p>
            <a:r>
              <a:rPr lang="en-GB" sz="4000" b="1" dirty="0" smtClean="0"/>
              <a:t>Baroque</a:t>
            </a:r>
            <a:r>
              <a:rPr lang="cs-CZ" sz="3200" b="1" dirty="0" smtClean="0"/>
              <a:t> </a:t>
            </a:r>
            <a:br>
              <a:rPr lang="cs-CZ" sz="3200" b="1" dirty="0" smtClean="0"/>
            </a:br>
            <a:r>
              <a:rPr lang="cs-CZ" sz="3200" b="1" dirty="0" smtClean="0"/>
              <a:t>and </a:t>
            </a:r>
            <a:r>
              <a:rPr lang="cs-CZ" sz="3200" b="1" dirty="0" err="1" smtClean="0"/>
              <a:t>Mannerism</a:t>
            </a:r>
            <a:endParaRPr lang="cs-CZ" sz="3200" dirty="0"/>
          </a:p>
        </p:txBody>
      </p:sp>
      <p:sp>
        <p:nvSpPr>
          <p:cNvPr id="3" name="Zástupný symbol pro obsah 2"/>
          <p:cNvSpPr>
            <a:spLocks noGrp="1"/>
          </p:cNvSpPr>
          <p:nvPr>
            <p:ph sz="half" idx="1"/>
          </p:nvPr>
        </p:nvSpPr>
        <p:spPr>
          <a:xfrm>
            <a:off x="179512" y="1107452"/>
            <a:ext cx="4824536" cy="6065964"/>
          </a:xfrm>
        </p:spPr>
        <p:txBody>
          <a:bodyPr>
            <a:normAutofit fontScale="92500" lnSpcReduction="20000"/>
          </a:bodyPr>
          <a:lstStyle/>
          <a:p>
            <a:pPr marL="0" indent="0">
              <a:buNone/>
            </a:pPr>
            <a:r>
              <a:rPr lang="en-GB" sz="1900" dirty="0" smtClean="0"/>
              <a:t>The </a:t>
            </a:r>
            <a:r>
              <a:rPr lang="en-GB" sz="1900" dirty="0"/>
              <a:t>general definition of Baroque “</a:t>
            </a:r>
            <a:r>
              <a:rPr lang="en-GB" sz="1900" b="1" dirty="0"/>
              <a:t>movement imported into mass</a:t>
            </a:r>
            <a:r>
              <a:rPr lang="en-GB" sz="1900" dirty="0"/>
              <a:t>” by the Swiss-born art historian Heinrich </a:t>
            </a:r>
            <a:r>
              <a:rPr lang="en-GB" sz="1900" dirty="0" err="1"/>
              <a:t>Wölfflin</a:t>
            </a:r>
            <a:r>
              <a:rPr lang="en-GB" sz="1900" dirty="0"/>
              <a:t> (1864–1945) is sometimes objected against by theoreticians of Mannerism. While </a:t>
            </a:r>
            <a:r>
              <a:rPr lang="en-GB" sz="1900" b="1" dirty="0"/>
              <a:t>Mannerism</a:t>
            </a:r>
            <a:r>
              <a:rPr lang="en-GB" sz="1900" dirty="0"/>
              <a:t> focuses on </a:t>
            </a:r>
            <a:r>
              <a:rPr lang="en-GB" sz="1900" b="1" dirty="0"/>
              <a:t>the play of illusion in art</a:t>
            </a:r>
            <a:r>
              <a:rPr lang="en-GB" sz="1900" dirty="0"/>
              <a:t> (</a:t>
            </a:r>
            <a:r>
              <a:rPr lang="en-GB" sz="1900" i="1" dirty="0"/>
              <a:t>trompe </a:t>
            </a:r>
            <a:r>
              <a:rPr lang="en-GB" sz="1900" i="1" dirty="0" err="1"/>
              <a:t>l‘œil</a:t>
            </a:r>
            <a:r>
              <a:rPr lang="en-GB" sz="1900" dirty="0"/>
              <a:t>), the Baroque is said to emphasize </a:t>
            </a:r>
            <a:r>
              <a:rPr lang="en-GB" sz="1900" b="1" dirty="0"/>
              <a:t>the power and certain materiality of artistic effects</a:t>
            </a:r>
            <a:r>
              <a:rPr lang="en-GB" sz="1900" dirty="0"/>
              <a:t>. This is contradicted by </a:t>
            </a:r>
            <a:r>
              <a:rPr lang="en-GB" sz="1900" b="1" dirty="0"/>
              <a:t>philosophical theories of the Baroque </a:t>
            </a:r>
            <a:r>
              <a:rPr lang="en-GB" sz="1900" dirty="0"/>
              <a:t>(Gilles </a:t>
            </a:r>
            <a:r>
              <a:rPr lang="en-GB" sz="1900" dirty="0" err="1"/>
              <a:t>Deleuze</a:t>
            </a:r>
            <a:r>
              <a:rPr lang="en-GB" sz="1900" dirty="0"/>
              <a:t>, </a:t>
            </a:r>
            <a:r>
              <a:rPr lang="en-GB" sz="1900" i="1" dirty="0"/>
              <a:t>The Fold: Leibniz and the Baroque</a:t>
            </a:r>
            <a:r>
              <a:rPr lang="en-GB" sz="1900" dirty="0"/>
              <a:t>, 1988) emphasizing </a:t>
            </a:r>
            <a:r>
              <a:rPr lang="en-GB" sz="1900" b="1" dirty="0"/>
              <a:t>the complexity and dynamic nature of structures</a:t>
            </a:r>
            <a:r>
              <a:rPr lang="cs-CZ" sz="1900" b="1" dirty="0"/>
              <a:t> (</a:t>
            </a:r>
            <a:r>
              <a:rPr lang="cs-CZ" sz="1900" b="1" dirty="0" err="1"/>
              <a:t>the</a:t>
            </a:r>
            <a:r>
              <a:rPr lang="cs-CZ" sz="1900" b="1" dirty="0"/>
              <a:t> </a:t>
            </a:r>
            <a:r>
              <a:rPr lang="cs-CZ" sz="1900" b="1" dirty="0" err="1"/>
              <a:t>fold</a:t>
            </a:r>
            <a:r>
              <a:rPr lang="cs-CZ" sz="1900" b="1" dirty="0"/>
              <a:t>)</a:t>
            </a:r>
            <a:r>
              <a:rPr lang="en-GB" sz="1900" b="1" dirty="0"/>
              <a:t>, and the new ways of their formalization</a:t>
            </a:r>
            <a:r>
              <a:rPr lang="en-GB" sz="1900" dirty="0"/>
              <a:t> (e.g., infinitesimal calculus, invented by the philosopher Gottfried Wilhelm von Leibniz, 1646-1716). </a:t>
            </a:r>
          </a:p>
          <a:p>
            <a:pPr marL="0" indent="0">
              <a:buNone/>
            </a:pPr>
            <a:r>
              <a:rPr lang="en-GB" sz="1900" b="1" dirty="0"/>
              <a:t>Are the “Metaphysical Poets” (Donne, et al.) Mannerist of Baroque? The latter term is more adequate</a:t>
            </a:r>
            <a:r>
              <a:rPr lang="en-GB" sz="1900" dirty="0"/>
              <a:t> because </a:t>
            </a:r>
            <a:r>
              <a:rPr lang="en-GB" sz="1900" b="1" dirty="0"/>
              <a:t>they do not reject the sovereign authority of God, but try to renew the</a:t>
            </a:r>
            <a:r>
              <a:rPr lang="cs-CZ" sz="1900" b="1" dirty="0"/>
              <a:t> </a:t>
            </a:r>
            <a:r>
              <a:rPr lang="cs-CZ" sz="1900" b="1" dirty="0" err="1"/>
              <a:t>shattered</a:t>
            </a:r>
            <a:r>
              <a:rPr lang="en-GB" sz="1900" b="1" dirty="0"/>
              <a:t> order of the world by individual creativity, which includes  artistic play</a:t>
            </a:r>
            <a:r>
              <a:rPr lang="en-GB" sz="1900" dirty="0"/>
              <a:t>.  This sometimes leads to </a:t>
            </a:r>
            <a:r>
              <a:rPr lang="en-GB" sz="1900" b="1" dirty="0"/>
              <a:t>conflicts between religious </a:t>
            </a:r>
            <a:r>
              <a:rPr lang="en-GB" sz="1900" b="1" dirty="0" smtClean="0"/>
              <a:t>doctrine </a:t>
            </a:r>
            <a:r>
              <a:rPr lang="en-GB" sz="1900" b="1" dirty="0"/>
              <a:t>and artistic </a:t>
            </a:r>
            <a:r>
              <a:rPr lang="en-GB" sz="1900" b="1" dirty="0" smtClean="0"/>
              <a:t>creation</a:t>
            </a:r>
            <a:r>
              <a:rPr lang="en-GB" sz="1900" dirty="0" smtClean="0"/>
              <a:t>.</a:t>
            </a:r>
            <a:endParaRPr lang="cs-CZ" sz="1900" dirty="0"/>
          </a:p>
          <a:p>
            <a:pPr marL="0" indent="0">
              <a:buNone/>
            </a:pPr>
            <a:r>
              <a:rPr lang="cs-CZ" sz="1600" dirty="0" err="1" smtClean="0"/>
              <a:t>Right</a:t>
            </a:r>
            <a:r>
              <a:rPr lang="cs-CZ" sz="1600" dirty="0" smtClean="0"/>
              <a:t>: top: Peter Paul </a:t>
            </a:r>
            <a:r>
              <a:rPr lang="cs-CZ" sz="1600" dirty="0" err="1" smtClean="0"/>
              <a:t>Rubens</a:t>
            </a:r>
            <a:r>
              <a:rPr lang="cs-CZ" sz="1600" dirty="0" smtClean="0"/>
              <a:t>: </a:t>
            </a:r>
            <a:r>
              <a:rPr lang="cs-CZ" sz="1600" i="1" dirty="0" err="1" smtClean="0"/>
              <a:t>Expulsion</a:t>
            </a:r>
            <a:r>
              <a:rPr lang="cs-CZ" sz="1600" i="1" dirty="0" smtClean="0"/>
              <a:t> </a:t>
            </a:r>
            <a:r>
              <a:rPr lang="cs-CZ" sz="1600" i="1" dirty="0" err="1" smtClean="0"/>
              <a:t>from</a:t>
            </a:r>
            <a:r>
              <a:rPr lang="cs-CZ" sz="1600" i="1" dirty="0" smtClean="0"/>
              <a:t> </a:t>
            </a:r>
            <a:r>
              <a:rPr lang="cs-CZ" sz="1600" i="1" dirty="0" err="1" smtClean="0"/>
              <a:t>the</a:t>
            </a:r>
            <a:r>
              <a:rPr lang="cs-CZ" sz="1600" i="1" dirty="0" smtClean="0"/>
              <a:t> Garden </a:t>
            </a:r>
            <a:r>
              <a:rPr lang="cs-CZ" sz="1600" i="1" dirty="0" err="1" smtClean="0"/>
              <a:t>of</a:t>
            </a:r>
            <a:r>
              <a:rPr lang="cs-CZ" sz="1600" i="1" dirty="0" smtClean="0"/>
              <a:t> Eden </a:t>
            </a:r>
            <a:r>
              <a:rPr lang="cs-CZ" sz="1600" dirty="0" smtClean="0"/>
              <a:t>(1620); </a:t>
            </a:r>
            <a:r>
              <a:rPr lang="cs-CZ" sz="1600" dirty="0" err="1" smtClean="0"/>
              <a:t>bottom</a:t>
            </a:r>
            <a:r>
              <a:rPr lang="cs-CZ" sz="1600" dirty="0" smtClean="0"/>
              <a:t>: </a:t>
            </a:r>
            <a:r>
              <a:rPr lang="cs-CZ" sz="1600" dirty="0" err="1" smtClean="0"/>
              <a:t>Tintoretto</a:t>
            </a:r>
            <a:r>
              <a:rPr lang="cs-CZ" sz="1600" dirty="0" smtClean="0"/>
              <a:t>: </a:t>
            </a:r>
            <a:r>
              <a:rPr lang="cs-CZ" sz="1600" i="1" dirty="0" smtClean="0"/>
              <a:t>St </a:t>
            </a:r>
            <a:r>
              <a:rPr lang="cs-CZ" sz="1600" i="1" dirty="0" err="1" smtClean="0"/>
              <a:t>Mark‘s</a:t>
            </a:r>
            <a:r>
              <a:rPr lang="cs-CZ" sz="1600" i="1" dirty="0" smtClean="0"/>
              <a:t> Body </a:t>
            </a:r>
            <a:r>
              <a:rPr lang="cs-CZ" sz="1600" i="1" dirty="0" err="1" smtClean="0"/>
              <a:t>Brought</a:t>
            </a:r>
            <a:r>
              <a:rPr lang="cs-CZ" sz="1600" i="1" dirty="0" smtClean="0"/>
              <a:t> to </a:t>
            </a:r>
            <a:r>
              <a:rPr lang="cs-CZ" sz="1600" i="1" dirty="0" err="1" smtClean="0"/>
              <a:t>Venice</a:t>
            </a:r>
            <a:r>
              <a:rPr lang="cs-CZ" sz="1600" i="1" dirty="0" smtClean="0"/>
              <a:t> </a:t>
            </a:r>
            <a:r>
              <a:rPr lang="cs-CZ" sz="1600" dirty="0" smtClean="0"/>
              <a:t>(1562-6)</a:t>
            </a:r>
            <a:endParaRPr lang="cs-CZ" sz="1700" dirty="0"/>
          </a:p>
        </p:txBody>
      </p:sp>
      <p:pic>
        <p:nvPicPr>
          <p:cNvPr id="1026" name="Picture 2" descr="https://upload.wikimedia.org/wikipedia/commons/d/d7/Accademia_-_St_Mark%27s_Body_Brought_to_Venice_by_Jacopo_Tintoretto.jpg"/>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t="17453"/>
          <a:stretch/>
        </p:blipFill>
        <p:spPr bwMode="auto">
          <a:xfrm>
            <a:off x="5076056" y="3121956"/>
            <a:ext cx="3585218" cy="3736044"/>
          </a:xfrm>
          <a:prstGeom prst="rect">
            <a:avLst/>
          </a:prstGeom>
          <a:noFill/>
          <a:extLst>
            <a:ext uri="{909E8E84-426E-40DD-AFC4-6F175D3DCCD1}">
              <a14:hiddenFill xmlns:a14="http://schemas.microsoft.com/office/drawing/2010/main">
                <a:solidFill>
                  <a:srgbClr val="FFFFFF"/>
                </a:solidFill>
              </a14:hiddenFill>
            </a:ext>
          </a:extLst>
        </p:spPr>
      </p:pic>
      <p:pic>
        <p:nvPicPr>
          <p:cNvPr id="22" name="Obrázek 21" descr="Peter Paul Rubens - Vyhnání z ráje">
            <a:hlinkClick r:id="rId3" tooltip="&quot;&quo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148064" y="260648"/>
            <a:ext cx="3500813" cy="2700000"/>
          </a:xfrm>
          <a:prstGeom prst="rect">
            <a:avLst/>
          </a:prstGeom>
          <a:noFill/>
          <a:ln>
            <a:noFill/>
          </a:ln>
        </p:spPr>
      </p:pic>
    </p:spTree>
    <p:extLst>
      <p:ext uri="{BB962C8B-B14F-4D97-AF65-F5344CB8AC3E}">
        <p14:creationId xmlns:p14="http://schemas.microsoft.com/office/powerpoint/2010/main" val="2441855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lstStyle/>
          <a:p>
            <a:r>
              <a:rPr lang="cs-CZ" b="1" dirty="0" err="1" smtClean="0"/>
              <a:t>Metaphysical</a:t>
            </a:r>
            <a:r>
              <a:rPr lang="cs-CZ" b="1" dirty="0" smtClean="0"/>
              <a:t> </a:t>
            </a:r>
            <a:r>
              <a:rPr lang="cs-CZ" b="1" dirty="0" err="1" smtClean="0"/>
              <a:t>Poets</a:t>
            </a:r>
            <a:endParaRPr lang="cs-CZ" b="1" dirty="0"/>
          </a:p>
        </p:txBody>
      </p:sp>
      <p:sp>
        <p:nvSpPr>
          <p:cNvPr id="3" name="Zástupný symbol pro obsah 2"/>
          <p:cNvSpPr>
            <a:spLocks noGrp="1"/>
          </p:cNvSpPr>
          <p:nvPr>
            <p:ph sz="half" idx="1"/>
          </p:nvPr>
        </p:nvSpPr>
        <p:spPr>
          <a:xfrm>
            <a:off x="107504" y="1138684"/>
            <a:ext cx="5544616" cy="5472608"/>
          </a:xfrm>
        </p:spPr>
        <p:txBody>
          <a:bodyPr>
            <a:normAutofit fontScale="92500" lnSpcReduction="20000"/>
          </a:bodyPr>
          <a:lstStyle/>
          <a:p>
            <a:pPr marL="0" indent="0">
              <a:buNone/>
            </a:pPr>
            <a:r>
              <a:rPr lang="en-GB" sz="2000" dirty="0"/>
              <a:t>The </a:t>
            </a:r>
            <a:r>
              <a:rPr lang="cs-CZ" sz="2000" dirty="0" smtClean="0"/>
              <a:t>term </a:t>
            </a:r>
            <a:r>
              <a:rPr lang="en-GB" sz="2000" dirty="0" smtClean="0"/>
              <a:t>was </a:t>
            </a:r>
            <a:r>
              <a:rPr lang="en-GB" sz="2000" dirty="0"/>
              <a:t>coined by the 18th century lexicographer, critic and poet, </a:t>
            </a:r>
            <a:r>
              <a:rPr lang="en-GB" sz="2000" b="1" dirty="0"/>
              <a:t>Dr Samuel Johnson</a:t>
            </a:r>
            <a:r>
              <a:rPr lang="en-GB" sz="2000" dirty="0"/>
              <a:t> (1709-84) in his </a:t>
            </a:r>
            <a:r>
              <a:rPr lang="en-GB" sz="2000" i="1" dirty="0"/>
              <a:t>Lives of the Most Eminent English Poets </a:t>
            </a:r>
            <a:r>
              <a:rPr lang="en-GB" sz="2000" dirty="0"/>
              <a:t>(1779-81). Johnson referred to the judgement of the poet and critic </a:t>
            </a:r>
            <a:r>
              <a:rPr lang="en-GB" sz="2000" b="1" dirty="0"/>
              <a:t>John Dryden</a:t>
            </a:r>
            <a:r>
              <a:rPr lang="en-GB" sz="2000" dirty="0"/>
              <a:t> (1631-1700): [Donne] “affects the metaphysics, not only in his satires, but in his amorous verses, where nature only should reign; and perplexes the minds of the fair sex with nice speculations of philosophy, when he should engage their hearts, and entertain them with the </a:t>
            </a:r>
            <a:r>
              <a:rPr lang="en-GB" sz="2000" dirty="0" err="1"/>
              <a:t>softnesses</a:t>
            </a:r>
            <a:r>
              <a:rPr lang="en-GB" sz="2000" dirty="0"/>
              <a:t> of love.” And Johnson added: “The most heterogeneous ideas are yoked by violence together; nature and art are ransacked for illustrations, comparisons, and allusions; their learning instructs, and their </a:t>
            </a:r>
            <a:r>
              <a:rPr lang="en-GB" sz="2000" dirty="0" err="1"/>
              <a:t>subtilty</a:t>
            </a:r>
            <a:r>
              <a:rPr lang="en-GB" sz="2000" dirty="0"/>
              <a:t> surprises; but the reader commonly thinks his improvement dearly bought, and, though he sometimes admires, is seldom pleased.”  The poets were rediscovered and praised by the Modernists,  especially </a:t>
            </a:r>
            <a:r>
              <a:rPr lang="en-GB" sz="2000" b="1" dirty="0"/>
              <a:t>T.S. Eliot </a:t>
            </a:r>
            <a:r>
              <a:rPr lang="en-GB" sz="2000" dirty="0"/>
              <a:t>(1888-1965), whom they inspired to formulate a theory of “split sensibility” and “double tradition” (rationalist and sentimentalist) in the work of later poets (starting with John Milton).</a:t>
            </a:r>
            <a:endParaRPr lang="cs-CZ" sz="2000" dirty="0"/>
          </a:p>
        </p:txBody>
      </p:sp>
      <p:pic>
        <p:nvPicPr>
          <p:cNvPr id="2050" name="Picture 2" descr="https://upload.wikimedia.org/wikipedia/commons/5/5e/Johnson_-_Reynold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96136" y="1138684"/>
            <a:ext cx="3232740" cy="492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995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768"/>
            <a:ext cx="8229600" cy="983495"/>
          </a:xfrm>
        </p:spPr>
        <p:txBody>
          <a:bodyPr>
            <a:normAutofit/>
          </a:bodyPr>
          <a:lstStyle/>
          <a:p>
            <a:r>
              <a:rPr lang="cs-CZ" sz="3600" b="1" dirty="0" smtClean="0"/>
              <a:t>John </a:t>
            </a:r>
            <a:r>
              <a:rPr lang="cs-CZ" sz="3600" b="1" dirty="0" err="1" smtClean="0"/>
              <a:t>Donne</a:t>
            </a:r>
            <a:r>
              <a:rPr lang="cs-CZ" sz="3600" b="1" dirty="0" smtClean="0"/>
              <a:t>  (1572-1631): </a:t>
            </a:r>
            <a:r>
              <a:rPr lang="cs-CZ" sz="3600" b="1" dirty="0" err="1" smtClean="0"/>
              <a:t>Life</a:t>
            </a:r>
            <a:endParaRPr lang="cs-CZ" sz="3600" b="1" dirty="0"/>
          </a:p>
        </p:txBody>
      </p:sp>
      <p:sp>
        <p:nvSpPr>
          <p:cNvPr id="3" name="Zástupný symbol pro obsah 2"/>
          <p:cNvSpPr>
            <a:spLocks noGrp="1"/>
          </p:cNvSpPr>
          <p:nvPr>
            <p:ph sz="half" idx="1"/>
          </p:nvPr>
        </p:nvSpPr>
        <p:spPr>
          <a:xfrm>
            <a:off x="107504" y="1124744"/>
            <a:ext cx="6140896" cy="5616624"/>
          </a:xfrm>
        </p:spPr>
        <p:txBody>
          <a:bodyPr>
            <a:normAutofit/>
          </a:bodyPr>
          <a:lstStyle/>
          <a:p>
            <a:pPr marL="0" indent="0">
              <a:spcBef>
                <a:spcPts val="0"/>
              </a:spcBef>
              <a:buNone/>
            </a:pPr>
            <a:r>
              <a:rPr lang="cs-CZ" sz="1700" dirty="0" smtClean="0"/>
              <a:t>B</a:t>
            </a:r>
            <a:r>
              <a:rPr lang="en-GB" sz="1700" dirty="0" err="1" smtClean="0"/>
              <a:t>orn</a:t>
            </a:r>
            <a:r>
              <a:rPr lang="en-GB" sz="1700" dirty="0" smtClean="0"/>
              <a:t> in London to  the Warden of the Ironmongers Company. His father (who died soon after his birth) was of Welsh origin and a secret Roman Catholic (recusant). His mother (also a recusant) was the daughter of John Heywood, a playwright from the circle of Thomas More.  Donne studied at Oxford and Cambridge, but could not obtain a degree because he refused to take The Oath of Supremacy.  In 1591 he was admitted to study law and from 1592 he pursued his studies in Lincoln‘s Inn. Donne‘s brother Henry was imprisoned for hiding a Catholic priest and died in the Newgate Prison. After finishing his studies Donne travelled widely and fought with Lord Essex</a:t>
            </a:r>
            <a:r>
              <a:rPr lang="cs-CZ" sz="1700" dirty="0" smtClean="0"/>
              <a:t> and Sir Walter </a:t>
            </a:r>
            <a:r>
              <a:rPr lang="cs-CZ" sz="1700" dirty="0" err="1" smtClean="0"/>
              <a:t>Raleigh</a:t>
            </a:r>
            <a:r>
              <a:rPr lang="en-GB" sz="1700" dirty="0" smtClean="0"/>
              <a:t> against Spaniards at Cadiz</a:t>
            </a:r>
            <a:r>
              <a:rPr lang="cs-CZ" sz="1700" dirty="0" smtClean="0"/>
              <a:t> and </a:t>
            </a:r>
            <a:r>
              <a:rPr lang="cs-CZ" sz="1700" dirty="0" err="1" smtClean="0"/>
              <a:t>Azores</a:t>
            </a:r>
            <a:r>
              <a:rPr lang="en-GB" sz="1700" dirty="0" smtClean="0"/>
              <a:t>. After his return he </a:t>
            </a:r>
            <a:r>
              <a:rPr lang="en-GB" sz="1700" dirty="0" smtClean="0"/>
              <a:t>became </a:t>
            </a:r>
            <a:r>
              <a:rPr lang="en-GB" sz="1700" dirty="0" smtClean="0"/>
              <a:t>Secretary </a:t>
            </a:r>
            <a:r>
              <a:rPr lang="en-GB" sz="1700" dirty="0" smtClean="0"/>
              <a:t>to</a:t>
            </a:r>
            <a:r>
              <a:rPr lang="cs-CZ" sz="1700" dirty="0" smtClean="0"/>
              <a:t> Sir</a:t>
            </a:r>
            <a:r>
              <a:rPr lang="en-GB" sz="1700" dirty="0" smtClean="0"/>
              <a:t> Thomas </a:t>
            </a:r>
            <a:r>
              <a:rPr lang="en-GB" sz="1700" dirty="0" smtClean="0"/>
              <a:t>Egerton, Lord Keeper of the Great Seal, and he secretly married his </a:t>
            </a:r>
            <a:r>
              <a:rPr lang="cs-CZ" sz="1700" dirty="0" smtClean="0"/>
              <a:t>second </a:t>
            </a:r>
            <a:r>
              <a:rPr lang="cs-CZ" sz="1700" dirty="0" err="1" smtClean="0"/>
              <a:t>wife‘s</a:t>
            </a:r>
            <a:r>
              <a:rPr lang="cs-CZ" sz="1700" dirty="0" smtClean="0"/>
              <a:t> </a:t>
            </a:r>
            <a:r>
              <a:rPr lang="en-GB" sz="1700" dirty="0" smtClean="0"/>
              <a:t>niece Anne More. Although he was imprisoned, the marriage was later legalized and they had 12 children. He was twice elected MP and wrote a number of poems for his patron, Sir Robert Drury of </a:t>
            </a:r>
            <a:r>
              <a:rPr lang="en-GB" sz="1700" dirty="0" err="1" smtClean="0"/>
              <a:t>Hawste</a:t>
            </a:r>
            <a:r>
              <a:rPr lang="cs-CZ" sz="1700" dirty="0" smtClean="0"/>
              <a:t>a</a:t>
            </a:r>
            <a:r>
              <a:rPr lang="en-GB" sz="1700" dirty="0" smtClean="0"/>
              <a:t>d</a:t>
            </a:r>
            <a:r>
              <a:rPr lang="en-GB" sz="1700" dirty="0" smtClean="0"/>
              <a:t>. King James I </a:t>
            </a:r>
            <a:r>
              <a:rPr lang="cs-CZ" sz="1700" dirty="0" err="1" smtClean="0"/>
              <a:t>forced</a:t>
            </a:r>
            <a:r>
              <a:rPr lang="en-GB" sz="1700" dirty="0" smtClean="0"/>
              <a:t> Donne to become an Anglican priest. In 1615 Donne took holy orders, obtained a honorary doctorate of divinity from Cambridge and became Royal Chaplain. In 1621 he was appointed Dean of St. Paul‘s Cathedral.   </a:t>
            </a:r>
            <a:endParaRPr lang="en-GB" sz="1700" dirty="0"/>
          </a:p>
        </p:txBody>
      </p:sp>
      <p:pic>
        <p:nvPicPr>
          <p:cNvPr id="3074" name="Picture 2" descr="https://upload.wikimedia.org/wikipedia/commons/7/74/John_Donne_BBC_News.jp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3091" r="10909"/>
          <a:stretch/>
        </p:blipFill>
        <p:spPr bwMode="auto">
          <a:xfrm>
            <a:off x="6248400" y="1268760"/>
            <a:ext cx="2895600"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6732240" y="5735115"/>
            <a:ext cx="2138406" cy="369332"/>
          </a:xfrm>
          <a:prstGeom prst="rect">
            <a:avLst/>
          </a:prstGeom>
          <a:noFill/>
        </p:spPr>
        <p:txBody>
          <a:bodyPr wrap="none" rtlCol="0">
            <a:spAutoFit/>
          </a:bodyPr>
          <a:lstStyle/>
          <a:p>
            <a:r>
              <a:rPr lang="cs-CZ" dirty="0" smtClean="0"/>
              <a:t>John </a:t>
            </a:r>
            <a:r>
              <a:rPr lang="cs-CZ" dirty="0" err="1" smtClean="0"/>
              <a:t>Donne</a:t>
            </a:r>
            <a:r>
              <a:rPr lang="cs-CZ" dirty="0" smtClean="0"/>
              <a:t>, ca 1595</a:t>
            </a:r>
            <a:endParaRPr lang="cs-CZ" dirty="0"/>
          </a:p>
        </p:txBody>
      </p:sp>
    </p:spTree>
    <p:extLst>
      <p:ext uri="{BB962C8B-B14F-4D97-AF65-F5344CB8AC3E}">
        <p14:creationId xmlns:p14="http://schemas.microsoft.com/office/powerpoint/2010/main" val="848939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normAutofit/>
          </a:bodyPr>
          <a:lstStyle/>
          <a:p>
            <a:r>
              <a:rPr lang="cs-CZ" sz="3600" b="1" dirty="0" smtClean="0"/>
              <a:t>John </a:t>
            </a:r>
            <a:r>
              <a:rPr lang="cs-CZ" sz="3600" b="1" dirty="0" err="1" smtClean="0"/>
              <a:t>Donne</a:t>
            </a:r>
            <a:r>
              <a:rPr lang="cs-CZ" sz="3600" b="1" dirty="0"/>
              <a:t>:</a:t>
            </a:r>
            <a:r>
              <a:rPr lang="cs-CZ" sz="3600" b="1" dirty="0" smtClean="0"/>
              <a:t> Works</a:t>
            </a:r>
            <a:endParaRPr lang="cs-CZ" sz="3600" b="1" dirty="0"/>
          </a:p>
        </p:txBody>
      </p:sp>
      <p:sp>
        <p:nvSpPr>
          <p:cNvPr id="3" name="Zástupný symbol pro obsah 2"/>
          <p:cNvSpPr>
            <a:spLocks noGrp="1"/>
          </p:cNvSpPr>
          <p:nvPr>
            <p:ph idx="1"/>
          </p:nvPr>
        </p:nvSpPr>
        <p:spPr>
          <a:xfrm>
            <a:off x="107504" y="980728"/>
            <a:ext cx="8928992" cy="5877272"/>
          </a:xfrm>
        </p:spPr>
        <p:txBody>
          <a:bodyPr>
            <a:noAutofit/>
          </a:bodyPr>
          <a:lstStyle/>
          <a:p>
            <a:pPr marL="0" indent="0">
              <a:spcBef>
                <a:spcPts val="0"/>
              </a:spcBef>
              <a:buNone/>
            </a:pPr>
            <a:r>
              <a:rPr lang="en-GB" sz="1900" b="1" i="1" dirty="0" smtClean="0"/>
              <a:t>Songs and Sonnets</a:t>
            </a:r>
            <a:r>
              <a:rPr lang="en-GB" sz="1900" i="1" dirty="0" smtClean="0"/>
              <a:t> </a:t>
            </a:r>
            <a:r>
              <a:rPr lang="en-GB" sz="1900" dirty="0" smtClean="0"/>
              <a:t>(1633) were published posthumously but written between 1592-1605 during Donne‘s studies in Lincoln‘s Inn and his turbulent life afterwards, including his love and secret  marriage to Anne More. Some poems, however, might have originated even later : “A Nocturnal upon St Lucy‘s Day” is being connected with Donne‘s testament (1627). Some poems were written for his wife, others for the Countess of Bedford or for one of the first </a:t>
            </a:r>
            <a:r>
              <a:rPr lang="cs-CZ" sz="1900" dirty="0" smtClean="0"/>
              <a:t>English </a:t>
            </a:r>
            <a:r>
              <a:rPr lang="en-GB" sz="1900" dirty="0" smtClean="0"/>
              <a:t>Renaissance poetesses, Mary Herbert, Countess of Pembroke (1561-1621), the sister of Sir Philip Sidney. Most poems have conventional love themes but these are thoroughly transformed </a:t>
            </a:r>
          </a:p>
          <a:p>
            <a:pPr marL="0" indent="-252000">
              <a:spcBef>
                <a:spcPts val="0"/>
              </a:spcBef>
              <a:buFontTx/>
              <a:buChar char="-"/>
            </a:pPr>
            <a:r>
              <a:rPr lang="en-GB" sz="1900" dirty="0" smtClean="0"/>
              <a:t>by deep reflections on themes of love, individual identity and death</a:t>
            </a:r>
          </a:p>
          <a:p>
            <a:pPr marL="0" indent="-252000">
              <a:spcBef>
                <a:spcPts val="0"/>
              </a:spcBef>
              <a:buFontTx/>
              <a:buChar char="-"/>
            </a:pPr>
            <a:r>
              <a:rPr lang="en-GB" sz="1900" dirty="0" smtClean="0"/>
              <a:t>by the play of  figurative language, mostly bold paradoxical metaphors and </a:t>
            </a:r>
            <a:r>
              <a:rPr lang="en-GB" sz="1900" dirty="0" err="1" smtClean="0"/>
              <a:t>catachreses</a:t>
            </a:r>
            <a:r>
              <a:rPr lang="en-GB" sz="1900" dirty="0" smtClean="0"/>
              <a:t> (words employed against their common use “We'll</a:t>
            </a:r>
            <a:r>
              <a:rPr lang="en-GB" sz="1900" i="1" dirty="0" smtClean="0"/>
              <a:t> build in sonnets pretty rooms</a:t>
            </a:r>
            <a:r>
              <a:rPr lang="en-GB" sz="1900" dirty="0" smtClean="0"/>
              <a:t>”). </a:t>
            </a:r>
          </a:p>
          <a:p>
            <a:pPr marL="0" indent="0">
              <a:spcBef>
                <a:spcPts val="0"/>
              </a:spcBef>
              <a:buNone/>
            </a:pPr>
            <a:r>
              <a:rPr lang="en-GB" sz="1900" dirty="0" smtClean="0"/>
              <a:t>The principal theme is the disintegration of the Renaissance cosmos into chaos and the search of a new subjective order based on the paradoxes produced by a creative play. This play, however, undermines not only accepted doctrines, but also the boundaries of dream and reality and reveals the deceitful nature of idealized erotic love</a:t>
            </a:r>
            <a:r>
              <a:rPr lang="cs-CZ" sz="1900" dirty="0" smtClean="0"/>
              <a:t> (</a:t>
            </a:r>
            <a:r>
              <a:rPr lang="en-GB" sz="1900" dirty="0" smtClean="0"/>
              <a:t>frequent in Elizabethan sonnets)</a:t>
            </a:r>
            <a:r>
              <a:rPr lang="cs-CZ" sz="1900" dirty="0" smtClean="0"/>
              <a:t> </a:t>
            </a:r>
            <a:r>
              <a:rPr lang="en-GB" sz="1900" dirty="0" smtClean="0"/>
              <a:t> together with the fear of nothingness.</a:t>
            </a:r>
          </a:p>
          <a:p>
            <a:pPr marL="0" indent="0">
              <a:spcBef>
                <a:spcPts val="0"/>
              </a:spcBef>
              <a:buNone/>
            </a:pPr>
            <a:r>
              <a:rPr lang="en-GB" sz="1900" dirty="0" smtClean="0"/>
              <a:t>Later works  include satires, </a:t>
            </a:r>
            <a:r>
              <a:rPr lang="en-GB" sz="1900" b="1" i="1" dirty="0" smtClean="0"/>
              <a:t>Holy Sonnets </a:t>
            </a:r>
            <a:r>
              <a:rPr lang="en-GB" sz="1900" dirty="0" smtClean="0"/>
              <a:t>(1633)</a:t>
            </a:r>
            <a:r>
              <a:rPr lang="en-GB" sz="1900" i="1" dirty="0" smtClean="0"/>
              <a:t>,</a:t>
            </a:r>
            <a:r>
              <a:rPr lang="en-GB" sz="1900" b="1" dirty="0" smtClean="0"/>
              <a:t> </a:t>
            </a:r>
            <a:r>
              <a:rPr lang="en-GB" sz="1900" dirty="0" smtClean="0"/>
              <a:t>long  reflective poems, e.g.,  </a:t>
            </a:r>
            <a:r>
              <a:rPr lang="en-GB" sz="1900" b="1" dirty="0" smtClean="0"/>
              <a:t>“An Anatomy of the World” </a:t>
            </a:r>
            <a:r>
              <a:rPr lang="en-GB" sz="1900" dirty="0" smtClean="0"/>
              <a:t>(1611) and a collection of religious meditative prose </a:t>
            </a:r>
            <a:r>
              <a:rPr lang="en-GB" sz="1900" b="1" i="1" dirty="0" smtClean="0"/>
              <a:t>Devotions upon Emergent Occasions</a:t>
            </a:r>
            <a:r>
              <a:rPr lang="en-GB" sz="1900" b="1" dirty="0" smtClean="0"/>
              <a:t> </a:t>
            </a:r>
            <a:r>
              <a:rPr lang="en-GB" sz="1900" dirty="0" smtClean="0"/>
              <a:t>(1624)  of which the most famous is Meditation XVII “No man is an island” which provided a title to Ernest Hemingway‘s novel </a:t>
            </a:r>
            <a:r>
              <a:rPr lang="en-GB" sz="1900" i="1" dirty="0" smtClean="0"/>
              <a:t>For Whom the Bell Tolls.</a:t>
            </a:r>
            <a:r>
              <a:rPr lang="en-GB" sz="1900" b="1" dirty="0" smtClean="0"/>
              <a:t> </a:t>
            </a:r>
          </a:p>
          <a:p>
            <a:pPr marL="0" indent="0">
              <a:spcBef>
                <a:spcPts val="0"/>
              </a:spcBef>
              <a:buNone/>
            </a:pPr>
            <a:endParaRPr lang="en-GB" sz="1900" dirty="0"/>
          </a:p>
        </p:txBody>
      </p:sp>
      <p:sp>
        <p:nvSpPr>
          <p:cNvPr id="5" name="Zástupný symbol pro obsah 4"/>
          <p:cNvSpPr>
            <a:spLocks noGrp="1"/>
          </p:cNvSpPr>
          <p:nvPr>
            <p:ph sz="half" idx="4294967295"/>
          </p:nvPr>
        </p:nvSpPr>
        <p:spPr>
          <a:xfrm>
            <a:off x="5240338" y="1125538"/>
            <a:ext cx="3903662" cy="5256212"/>
          </a:xfrm>
        </p:spPr>
        <p:txBody>
          <a:bodyPr>
            <a:normAutofit/>
          </a:bodyPr>
          <a:lstStyle/>
          <a:p>
            <a:pPr marL="0" indent="0">
              <a:lnSpc>
                <a:spcPct val="120000"/>
              </a:lnSpc>
              <a:spcBef>
                <a:spcPts val="0"/>
              </a:spcBef>
              <a:buNone/>
            </a:pPr>
            <a:endParaRPr lang="en-US" dirty="0" smtClean="0">
              <a:effectLst/>
            </a:endParaRPr>
          </a:p>
          <a:p>
            <a:pPr marL="0" indent="0">
              <a:buNone/>
            </a:pPr>
            <a:endParaRPr lang="cs-CZ" dirty="0"/>
          </a:p>
        </p:txBody>
      </p:sp>
    </p:spTree>
    <p:extLst>
      <p:ext uri="{BB962C8B-B14F-4D97-AF65-F5344CB8AC3E}">
        <p14:creationId xmlns:p14="http://schemas.microsoft.com/office/powerpoint/2010/main" val="295499606"/>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1035</TotalTime>
  <Words>3360</Words>
  <Application>Microsoft Office PowerPoint</Application>
  <PresentationFormat>Předvádění na obrazovce (4:3)</PresentationFormat>
  <Paragraphs>133</Paragraphs>
  <Slides>15</Slides>
  <Notes>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15</vt:i4>
      </vt:variant>
    </vt:vector>
  </HeadingPairs>
  <TitlesOfParts>
    <vt:vector size="18" baseType="lpstr">
      <vt:lpstr>Arial</vt:lpstr>
      <vt:lpstr>Calibri</vt:lpstr>
      <vt:lpstr>Motiv systému Office</vt:lpstr>
      <vt:lpstr>Literatures on the British Isles 1:  Renaissance – Restoration  9. The House Divided: Versions of Religious Poetry and Puritan Prose</vt:lpstr>
      <vt:lpstr>Lecture Outline</vt:lpstr>
      <vt:lpstr>John Donne: “An Anatomy of the Worldˮ, 1611</vt:lpstr>
      <vt:lpstr>Downfall of the Traditional Cosmic Order</vt:lpstr>
      <vt:lpstr>Notions of the Baroque</vt:lpstr>
      <vt:lpstr>Baroque  and Mannerism</vt:lpstr>
      <vt:lpstr>Metaphysical Poets</vt:lpstr>
      <vt:lpstr>John Donne  (1572-1631): Life</vt:lpstr>
      <vt:lpstr>John Donne: Works</vt:lpstr>
      <vt:lpstr>From “The Canonization”</vt:lpstr>
      <vt:lpstr>Metaphysical Poets: Herbert, Vaughan, Crashaw</vt:lpstr>
      <vt:lpstr>George Herbert: "Easter Wings"</vt:lpstr>
      <vt:lpstr>Cavalier Poets</vt:lpstr>
      <vt:lpstr>Puritan Introspection:  Autobiography and Allegory - John Bunyan</vt:lpstr>
      <vt:lpstr>The Pilgrim’s Progress (1678, 1684)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Literatures on the British Isles 1:  Renaissance – Restoration  9. The House Divided: Versions of Religious Poetry and Puritan Prose</dc:title>
  <dc:creator>Nobody</dc:creator>
  <cp:lastModifiedBy>Procházka, Martin</cp:lastModifiedBy>
  <cp:revision>62</cp:revision>
  <dcterms:created xsi:type="dcterms:W3CDTF">2018-11-26T12:35:48Z</dcterms:created>
  <dcterms:modified xsi:type="dcterms:W3CDTF">2023-12-12T12:11:12Z</dcterms:modified>
</cp:coreProperties>
</file>