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3" r:id="rId2"/>
    <p:sldId id="284" r:id="rId3"/>
    <p:sldId id="257" r:id="rId4"/>
    <p:sldId id="282" r:id="rId5"/>
    <p:sldId id="262" r:id="rId6"/>
    <p:sldId id="286" r:id="rId7"/>
    <p:sldId id="278" r:id="rId8"/>
    <p:sldId id="258" r:id="rId9"/>
    <p:sldId id="285" r:id="rId10"/>
    <p:sldId id="277" r:id="rId11"/>
    <p:sldId id="263" r:id="rId12"/>
    <p:sldId id="264" r:id="rId13"/>
    <p:sldId id="272" r:id="rId14"/>
    <p:sldId id="273" r:id="rId15"/>
    <p:sldId id="280" r:id="rId16"/>
    <p:sldId id="266" r:id="rId17"/>
    <p:sldId id="259" r:id="rId18"/>
    <p:sldId id="261" r:id="rId19"/>
    <p:sldId id="268" r:id="rId20"/>
    <p:sldId id="274" r:id="rId21"/>
    <p:sldId id="287" r:id="rId22"/>
    <p:sldId id="275" r:id="rId23"/>
    <p:sldId id="276" r:id="rId24"/>
    <p:sldId id="279" r:id="rId25"/>
    <p:sldId id="271" r:id="rId26"/>
    <p:sldId id="269" r:id="rId27"/>
    <p:sldId id="270" r:id="rId28"/>
    <p:sldId id="290" r:id="rId29"/>
    <p:sldId id="291" r:id="rId30"/>
    <p:sldId id="296" r:id="rId31"/>
    <p:sldId id="295" r:id="rId32"/>
    <p:sldId id="292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9" autoAdjust="0"/>
    <p:restoredTop sz="69684" autoAdjust="0"/>
  </p:normalViewPr>
  <p:slideViewPr>
    <p:cSldViewPr>
      <p:cViewPr varScale="1">
        <p:scale>
          <a:sx n="66" d="100"/>
          <a:sy n="66" d="100"/>
        </p:scale>
        <p:origin x="16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1A541-18E5-46BF-A962-52F73A82837C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D525C-596A-492B-A913-7EF0D60C8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8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w6wdrdeuA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Yp6cfjUXo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1MhPkTI6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iUYJio9Hp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VOJG7q-am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7z4vtnHSv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qwIpgYOnm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r79EK8S6k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_dBS0Y_ri4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6VinL_UlS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hmdRQ4dkno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c6tlNhQYM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X7HES4BL-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99J9RCvxv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FtevVc7ll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JUfgRT7j1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tfAxKRRha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4KUsM36iV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qjjQSfqpxI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Vq5JjIlU8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M6ogDcuxH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wyluBUEG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xPjy78ocK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g-LUH-4XG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1COMNeI6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-DJyYO2PI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AH4tWeoLp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rxJF5_Pp7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JOPvr9MIx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Dobrý den – od obecnějších otázek kategorizace na základě prototypu se dostáváme dál – navazuje téma stereotypu,</a:t>
            </a:r>
            <a:r>
              <a:rPr lang="cs-CZ" baseline="0" dirty="0"/>
              <a:t> který je v mnohém prototypu příbuzný.</a:t>
            </a:r>
            <a:r>
              <a:rPr lang="cs-CZ" dirty="0"/>
              <a:t> Podívejte se prosím na příslušná hesla do NESČ on-line. </a:t>
            </a:r>
            <a:r>
              <a:rPr lang="cs-CZ" dirty="0" err="1"/>
              <a:t>Kognitivnělingvistické</a:t>
            </a:r>
            <a:r>
              <a:rPr lang="cs-CZ" dirty="0"/>
              <a:t> pojetí konotací je druhou částí hesla v NESČ (tzv. rozšiřující část).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https://youtu.be/Uw6wdrdeuA4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690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Slovník lidových stereotypu a symbolů vychází postupně – jde o dlouhodobý projekt. (Zatím vyšly svazky o kosmu a nebeských tělesech, o počasí, živlech – voda, oheň…, kamenech a kovech, o rostlinách.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Stereotyp je podle definice  </a:t>
            </a:r>
            <a:r>
              <a:rPr lang="cs-CZ" sz="1200" b="1" dirty="0"/>
              <a:t>stabilizované spojení nejméně dvou elementů, které má strukturu logického soudu a jehož jazykovým korelátem je věta </a:t>
            </a:r>
            <a:r>
              <a:rPr lang="cs-CZ" sz="1200" dirty="0"/>
              <a:t>(nebo její ekvivalent), např. takto: </a:t>
            </a:r>
            <a:r>
              <a:rPr lang="cs-CZ" sz="1200" i="1" dirty="0">
                <a:solidFill>
                  <a:srgbClr val="FF0000"/>
                </a:solidFill>
              </a:rPr>
              <a:t>hlemýžď</a:t>
            </a:r>
            <a:r>
              <a:rPr lang="cs-CZ" sz="1200" i="1" dirty="0"/>
              <a:t> </a:t>
            </a:r>
            <a:r>
              <a:rPr lang="cs-CZ" sz="1200" i="1" dirty="0">
                <a:solidFill>
                  <a:srgbClr val="FF0000"/>
                </a:solidFill>
              </a:rPr>
              <a:t>je pomalý</a:t>
            </a:r>
            <a:r>
              <a:rPr lang="cs-CZ" sz="1200" dirty="0"/>
              <a:t>, </a:t>
            </a:r>
            <a:r>
              <a:rPr lang="cs-CZ" sz="1200" i="1" dirty="0">
                <a:solidFill>
                  <a:srgbClr val="FF0000"/>
                </a:solidFill>
              </a:rPr>
              <a:t>kůň je silný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i="1" dirty="0">
                <a:solidFill>
                  <a:srgbClr val="FF0000"/>
                </a:solidFill>
              </a:rPr>
              <a:t>pes je věrný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i="1" dirty="0">
                <a:solidFill>
                  <a:srgbClr val="FF0000"/>
                </a:solidFill>
              </a:rPr>
              <a:t>pes kouše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i="1" dirty="0">
                <a:solidFill>
                  <a:srgbClr val="FF0000"/>
                </a:solidFill>
              </a:rPr>
              <a:t>matka miluje své dítě… </a:t>
            </a:r>
            <a:r>
              <a:rPr lang="cs-CZ" sz="1200" i="0" dirty="0">
                <a:solidFill>
                  <a:srgbClr val="FF0000"/>
                </a:solidFill>
              </a:rPr>
              <a:t>Nejprve se se stereotypem v Lublinu pracovalo jen v souvislosti s lidovou kulturou, folklorem, ale později </a:t>
            </a:r>
            <a:r>
              <a:rPr lang="cs-CZ" sz="1200" i="0" dirty="0" smtClean="0">
                <a:solidFill>
                  <a:srgbClr val="FF0000"/>
                </a:solidFill>
              </a:rPr>
              <a:t>byla </a:t>
            </a:r>
            <a:r>
              <a:rPr lang="cs-CZ" sz="1200" i="0" dirty="0">
                <a:solidFill>
                  <a:srgbClr val="FF0000"/>
                </a:solidFill>
              </a:rPr>
              <a:t>tato teorie </a:t>
            </a:r>
            <a:r>
              <a:rPr lang="cs-CZ" sz="1200" i="0" dirty="0" smtClean="0">
                <a:solidFill>
                  <a:srgbClr val="FF0000"/>
                </a:solidFill>
              </a:rPr>
              <a:t>rozšířena </a:t>
            </a:r>
            <a:r>
              <a:rPr lang="cs-CZ" sz="1200" i="0" dirty="0">
                <a:solidFill>
                  <a:srgbClr val="FF0000"/>
                </a:solidFill>
              </a:rPr>
              <a:t>na celý národní jazyk.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https://youtu.be/2Yp6cfjUXok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6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Stereotyp je </a:t>
            </a:r>
            <a:r>
              <a:rPr lang="cs-CZ" b="1" dirty="0"/>
              <a:t>typ pojmu </a:t>
            </a:r>
            <a:r>
              <a:rPr lang="cs-CZ" dirty="0"/>
              <a:t>(lidový, běžný, každodenní pojem v naivním obrazu světa). Jiným typem pojmu je odborný pojem. Srovnejme,</a:t>
            </a:r>
            <a:r>
              <a:rPr lang="cs-CZ" baseline="0" dirty="0"/>
              <a:t> jak vypadá </a:t>
            </a:r>
            <a:r>
              <a:rPr lang="cs-CZ" baseline="0" dirty="0" smtClean="0"/>
              <a:t>odborný </a:t>
            </a:r>
            <a:r>
              <a:rPr lang="cs-CZ" baseline="0" dirty="0"/>
              <a:t>a naivní  pojem hlemýždě – od čeho se odvíjí.  A)  - odborná definice, B) frazémy, od nichž se odvíjejí konotace (je pomalý, nese si s sebou domeček) – naivní obraz světa. Vědu zajímá, jak vypadá hlemýžď uvnitř. Naivní obraz světa se podobá obrazu dětskému (zjednodušení, personifikace apod.)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https://youtu.be/B71MhPkTI68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89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Znovu srovnání botanické reflexe lilie – v systému vědecké klasifikace – a naivní reflexe lilie (konotace, </a:t>
            </a:r>
            <a:r>
              <a:rPr lang="cs-CZ" dirty="0" err="1"/>
              <a:t>typiský</a:t>
            </a:r>
            <a:r>
              <a:rPr lang="cs-CZ" dirty="0"/>
              <a:t> představitel – typická</a:t>
            </a:r>
            <a:r>
              <a:rPr lang="cs-CZ" baseline="0" dirty="0"/>
              <a:t> </a:t>
            </a:r>
            <a:r>
              <a:rPr lang="cs-CZ" dirty="0"/>
              <a:t>lilie je bílá, voní, je atributem světic</a:t>
            </a:r>
            <a:r>
              <a:rPr lang="cs-CZ" baseline="0" dirty="0"/>
              <a:t> včetně Panny Marie. Symbol čistoty a nevinnosti. Srov. bakalářskou práci Martina </a:t>
            </a:r>
            <a:r>
              <a:rPr lang="cs-CZ" baseline="0" dirty="0" err="1"/>
              <a:t>Talafúse</a:t>
            </a:r>
            <a:r>
              <a:rPr lang="cs-CZ" baseline="0" dirty="0"/>
              <a:t> </a:t>
            </a:r>
            <a:r>
              <a:rPr lang="cs-CZ" dirty="0"/>
              <a:t>Jazykový obraz květin v češtině (Sémantické konotace a prototypy), FF UK, Praha, 2013. Zde: https://is.cuni.cz/webapps/zzp/detail/107654/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https://youtu.be/_iUYJio9Hp4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5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zjišťujeme konotace (součásti významu, které tvoří stereotyp)? Čím jsou konotace potvrzeny? Vycházíme především z jazykových údajů. Zajímá</a:t>
            </a:r>
            <a:r>
              <a:rPr lang="cs-CZ" baseline="0" dirty="0"/>
              <a:t> nás etymologie (motivace), dále přenesené (sekundární) významy – nahoře vidíme příklady -, významy odvozenin, a asi nejvýznamněji frazeologie. Např. frazém </a:t>
            </a:r>
            <a:r>
              <a:rPr lang="cs-CZ" i="1" baseline="0" dirty="0"/>
              <a:t>s klidem Angličana </a:t>
            </a:r>
            <a:r>
              <a:rPr lang="cs-CZ" baseline="0" dirty="0"/>
              <a:t>potvrzuje, že v našem obrazu světa se Angličan vyznačuje klidem, konotací spojenou s včelou je píle, typický dlaždič je pro Čechy sprostý apod. (viz materiál výše). O stereotypu svědčí i folklor – známé písničky, hlášky z filmů, vtipy apod.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https://youtu.be/mVOJG7q-amY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28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Jako potvrzení konotací se osvědčily</a:t>
            </a:r>
            <a:r>
              <a:rPr lang="cs-CZ" baseline="0" dirty="0"/>
              <a:t> modelové věty – tzv. diagnostické: Je to …, ale… Např.: </a:t>
            </a:r>
            <a:r>
              <a:rPr lang="cs-CZ" i="1" baseline="0" dirty="0"/>
              <a:t>je to učitelka, ale </a:t>
            </a:r>
            <a:r>
              <a:rPr lang="cs-CZ" baseline="0" dirty="0"/>
              <a:t>… je chytrá, má ráda děti apod. (Potvrzuje negativní stereotyp učitelky). Z věty „Je to pes, ale nekouše“, plyne, že typický (stereotypový) pes kouše. </a:t>
            </a:r>
            <a:r>
              <a:rPr lang="cs-CZ" baseline="0" dirty="0" smtClean="0"/>
              <a:t>Srov</a:t>
            </a:r>
            <a:r>
              <a:rPr lang="cs-CZ" baseline="0" dirty="0"/>
              <a:t>. i </a:t>
            </a:r>
            <a:r>
              <a:rPr lang="cs-CZ" i="1" baseline="0" dirty="0"/>
              <a:t>Typický, pravý, opravdový X je / dělá / vypadá… </a:t>
            </a:r>
            <a:r>
              <a:rPr lang="cs-CZ" i="0" baseline="0" dirty="0"/>
              <a:t>+ doplnění stereotypové </a:t>
            </a:r>
            <a:r>
              <a:rPr lang="cs-CZ" i="0" baseline="0" dirty="0" err="1" smtClean="0"/>
              <a:t>charakeristiky</a:t>
            </a:r>
            <a:r>
              <a:rPr lang="cs-CZ" i="0" baseline="0" dirty="0"/>
              <a:t>. Takové charakteristiky ze cíleně hledat (např. v korpusu textů, ČNK aj.)</a:t>
            </a:r>
          </a:p>
          <a:p>
            <a:endParaRPr lang="cs-CZ" i="0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https://youtu.be/t7z4vtnHSvM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1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Věta</a:t>
            </a:r>
            <a:r>
              <a:rPr lang="cs-CZ" baseline="0" dirty="0"/>
              <a:t> z reklamy potvrzuje u koně konotaci síly. 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https://youtu.be/wqwIpgYOnmo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8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stereotypu jara:</a:t>
            </a:r>
            <a:r>
              <a:rPr lang="cs-CZ" baseline="0" dirty="0"/>
              <a:t> slovníková definice tohoto typu – viz výše - (ze Slovníku spisovné češtiny) podstatu jara nevystihuje. Na jejím základě neumíme vysvětlit např. Nerudovy verše o jaru, které „se ozvalo ve prsou“ K tomu potřebujeme mít jiné údaje – konotace. Čím se jaro jako roční období vyznačuje?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https://youtu.be/Er79EK8S6k8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0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Teplo, slunce, zeleň, růst, rození mláďat … velmi pozitivní konotace spojené s ději v přírodě.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https://youtu.be/G_dBS0Y_ri4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82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Kvetou stromy a typické květiny</a:t>
            </a:r>
            <a:r>
              <a:rPr lang="cs-CZ" baseline="0" dirty="0"/>
              <a:t> (na místech, </a:t>
            </a:r>
            <a:r>
              <a:rPr lang="cs-CZ" baseline="0" dirty="0" smtClean="0"/>
              <a:t>kde </a:t>
            </a:r>
            <a:r>
              <a:rPr lang="cs-CZ" baseline="0" dirty="0"/>
              <a:t>byl sníh): sněženky, pampelišky apod.</a:t>
            </a:r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https://youtu.be/a6VinL_UlSU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01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Vracejí se ptáci – čápi, vlaštovky apod., stavějí si hnízda.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https://youtu.be/KhmdRQ4dkno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3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tomto slovníku – s verzí on-line – už jsme mnohokrát mluvili, je tam několik hesel věnovaných kognitivní </a:t>
            </a:r>
            <a:r>
              <a:rPr lang="cs-CZ" dirty="0" smtClean="0"/>
              <a:t>(a kognitivně-kulturní</a:t>
            </a:r>
            <a:r>
              <a:rPr lang="cs-CZ" dirty="0"/>
              <a:t>) </a:t>
            </a:r>
            <a:r>
              <a:rPr lang="cs-CZ" dirty="0" smtClean="0"/>
              <a:t>lingvistice.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Etnlingvistice</a:t>
            </a:r>
            <a:r>
              <a:rPr lang="cs-CZ" baseline="0" dirty="0" smtClean="0"/>
              <a:t> jsou věnována hesla jazykový obraz světa, etnolingvistika, stereotyp, konotace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https://youtu.be/Ic6tlNhQYM4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3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zjistíme z jazykových dat, ze slovníků? Původ</a:t>
            </a:r>
            <a:r>
              <a:rPr lang="cs-CZ" baseline="0" dirty="0"/>
              <a:t> slova – etymologie - souvisí se starším </a:t>
            </a:r>
            <a:r>
              <a:rPr lang="cs-CZ" baseline="0" dirty="0" err="1"/>
              <a:t>adj</a:t>
            </a:r>
            <a:r>
              <a:rPr lang="cs-CZ" baseline="0" dirty="0"/>
              <a:t>. jarý – viz výše – evokuje svěžest, mladistvost, energii, život, sílu… 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https://youtu.be/JX7HES4BL-g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566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Typická spojení – i obrazná (frazémy) – opět spojují jaro s mládím, obrodou, nadějí (i politickou – srov. i pražské jaro). Dále – zamilované chování, vyhledávání </a:t>
            </a:r>
            <a:r>
              <a:rPr lang="cs-CZ" dirty="0" err="1"/>
              <a:t>partněrů</a:t>
            </a:r>
            <a:r>
              <a:rPr lang="cs-CZ" dirty="0"/>
              <a:t> (přišlo na něj jaro) apod.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https://youtu.be/L99J9RCvxv0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39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implikují diagnostické věty? Za jakých okolností mohly být použity?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https://youtu.be/nFtevVc7llg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42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Srov. humorný písňový text Ivana Mládka – polemika s pozitivním stereotypem jara: o typických věcech vnímaných jako</a:t>
            </a:r>
            <a:r>
              <a:rPr lang="cs-CZ" baseline="0" dirty="0"/>
              <a:t> krásné se vyjadřuje jako o obtěžujících a nepříjemných </a:t>
            </a:r>
            <a:r>
              <a:rPr lang="cs-CZ" dirty="0"/>
              <a:t>(zpěv ptáků, kuřátka, slunce, přicházející Velikonoce).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https://youtu.be/FJUfgRT7j1M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56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Jaro má i negativní konotace – ale ty nejsou moc silné (nejsou v jazyce tak fixované jako ty pozitivní). Jarní únava, jarní deprese… alergie…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https://youtu.be/utfAxKRRhaU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88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Srov. část Seifertovy básně – ta síla jara, jeho životnost může být až nebezpečná, „jedovatá“, ničivá. Nastávají procesy, které nelze zastavit (růst, životnost, síly v přírodě).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https://youtu.be/54KUsM36iVA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36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Opět podobné netypické konotace</a:t>
            </a:r>
            <a:r>
              <a:rPr lang="cs-CZ" baseline="0" dirty="0"/>
              <a:t> (síla přírody, která na jaře propuká).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https://youtu.be/ZqjjQSfqpxI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76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Nejčastěji</a:t>
            </a:r>
            <a:r>
              <a:rPr lang="cs-CZ" baseline="0" dirty="0"/>
              <a:t> se setkáváme s tzv. sociálními stereotypy – to jsou ty spojené s lidmi v různých rolích – viz výše.  Stereotypy jsou spojeny s hodnotami – pozitivní, negativní (srov, opozice my vs. oni – to naše je dobré, to cizí obvykle špatné).  Viz další sekce </a:t>
            </a:r>
            <a:r>
              <a:rPr lang="cs-CZ" baseline="0" dirty="0" err="1"/>
              <a:t>Moodlu</a:t>
            </a:r>
            <a:r>
              <a:rPr lang="cs-CZ" baseline="0" dirty="0"/>
              <a:t> (a tam další práce o stereotypech). </a:t>
            </a:r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https://youtu.be/MuVq5JjIlU8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229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Autostereotyp</a:t>
            </a:r>
            <a:r>
              <a:rPr lang="cs-CZ" dirty="0"/>
              <a:t> je spojen s vlastní skupinou, </a:t>
            </a:r>
            <a:r>
              <a:rPr lang="cs-CZ" dirty="0" err="1"/>
              <a:t>heterostereotyp</a:t>
            </a:r>
            <a:r>
              <a:rPr lang="cs-CZ" baseline="0" dirty="0"/>
              <a:t> s jinou než vlastní (viz příklady).  Hlavní opozicí při utváření </a:t>
            </a:r>
            <a:r>
              <a:rPr lang="cs-CZ" baseline="0" dirty="0" err="1"/>
              <a:t>stereotyou</a:t>
            </a:r>
            <a:r>
              <a:rPr lang="cs-CZ" baseline="0" dirty="0"/>
              <a:t> je opozice MY VS. ONI.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https://youtu.be/qM6ogDcuxHE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7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stereotypu se můžeme vztáhnout v různých souvislostech. My volíme přístup a/ - v návaznosti na minulou prezentaci. (Poznámka:  NESČ je i heslo jazykový obraz světa - my o něm budeme mluvit v další prezentaci).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40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DP Marie </a:t>
            </a:r>
            <a:r>
              <a:rPr lang="cs-CZ" dirty="0" err="1"/>
              <a:t>Basovníkové</a:t>
            </a:r>
            <a:r>
              <a:rPr lang="cs-CZ" dirty="0"/>
              <a:t> poukazuje  hlavní opozici kulturního obrazu světa českých neslyšících: slyšící – neslyšící (oni/</a:t>
            </a:r>
            <a:r>
              <a:rPr lang="cs-CZ" baseline="0" dirty="0"/>
              <a:t> </a:t>
            </a:r>
            <a:r>
              <a:rPr lang="cs-CZ" baseline="0" dirty="0" err="1"/>
              <a:t>negat</a:t>
            </a:r>
            <a:r>
              <a:rPr lang="cs-CZ" baseline="0" dirty="0"/>
              <a:t>. X my/ </a:t>
            </a:r>
            <a:r>
              <a:rPr lang="cs-CZ" baseline="0" dirty="0" err="1"/>
              <a:t>pozit</a:t>
            </a:r>
            <a:r>
              <a:rPr lang="cs-CZ" baseline="0" dirty="0"/>
              <a:t>.)</a:t>
            </a:r>
            <a:r>
              <a:rPr lang="cs-CZ" dirty="0"/>
              <a:t>  Bude součástí probírané látky v rámci jedné skupinové prezentace.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https://youtu.be/cRwyluBUEGs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805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povaha stereotypu se dá uchopit narativně, dynamicky</a:t>
            </a:r>
            <a:r>
              <a:rPr lang="cs-CZ" baseline="0" dirty="0"/>
              <a:t> – jak bylo řečeno, prostřednictvím příběhů a jejich paralel. (srov. text o paralelách mezi světe, Harryho Pottera a světem Neslyšících). Díky za pozornost!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https://youtu.be/YxPjy78ocKY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16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Návaznost na minulou prezentaci – kategorizujeme, hledáme nejlepší příklad – prototyp / stereotyp. Liší se tyto dva pojmy, nebo jsou synonymní a zaměnitelné? Kategorizace – a stereotyp (či třeba i rámec, skript, schéma)  – se ovšem netýká jen konkrét, ale čehokoli – abstrakt, činností, hodnot, svátků, emocí (na co si jen vzpomeneme). Příklady na </a:t>
            </a:r>
            <a:r>
              <a:rPr lang="cs-CZ" dirty="0" err="1"/>
              <a:t>Moodlu</a:t>
            </a:r>
            <a:r>
              <a:rPr lang="cs-CZ" dirty="0"/>
              <a:t> v posledních částech – studie, prezentace studentů, seminární práce apod.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https://youtu.be/5g-LUH-4XGc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63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prvního pojetí se vlastně neliší. Podle jiných pojetí (sociologických, sociolingvistických) se mluví o stereotypu jen v případě lidí – viz výše,</a:t>
            </a:r>
            <a:r>
              <a:rPr lang="cs-CZ" baseline="0" dirty="0"/>
              <a:t> ad b/ (</a:t>
            </a:r>
            <a:r>
              <a:rPr lang="cs-CZ" baseline="0" dirty="0" err="1"/>
              <a:t>berpu</a:t>
            </a:r>
            <a:r>
              <a:rPr lang="cs-CZ" baseline="0" dirty="0"/>
              <a:t> v </a:t>
            </a:r>
            <a:r>
              <a:rPr lang="cs-CZ" baseline="0" dirty="0" err="1"/>
              <a:t>úvahá</a:t>
            </a:r>
            <a:r>
              <a:rPr lang="cs-CZ" baseline="0" dirty="0"/>
              <a:t> jen tzv. sociální stereotypy). Podle třetího, asi nejadekvátnějšího pojetí – víceméně totéž, jde jen  různé výzkumné rámce, jiné kontexty. </a:t>
            </a:r>
            <a:r>
              <a:rPr lang="cs-CZ" baseline="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endParaRPr lang="cs-CZ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https://youtu.be/FV1COMNeI6U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0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prototypem se pracuje spíš v psychologii</a:t>
            </a:r>
            <a:r>
              <a:rPr lang="cs-CZ" baseline="0" dirty="0"/>
              <a:t> (souvisí s individuální kategorizací, kognitivními procesy), se stereotypem v oblasti sociokulturní: zdůrazňuje se jejich kulturní a sociální rozměr</a:t>
            </a:r>
            <a:r>
              <a:rPr lang="cs-CZ" dirty="0"/>
              <a:t> (stereotyp obsahuje hodnocení a integruje společenství). Stereotyp se někdy chápe jako negativní – ale to pouze v </a:t>
            </a:r>
            <a:r>
              <a:rPr lang="cs-CZ" dirty="0" err="1" smtClean="0"/>
              <a:t>mimoodborném</a:t>
            </a:r>
            <a:r>
              <a:rPr lang="cs-CZ" dirty="0" smtClean="0"/>
              <a:t> </a:t>
            </a:r>
            <a:r>
              <a:rPr lang="cs-CZ" dirty="0"/>
              <a:t>diskurzu („bořit stereotypy“). Stereotyp však už </a:t>
            </a:r>
            <a:r>
              <a:rPr lang="cs-CZ" dirty="0" smtClean="0"/>
              <a:t>desítky </a:t>
            </a:r>
            <a:r>
              <a:rPr lang="cs-CZ" dirty="0"/>
              <a:t>let funguje jako odborný pojem a termín (sociologie, </a:t>
            </a:r>
            <a:r>
              <a:rPr lang="cs-CZ" dirty="0" err="1"/>
              <a:t>kulturologie</a:t>
            </a:r>
            <a:r>
              <a:rPr lang="cs-CZ" dirty="0"/>
              <a:t>, etnolingvistika apod.)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https://youtu.be/w-DJyYO2PIM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04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Poprvé mluvil o stereotypu v odborném kontextu americký sociolog </a:t>
            </a:r>
            <a:r>
              <a:rPr lang="cs-CZ" dirty="0" err="1"/>
              <a:t>Lippmann</a:t>
            </a:r>
            <a:r>
              <a:rPr lang="cs-CZ" dirty="0"/>
              <a:t> v knize Veřejné mínění. Podle</a:t>
            </a:r>
            <a:r>
              <a:rPr lang="cs-CZ" baseline="0" dirty="0"/>
              <a:t> něho má stereotyp tyto dva aspekty – viz výše – psychologický (umožňuje, strukturuje myšlení, pomáhá zobecňovat atd.) a sociokulturní (spojuje skupinu, podílí se na možnosti sdílení kultury apod.).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https://youtu.be/5AH4tWeoLpc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49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Stereotypům v rámci lingvistiky (etnolingvistiky) se </a:t>
            </a:r>
            <a:r>
              <a:rPr lang="cs-CZ" dirty="0" smtClean="0"/>
              <a:t>věnoval </a:t>
            </a:r>
            <a:r>
              <a:rPr lang="cs-CZ" dirty="0"/>
              <a:t>Jerzy </a:t>
            </a:r>
            <a:r>
              <a:rPr lang="cs-CZ" dirty="0" err="1"/>
              <a:t>Bartmiński</a:t>
            </a:r>
            <a:r>
              <a:rPr lang="cs-CZ" dirty="0"/>
              <a:t> z Polska (Lublin). Stereotyp je součástí jazykového obrazu světa a tvoří ho konotace. 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https://youtu.be/4rxJF5_Pp7c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2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češtině vyšly </a:t>
            </a:r>
            <a:r>
              <a:rPr lang="cs-CZ" dirty="0" err="1"/>
              <a:t>Bartmińského</a:t>
            </a:r>
            <a:r>
              <a:rPr lang="cs-CZ" dirty="0"/>
              <a:t> studie –</a:t>
            </a:r>
            <a:r>
              <a:rPr lang="cs-CZ" baseline="0" dirty="0"/>
              <a:t> některé podávají teorii stereotypu, některé ukazují, jak se s ním pracuje, jak se k němu dospívá na základě jazykového materiálu – srov. např. stereotyp slunce či matky v lidové polštině (folklorní materiál), ale i stereotypy ve veřejném diskurzu  (pravice a levice na základě současné publicistiky).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https://youtu.be/QJOPvr9MIx0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1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152D-4CC4-4098-8C42-3037422297F8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496B-71D4-449F-B1B6-5F8FDB8451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18DA-737B-4602-861A-25BF448BD0BC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2E9B-7E0E-4AAE-A3C9-217A57D87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D395-F742-4388-BF3E-3E7509AE2D14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EF9E-E385-42AB-8367-D51456C6E5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0A99-9124-4376-9AC6-985D7316341D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6B48-E377-4A1F-9C87-2A5D4AE748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E152-8B40-4824-952C-8123C95517C8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BE6F-53DA-498C-9159-D484064D49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B21A-C3BC-4565-911A-17A8C6E2890F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6C26-A3FF-46D5-9881-E23AF71AA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09D4-55A1-4E76-8233-50B389BA7840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C0CA-B43D-479D-B566-ADCE3322C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8C9F-F8FB-4049-876C-C7540CE779ED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C8F2-901E-4D7A-BC05-2725349FFF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015F-C70F-49FC-9B02-AEA68321F890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35DC-DD0B-4144-A069-C3D0E9C1E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BE3B-6DD1-4AEA-BE76-64893ADC9CF0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2A4E-04C4-4191-AC1D-9B7757BF8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C31-7C7B-423B-80FC-C658C4834055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7769-E0E3-40D9-AAD7-8A1C9CADA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1CB0A-6B51-4FE4-82DA-2C6725451E9A}" type="datetimeFigureOut">
              <a:rPr lang="cs-CZ"/>
              <a:pPr>
                <a:defRPr/>
              </a:pPr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CDE2C-DF30-470F-BA25-713C9AF99A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JAZYKOV%C3%9D%20OBRAZ%20SV%C4%9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72208"/>
          </a:xfrm>
        </p:spPr>
        <p:txBody>
          <a:bodyPr/>
          <a:lstStyle/>
          <a:p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/>
              <a:t>Stereotyp a konotace</a:t>
            </a:r>
            <a:r>
              <a:rPr lang="cs-CZ" sz="5400" dirty="0"/>
              <a:t/>
            </a:r>
            <a:br>
              <a:rPr lang="cs-CZ" sz="5400" dirty="0"/>
            </a:br>
            <a:endParaRPr lang="cs-CZ" sz="5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05064"/>
            <a:ext cx="85689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4000" i="1" dirty="0"/>
              <a:t>Slovník lidových stereotypů a symbolů</a:t>
            </a:r>
            <a:r>
              <a:rPr lang="cs-CZ" sz="4000" dirty="0"/>
              <a:t> </a:t>
            </a:r>
            <a:r>
              <a:rPr lang="cs-CZ" sz="3200" dirty="0"/>
              <a:t>(1996, 1999, 2012, 2012; 2018 …)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95536" y="1412776"/>
            <a:ext cx="504056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stereotyp interpretován prostřednictvím pojmu </a:t>
            </a:r>
            <a:r>
              <a:rPr lang="cs-CZ" sz="2400" b="1" dirty="0"/>
              <a:t>konotace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ta se popisuje se na základě textové dokumentace jako </a:t>
            </a:r>
            <a:r>
              <a:rPr lang="cs-CZ" sz="2400" b="1" dirty="0"/>
              <a:t>stabilizované spojení nejméně dvou elementů, které má strukturu logického soudu a jehož jazykovým korelátem je věta </a:t>
            </a:r>
            <a:r>
              <a:rPr lang="cs-CZ" sz="2400" dirty="0"/>
              <a:t>(nebo její ekvivalent): </a:t>
            </a:r>
            <a:r>
              <a:rPr lang="cs-CZ" sz="2400" i="1" dirty="0">
                <a:solidFill>
                  <a:srgbClr val="FF0000"/>
                </a:solidFill>
              </a:rPr>
              <a:t>hlemýžď</a:t>
            </a:r>
            <a:r>
              <a:rPr lang="cs-CZ" sz="2400" i="1" dirty="0"/>
              <a:t> </a:t>
            </a:r>
            <a:r>
              <a:rPr lang="cs-CZ" sz="2400" i="1" dirty="0">
                <a:solidFill>
                  <a:srgbClr val="FF0000"/>
                </a:solidFill>
              </a:rPr>
              <a:t>je pomalý</a:t>
            </a:r>
            <a:r>
              <a:rPr lang="cs-CZ" sz="2400" dirty="0"/>
              <a:t>, </a:t>
            </a:r>
            <a:r>
              <a:rPr lang="cs-CZ" sz="2400" i="1" dirty="0">
                <a:solidFill>
                  <a:srgbClr val="FF0000"/>
                </a:solidFill>
              </a:rPr>
              <a:t>kůň je silný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i="1" dirty="0">
                <a:solidFill>
                  <a:srgbClr val="FF0000"/>
                </a:solidFill>
              </a:rPr>
              <a:t>pes je věrný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i="1" dirty="0">
                <a:solidFill>
                  <a:srgbClr val="FF0000"/>
                </a:solidFill>
              </a:rPr>
              <a:t>pes kouše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i="1" dirty="0">
                <a:solidFill>
                  <a:srgbClr val="FF0000"/>
                </a:solidFill>
              </a:rPr>
              <a:t>matka miluje své dítě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týká se lidí (národnosti, povolání, rodinné role) i  věcí (slunce, nebe, kámen), částí těla (hlava), abstraktních pojmů, dějů, stavů, vlastností… (domov, zdraví, duše)</a:t>
            </a:r>
          </a:p>
        </p:txBody>
      </p:sp>
      <p:pic>
        <p:nvPicPr>
          <p:cNvPr id="17411" name="Zástupný symbol pro obsah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24128" y="1916832"/>
            <a:ext cx="2991809" cy="42484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4450"/>
            <a:ext cx="836295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/>
              <a:t>Odborný pojem X stereotyp: </a:t>
            </a:r>
            <a:br>
              <a:rPr lang="cs-CZ" sz="3600" b="1" dirty="0"/>
            </a:br>
            <a:r>
              <a:rPr lang="cs-CZ" sz="3600" b="1" dirty="0"/>
              <a:t>hlemýžď (vědecký a naivní obraz světa)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idx="1"/>
          </p:nvPr>
        </p:nvSpPr>
        <p:spPr>
          <a:xfrm>
            <a:off x="228600" y="1557338"/>
            <a:ext cx="4251325" cy="6889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900" dirty="0">
                <a:cs typeface="Times New Roman" pitchFamily="18" charset="0"/>
              </a:rPr>
              <a:t>a/ „suchozemský měkkýš s ulitou“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cs typeface="Times New Roman" pitchFamily="18" charset="0"/>
              </a:rPr>
              <a:t>(DENOTACE)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8435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080" y="4509120"/>
            <a:ext cx="2247900" cy="2028825"/>
          </a:xfrm>
        </p:spPr>
      </p:pic>
      <p:sp>
        <p:nvSpPr>
          <p:cNvPr id="18436" name="Zástupný symbol pro text 16"/>
          <p:cNvSpPr>
            <a:spLocks noGrp="1"/>
          </p:cNvSpPr>
          <p:nvPr>
            <p:ph type="body" sz="quarter" idx="3"/>
          </p:nvPr>
        </p:nvSpPr>
        <p:spPr>
          <a:xfrm>
            <a:off x="4427538" y="1435100"/>
            <a:ext cx="4259262" cy="576263"/>
          </a:xfrm>
        </p:spPr>
        <p:txBody>
          <a:bodyPr/>
          <a:lstStyle/>
          <a:p>
            <a:pPr eaLnBrk="1" hangingPunct="1"/>
            <a:r>
              <a:rPr lang="cs-CZ" sz="2000" dirty="0"/>
              <a:t>b/    -   je pomalý</a:t>
            </a:r>
          </a:p>
          <a:p>
            <a:pPr eaLnBrk="1" hangingPunct="1"/>
            <a:r>
              <a:rPr lang="cs-CZ" sz="2000" dirty="0"/>
              <a:t>        - „nosí s sebou domeček“</a:t>
            </a:r>
          </a:p>
        </p:txBody>
      </p:sp>
      <p:sp>
        <p:nvSpPr>
          <p:cNvPr id="18437" name="Zástupný symbol pro obsah 17"/>
          <p:cNvSpPr>
            <a:spLocks noGrp="1"/>
          </p:cNvSpPr>
          <p:nvPr>
            <p:ph sz="quarter" idx="4"/>
          </p:nvPr>
        </p:nvSpPr>
        <p:spPr>
          <a:xfrm>
            <a:off x="4643438" y="2036763"/>
            <a:ext cx="4041775" cy="39512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b="1"/>
              <a:t>(</a:t>
            </a:r>
            <a:r>
              <a:rPr lang="cs-CZ" sz="2000" b="1"/>
              <a:t>KONOTACE</a:t>
            </a:r>
            <a:r>
              <a:rPr lang="cs-CZ" b="1"/>
              <a:t>)</a:t>
            </a:r>
          </a:p>
        </p:txBody>
      </p:sp>
      <p:pic>
        <p:nvPicPr>
          <p:cNvPr id="18438" name="Obráze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060848"/>
            <a:ext cx="2991477" cy="19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ázek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220486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Obrázek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4437112"/>
            <a:ext cx="3136772" cy="210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-1404938" y="188913"/>
            <a:ext cx="9731376" cy="1157287"/>
          </a:xfrm>
        </p:spPr>
        <p:txBody>
          <a:bodyPr/>
          <a:lstStyle/>
          <a:p>
            <a:pPr eaLnBrk="1" hangingPunct="1"/>
            <a:r>
              <a:rPr lang="cs-CZ" sz="4000" b="1" dirty="0"/>
              <a:t>Odborný pojem a stereotyp: lilie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3" y="476250"/>
            <a:ext cx="4317876" cy="1983457"/>
          </a:xfrm>
        </p:spPr>
        <p:txBody>
          <a:bodyPr/>
          <a:lstStyle/>
          <a:p>
            <a:pPr eaLnBrk="1" hangingPunct="1"/>
            <a:r>
              <a:rPr lang="cs-CZ" sz="2000" dirty="0"/>
              <a:t>LILIE</a:t>
            </a:r>
          </a:p>
          <a:p>
            <a:pPr eaLnBrk="1" hangingPunct="1"/>
            <a:r>
              <a:rPr lang="cs-CZ" sz="2000" dirty="0"/>
              <a:t>Lilie (Lilium L.) je rod jednoděložných rostlin z čeledi liliovité.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2174874"/>
            <a:ext cx="4101852" cy="4278461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8000" dirty="0"/>
              <a:t> 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Vědecká klasifikace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Říše: </a:t>
            </a:r>
            <a:r>
              <a:rPr lang="cs-CZ" sz="6200" dirty="0"/>
              <a:t>               rostliny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Podříše:    </a:t>
            </a:r>
            <a:r>
              <a:rPr lang="cs-CZ" sz="6200" dirty="0"/>
              <a:t>      cévnaté rostliny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Oddělení:</a:t>
            </a:r>
            <a:r>
              <a:rPr lang="cs-CZ" sz="6200" dirty="0"/>
              <a:t>       krytosemenné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Třída:    </a:t>
            </a:r>
            <a:r>
              <a:rPr lang="cs-CZ" sz="6200" dirty="0"/>
              <a:t>           jednoděložné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Řád:   </a:t>
            </a:r>
            <a:r>
              <a:rPr lang="cs-CZ" sz="6200" dirty="0"/>
              <a:t>              </a:t>
            </a:r>
            <a:r>
              <a:rPr lang="cs-CZ" sz="6200" dirty="0" err="1"/>
              <a:t>liliotvaré</a:t>
            </a:r>
            <a:endParaRPr lang="cs-CZ" sz="6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Čeleď:  </a:t>
            </a:r>
            <a:r>
              <a:rPr lang="cs-CZ" sz="6200" dirty="0"/>
              <a:t>            liliovité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Rod:  </a:t>
            </a:r>
            <a:r>
              <a:rPr lang="cs-CZ" sz="6200" dirty="0"/>
              <a:t>               Lilie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Druh: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dirty="0"/>
              <a:t>(např.) lilie zlatohlavá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dirty="0"/>
              <a:t/>
            </a:r>
            <a:br>
              <a:rPr lang="cs-CZ" sz="6200" dirty="0"/>
            </a:br>
            <a:endParaRPr lang="cs-CZ" sz="6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80919" y="3073400"/>
            <a:ext cx="4387891" cy="12957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dirty="0"/>
              <a:t>Květina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dirty="0"/>
              <a:t>-  je krásná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-  je bílá – prototyp bílé  barvy (čistota, nevinnost, atribut světic, výzdoba kostelů…)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- silně voní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lilie – dívka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(panenství)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</p:txBody>
      </p:sp>
      <p:pic>
        <p:nvPicPr>
          <p:cNvPr id="19461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104400" y="473044"/>
            <a:ext cx="1729896" cy="1295773"/>
          </a:xfrm>
        </p:spPr>
      </p:pic>
      <p:pic>
        <p:nvPicPr>
          <p:cNvPr id="19462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840" y="3356992"/>
            <a:ext cx="23129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Obráze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4581128"/>
            <a:ext cx="31924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Konotace, jejich zjišťování a verifikace</a:t>
            </a:r>
            <a:br>
              <a:rPr lang="cs-CZ" b="1" dirty="0"/>
            </a:b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 budování stereotypu</a:t>
            </a: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0482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a/  </a:t>
            </a:r>
            <a:r>
              <a:rPr lang="cs-CZ" sz="2000" b="1" dirty="0"/>
              <a:t>etymologie</a:t>
            </a:r>
            <a:r>
              <a:rPr lang="cs-CZ" sz="2000" dirty="0"/>
              <a:t>, motivační poukazy, slovotvorné souvislosti (</a:t>
            </a:r>
            <a:r>
              <a:rPr lang="cs-CZ" sz="2000" i="1" dirty="0"/>
              <a:t>zelený</a:t>
            </a:r>
            <a:r>
              <a:rPr lang="cs-CZ" sz="2000" dirty="0"/>
              <a:t> – </a:t>
            </a:r>
            <a:r>
              <a:rPr lang="cs-CZ" sz="2000" dirty="0" err="1"/>
              <a:t>rostlinnost</a:t>
            </a:r>
            <a:r>
              <a:rPr lang="cs-CZ" sz="2000" dirty="0"/>
              <a:t> (</a:t>
            </a:r>
            <a:r>
              <a:rPr lang="cs-CZ" sz="2000" i="1" dirty="0"/>
              <a:t>zel-</a:t>
            </a:r>
            <a:r>
              <a:rPr lang="cs-CZ" sz="2000" dirty="0"/>
              <a:t>); </a:t>
            </a:r>
            <a:r>
              <a:rPr lang="cs-CZ" sz="2000" i="1" dirty="0"/>
              <a:t>duše</a:t>
            </a:r>
            <a:r>
              <a:rPr lang="cs-CZ" sz="2000" dirty="0"/>
              <a:t> – sepětí s výrazy </a:t>
            </a:r>
            <a:r>
              <a:rPr lang="cs-CZ" sz="2000" i="1" dirty="0"/>
              <a:t>duch, dýchat, dech, vzduch</a:t>
            </a:r>
            <a:r>
              <a:rPr lang="cs-CZ" sz="2000" dirty="0"/>
              <a:t>; </a:t>
            </a:r>
            <a:r>
              <a:rPr lang="cs-CZ" sz="2000" i="1" dirty="0"/>
              <a:t>hubený </a:t>
            </a:r>
            <a:r>
              <a:rPr lang="cs-CZ" sz="2000" dirty="0"/>
              <a:t>– part. pas. od </a:t>
            </a:r>
            <a:r>
              <a:rPr lang="cs-CZ" sz="2000" i="1" dirty="0"/>
              <a:t>hubit</a:t>
            </a:r>
            <a:r>
              <a:rPr lang="cs-CZ" sz="2000" dirty="0"/>
              <a:t> 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b/  </a:t>
            </a:r>
            <a:r>
              <a:rPr lang="cs-CZ" sz="2000" b="1" dirty="0"/>
              <a:t>sekundární, přenesené významy </a:t>
            </a:r>
            <a:r>
              <a:rPr lang="cs-CZ" sz="2000" dirty="0"/>
              <a:t>(</a:t>
            </a:r>
            <a:r>
              <a:rPr lang="cs-CZ" sz="2000" i="1" dirty="0"/>
              <a:t>krysa</a:t>
            </a:r>
            <a:r>
              <a:rPr lang="cs-CZ" sz="2000" dirty="0"/>
              <a:t> – zrádce; </a:t>
            </a:r>
            <a:r>
              <a:rPr lang="cs-CZ" sz="2000" i="1" dirty="0"/>
              <a:t>Skot</a:t>
            </a:r>
            <a:r>
              <a:rPr lang="cs-CZ" sz="2000" dirty="0"/>
              <a:t>/ </a:t>
            </a:r>
            <a:r>
              <a:rPr lang="cs-CZ" sz="2000" i="1" dirty="0"/>
              <a:t>skot</a:t>
            </a:r>
            <a:r>
              <a:rPr lang="cs-CZ" sz="2000" dirty="0"/>
              <a:t> – lakomý; </a:t>
            </a:r>
            <a:r>
              <a:rPr lang="cs-CZ" sz="2000" i="1" dirty="0"/>
              <a:t>dřevo</a:t>
            </a:r>
            <a:r>
              <a:rPr lang="cs-CZ" sz="2000" dirty="0"/>
              <a:t> – nešikovný člověk)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c/  </a:t>
            </a:r>
            <a:r>
              <a:rPr lang="cs-CZ" sz="2000" b="1" dirty="0"/>
              <a:t>významy derivátů </a:t>
            </a:r>
            <a:r>
              <a:rPr lang="cs-CZ" sz="2000" dirty="0"/>
              <a:t>(</a:t>
            </a:r>
            <a:r>
              <a:rPr lang="cs-CZ" sz="2000" i="1" dirty="0"/>
              <a:t>bratrský</a:t>
            </a:r>
            <a:r>
              <a:rPr lang="cs-CZ" sz="2000" dirty="0"/>
              <a:t>; </a:t>
            </a:r>
            <a:r>
              <a:rPr lang="cs-CZ" sz="2000" i="1" dirty="0"/>
              <a:t>cikánit</a:t>
            </a:r>
            <a:r>
              <a:rPr lang="cs-CZ" sz="2000" dirty="0"/>
              <a:t>; </a:t>
            </a:r>
            <a:r>
              <a:rPr lang="cs-CZ" sz="2000" i="1" dirty="0"/>
              <a:t>papouškovat</a:t>
            </a:r>
            <a:r>
              <a:rPr lang="cs-CZ" sz="2000" dirty="0"/>
              <a:t>;</a:t>
            </a:r>
            <a:r>
              <a:rPr lang="cs-CZ" sz="2000" i="1" dirty="0"/>
              <a:t> zdřevěnět (noha, jazyk), dřevěné ruce, jarní (nálada, písnička) X jarní kabát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d/  </a:t>
            </a:r>
            <a:r>
              <a:rPr lang="cs-CZ" sz="2000" b="1" dirty="0"/>
              <a:t>frazémy</a:t>
            </a:r>
            <a:r>
              <a:rPr lang="cs-CZ" sz="2000" dirty="0"/>
              <a:t> (</a:t>
            </a:r>
            <a:r>
              <a:rPr lang="cs-CZ" sz="2000" i="1" dirty="0"/>
              <a:t>s klidem Angličana</a:t>
            </a:r>
            <a:r>
              <a:rPr lang="cs-CZ" sz="2000" dirty="0"/>
              <a:t>, </a:t>
            </a:r>
            <a:r>
              <a:rPr lang="cs-CZ" sz="2000" i="1" dirty="0"/>
              <a:t>anglický humor; cikánský život; bílý jako sníh, sprostý jako dlaždič</a:t>
            </a:r>
            <a:r>
              <a:rPr lang="cs-CZ" sz="2000" dirty="0"/>
              <a:t>; </a:t>
            </a:r>
            <a:r>
              <a:rPr lang="cs-CZ" sz="2000" i="1" dirty="0"/>
              <a:t>pilný jako včelka; spát jak dřevo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e/ </a:t>
            </a:r>
            <a:r>
              <a:rPr lang="cs-CZ" sz="2000" b="1" dirty="0"/>
              <a:t>„mikrotexty“ </a:t>
            </a:r>
            <a:r>
              <a:rPr lang="cs-CZ" sz="2000" dirty="0"/>
              <a:t>– lidová slovesnost (folklor), společenstvím sdílené texty různého typu: známé umělecké texty, písňové hity, filmové „hlášky“, vtipy s prototypovými postavami – o policistech, o blondýnách apod.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/>
          </a:p>
        </p:txBody>
      </p:sp>
      <p:sp>
        <p:nvSpPr>
          <p:cNvPr id="20483" name="Obdélník 8"/>
          <p:cNvSpPr>
            <a:spLocks noChangeArrowheads="1"/>
          </p:cNvSpPr>
          <p:nvPr/>
        </p:nvSpPr>
        <p:spPr bwMode="auto">
          <a:xfrm>
            <a:off x="4427538" y="-3340100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 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 </a:t>
            </a: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f/ „diagnostické věty“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395537" y="1412875"/>
            <a:ext cx="8291264" cy="4713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baseline="-25000" dirty="0"/>
              <a:t>   </a:t>
            </a:r>
            <a:r>
              <a:rPr lang="cs-CZ" sz="3100" dirty="0"/>
              <a:t>věty, které mají určitou formální podobu, např.: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- </a:t>
            </a:r>
            <a:r>
              <a:rPr lang="cs-CZ" sz="3100" i="1" dirty="0"/>
              <a:t>je to pravý / opravdový / typický </a:t>
            </a:r>
            <a:r>
              <a:rPr lang="cs-CZ" sz="3100" dirty="0"/>
              <a:t>X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- </a:t>
            </a:r>
            <a:r>
              <a:rPr lang="cs-CZ" sz="3100" i="1" dirty="0"/>
              <a:t>je to X, ale</a:t>
            </a:r>
            <a:r>
              <a:rPr lang="cs-CZ" sz="3100" dirty="0"/>
              <a:t>… (tzv. but-test)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Používají se jako test –  zjišťujeme, </a:t>
            </a:r>
            <a:r>
              <a:rPr lang="cs-CZ" sz="3100" b="1" dirty="0"/>
              <a:t>co implikují (konotace)</a:t>
            </a:r>
            <a:r>
              <a:rPr lang="cs-CZ" sz="3100" dirty="0"/>
              <a:t>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u="sng" dirty="0"/>
              <a:t>Je to</a:t>
            </a:r>
            <a:r>
              <a:rPr lang="cs-CZ" sz="3100" i="1" dirty="0"/>
              <a:t> pes, </a:t>
            </a:r>
            <a:r>
              <a:rPr lang="cs-CZ" sz="3100" i="1" u="sng" dirty="0"/>
              <a:t>ale</a:t>
            </a:r>
            <a:r>
              <a:rPr lang="cs-CZ" sz="3100" i="1" dirty="0"/>
              <a:t> nekouše.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dirty="0"/>
              <a:t>J</a:t>
            </a:r>
            <a:r>
              <a:rPr lang="cs-CZ" sz="3100" i="1" u="sng" dirty="0"/>
              <a:t>ako by to ani nebyly</a:t>
            </a:r>
            <a:r>
              <a:rPr lang="cs-CZ" sz="3100" i="1" dirty="0"/>
              <a:t> sestry.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dirty="0"/>
              <a:t>Je to </a:t>
            </a:r>
            <a:r>
              <a:rPr lang="cs-CZ" sz="3100" i="1" u="sng" dirty="0"/>
              <a:t>pravý </a:t>
            </a:r>
            <a:r>
              <a:rPr lang="cs-CZ" sz="3100" i="1" dirty="0"/>
              <a:t>/ </a:t>
            </a:r>
            <a:r>
              <a:rPr lang="cs-CZ" sz="3100" i="1" u="sng" dirty="0"/>
              <a:t>opravdový</a:t>
            </a:r>
            <a:r>
              <a:rPr lang="cs-CZ" sz="3100" i="1" dirty="0"/>
              <a:t> / typický starý mládenec.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dirty="0"/>
              <a:t>Je to </a:t>
            </a:r>
            <a:r>
              <a:rPr lang="cs-CZ" sz="3100" i="1" u="sng" dirty="0"/>
              <a:t>typická</a:t>
            </a:r>
            <a:r>
              <a:rPr lang="cs-CZ" sz="3100" i="1" dirty="0"/>
              <a:t> učitelka.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8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800" dirty="0"/>
              <a:t> </a:t>
            </a:r>
          </a:p>
          <a:p>
            <a:pPr marL="0" indent="0"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18487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/>
              <a:t>„</a:t>
            </a:r>
            <a:r>
              <a:rPr lang="cs-CZ" b="1" i="1" dirty="0"/>
              <a:t>Koňská mast není z koně ani pro koně, ale má sílu koně…“</a:t>
            </a:r>
          </a:p>
        </p:txBody>
      </p:sp>
      <p:sp>
        <p:nvSpPr>
          <p:cNvPr id="34819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4029075" cy="865187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r>
              <a:rPr lang="cs-CZ" sz="2800" b="1" dirty="0"/>
              <a:t>konotační význam: síla</a:t>
            </a:r>
          </a:p>
        </p:txBody>
      </p:sp>
      <p:pic>
        <p:nvPicPr>
          <p:cNvPr id="34820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068638"/>
            <a:ext cx="3348037" cy="3348037"/>
          </a:xfrm>
        </p:spPr>
      </p:pic>
      <p:sp>
        <p:nvSpPr>
          <p:cNvPr id="34821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4572000" y="1700213"/>
            <a:ext cx="4113213" cy="1657350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r>
              <a:rPr lang="cs-CZ" sz="2800" b="1" dirty="0"/>
              <a:t>Jedna z konotací spojených s výrazem </a:t>
            </a:r>
            <a:r>
              <a:rPr lang="cs-CZ" sz="2800" b="1" i="1" dirty="0"/>
              <a:t>kůň</a:t>
            </a:r>
            <a:r>
              <a:rPr lang="cs-CZ" sz="2800" b="1" dirty="0"/>
              <a:t>, tj. součást stereotypu koně: „kůň je silný“</a:t>
            </a:r>
          </a:p>
        </p:txBody>
      </p:sp>
      <p:pic>
        <p:nvPicPr>
          <p:cNvPr id="34822" name="Zástupný symbol pro obsah 7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500438"/>
            <a:ext cx="3949700" cy="2628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Jaro</a:t>
            </a:r>
            <a:br>
              <a:rPr lang="cs-CZ" dirty="0"/>
            </a:br>
            <a:r>
              <a:rPr lang="cs-CZ" dirty="0"/>
              <a:t>(význam, stereotyp, konotace)</a:t>
            </a:r>
          </a:p>
        </p:txBody>
      </p:sp>
      <p:sp>
        <p:nvSpPr>
          <p:cNvPr id="23554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/>
              <a:t>Jaro =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dirty="0"/>
              <a:t>„</a:t>
            </a:r>
            <a:r>
              <a:rPr lang="cs-CZ" dirty="0"/>
              <a:t>roční období od 21. 3. do 20. 6.“ (SSČ)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/>
              <a:t>„čtvrt roku mezi zimou a létem, u Slovanů vesna“ (Jungmannův Slovník česko-německý)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i="1" dirty="0"/>
              <a:t>  </a:t>
            </a:r>
            <a:r>
              <a:rPr lang="cs-CZ" dirty="0"/>
              <a:t>Jaro se ozvalo ve prsou,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/>
              <a:t>    srdce tak buší a tepe</a:t>
            </a:r>
            <a:r>
              <a:rPr lang="cs-CZ" i="1" dirty="0"/>
              <a:t>… </a:t>
            </a:r>
            <a:r>
              <a:rPr lang="cs-CZ" dirty="0"/>
              <a:t>(Jan Neruda)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cs-CZ" sz="1800" dirty="0"/>
              <a:t> na základě významové definice uvedené v běžných slovnících nelze obrazné užití lexému vysvětlit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dirty="0"/>
              <a:t>Srov. též: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500" i="1" dirty="0"/>
              <a:t>Na jaře budeme malovat byt. </a:t>
            </a:r>
            <a:r>
              <a:rPr lang="cs-CZ" sz="2500" dirty="0"/>
              <a:t>X </a:t>
            </a:r>
            <a:r>
              <a:rPr lang="cs-CZ" sz="2500" i="1" dirty="0"/>
              <a:t>Letos nebylo žádné jaro.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620713" y="142875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dirty="0"/>
              <a:t>                 Jaro - konotace</a:t>
            </a:r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4076700"/>
            <a:ext cx="3371850" cy="2520950"/>
          </a:xfrm>
        </p:spPr>
      </p:pic>
      <p:pic>
        <p:nvPicPr>
          <p:cNvPr id="24579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1484313"/>
            <a:ext cx="36242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Obráze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628775"/>
            <a:ext cx="39957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Obrázek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4508500"/>
            <a:ext cx="3638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Obrázek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115888"/>
            <a:ext cx="19796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 </a:t>
            </a:r>
          </a:p>
        </p:txBody>
      </p:sp>
      <p:pic>
        <p:nvPicPr>
          <p:cNvPr id="2560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73763" y="3786188"/>
            <a:ext cx="2867025" cy="2879725"/>
          </a:xfrm>
        </p:spPr>
      </p:pic>
      <p:pic>
        <p:nvPicPr>
          <p:cNvPr id="25603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296863"/>
            <a:ext cx="3844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Obráze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96863"/>
            <a:ext cx="3765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Obrázek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333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ázek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84" y="429309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Jaro: návrat tažných ptáků</a:t>
            </a:r>
          </a:p>
        </p:txBody>
      </p:sp>
      <p:pic>
        <p:nvPicPr>
          <p:cNvPr id="2662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4" y="2204864"/>
            <a:ext cx="3359150" cy="2484438"/>
          </a:xfrm>
        </p:spPr>
      </p:pic>
      <p:pic>
        <p:nvPicPr>
          <p:cNvPr id="26629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2132856"/>
            <a:ext cx="4648646" cy="26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cs-CZ" b="1" i="1" dirty="0"/>
              <a:t>Nový encyklopedický slovník češtiny </a:t>
            </a:r>
            <a:r>
              <a:rPr lang="cs-CZ" dirty="0"/>
              <a:t>(2016)</a:t>
            </a:r>
            <a:br>
              <a:rPr lang="cs-CZ" dirty="0"/>
            </a:br>
            <a:r>
              <a:rPr lang="cs-CZ" sz="3200" dirty="0">
                <a:solidFill>
                  <a:srgbClr val="FF0000"/>
                </a:solidFill>
              </a:rPr>
              <a:t>https://www.czechency.org/index.html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64904"/>
            <a:ext cx="2729707" cy="198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7504" y="432684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P. Karlík, M. Nekula, J.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</a:t>
            </a:r>
            <a:r>
              <a:rPr lang="cs-CZ" i="1" dirty="0"/>
              <a:t>Nový encyklopedický slovník češtiny A-M</a:t>
            </a:r>
            <a:r>
              <a:rPr lang="cs-CZ" dirty="0"/>
              <a:t>, Praha: NLN, 2016, ISBN 978-80-7422-481-2; P. </a:t>
            </a:r>
          </a:p>
          <a:p>
            <a:r>
              <a:rPr lang="cs-CZ" dirty="0"/>
              <a:t>Karlík, M. Nekula, J.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</a:t>
            </a:r>
            <a:r>
              <a:rPr lang="cs-CZ" i="1" dirty="0"/>
              <a:t>Nový encyklopedický slovník češtiny N-Ž</a:t>
            </a:r>
            <a:r>
              <a:rPr lang="cs-CZ" dirty="0"/>
              <a:t>, Praha: NLN, 2016, ISBN 978-80-7422-482-9. Celá publikace má ISBN 978-80-7422-480-5.</a:t>
            </a:r>
          </a:p>
        </p:txBody>
      </p:sp>
    </p:spTree>
    <p:extLst>
      <p:ext uri="{BB962C8B-B14F-4D97-AF65-F5344CB8AC3E}">
        <p14:creationId xmlns:p14="http://schemas.microsoft.com/office/powerpoint/2010/main" val="51250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7200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Jaro: zjišťování a verifikace konotací I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352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sz="2400" b="1" dirty="0"/>
          </a:p>
          <a:p>
            <a:pPr marL="0" indent="0" eaLnBrk="1" hangingPunct="1">
              <a:buFont typeface="Arial" charset="0"/>
              <a:buNone/>
            </a:pPr>
            <a:r>
              <a:rPr lang="cs-CZ" sz="2400" b="1" dirty="0"/>
              <a:t>a/  </a:t>
            </a:r>
            <a:r>
              <a:rPr lang="cs-CZ" sz="2400" b="1" u="sng" dirty="0"/>
              <a:t>etymologie, motivační poukazy</a:t>
            </a:r>
            <a:endParaRPr lang="cs-CZ" sz="2400" u="sng" dirty="0"/>
          </a:p>
          <a:p>
            <a:pPr marL="0" indent="0" eaLnBrk="1" hangingPunct="1">
              <a:buNone/>
            </a:pPr>
            <a:r>
              <a:rPr lang="cs-CZ" sz="2400" b="1" i="1" dirty="0"/>
              <a:t>jarý</a:t>
            </a:r>
            <a:r>
              <a:rPr lang="cs-CZ" sz="2400" dirty="0"/>
              <a:t> –  </a:t>
            </a:r>
            <a:r>
              <a:rPr lang="cs-CZ" sz="2400" b="1" dirty="0" err="1"/>
              <a:t>kniž</a:t>
            </a:r>
            <a:r>
              <a:rPr lang="cs-CZ" sz="2400" b="1" dirty="0"/>
              <a:t>. „mladě svěží, bujný“, „rozjařený“. </a:t>
            </a:r>
            <a:r>
              <a:rPr lang="cs-CZ" sz="2400" dirty="0"/>
              <a:t>V jiných slovanských jazycích významy „prudký, prchlivý, horlivý, zuřivý, svěží, čilý“ (srov. </a:t>
            </a:r>
            <a:r>
              <a:rPr lang="cs-CZ" sz="2400" dirty="0" err="1"/>
              <a:t>Rejz</a:t>
            </a:r>
            <a:r>
              <a:rPr lang="cs-CZ" sz="2400" dirty="0"/>
              <a:t>., Mach.); </a:t>
            </a:r>
          </a:p>
          <a:p>
            <a:pPr marL="0" indent="0" eaLnBrk="1" hangingPunct="1">
              <a:buFont typeface="Arial" charset="0"/>
              <a:buNone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</a:pPr>
            <a:r>
              <a:rPr lang="cs-CZ" sz="2400" dirty="0"/>
              <a:t>Srov. podle SSJČ: </a:t>
            </a:r>
            <a:r>
              <a:rPr lang="cs-CZ" sz="2400" i="1" dirty="0"/>
              <a:t>jarý </a:t>
            </a:r>
            <a:r>
              <a:rPr lang="cs-CZ" sz="2400" dirty="0"/>
              <a:t>1. </a:t>
            </a:r>
            <a:r>
              <a:rPr lang="cs-CZ" sz="2400" dirty="0" err="1"/>
              <a:t>kniž</a:t>
            </a:r>
            <a:r>
              <a:rPr lang="cs-CZ" sz="2400" dirty="0"/>
              <a:t>. „bujarý, bujný, svěží, mladý“ : </a:t>
            </a:r>
            <a:r>
              <a:rPr lang="cs-CZ" sz="2400" i="1" dirty="0"/>
              <a:t>j. mladík, mysl, hlas, smích, život; pohyb, srdce, krev; j. věk</a:t>
            </a:r>
            <a:r>
              <a:rPr lang="cs-CZ" sz="2400" dirty="0"/>
              <a:t>, </a:t>
            </a:r>
            <a:endParaRPr lang="cs-CZ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sz="2400" dirty="0" smtClean="0"/>
              <a:t>2</a:t>
            </a:r>
            <a:r>
              <a:rPr lang="cs-CZ" sz="2400" dirty="0"/>
              <a:t>. zprav. </a:t>
            </a:r>
            <a:r>
              <a:rPr lang="cs-CZ" sz="2400" dirty="0" err="1"/>
              <a:t>básn</a:t>
            </a:r>
            <a:r>
              <a:rPr lang="cs-CZ" sz="2400" dirty="0"/>
              <a:t>. „jarní“</a:t>
            </a:r>
            <a:r>
              <a:rPr lang="cs-CZ" sz="2400" i="1" dirty="0"/>
              <a:t> j. květ</a:t>
            </a:r>
            <a:r>
              <a:rPr lang="cs-CZ" sz="2400" dirty="0"/>
              <a:t> (Erb.), </a:t>
            </a:r>
            <a:r>
              <a:rPr lang="cs-CZ" sz="2400" dirty="0" err="1"/>
              <a:t>zeměd</a:t>
            </a:r>
            <a:r>
              <a:rPr lang="cs-CZ" sz="2400" dirty="0"/>
              <a:t>. poněkud </a:t>
            </a:r>
            <a:r>
              <a:rPr lang="cs-CZ" sz="2400" dirty="0" err="1"/>
              <a:t>zast</a:t>
            </a:r>
            <a:r>
              <a:rPr lang="cs-CZ" sz="2400" dirty="0"/>
              <a:t>.  j. obilí „na jaře seté, jařina, přísl. </a:t>
            </a:r>
            <a:r>
              <a:rPr lang="cs-CZ" sz="2400" i="1" dirty="0"/>
              <a:t>jaře</a:t>
            </a:r>
            <a:r>
              <a:rPr lang="cs-CZ" sz="2400" dirty="0"/>
              <a:t>: j. hovořit, smát se, j. vyskočit; </a:t>
            </a:r>
            <a:r>
              <a:rPr lang="cs-CZ" sz="2400" dirty="0" err="1"/>
              <a:t>podst</a:t>
            </a:r>
            <a:r>
              <a:rPr lang="cs-CZ" sz="2400" dirty="0"/>
              <a:t>. </a:t>
            </a:r>
            <a:r>
              <a:rPr lang="cs-CZ" sz="2400" dirty="0" err="1"/>
              <a:t>jm</a:t>
            </a:r>
            <a:r>
              <a:rPr lang="cs-CZ" sz="2400" dirty="0"/>
              <a:t>. </a:t>
            </a:r>
            <a:r>
              <a:rPr lang="cs-CZ" sz="2400" b="1" i="1" dirty="0"/>
              <a:t>jarost </a:t>
            </a:r>
            <a:r>
              <a:rPr lang="cs-CZ" sz="2400" b="1" dirty="0" err="1"/>
              <a:t>kniž</a:t>
            </a:r>
            <a:r>
              <a:rPr lang="cs-CZ" sz="2400" b="1" dirty="0"/>
              <a:t>. svěžest, veselost, bujarost, bujnost, mladistvost: j. života, mládí: </a:t>
            </a:r>
            <a:r>
              <a:rPr lang="cs-CZ" sz="2400" i="1" dirty="0"/>
              <a:t>byl pln síly a jarosti</a:t>
            </a:r>
          </a:p>
          <a:p>
            <a:pPr marL="0" indent="0" eaLnBrk="1" hangingPunct="1">
              <a:buFont typeface="Arial" charset="0"/>
              <a:buNone/>
            </a:pPr>
            <a:endParaRPr lang="cs-CZ" sz="1600" dirty="0"/>
          </a:p>
          <a:p>
            <a:pPr marL="0" indent="0" eaLnBrk="1" hangingPunct="1">
              <a:buFont typeface="Arial" charset="0"/>
              <a:buNone/>
            </a:pPr>
            <a:r>
              <a:rPr lang="cs-CZ" sz="1600" i="1" dirty="0"/>
              <a:t> </a:t>
            </a:r>
            <a:endParaRPr lang="cs-CZ" sz="1600" dirty="0"/>
          </a:p>
          <a:p>
            <a:pPr marL="0" indent="0" eaLnBrk="1" hangingPunct="1"/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/>
              <a:t>Jaro: zjišťování a verifikace konotací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000" b="1" dirty="0"/>
              <a:t>b/  </a:t>
            </a:r>
            <a:r>
              <a:rPr lang="cs-CZ" sz="2000" b="1" u="sng" dirty="0"/>
              <a:t>sekundární, přenesené významy</a:t>
            </a:r>
            <a:endParaRPr lang="cs-CZ" sz="2000" u="sng" dirty="0"/>
          </a:p>
          <a:p>
            <a:pPr marL="0" indent="0" eaLnBrk="1" hangingPunct="1">
              <a:buNone/>
            </a:pPr>
            <a:r>
              <a:rPr lang="cs-CZ" sz="2000" dirty="0"/>
              <a:t>podle SSJČ: … přen. </a:t>
            </a:r>
            <a:r>
              <a:rPr lang="cs-CZ" sz="2000" dirty="0" err="1"/>
              <a:t>kniž</a:t>
            </a:r>
            <a:r>
              <a:rPr lang="cs-CZ" sz="2000" dirty="0"/>
              <a:t>. a </a:t>
            </a:r>
            <a:r>
              <a:rPr lang="cs-CZ" sz="2000" dirty="0" err="1"/>
              <a:t>básn</a:t>
            </a:r>
            <a:r>
              <a:rPr lang="cs-CZ" sz="2000" dirty="0"/>
              <a:t>. „</a:t>
            </a:r>
            <a:r>
              <a:rPr lang="cs-CZ" sz="2000" b="1" dirty="0"/>
              <a:t>svěžest, mládí, obrození</a:t>
            </a:r>
            <a:r>
              <a:rPr lang="cs-CZ" sz="2000" dirty="0"/>
              <a:t>“, *2. „rok, léto“ </a:t>
            </a:r>
            <a:r>
              <a:rPr lang="cs-CZ" sz="2000" i="1" dirty="0"/>
              <a:t>je tomu už řada jar</a:t>
            </a:r>
            <a:endParaRPr lang="cs-CZ" sz="2000" b="1" dirty="0"/>
          </a:p>
          <a:p>
            <a:pPr marL="0" indent="0" eaLnBrk="1" hangingPunct="1">
              <a:buNone/>
            </a:pPr>
            <a:r>
              <a:rPr lang="cs-CZ" sz="2000" dirty="0"/>
              <a:t>podle: Pala – Všianský, Slovník českých synonym: (1. roční doba), 2. </a:t>
            </a:r>
            <a:r>
              <a:rPr lang="cs-CZ" sz="2000" i="1" dirty="0" err="1"/>
              <a:t>kniž</a:t>
            </a:r>
            <a:r>
              <a:rPr lang="cs-CZ" sz="2000" i="1" dirty="0"/>
              <a:t>. </a:t>
            </a:r>
            <a:r>
              <a:rPr lang="cs-CZ" sz="2000" b="1" dirty="0"/>
              <a:t>svěžest, mládí</a:t>
            </a:r>
            <a:r>
              <a:rPr lang="cs-CZ" sz="2000" dirty="0"/>
              <a:t>, 3. </a:t>
            </a:r>
            <a:r>
              <a:rPr lang="cs-CZ" sz="2000" i="1" dirty="0" err="1"/>
              <a:t>kniž</a:t>
            </a:r>
            <a:r>
              <a:rPr lang="cs-CZ" sz="2000" i="1" dirty="0"/>
              <a:t>. </a:t>
            </a:r>
            <a:r>
              <a:rPr lang="cs-CZ" sz="2000" dirty="0"/>
              <a:t>rok, léto</a:t>
            </a:r>
          </a:p>
          <a:p>
            <a:pPr marL="0" indent="0" eaLnBrk="1" hangingPunct="1">
              <a:buNone/>
            </a:pPr>
            <a:endParaRPr lang="cs-CZ" sz="2000" dirty="0"/>
          </a:p>
          <a:p>
            <a:pPr marL="0" indent="0" eaLnBrk="1" hangingPunct="1">
              <a:buNone/>
            </a:pPr>
            <a:r>
              <a:rPr lang="cs-CZ" sz="2000" b="1" dirty="0"/>
              <a:t>c/ </a:t>
            </a:r>
            <a:r>
              <a:rPr lang="cs-CZ" sz="2000" b="1" u="sng" dirty="0"/>
              <a:t>deriváty </a:t>
            </a:r>
            <a:r>
              <a:rPr lang="cs-CZ" sz="2000" u="sng" dirty="0"/>
              <a:t>(a vůbec</a:t>
            </a:r>
            <a:r>
              <a:rPr lang="cs-CZ" sz="2000" b="1" u="sng" dirty="0"/>
              <a:t> </a:t>
            </a:r>
            <a:r>
              <a:rPr lang="cs-CZ" sz="2000" u="sng" dirty="0"/>
              <a:t>slovotvorné souvislosti)</a:t>
            </a:r>
            <a:endParaRPr lang="cs-CZ" sz="2000" b="1" u="sng" dirty="0"/>
          </a:p>
          <a:p>
            <a:pPr marL="0" indent="0" eaLnBrk="1" hangingPunct="1">
              <a:buNone/>
            </a:pPr>
            <a:r>
              <a:rPr lang="cs-CZ" sz="2000" b="1" i="1" dirty="0"/>
              <a:t>jarní</a:t>
            </a:r>
            <a:r>
              <a:rPr lang="cs-CZ" sz="2000" i="1" dirty="0"/>
              <a:t> </a:t>
            </a:r>
            <a:r>
              <a:rPr lang="cs-CZ" sz="2000" dirty="0"/>
              <a:t>např. ve spojení </a:t>
            </a:r>
            <a:r>
              <a:rPr lang="cs-CZ" sz="2000" i="1" dirty="0"/>
              <a:t>jarní nálada</a:t>
            </a:r>
            <a:r>
              <a:rPr lang="cs-CZ" sz="2000" dirty="0"/>
              <a:t> – veselá (SSČ)</a:t>
            </a:r>
            <a:r>
              <a:rPr lang="cs-CZ" sz="2000" i="1" dirty="0"/>
              <a:t>; jarní písnička</a:t>
            </a:r>
            <a:r>
              <a:rPr lang="cs-CZ" sz="2000" dirty="0"/>
              <a:t> – implikuje svěžest, obrodu, veselost, radost ze života… (X </a:t>
            </a:r>
            <a:r>
              <a:rPr lang="cs-CZ" sz="2000" i="1" dirty="0"/>
              <a:t>jarní kursy, jarní kabát</a:t>
            </a:r>
            <a:r>
              <a:rPr lang="cs-CZ" sz="2000" dirty="0"/>
              <a:t> –  význam denotační); </a:t>
            </a:r>
            <a:r>
              <a:rPr lang="cs-CZ" sz="2000" i="1" dirty="0"/>
              <a:t>jarní barva </a:t>
            </a:r>
            <a:r>
              <a:rPr lang="cs-CZ" sz="2000" dirty="0"/>
              <a:t> „svěže zelená, svěží“ (SSČ) </a:t>
            </a:r>
          </a:p>
          <a:p>
            <a:pPr marL="0" indent="0" eaLnBrk="1" hangingPunct="1">
              <a:buNone/>
            </a:pPr>
            <a:r>
              <a:rPr lang="cs-CZ" sz="2000" b="1" i="1" dirty="0"/>
              <a:t>rozjařit </a:t>
            </a:r>
            <a:r>
              <a:rPr lang="cs-CZ" sz="2000" b="1" dirty="0"/>
              <a:t>/</a:t>
            </a:r>
            <a:r>
              <a:rPr lang="cs-CZ" sz="2000" b="1" i="1" dirty="0"/>
              <a:t> rozjařit se  </a:t>
            </a:r>
            <a:r>
              <a:rPr lang="cs-CZ" sz="2000" dirty="0"/>
              <a:t>– rozveselit (se): </a:t>
            </a:r>
            <a:r>
              <a:rPr lang="cs-CZ" sz="2000" i="1" dirty="0"/>
              <a:t>víno je rozjařilo</a:t>
            </a:r>
            <a:r>
              <a:rPr lang="cs-CZ" sz="2000" dirty="0"/>
              <a:t>; </a:t>
            </a:r>
            <a:r>
              <a:rPr lang="cs-CZ" sz="2000" i="1" dirty="0"/>
              <a:t>zpěvem se rozjařili</a:t>
            </a:r>
            <a:r>
              <a:rPr lang="cs-CZ" sz="2000" dirty="0"/>
              <a:t>; příd. </a:t>
            </a:r>
            <a:r>
              <a:rPr lang="cs-CZ" sz="2000" i="1" dirty="0"/>
              <a:t>rozjaření hosté </a:t>
            </a:r>
            <a:r>
              <a:rPr lang="cs-CZ" sz="2000" dirty="0"/>
              <a:t>rozdovádění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7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d/ kolokace a  frazémy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975"/>
            <a:ext cx="8229352" cy="525636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 </a:t>
            </a:r>
            <a:r>
              <a:rPr lang="cs-CZ" sz="2000" i="1" dirty="0"/>
              <a:t>jaro národů </a:t>
            </a:r>
            <a:r>
              <a:rPr lang="cs-CZ" sz="2000" dirty="0"/>
              <a:t>(revoluční rok 1848 v Evropě), </a:t>
            </a:r>
            <a:r>
              <a:rPr lang="cs-CZ" sz="2000" i="1" dirty="0"/>
              <a:t>Pražské jaro</a:t>
            </a:r>
            <a:r>
              <a:rPr lang="cs-CZ" sz="2000" dirty="0"/>
              <a:t> (1968)</a:t>
            </a:r>
            <a:r>
              <a:rPr lang="cs-CZ" sz="2000" i="1" dirty="0"/>
              <a:t> – </a:t>
            </a:r>
            <a:r>
              <a:rPr lang="cs-CZ" sz="2000" b="1" dirty="0"/>
              <a:t>obroda, obrození, znovuzrození ve smyslu politickém, společenském  či národnostním, uvolnění, „tání“, naděje</a:t>
            </a:r>
            <a:r>
              <a:rPr lang="cs-CZ" sz="2000" dirty="0">
                <a:latin typeface="Arial" charset="0"/>
              </a:rPr>
              <a:t>…</a:t>
            </a:r>
            <a:endParaRPr lang="cs-CZ" sz="2000" dirty="0"/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</a:t>
            </a:r>
            <a:r>
              <a:rPr lang="cs-CZ" sz="2000" i="1" dirty="0"/>
              <a:t>Přišlo na něj jaro. Probouzí se v něm jaro. </a:t>
            </a:r>
            <a:r>
              <a:rPr lang="cs-CZ" sz="2000" dirty="0"/>
              <a:t>(… v komentáři o muži, někdy starším … zamiloval se nebo má zvýšený zájem o dívky, ženy a vyhledává jejich společnost; chová se zamilovaně…, příp. přestal se bát zimy a začíná se oblékat nalehko) → spojení jara s vyhledáváním partnerů; s teplem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</a:t>
            </a:r>
            <a:r>
              <a:rPr lang="cs-CZ" sz="2000" i="1" dirty="0"/>
              <a:t>Jedna vlaštovka jaro nedělá.</a:t>
            </a:r>
            <a:r>
              <a:rPr lang="cs-CZ" sz="2000" dirty="0"/>
              <a:t> (z jednoho případu není možné zobecňovat) → spojení jara s vlaštovkami (i jinde)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</a:t>
            </a:r>
            <a:r>
              <a:rPr lang="cs-CZ" sz="2000" i="1" dirty="0"/>
              <a:t>Každá babička stará je veselejší zjara. </a:t>
            </a:r>
            <a:r>
              <a:rPr lang="cs-CZ" sz="2000" dirty="0"/>
              <a:t>(Člověk vůči druhému v tradiční připomínce předností a vlivů jara na lidi, zvl. staré); jaro působí příznivě na každého člověka; na jaře je každému lépe.</a:t>
            </a:r>
          </a:p>
          <a:p>
            <a:pPr marL="0" indent="0" eaLnBrk="1" hangingPunct="1">
              <a:buFont typeface="Arial" charset="0"/>
              <a:buNone/>
            </a:pPr>
            <a:endParaRPr lang="cs-CZ" sz="2000" dirty="0"/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(viz Slovník české frazeologie a idiomatiky  4 – Výrazy větné)</a:t>
            </a:r>
            <a:endParaRPr lang="cs-CZ" sz="2000" b="1" dirty="0"/>
          </a:p>
          <a:p>
            <a:pPr marL="0" indent="0" eaLnBrk="1" hangingPunct="1">
              <a:buFont typeface="Arial" charset="0"/>
              <a:buNone/>
            </a:pPr>
            <a:endParaRPr lang="cs-CZ" sz="2000" b="1" dirty="0"/>
          </a:p>
          <a:p>
            <a:pPr marL="0" indent="0" eaLnBrk="1" hangingPunct="1"/>
            <a:endParaRPr lang="cs-CZ" sz="2000" dirty="0"/>
          </a:p>
          <a:p>
            <a:pPr marL="0" indent="0" eaLnBrk="1" hangingPunct="1"/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e/ diagnostické věty</a:t>
            </a:r>
            <a:br>
              <a:rPr lang="cs-CZ" b="1" dirty="0"/>
            </a:br>
            <a:endParaRPr lang="cs-CZ" dirty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819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dirty="0"/>
              <a:t>Je jaro, ale…</a:t>
            </a:r>
            <a:r>
              <a:rPr lang="cs-CZ" dirty="0"/>
              <a:t>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dirty="0"/>
              <a:t>Letos je konečně (opravdové, pravé)  jaro: tj. …</a:t>
            </a:r>
            <a:r>
              <a:rPr lang="cs-CZ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dirty="0"/>
              <a:t>Už dva roky nebylo žádné jaro.</a:t>
            </a:r>
            <a:r>
              <a:rPr lang="cs-CZ" dirty="0"/>
              <a:t> To znamená, že…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dirty="0"/>
              <a:t>→ co tyto věty implikují?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dirty="0"/>
              <a:t>Často je v rozporu </a:t>
            </a:r>
            <a:r>
              <a:rPr lang="cs-CZ" b="1" dirty="0"/>
              <a:t>význam denotační</a:t>
            </a:r>
            <a:r>
              <a:rPr lang="cs-CZ" dirty="0"/>
              <a:t>, resp. definiční X </a:t>
            </a:r>
            <a:r>
              <a:rPr lang="cs-CZ" b="1" dirty="0"/>
              <a:t>význam konotační</a:t>
            </a:r>
            <a:r>
              <a:rPr lang="cs-CZ" dirty="0"/>
              <a:t>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Ivan Mládek: „pitomý jaro“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8313" y="765175"/>
            <a:ext cx="8218487" cy="53609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sz="2800" i="1" dirty="0"/>
              <a:t>Už je tu zase to pitomý jaro / Ptáci řvou, šeříky smrdí / Pro samý kuřata není kam plivnout / V teple mi nakyslo strdí</a:t>
            </a:r>
          </a:p>
          <a:p>
            <a:pPr marL="0" indent="0">
              <a:buFont typeface="Arial" charset="0"/>
              <a:buNone/>
            </a:pPr>
            <a:r>
              <a:rPr lang="cs-CZ" sz="2800" i="1" dirty="0"/>
              <a:t>Slunce do chalupy protivně leze / Sněhulák už se mi hroutí / Praskají ledy a </a:t>
            </a:r>
            <a:r>
              <a:rPr lang="cs-CZ" sz="2800" i="1" dirty="0" err="1"/>
              <a:t>vysychaj</a:t>
            </a:r>
            <a:r>
              <a:rPr lang="cs-CZ" sz="2800" i="1" dirty="0"/>
              <a:t>´ meze / Anička trapně se kroutí</a:t>
            </a:r>
          </a:p>
          <a:p>
            <a:pPr marL="0" indent="0">
              <a:buFont typeface="Arial" charset="0"/>
              <a:buNone/>
            </a:pPr>
            <a:r>
              <a:rPr lang="cs-CZ" sz="2800" i="1" dirty="0"/>
              <a:t>Kvůli </a:t>
            </a:r>
            <a:r>
              <a:rPr lang="cs-CZ" sz="2800" i="1" dirty="0" err="1"/>
              <a:t>ňáký</a:t>
            </a:r>
            <a:r>
              <a:rPr lang="cs-CZ" sz="2800" i="1" dirty="0"/>
              <a:t> pomlázce / Děti vrbu ničí / Na zápraží housata / Jako hadi syčí… </a:t>
            </a:r>
            <a:r>
              <a:rPr lang="cs-CZ" sz="2800" dirty="0"/>
              <a:t>(úryvek)</a:t>
            </a:r>
          </a:p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(jaro má vrcholně pozitivní stereotyp: zde jeho karikatura)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ctrTitle"/>
          </p:nvPr>
        </p:nvSpPr>
        <p:spPr>
          <a:xfrm>
            <a:off x="323850" y="-603250"/>
            <a:ext cx="8134350" cy="2663825"/>
          </a:xfrm>
        </p:spPr>
        <p:txBody>
          <a:bodyPr/>
          <a:lstStyle/>
          <a:p>
            <a:pPr eaLnBrk="1" hangingPunct="1"/>
            <a:r>
              <a:rPr lang="cs-CZ"/>
              <a:t>Jarní alergie, jarní deprese, </a:t>
            </a:r>
            <a:br>
              <a:rPr lang="cs-CZ"/>
            </a:br>
            <a:r>
              <a:rPr lang="cs-CZ"/>
              <a:t>jarní únava</a:t>
            </a:r>
          </a:p>
        </p:txBody>
      </p:sp>
      <p:sp>
        <p:nvSpPr>
          <p:cNvPr id="31746" name="Podnadpis 2"/>
          <p:cNvSpPr>
            <a:spLocks noGrp="1"/>
          </p:cNvSpPr>
          <p:nvPr>
            <p:ph type="subTitle" idx="1"/>
          </p:nvPr>
        </p:nvSpPr>
        <p:spPr>
          <a:xfrm>
            <a:off x="2484438" y="4149725"/>
            <a:ext cx="6731000" cy="19685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Konotace </a:t>
            </a:r>
          </a:p>
          <a:p>
            <a:pPr eaLnBrk="1" hangingPunct="1"/>
            <a:r>
              <a:rPr lang="cs-CZ" dirty="0">
                <a:solidFill>
                  <a:schemeClr val="tx1"/>
                </a:solidFill>
              </a:rPr>
              <a:t>   </a:t>
            </a:r>
            <a:r>
              <a:rPr lang="cs-CZ" b="1" dirty="0">
                <a:solidFill>
                  <a:schemeClr val="tx1"/>
                </a:solidFill>
              </a:rPr>
              <a:t>jazykové</a:t>
            </a:r>
            <a:r>
              <a:rPr lang="cs-CZ" dirty="0">
                <a:solidFill>
                  <a:schemeClr val="tx1"/>
                </a:solidFill>
              </a:rPr>
              <a:t> vs. </a:t>
            </a:r>
            <a:r>
              <a:rPr lang="cs-CZ" b="1" dirty="0">
                <a:solidFill>
                  <a:schemeClr val="tx1"/>
                </a:solidFill>
              </a:rPr>
              <a:t>textové</a:t>
            </a:r>
            <a:endParaRPr lang="cs-CZ" dirty="0">
              <a:solidFill>
                <a:schemeClr val="tx1"/>
              </a:solidFill>
            </a:endParaRPr>
          </a:p>
          <a:p>
            <a:pPr eaLnBrk="1" hangingPunct="1"/>
            <a:r>
              <a:rPr lang="cs-CZ" dirty="0">
                <a:solidFill>
                  <a:schemeClr val="tx1"/>
                </a:solidFill>
              </a:rPr>
              <a:t>(míra </a:t>
            </a:r>
            <a:r>
              <a:rPr lang="cs-CZ" dirty="0" err="1">
                <a:solidFill>
                  <a:schemeClr val="tx1"/>
                </a:solidFill>
              </a:rPr>
              <a:t>fixovanosti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1747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65263"/>
            <a:ext cx="3716337" cy="2089150"/>
          </a:xfrm>
        </p:spPr>
      </p:pic>
      <p:pic>
        <p:nvPicPr>
          <p:cNvPr id="31748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40211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(Netypické) textové konotace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400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I voda, v které byly konvalinky,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je jedovatá.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Což </a:t>
            </a:r>
            <a:r>
              <a:rPr lang="cs-CZ" sz="2600" i="1" dirty="0" err="1"/>
              <a:t>teprv</a:t>
            </a:r>
            <a:r>
              <a:rPr lang="cs-CZ" sz="2600" i="1" dirty="0"/>
              <a:t> všechno jaro!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Proniká do živých tkání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jako neutronová bomba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a zachvátí všechno živé</a:t>
            </a:r>
            <a:r>
              <a:rPr lang="cs-CZ" sz="2600" dirty="0"/>
              <a:t>. (…)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/>
              <a:t>Jaroslav Seifert, Okna na křídlech ptáků</a:t>
            </a:r>
            <a:endParaRPr lang="cs-CZ" sz="2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600" dirty="0"/>
              <a:t>Srov.: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b="1" i="1" dirty="0"/>
              <a:t>jarý</a:t>
            </a:r>
            <a:r>
              <a:rPr lang="cs-CZ" sz="2200" dirty="0"/>
              <a:t> –  </a:t>
            </a:r>
            <a:r>
              <a:rPr lang="cs-CZ" sz="2200" b="1" dirty="0" err="1"/>
              <a:t>kniž</a:t>
            </a:r>
            <a:r>
              <a:rPr lang="cs-CZ" sz="2200" b="1" dirty="0"/>
              <a:t>. „mladě svěží, bujný“, „rozjařený“.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dirty="0"/>
              <a:t>V jiných slov. jazycích významy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dirty="0"/>
              <a:t>prudký, prchlivý, horlivý, zuřivý, svěží, čilý (srov. Rejzek, Machek)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2772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2060848"/>
            <a:ext cx="1908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-396875" y="-242888"/>
            <a:ext cx="9299575" cy="1368426"/>
          </a:xfrm>
        </p:spPr>
        <p:txBody>
          <a:bodyPr/>
          <a:lstStyle/>
          <a:p>
            <a:pPr eaLnBrk="1" hangingPunct="1"/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>        (Netypické)  textové konotace</a:t>
            </a:r>
            <a:br>
              <a:rPr lang="cs-CZ" sz="3600" b="1"/>
            </a:br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>     </a:t>
            </a:r>
            <a:endParaRPr lang="cs-CZ" sz="360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  <p:sp>
        <p:nvSpPr>
          <p:cNvPr id="33795" name="Obdélník 3"/>
          <p:cNvSpPr>
            <a:spLocks noChangeArrowheads="1"/>
          </p:cNvSpPr>
          <p:nvPr/>
        </p:nvSpPr>
        <p:spPr bwMode="auto">
          <a:xfrm>
            <a:off x="539750" y="1196975"/>
            <a:ext cx="4427538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 dirty="0">
                <a:latin typeface="Calibri" pitchFamily="34" charset="0"/>
              </a:rPr>
              <a:t>Jaro tak křehké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až se světlo láme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pomalu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slimáčími růžky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 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se odhodlává tráva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listí má prsty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k zemi svěšené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ráno nepřestává</a:t>
            </a:r>
          </a:p>
          <a:p>
            <a:r>
              <a:rPr lang="cs-CZ" i="1" dirty="0">
                <a:latin typeface="Calibri" pitchFamily="34" charset="0"/>
              </a:rPr>
              <a:t>po celý den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trvá přes půlnoc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do poslední chvíle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 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na větvi hlohu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zpívá v dešti kos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šílený je</a:t>
            </a:r>
          </a:p>
          <a:p>
            <a:endParaRPr lang="cs-CZ" i="1" dirty="0">
              <a:latin typeface="Calibri" pitchFamily="34" charset="0"/>
            </a:endParaRPr>
          </a:p>
          <a:p>
            <a:r>
              <a:rPr lang="cs-CZ" sz="2000" b="1" dirty="0">
                <a:latin typeface="Calibri" pitchFamily="34" charset="0"/>
              </a:rPr>
              <a:t>Jan Skácel, Stopadesátý sonet o jaru</a:t>
            </a:r>
            <a:r>
              <a:rPr lang="cs-CZ" sz="2400" dirty="0">
                <a:latin typeface="Calibri" pitchFamily="34" charset="0"/>
              </a:rPr>
              <a:t/>
            </a:r>
            <a:br>
              <a:rPr lang="cs-CZ" sz="2400" dirty="0">
                <a:latin typeface="Calibri" pitchFamily="34" charset="0"/>
              </a:rPr>
            </a:br>
            <a:r>
              <a:rPr lang="cs-CZ" sz="2400" i="1" dirty="0">
                <a:latin typeface="Calibri" pitchFamily="34" charset="0"/>
              </a:rPr>
              <a:t/>
            </a:r>
            <a:br>
              <a:rPr lang="cs-CZ" sz="2400" i="1" dirty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 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 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33796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412875"/>
            <a:ext cx="4356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7DF8F-32D0-43FF-B116-17657995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06090"/>
          </a:xfrm>
        </p:spPr>
        <p:txBody>
          <a:bodyPr/>
          <a:lstStyle/>
          <a:p>
            <a:r>
              <a:rPr lang="cs-CZ" sz="3200" b="1" dirty="0"/>
              <a:t>Sociální stereotypy – stereotypy spojené s osobami (+ politická korektnost)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CB7C9F-D76B-4350-9C38-554D78DF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61662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rodinné role (matka, macecha, bratr, dcera…)</a:t>
            </a:r>
          </a:p>
          <a:p>
            <a:pPr>
              <a:buFontTx/>
              <a:buChar char="-"/>
            </a:pPr>
            <a:r>
              <a:rPr lang="cs-CZ" sz="2400" dirty="0"/>
              <a:t>povolání (učitel – učitelka, lékař, herečka…)</a:t>
            </a:r>
          </a:p>
          <a:p>
            <a:pPr>
              <a:buFontTx/>
              <a:buChar char="-"/>
            </a:pPr>
            <a:r>
              <a:rPr lang="cs-CZ" sz="2400" dirty="0"/>
              <a:t>národnosti (Čech, Polák, Němec, Rus…) + zemí</a:t>
            </a:r>
          </a:p>
          <a:p>
            <a:pPr>
              <a:buFontTx/>
              <a:buChar char="-"/>
            </a:pPr>
            <a:r>
              <a:rPr lang="cs-CZ" sz="2400" dirty="0"/>
              <a:t>stereotypy spojené s věkem, pohlavím, sociálním statusem, životním stylem – subkulturou (babička – seniorka - důchodkyně, žena, kluk, student, </a:t>
            </a:r>
            <a:r>
              <a:rPr lang="cs-CZ" sz="2400" dirty="0" err="1"/>
              <a:t>hipster</a:t>
            </a:r>
            <a:r>
              <a:rPr lang="cs-CZ" sz="2400" dirty="0"/>
              <a:t>, „</a:t>
            </a:r>
            <a:r>
              <a:rPr lang="cs-CZ" sz="2400" dirty="0" err="1"/>
              <a:t>goťák</a:t>
            </a:r>
            <a:r>
              <a:rPr lang="cs-CZ" sz="2400" dirty="0"/>
              <a:t>“ …)</a:t>
            </a:r>
          </a:p>
          <a:p>
            <a:pPr>
              <a:buFontTx/>
              <a:buChar char="-"/>
            </a:pPr>
            <a:r>
              <a:rPr lang="cs-CZ" sz="2400" dirty="0"/>
              <a:t>stereotypy spojené s tělesným, smyslovým aj. postižením, nemocí (vozíčkář, nevidomý, diabetik, schizofrenik…)</a:t>
            </a:r>
          </a:p>
          <a:p>
            <a:pPr>
              <a:buFontTx/>
              <a:buChar char="-"/>
            </a:pPr>
            <a:r>
              <a:rPr lang="cs-CZ" sz="2400" b="1" dirty="0"/>
              <a:t>stereotypy a hodnoty (axiologické aspekty)</a:t>
            </a:r>
          </a:p>
          <a:p>
            <a:pPr>
              <a:buFontTx/>
              <a:buChar char="-"/>
            </a:pPr>
            <a:r>
              <a:rPr lang="cs-CZ" sz="2400" dirty="0"/>
              <a:t>stereotyp (sociální i jiný) má určitou strukturu (= struktura konotací): jak předmět zájmu vypadá (</a:t>
            </a:r>
            <a:r>
              <a:rPr lang="cs-CZ" sz="2400" dirty="0" smtClean="0"/>
              <a:t>vzhled), </a:t>
            </a:r>
            <a:r>
              <a:rPr lang="cs-CZ" sz="2400" dirty="0"/>
              <a:t>jak se projevuje, co dělá, jaký má vztah k lidem a lidi k němu… (Viz prezentace v dalších  sekcích </a:t>
            </a:r>
            <a:r>
              <a:rPr lang="cs-CZ" sz="2400" dirty="0" err="1"/>
              <a:t>Moodlu</a:t>
            </a:r>
            <a:r>
              <a:rPr lang="cs-CZ" sz="2400" dirty="0"/>
              <a:t> – stereotyp cikána, stereotyp Ježíška…)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5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cs-CZ" sz="3200" b="1" dirty="0" err="1"/>
              <a:t>Autostereotyp</a:t>
            </a:r>
            <a:r>
              <a:rPr lang="cs-CZ" sz="3200" b="1" dirty="0"/>
              <a:t> a </a:t>
            </a:r>
            <a:r>
              <a:rPr lang="cs-CZ" sz="3200" b="1" dirty="0" err="1"/>
              <a:t>heterostereotyp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podstatná je opozice „vlastní (+) – cizí (-)“, „my – oni“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800" dirty="0" err="1"/>
              <a:t>zneužitelnost</a:t>
            </a:r>
            <a:r>
              <a:rPr lang="cs-CZ" sz="2800" dirty="0"/>
              <a:t> stereotypů např. v politickém diskurzu</a:t>
            </a:r>
          </a:p>
          <a:p>
            <a:pPr marL="0" indent="0">
              <a:buNone/>
            </a:pPr>
            <a:r>
              <a:rPr lang="cs-CZ" sz="2800" dirty="0"/>
              <a:t>(srov. „pražská kavárna“ – uměle vytvořený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b="1" dirty="0" err="1"/>
              <a:t>autostereotyp</a:t>
            </a:r>
            <a:r>
              <a:rPr lang="cs-CZ" sz="2800" b="1" dirty="0"/>
              <a:t>: </a:t>
            </a:r>
            <a:r>
              <a:rPr lang="cs-CZ" sz="2800" dirty="0"/>
              <a:t>stereotyp spojený s vlastní skupinou (český stereotyp Čecha - jak Češi vnímají Čechy; lékaři lékaře, muži muže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r>
              <a:rPr lang="cs-CZ" sz="2800" dirty="0"/>
              <a:t>v</a:t>
            </a:r>
            <a:r>
              <a:rPr lang="cs-CZ" sz="2800" dirty="0" smtClean="0"/>
              <a:t>s.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b="1" dirty="0" err="1"/>
              <a:t>heterostereotyp</a:t>
            </a:r>
            <a:r>
              <a:rPr lang="cs-CZ" sz="2800" dirty="0"/>
              <a:t>: s. spojený s jinou skupinou, než do které patří mluvčí – český stereotyp Němce, stereotyp muže z perspektivy ženy…</a:t>
            </a:r>
          </a:p>
        </p:txBody>
      </p:sp>
    </p:spTree>
    <p:extLst>
      <p:ext uri="{BB962C8B-B14F-4D97-AF65-F5344CB8AC3E}">
        <p14:creationId xmlns:p14="http://schemas.microsoft.com/office/powerpoint/2010/main" val="422505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864096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Stereotyp – kontexty a souvislosti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5" cy="5184576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a/ navazuje na téma  </a:t>
            </a:r>
            <a:r>
              <a:rPr lang="cs-CZ" sz="2400" b="1" dirty="0"/>
              <a:t>kategorizace</a:t>
            </a:r>
            <a:r>
              <a:rPr lang="cs-CZ" sz="2400" dirty="0"/>
              <a:t> a </a:t>
            </a:r>
            <a:r>
              <a:rPr lang="cs-CZ" sz="2400" b="1" dirty="0"/>
              <a:t>prototyp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b/  </a:t>
            </a:r>
            <a:r>
              <a:rPr lang="cs-CZ" sz="2400" dirty="0" smtClean="0"/>
              <a:t>lze </a:t>
            </a:r>
            <a:r>
              <a:rPr lang="cs-CZ" sz="2400" dirty="0"/>
              <a:t>propojit s tématem </a:t>
            </a:r>
            <a:r>
              <a:rPr lang="cs-CZ" sz="2400" b="1" dirty="0"/>
              <a:t>jazykového obrazu světa</a:t>
            </a:r>
            <a:r>
              <a:rPr lang="cs-CZ" sz="2400" dirty="0"/>
              <a:t> </a:t>
            </a:r>
            <a:r>
              <a:rPr lang="cs-CZ" sz="2400" dirty="0" smtClean="0"/>
              <a:t> </a:t>
            </a:r>
            <a:r>
              <a:rPr lang="cs-CZ" sz="2400" dirty="0"/>
              <a:t>– srov. další prezentace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hlinkClick r:id="rId3"/>
              </a:rPr>
              <a:t>https://www.czechency.org/slovnik/JAZYKOV%C3%9D%20OBRAZ%20SV%C4%9ATA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/>
              <a:t>c/ souvisí s lexikologickým tématem –</a:t>
            </a:r>
          </a:p>
          <a:p>
            <a:pPr marL="0" indent="0">
              <a:buNone/>
            </a:pPr>
            <a:r>
              <a:rPr lang="cs-CZ" sz="2400" dirty="0"/>
              <a:t>povaha lexikálního významu </a:t>
            </a:r>
            <a:r>
              <a:rPr lang="cs-CZ" sz="2400" dirty="0" smtClean="0"/>
              <a:t>v kognitivně-kulturní perspektivě (od </a:t>
            </a:r>
            <a:r>
              <a:rPr lang="cs-CZ" sz="2400" dirty="0"/>
              <a:t>stereotypu se odvíjejí </a:t>
            </a:r>
            <a:r>
              <a:rPr lang="cs-CZ" sz="2400" b="1" dirty="0"/>
              <a:t>konotace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https://www.czechency.org/slovnik/KONOTACE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243D-6ED3-441A-8041-45074120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/>
              <a:t>Stereotypy spojené s městy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8E4FEA-A0BB-4781-8361-44A271D0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56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/>
              <a:t>Srov. i stereotypy spojené s městy a jejich obyvateli (Praha – stereotyp Pražáka; vztahy Praha vs. Brno …)</a:t>
            </a:r>
          </a:p>
          <a:p>
            <a:pPr>
              <a:buFontTx/>
              <a:buChar char="-"/>
            </a:pPr>
            <a:r>
              <a:rPr lang="cs-CZ" sz="2800" dirty="0"/>
              <a:t>Praha vs. „venkov“ (často míněno: zbytek republiky)</a:t>
            </a:r>
          </a:p>
          <a:p>
            <a:pPr>
              <a:buFontTx/>
              <a:buChar char="-"/>
            </a:pPr>
            <a:r>
              <a:rPr lang="cs-CZ" sz="2800" dirty="0"/>
              <a:t>Ostrava (stereotypové charakteristiky) – srov. jedna část disertační práce: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Jan </a:t>
            </a:r>
            <a:r>
              <a:rPr lang="cs-CZ" sz="2800" dirty="0" err="1"/>
              <a:t>Huleja</a:t>
            </a:r>
            <a:r>
              <a:rPr lang="cs-CZ" sz="2800" dirty="0"/>
              <a:t>: </a:t>
            </a:r>
          </a:p>
          <a:p>
            <a:pPr marL="0" indent="0">
              <a:buNone/>
            </a:pPr>
            <a:r>
              <a:rPr lang="cs-CZ" sz="2800" i="1" dirty="0"/>
              <a:t>Teorie rámců a její edukační možnosti </a:t>
            </a:r>
            <a:r>
              <a:rPr lang="cs-CZ" sz="2800" dirty="0"/>
              <a:t>(</a:t>
            </a:r>
            <a:r>
              <a:rPr lang="cs-CZ" sz="2800" dirty="0" err="1"/>
              <a:t>PedF</a:t>
            </a:r>
            <a:r>
              <a:rPr lang="cs-CZ" sz="2800" dirty="0"/>
              <a:t> UK, Praha, 2018)</a:t>
            </a:r>
          </a:p>
          <a:p>
            <a:pPr marL="0" indent="0">
              <a:buNone/>
            </a:pPr>
            <a:r>
              <a:rPr lang="cs-CZ" sz="2800" dirty="0"/>
              <a:t> https://is.cuni.cz/webapps/zzp/detail/95136/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47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81102-E196-4757-AF11-D679E25C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/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Marie </a:t>
            </a:r>
            <a:r>
              <a:rPr lang="cs-CZ" sz="2800" dirty="0" err="1"/>
              <a:t>Basovníková</a:t>
            </a:r>
            <a:r>
              <a:rPr lang="cs-CZ" sz="2800" dirty="0"/>
              <a:t>: </a:t>
            </a:r>
            <a:br>
              <a:rPr lang="cs-CZ" sz="2800" dirty="0"/>
            </a:br>
            <a:r>
              <a:rPr lang="cs-CZ" altLang="cs-CZ" sz="2800" b="1" dirty="0">
                <a:latin typeface="Arial" panose="020B0604020202020204" pitchFamily="34" charset="0"/>
              </a:rPr>
              <a:t>Stereotyp slyšícího člověka v českém znakovém jazyce </a:t>
            </a:r>
            <a:br>
              <a:rPr lang="cs-CZ" altLang="cs-CZ" sz="2800" b="1" dirty="0">
                <a:latin typeface="Arial" panose="020B0604020202020204" pitchFamily="34" charset="0"/>
              </a:rPr>
            </a:b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179512" y="1556792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Diplomová práce (FF UK, Praha, 2017)</a:t>
            </a:r>
          </a:p>
          <a:p>
            <a:endParaRPr lang="cs-CZ" dirty="0"/>
          </a:p>
          <a:p>
            <a:r>
              <a:rPr lang="cs-CZ" dirty="0"/>
              <a:t>Český znakový jazyk a kultura neslyšících:  stereotyp slyšícího a neslyšícího člověka, „slyšení“ a „neslyšení“ v obrazu světa</a:t>
            </a:r>
          </a:p>
          <a:p>
            <a:endParaRPr lang="cs-CZ" dirty="0"/>
          </a:p>
          <a:p>
            <a:r>
              <a:rPr lang="cs-CZ" dirty="0"/>
              <a:t>Jde zřejmě o základní opozice obrazu světa a kultury Neslyšících: </a:t>
            </a:r>
          </a:p>
          <a:p>
            <a:r>
              <a:rPr lang="cs-CZ" dirty="0"/>
              <a:t>„</a:t>
            </a:r>
            <a:r>
              <a:rPr lang="cs-CZ" dirty="0" smtClean="0"/>
              <a:t>my – </a:t>
            </a:r>
            <a:r>
              <a:rPr lang="cs-CZ" dirty="0"/>
              <a:t>Neslyšící“ X „oni – slyšící“</a:t>
            </a:r>
          </a:p>
          <a:p>
            <a:endParaRPr lang="cs-CZ" dirty="0"/>
          </a:p>
          <a:p>
            <a:r>
              <a:rPr lang="cs-CZ" dirty="0" err="1"/>
              <a:t>Heterostereotyp</a:t>
            </a:r>
            <a:r>
              <a:rPr lang="cs-CZ" dirty="0"/>
              <a:t> slyšícího (z pozic komunity Neslyšících)</a:t>
            </a:r>
          </a:p>
          <a:p>
            <a:endParaRPr lang="cs-CZ" dirty="0"/>
          </a:p>
          <a:p>
            <a:r>
              <a:rPr lang="cs-CZ" dirty="0"/>
              <a:t>Často poměrně negativní </a:t>
            </a:r>
            <a:r>
              <a:rPr lang="cs-CZ" dirty="0" smtClean="0"/>
              <a:t>charakteristiky (vytahuje se, při mluvení prská…)</a:t>
            </a:r>
            <a:endParaRPr lang="cs-CZ" dirty="0"/>
          </a:p>
          <a:p>
            <a:endParaRPr lang="cs-CZ" dirty="0"/>
          </a:p>
          <a:p>
            <a:r>
              <a:rPr lang="cs-CZ" dirty="0"/>
              <a:t>Vyvozováno na základě znaků pro slyšení / neslyšení, znaků pro slyšícího člověka (atd.) </a:t>
            </a:r>
            <a:r>
              <a:rPr lang="cs-CZ" dirty="0" smtClean="0"/>
              <a:t>…, ale i </a:t>
            </a:r>
            <a:r>
              <a:rPr lang="cs-CZ" dirty="0"/>
              <a:t>na základě folkloru (vtipy, </a:t>
            </a:r>
            <a:r>
              <a:rPr lang="cs-CZ" dirty="0" err="1"/>
              <a:t>storytelling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Odkaz:</a:t>
            </a:r>
          </a:p>
          <a:p>
            <a:r>
              <a:rPr lang="cs-CZ" dirty="0"/>
              <a:t>https://is.cuni.cz/webapps/zzp/detail/149676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570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C12FA-375D-4760-8C88-AB18E8FE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38138"/>
          </a:xfrm>
        </p:spPr>
        <p:txBody>
          <a:bodyPr/>
          <a:lstStyle/>
          <a:p>
            <a:r>
              <a:rPr lang="cs-CZ" sz="3600" b="1" dirty="0"/>
              <a:t>Stereotyp a </a:t>
            </a:r>
            <a:r>
              <a:rPr lang="cs-CZ" sz="3600" b="1" dirty="0" smtClean="0"/>
              <a:t>příběh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A52DFF-0B72-4B7B-8DED-C49A7048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89654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dynamická, narativně strukturovaná povaha jazykového obrazu světa </a:t>
            </a:r>
            <a:r>
              <a:rPr lang="cs-CZ" b="1" dirty="0"/>
              <a:t>i stereotypu</a:t>
            </a:r>
          </a:p>
          <a:p>
            <a:pPr>
              <a:buFontTx/>
              <a:buChar char="-"/>
            </a:pPr>
            <a:r>
              <a:rPr lang="cs-CZ" dirty="0"/>
              <a:t>„příběh(y) neslyšících“ a „příběh(y) o neslyšících / o slyšících …</a:t>
            </a:r>
          </a:p>
          <a:p>
            <a:pPr>
              <a:buFontTx/>
              <a:buChar char="-"/>
            </a:pPr>
            <a:r>
              <a:rPr lang="cs-CZ" dirty="0"/>
              <a:t>příběhy a paralely / analogie / metafory (srov. M. Turner): literární díla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9A228F-EC02-4FF7-8928-72D9F9DF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280124"/>
            <a:ext cx="1592491" cy="23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cs-CZ" sz="3600" b="1" dirty="0"/>
              <a:t>Příklady – hledání prototypu / </a:t>
            </a:r>
            <a:r>
              <a:rPr lang="cs-CZ" sz="3600" b="1" dirty="0">
                <a:solidFill>
                  <a:srgbClr val="FF0000"/>
                </a:solidFill>
              </a:rPr>
              <a:t>stereotypu</a:t>
            </a:r>
            <a:r>
              <a:rPr lang="cs-CZ" sz="3600" b="1" dirty="0"/>
              <a:t>  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5400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600" b="1" dirty="0"/>
              <a:t>Už dříve:</a:t>
            </a:r>
          </a:p>
          <a:p>
            <a:pPr marL="0" indent="0">
              <a:buFont typeface="Arial" charset="0"/>
              <a:buNone/>
            </a:pPr>
            <a:endParaRPr lang="cs-CZ" sz="1600" b="1" dirty="0"/>
          </a:p>
          <a:p>
            <a:pPr marL="0" indent="0">
              <a:buFont typeface="Arial" charset="0"/>
              <a:buNone/>
            </a:pPr>
            <a:r>
              <a:rPr lang="cs-CZ" sz="1600" b="1" dirty="0"/>
              <a:t>Nábytek</a:t>
            </a:r>
            <a:r>
              <a:rPr lang="cs-CZ" sz="1600" dirty="0"/>
              <a:t>: lampa, psací stůl, křeslo, police,  podnožka, klavír, skříň, jídelní stůl, židle, televizor</a:t>
            </a:r>
          </a:p>
          <a:p>
            <a:pPr marL="0" indent="0">
              <a:buFont typeface="Arial" charset="0"/>
              <a:buNone/>
            </a:pPr>
            <a:r>
              <a:rPr lang="cs-CZ" sz="1600" b="1" dirty="0"/>
              <a:t>Ovoce</a:t>
            </a:r>
            <a:r>
              <a:rPr lang="cs-CZ" sz="1600" dirty="0"/>
              <a:t>: banán, jablko, rajče, mrkev, mango, salát, fík, meloun, pomeranč, švestka, borůvka, oliva</a:t>
            </a:r>
          </a:p>
          <a:p>
            <a:pPr marL="0" indent="0">
              <a:buFont typeface="Arial" charset="0"/>
              <a:buNone/>
            </a:pPr>
            <a:r>
              <a:rPr lang="cs-CZ" sz="1600" b="1" dirty="0"/>
              <a:t>Adjektivum</a:t>
            </a:r>
            <a:r>
              <a:rPr lang="cs-CZ" sz="1600" dirty="0"/>
              <a:t>: červený, khaki, psí, takový, desátý, běžící, prima, kovový</a:t>
            </a:r>
          </a:p>
          <a:p>
            <a:pPr marL="0" indent="0">
              <a:buFont typeface="Arial" charset="0"/>
              <a:buNone/>
            </a:pPr>
            <a:endParaRPr lang="cs-CZ" dirty="0"/>
          </a:p>
          <a:p>
            <a:pPr marL="0" indent="0">
              <a:buFont typeface="Arial" charset="0"/>
              <a:buNone/>
            </a:pPr>
            <a:r>
              <a:rPr lang="cs-CZ" dirty="0"/>
              <a:t>Ale i: </a:t>
            </a:r>
            <a:r>
              <a:rPr lang="cs-CZ" b="1" dirty="0"/>
              <a:t>prototyp</a:t>
            </a:r>
            <a:r>
              <a:rPr lang="cs-CZ" dirty="0"/>
              <a:t>, resp. </a:t>
            </a:r>
            <a:r>
              <a:rPr lang="cs-CZ" b="1" dirty="0"/>
              <a:t>stereotyp</a:t>
            </a:r>
            <a:r>
              <a:rPr lang="cs-CZ" dirty="0"/>
              <a:t> lampy, banánu, psa, opice, slunce, matky, lékaře, Němce, Rusa, neslyšícího člověka, nohy, lilie, jara, domova, svobody, práce, čtení, radosti, nudy … bílé barvy … Ježíška… Vánoc…</a:t>
            </a:r>
          </a:p>
          <a:p>
            <a:pPr marL="0" indent="0">
              <a:buFont typeface="Arial" charset="0"/>
              <a:buNone/>
            </a:pPr>
            <a:r>
              <a:rPr lang="cs-CZ" dirty="0" smtClean="0"/>
              <a:t>Co navíc?</a:t>
            </a:r>
            <a:endParaRPr lang="cs-CZ" dirty="0"/>
          </a:p>
          <a:p>
            <a:pPr marL="0" indent="0">
              <a:buFont typeface="Arial" charset="0"/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3529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cs-CZ" b="1" dirty="0"/>
              <a:t>Prototyp a stereotyp</a:t>
            </a:r>
          </a:p>
        </p:txBody>
      </p:sp>
      <p:sp>
        <p:nvSpPr>
          <p:cNvPr id="16386" name="Zástupný symbol pro obsah 6"/>
          <p:cNvSpPr>
            <a:spLocks noGrp="1"/>
          </p:cNvSpPr>
          <p:nvPr>
            <p:ph idx="1"/>
          </p:nvPr>
        </p:nvSpPr>
        <p:spPr>
          <a:xfrm>
            <a:off x="251520" y="1124745"/>
            <a:ext cx="8712968" cy="554461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Liší se? – Různá </a:t>
            </a:r>
            <a:r>
              <a:rPr lang="cs-CZ" sz="2200" dirty="0" smtClean="0"/>
              <a:t>pojetí, zejm. tato:</a:t>
            </a: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a/ neliší se – jde o synonyma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b/ liší se, a to v tom, že pojem </a:t>
            </a:r>
            <a:r>
              <a:rPr lang="cs-CZ" sz="2200" i="1" dirty="0"/>
              <a:t>prototyp</a:t>
            </a:r>
            <a:r>
              <a:rPr lang="cs-CZ" sz="2200" dirty="0"/>
              <a:t> se vztahuje k čemukoli, zatímco  </a:t>
            </a:r>
            <a:r>
              <a:rPr lang="cs-CZ" sz="2200" i="1" dirty="0"/>
              <a:t>stereotyp</a:t>
            </a:r>
            <a:r>
              <a:rPr lang="cs-CZ" sz="2200" dirty="0"/>
              <a:t> pouze k lidem (</a:t>
            </a:r>
            <a:r>
              <a:rPr lang="cs-CZ" sz="2200" b="1" dirty="0"/>
              <a:t>sociologické, příp. sociolingvistické pojetí</a:t>
            </a:r>
            <a:r>
              <a:rPr lang="cs-CZ" sz="2200" dirty="0"/>
              <a:t>): stereotypy národností, rodinných rolí, příslušníků různých povolání (stereotyp Němce, babičky, nezaměstnaného, kuchařky, prezidenta) – tzv. </a:t>
            </a:r>
            <a:r>
              <a:rPr lang="cs-CZ" sz="2200" b="1" dirty="0"/>
              <a:t>sociální stereotypy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c/ v tomto rozdíl nespočívá, stereotyp se může vztahovat jak k lidem, tak k věcem, situacím, dějům, stavům, událostem (mohou mít i podobu scénářů), k částem těla (stereotypové chápání nohy…)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Jde o různé rámce nazírání, akcentace různých poloh: víceméně totéž, ale </a:t>
            </a:r>
            <a:r>
              <a:rPr lang="cs-CZ" sz="2200" b="1" dirty="0"/>
              <a:t>jiné kontexty </a:t>
            </a:r>
            <a:r>
              <a:rPr lang="cs-CZ" sz="2200" dirty="0"/>
              <a:t>– viz další slide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Kognitivní a kulturní poloha stereotypu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b="1" dirty="0"/>
              <a:t>Prototyp</a:t>
            </a:r>
            <a:r>
              <a:rPr lang="cs-CZ" dirty="0"/>
              <a:t> – tendence chápat spíše z hlediska </a:t>
            </a:r>
            <a:r>
              <a:rPr lang="cs-CZ" b="1" dirty="0"/>
              <a:t>psychologie</a:t>
            </a:r>
            <a:r>
              <a:rPr lang="cs-CZ" dirty="0"/>
              <a:t> (E. </a:t>
            </a:r>
            <a:r>
              <a:rPr lang="cs-CZ" dirty="0" err="1"/>
              <a:t>Roschová</a:t>
            </a:r>
            <a:r>
              <a:rPr lang="cs-CZ" dirty="0"/>
              <a:t>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dirty="0"/>
              <a:t>souvislost s kategorizací a kognitivními procesy individua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b="1" dirty="0"/>
              <a:t>Stereotyp</a:t>
            </a:r>
            <a:r>
              <a:rPr lang="cs-CZ" dirty="0"/>
              <a:t> – kromě aspektu kognitivního i silné ukotvení </a:t>
            </a:r>
            <a:r>
              <a:rPr lang="cs-CZ" b="1" dirty="0"/>
              <a:t>sociokulturní</a:t>
            </a:r>
            <a:r>
              <a:rPr lang="cs-CZ" dirty="0"/>
              <a:t>, akcentuje se </a:t>
            </a:r>
            <a:r>
              <a:rPr lang="cs-CZ" b="1" dirty="0" err="1"/>
              <a:t>sdílenost</a:t>
            </a:r>
            <a:r>
              <a:rPr lang="cs-CZ" dirty="0"/>
              <a:t> daných rysů v určitém společenství a </a:t>
            </a:r>
            <a:r>
              <a:rPr lang="cs-CZ" dirty="0" smtClean="0"/>
              <a:t>kultuře; také </a:t>
            </a:r>
            <a:r>
              <a:rPr lang="cs-CZ" dirty="0"/>
              <a:t>axiologická a příp. socio-integrativní funkce stereotypu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/>
              <a:t>Diskuse o škodlivosti stereotypu – ale: můžeme se od stereotypů oprostit? – Nemůžeme, provázejí naše myšlení.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50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0" y="-387350"/>
            <a:ext cx="8624888" cy="1439863"/>
          </a:xfrm>
        </p:spPr>
        <p:txBody>
          <a:bodyPr/>
          <a:lstStyle/>
          <a:p>
            <a:pPr eaLnBrk="1" hangingPunct="1"/>
            <a:r>
              <a:rPr lang="cs-CZ" sz="3600" dirty="0">
                <a:latin typeface="Times New Roman" pitchFamily="18" charset="0"/>
              </a:rPr>
              <a:t/>
            </a:r>
            <a:br>
              <a:rPr lang="cs-CZ" sz="3600" dirty="0">
                <a:latin typeface="Times New Roman" pitchFamily="18" charset="0"/>
              </a:rPr>
            </a:br>
            <a:r>
              <a:rPr lang="cs-CZ" sz="3600" dirty="0">
                <a:latin typeface="Times New Roman" pitchFamily="18" charset="0"/>
              </a:rPr>
              <a:t/>
            </a:r>
            <a:br>
              <a:rPr lang="cs-CZ" sz="3600" dirty="0">
                <a:latin typeface="Times New Roman" pitchFamily="18" charset="0"/>
              </a:rPr>
            </a:br>
            <a:r>
              <a:rPr lang="cs-CZ" sz="3600" dirty="0">
                <a:latin typeface="Times New Roman" pitchFamily="18" charset="0"/>
              </a:rPr>
              <a:t>Walter </a:t>
            </a:r>
            <a:r>
              <a:rPr lang="cs-CZ" sz="3600" dirty="0" err="1">
                <a:latin typeface="Times New Roman" pitchFamily="18" charset="0"/>
              </a:rPr>
              <a:t>Lippmann</a:t>
            </a:r>
            <a:r>
              <a:rPr lang="cs-CZ" sz="3600" dirty="0">
                <a:latin typeface="Times New Roman" pitchFamily="18" charset="0"/>
              </a:rPr>
              <a:t> (1889 – 1974)</a:t>
            </a:r>
            <a:br>
              <a:rPr lang="cs-CZ" sz="3600" dirty="0">
                <a:latin typeface="Times New Roman" pitchFamily="18" charset="0"/>
              </a:rPr>
            </a:br>
            <a:r>
              <a:rPr lang="cs-CZ" sz="2400" dirty="0">
                <a:latin typeface="Times New Roman" pitchFamily="18" charset="0"/>
              </a:rPr>
              <a:t>americký sociolog</a:t>
            </a:r>
            <a:br>
              <a:rPr lang="cs-CZ" sz="2400" dirty="0">
                <a:latin typeface="Times New Roman" pitchFamily="18" charset="0"/>
              </a:rPr>
            </a:br>
            <a:endParaRPr lang="cs-CZ" sz="2400" dirty="0">
              <a:latin typeface="Times New Roman" pitchFamily="18" charset="0"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933825"/>
            <a:ext cx="8459787" cy="280754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latin typeface="Times New Roman" pitchFamily="18" charset="0"/>
              </a:rPr>
              <a:t>kniha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i="1" dirty="0">
                <a:latin typeface="Times New Roman" pitchFamily="18" charset="0"/>
              </a:rPr>
              <a:t>Public </a:t>
            </a:r>
            <a:r>
              <a:rPr lang="cs-CZ" b="1" i="1" dirty="0" err="1">
                <a:latin typeface="Times New Roman" pitchFamily="18" charset="0"/>
              </a:rPr>
              <a:t>opinion</a:t>
            </a:r>
            <a:r>
              <a:rPr lang="cs-CZ" b="1" i="1" dirty="0">
                <a:latin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</a:rPr>
              <a:t>(1922</a:t>
            </a:r>
            <a:r>
              <a:rPr lang="cs-CZ" sz="2800" b="1" dirty="0">
                <a:latin typeface="Times New Roman" pitchFamily="18" charset="0"/>
              </a:rPr>
              <a:t>) –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b="1" dirty="0">
                <a:latin typeface="Times New Roman" pitchFamily="18" charset="0"/>
              </a:rPr>
              <a:t>    česky </a:t>
            </a:r>
            <a:r>
              <a:rPr lang="cs-CZ" b="1" i="1" dirty="0">
                <a:latin typeface="Times New Roman" pitchFamily="18" charset="0"/>
              </a:rPr>
              <a:t>Veřejné mínění </a:t>
            </a:r>
            <a:r>
              <a:rPr lang="cs-CZ" b="1" dirty="0">
                <a:latin typeface="Times New Roman" pitchFamily="18" charset="0"/>
              </a:rPr>
              <a:t>(2015) </a:t>
            </a:r>
          </a:p>
          <a:p>
            <a:pPr eaLnBrk="1" hangingPunct="1">
              <a:lnSpc>
                <a:spcPct val="80000"/>
              </a:lnSpc>
            </a:pPr>
            <a:r>
              <a:rPr lang="cs-CZ" b="1" dirty="0">
                <a:latin typeface="Times New Roman" pitchFamily="18" charset="0"/>
              </a:rPr>
              <a:t>stereotyp</a:t>
            </a:r>
            <a:r>
              <a:rPr lang="cs-CZ" dirty="0">
                <a:latin typeface="Times New Roman" pitchFamily="18" charset="0"/>
              </a:rPr>
              <a:t> má dva aspekty: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>
                <a:latin typeface="Times New Roman" pitchFamily="18" charset="0"/>
              </a:rPr>
              <a:t>                        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◙ </a:t>
            </a:r>
            <a:r>
              <a:rPr lang="cs-CZ" dirty="0">
                <a:latin typeface="Times New Roman" pitchFamily="18" charset="0"/>
              </a:rPr>
              <a:t>psychologický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>
                <a:latin typeface="Times New Roman" pitchFamily="18" charset="0"/>
              </a:rPr>
              <a:t>                        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◙</a:t>
            </a:r>
            <a:r>
              <a:rPr lang="cs-CZ" dirty="0">
                <a:latin typeface="Times New Roman" pitchFamily="18" charset="0"/>
              </a:rPr>
              <a:t> sociokulturní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>
                <a:latin typeface="Times New Roman" pitchFamily="18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sz="2800" dirty="0"/>
          </a:p>
        </p:txBody>
      </p:sp>
      <p:pic>
        <p:nvPicPr>
          <p:cNvPr id="14339" name="Picture 19" descr="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7" y="1268759"/>
            <a:ext cx="212309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980728"/>
            <a:ext cx="2012057" cy="31014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 eaLnBrk="1" hangingPunct="1"/>
            <a:r>
              <a:rPr lang="cs-CZ" dirty="0" err="1"/>
              <a:t>Jerzy</a:t>
            </a:r>
            <a:r>
              <a:rPr lang="cs-CZ" dirty="0"/>
              <a:t> </a:t>
            </a:r>
            <a:r>
              <a:rPr lang="cs-CZ" dirty="0" err="1"/>
              <a:t>Bartmiński</a:t>
            </a:r>
            <a:r>
              <a:rPr lang="cs-CZ" dirty="0"/>
              <a:t> (Lublin</a:t>
            </a:r>
            <a:r>
              <a:rPr lang="cs-CZ" dirty="0" smtClean="0"/>
              <a:t>) + pokračovatelé</a:t>
            </a:r>
            <a:endParaRPr lang="cs-CZ" dirty="0"/>
          </a:p>
        </p:txBody>
      </p:sp>
      <p:sp>
        <p:nvSpPr>
          <p:cNvPr id="15362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5363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556792"/>
            <a:ext cx="4274443" cy="4687907"/>
          </a:xfrm>
        </p:spPr>
      </p:pic>
      <p:sp>
        <p:nvSpPr>
          <p:cNvPr id="15364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859338" y="2565400"/>
            <a:ext cx="3816350" cy="1655763"/>
          </a:xfrm>
        </p:spPr>
        <p:txBody>
          <a:bodyPr/>
          <a:lstStyle/>
          <a:p>
            <a:pPr eaLnBrk="1" hangingPunct="1"/>
            <a:endParaRPr lang="cs-CZ"/>
          </a:p>
          <a:p>
            <a:pPr eaLnBrk="1" hangingPunct="1"/>
            <a:endParaRPr lang="cs-CZ" sz="290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788024" y="1772815"/>
            <a:ext cx="4248472" cy="423904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/>
              <a:t>kognitivní (</a:t>
            </a:r>
            <a:r>
              <a:rPr lang="cs-CZ" sz="2800" b="1" dirty="0" err="1"/>
              <a:t>etno</a:t>
            </a:r>
            <a:r>
              <a:rPr lang="cs-CZ" sz="2800" b="1" dirty="0"/>
              <a:t>)lingvistika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    (kognice + </a:t>
            </a:r>
            <a:r>
              <a:rPr lang="cs-CZ" sz="2800" dirty="0" err="1"/>
              <a:t>etnos</a:t>
            </a:r>
            <a:r>
              <a:rPr lang="cs-CZ" sz="28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-   zkoumání stereotypu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jako </a:t>
            </a:r>
            <a:r>
              <a:rPr lang="cs-CZ" sz="2800" b="1" dirty="0"/>
              <a:t>součásti jazykového obrazu světa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-    jakými </a:t>
            </a:r>
            <a:r>
              <a:rPr lang="cs-CZ" sz="2800" b="1" dirty="0"/>
              <a:t>konotacemi</a:t>
            </a:r>
            <a:r>
              <a:rPr lang="cs-CZ" sz="2800" dirty="0"/>
              <a:t> je stereotyp tvořen?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012974"/>
          </a:xfrm>
        </p:spPr>
        <p:txBody>
          <a:bodyPr/>
          <a:lstStyle/>
          <a:p>
            <a:r>
              <a:rPr lang="cs-CZ" dirty="0" err="1"/>
              <a:t>Jerzy</a:t>
            </a:r>
            <a:r>
              <a:rPr lang="cs-CZ" dirty="0"/>
              <a:t> </a:t>
            </a:r>
            <a:r>
              <a:rPr lang="cs-CZ" dirty="0" err="1"/>
              <a:t>Bartmiński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 </a:t>
            </a:r>
            <a:r>
              <a:rPr lang="cs-CZ" i="1" dirty="0"/>
              <a:t>Jazyk v kontextu kultury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sz="2400" dirty="0" smtClean="0"/>
              <a:t>(Praha. Karolinum 2016</a:t>
            </a:r>
            <a:r>
              <a:rPr lang="cs-CZ" sz="2400" dirty="0"/>
              <a:t>)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544" y="2276872"/>
            <a:ext cx="2767587" cy="399600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851920" y="2132856"/>
            <a:ext cx="5040560" cy="46085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Stati </a:t>
            </a:r>
            <a:r>
              <a:rPr lang="cs-CZ" dirty="0"/>
              <a:t>(</a:t>
            </a:r>
            <a:r>
              <a:rPr lang="cs-CZ" dirty="0" smtClean="0"/>
              <a:t>např.):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Stereotyp jako předmět lingvistiky </a:t>
            </a:r>
          </a:p>
          <a:p>
            <a:pPr marL="0" indent="0">
              <a:buNone/>
            </a:pPr>
            <a:r>
              <a:rPr lang="cs-CZ" dirty="0"/>
              <a:t>Můžeme se osvobodit od stereotypů? (Stereotypy a kulturní vzorce)</a:t>
            </a:r>
          </a:p>
          <a:p>
            <a:pPr marL="0" indent="0">
              <a:buNone/>
            </a:pPr>
            <a:r>
              <a:rPr lang="cs-CZ" dirty="0"/>
              <a:t>Kognitivní definice jako nástroj popisu konotací</a:t>
            </a:r>
          </a:p>
          <a:p>
            <a:pPr marL="0" indent="0">
              <a:buNone/>
            </a:pPr>
            <a:r>
              <a:rPr lang="cs-CZ" dirty="0"/>
              <a:t>O profilování pojmů</a:t>
            </a:r>
          </a:p>
          <a:p>
            <a:pPr marL="0" indent="0">
              <a:buNone/>
            </a:pPr>
            <a:r>
              <a:rPr lang="cs-CZ" dirty="0"/>
              <a:t>Stereotyp slunce v lidové polštině</a:t>
            </a:r>
          </a:p>
          <a:p>
            <a:pPr marL="0" indent="0">
              <a:buNone/>
            </a:pPr>
            <a:r>
              <a:rPr lang="cs-CZ" dirty="0"/>
              <a:t>Polský stereotyp matky</a:t>
            </a:r>
          </a:p>
          <a:p>
            <a:pPr marL="0" indent="0">
              <a:buNone/>
            </a:pPr>
            <a:r>
              <a:rPr lang="cs-CZ" dirty="0"/>
              <a:t>Pravice a levice. Profilování pojmů v současném diskursu</a:t>
            </a:r>
          </a:p>
        </p:txBody>
      </p:sp>
    </p:spTree>
    <p:extLst>
      <p:ext uri="{BB962C8B-B14F-4D97-AF65-F5344CB8AC3E}">
        <p14:creationId xmlns:p14="http://schemas.microsoft.com/office/powerpoint/2010/main" val="230461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3102</Words>
  <Application>Microsoft Office PowerPoint</Application>
  <PresentationFormat>Předvádění na obrazovce (4:3)</PresentationFormat>
  <Paragraphs>425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 Stereotyp a konotace </vt:lpstr>
      <vt:lpstr>Nový encyklopedický slovník češtiny (2016) https://www.czechency.org/index.html</vt:lpstr>
      <vt:lpstr>  Stereotyp – kontexty a souvislosti  </vt:lpstr>
      <vt:lpstr>Příklady – hledání prototypu / stereotypu  </vt:lpstr>
      <vt:lpstr>Prototyp a stereotyp</vt:lpstr>
      <vt:lpstr>Kognitivní a kulturní poloha stereotypu</vt:lpstr>
      <vt:lpstr>  Walter Lippmann (1889 – 1974) americký sociolog </vt:lpstr>
      <vt:lpstr>Jerzy Bartmiński (Lublin) + pokračovatelé</vt:lpstr>
      <vt:lpstr>Jerzy Bartmiński:  Jazyk v kontextu kultury  (Praha. Karolinum 2016)</vt:lpstr>
      <vt:lpstr>Slovník lidových stereotypů a symbolů (1996, 1999, 2012, 2012; 2018 …)</vt:lpstr>
      <vt:lpstr>Odborný pojem X stereotyp:  hlemýžď (vědecký a naivní obraz světa)</vt:lpstr>
      <vt:lpstr>Odborný pojem a stereotyp: lilie</vt:lpstr>
      <vt:lpstr> Konotace, jejich zjišťování a verifikace → budování stereotypu  </vt:lpstr>
      <vt:lpstr>f/ „diagnostické věty“</vt:lpstr>
      <vt:lpstr>„Koňská mast není z koně ani pro koně, ale má sílu koně…“</vt:lpstr>
      <vt:lpstr>Jaro (význam, stereotyp, konotace)</vt:lpstr>
      <vt:lpstr>                 Jaro - konotace</vt:lpstr>
      <vt:lpstr> </vt:lpstr>
      <vt:lpstr>Jaro: návrat tažných ptáků</vt:lpstr>
      <vt:lpstr>Jaro: zjišťování a verifikace konotací I</vt:lpstr>
      <vt:lpstr>Jaro: zjišťování a verifikace konotací II</vt:lpstr>
      <vt:lpstr>d/ kolokace a  frazémy </vt:lpstr>
      <vt:lpstr>e/ diagnostické věty </vt:lpstr>
      <vt:lpstr>Ivan Mládek: „pitomý jaro“</vt:lpstr>
      <vt:lpstr>Jarní alergie, jarní deprese,  jarní únava</vt:lpstr>
      <vt:lpstr>(Netypické) textové konotace</vt:lpstr>
      <vt:lpstr>           (Netypické)  textové konotace       </vt:lpstr>
      <vt:lpstr>Sociální stereotypy – stereotypy spojené s osobami (+ politická korektnost)</vt:lpstr>
      <vt:lpstr>Autostereotyp a heterostereotyp</vt:lpstr>
      <vt:lpstr>Stereotypy spojené s městy</vt:lpstr>
      <vt:lpstr> Marie Basovníková:  Stereotyp slyšícího člověka v českém znakovém jazyce  </vt:lpstr>
      <vt:lpstr>Stereotyp a příběh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Stereotypy a konotace</dc:title>
  <dc:creator>Irena</dc:creator>
  <cp:lastModifiedBy>Irena Vaňková</cp:lastModifiedBy>
  <cp:revision>93</cp:revision>
  <cp:lastPrinted>2013-04-24T17:05:45Z</cp:lastPrinted>
  <dcterms:created xsi:type="dcterms:W3CDTF">2013-04-23T20:18:04Z</dcterms:created>
  <dcterms:modified xsi:type="dcterms:W3CDTF">2024-04-12T11:42:16Z</dcterms:modified>
</cp:coreProperties>
</file>