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75" r:id="rId4"/>
    <p:sldId id="276" r:id="rId5"/>
    <p:sldId id="279" r:id="rId6"/>
    <p:sldId id="289" r:id="rId7"/>
    <p:sldId id="277" r:id="rId8"/>
    <p:sldId id="278" r:id="rId9"/>
    <p:sldId id="283" r:id="rId10"/>
    <p:sldId id="28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854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636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2591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5503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643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7995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4030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380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7402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5185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1949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356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5716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1746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3433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464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2288E-9666-47CB-989D-1B3EA1BAB327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991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ílá kalkulačka">
            <a:extLst>
              <a:ext uri="{FF2B5EF4-FFF2-40B4-BE49-F238E27FC236}">
                <a16:creationId xmlns:a16="http://schemas.microsoft.com/office/drawing/2014/main" id="{EAC5F181-D4EB-29C6-F78A-877D9B448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091" t="4183" b="19209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F5F0CD5C-72F3-4090-8A69-8E15CB432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217496A2-9394-4FB7-BA0E-717D2D2E7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33800" y="0"/>
            <a:ext cx="7315200" cy="6858000"/>
          </a:xfrm>
          <a:prstGeom prst="parallelogram">
            <a:avLst>
              <a:gd name="adj" fmla="val 15925"/>
            </a:avLst>
          </a:prstGeom>
          <a:solidFill>
            <a:schemeClr val="bg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02CF681-4765-4E88-802F-B2474DCD5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D57B2BA-243C-45C7-A5D8-46CA71943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23">
            <a:extLst>
              <a:ext uri="{FF2B5EF4-FFF2-40B4-BE49-F238E27FC236}">
                <a16:creationId xmlns:a16="http://schemas.microsoft.com/office/drawing/2014/main" id="{67374FB5-CBB7-46FF-95B5-2251BC685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34BCEAB7-D9E0-40A4-9254-8593BD346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D567A354-BB63-405C-8E5F-2F510E670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791450" y="1678665"/>
            <a:ext cx="4482553" cy="236913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800"/>
              <a:t>Ekonomie, ekonomika a management sportu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88276" y="4050832"/>
            <a:ext cx="4485725" cy="10968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Daně a jak na ně vol. 2</a:t>
            </a:r>
            <a:endParaRPr lang="cs-CZ"/>
          </a:p>
          <a:p>
            <a:pPr>
              <a:lnSpc>
                <a:spcPct val="90000"/>
              </a:lnSpc>
            </a:pPr>
            <a:endParaRPr lang="cs-CZ"/>
          </a:p>
          <a:p>
            <a:pPr>
              <a:lnSpc>
                <a:spcPct val="90000"/>
              </a:lnSpc>
            </a:pPr>
            <a:r>
              <a:rPr lang="cs-CZ" dirty="0"/>
              <a:t>Mgr. Veronika Krause</a:t>
            </a:r>
            <a:endParaRPr lang="cs-CZ"/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9185A8D7-2F20-4F7A-97BE-21DB1654C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Rectangle 28">
            <a:extLst>
              <a:ext uri="{FF2B5EF4-FFF2-40B4-BE49-F238E27FC236}">
                <a16:creationId xmlns:a16="http://schemas.microsoft.com/office/drawing/2014/main" id="{CB65BD56-22B3-4E13-BFCA-B8E8BEB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7" name="Rectangle 29">
            <a:extLst>
              <a:ext uri="{FF2B5EF4-FFF2-40B4-BE49-F238E27FC236}">
                <a16:creationId xmlns:a16="http://schemas.microsoft.com/office/drawing/2014/main" id="{6790ED68-BCA0-4247-A72F-1CB85DF06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DD0F2B3F-DC55-4FA7-B667-1ACD07920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7741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Vyplatí se paušální daň?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+mj-lt"/>
              <a:buAutoNum type="alphaUcPeriod"/>
            </a:pPr>
            <a:r>
              <a:rPr lang="cs-CZ" sz="2000" dirty="0"/>
              <a:t>Karel si jako OSVČ se ŽL vydělá 25 tis. Kč měsíčně</a:t>
            </a:r>
          </a:p>
          <a:p>
            <a:pPr>
              <a:lnSpc>
                <a:spcPct val="150000"/>
              </a:lnSpc>
              <a:buFont typeface="+mj-lt"/>
              <a:buAutoNum type="alphaUcPeriod"/>
            </a:pPr>
            <a:r>
              <a:rPr lang="cs-CZ" sz="2000" dirty="0"/>
              <a:t>Blahomír si jako OSVČ se ŽL  vydělá 82 tis. Kč měsíčně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111723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Kolik zaplatí na dani za celý rok? A jaký bude její nedoplatek/přeplatek?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Jasmína je trenérka a má ŽL, měsíčně si takto vydělá 75 tis. Kč</a:t>
            </a:r>
          </a:p>
          <a:p>
            <a:pPr>
              <a:lnSpc>
                <a:spcPct val="150000"/>
              </a:lnSpc>
            </a:pPr>
            <a:r>
              <a:rPr lang="cs-CZ" dirty="0"/>
              <a:t>Na DPP si každý měsíc přivydělá jako přednášející na VŠ 6000 Kč 6 měsíců v roce</a:t>
            </a:r>
          </a:p>
          <a:p>
            <a:pPr>
              <a:lnSpc>
                <a:spcPct val="150000"/>
              </a:lnSpc>
            </a:pPr>
            <a:r>
              <a:rPr lang="cs-CZ" dirty="0"/>
              <a:t>Jasmína má dvě děti</a:t>
            </a:r>
          </a:p>
          <a:p>
            <a:pPr>
              <a:lnSpc>
                <a:spcPct val="150000"/>
              </a:lnSpc>
            </a:pPr>
            <a:r>
              <a:rPr lang="cs-CZ" dirty="0"/>
              <a:t>Jasmína také splácí hypotéku a na úrokách zaplatila 40 000 Kč za uplynulý rok</a:t>
            </a:r>
          </a:p>
          <a:p>
            <a:pPr>
              <a:lnSpc>
                <a:spcPct val="150000"/>
              </a:lnSpc>
            </a:pPr>
            <a:r>
              <a:rPr lang="cs-CZ" dirty="0"/>
              <a:t>Na DPP neměla podepsané prohlášení poplatníka daně, ze svého podnikání žádné zálohy naplatila</a:t>
            </a:r>
          </a:p>
        </p:txBody>
      </p:sp>
    </p:spTree>
    <p:extLst>
      <p:ext uri="{BB962C8B-B14F-4D97-AF65-F5344CB8AC3E}">
        <p14:creationId xmlns:p14="http://schemas.microsoft.com/office/powerpoint/2010/main" val="2120549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a zdravotní - zaměstnanec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Co platí zaměstnanec a co zaměstnavatel?</a:t>
            </a:r>
          </a:p>
        </p:txBody>
      </p:sp>
    </p:spTree>
    <p:extLst>
      <p:ext uri="{BB962C8B-B14F-4D97-AF65-F5344CB8AC3E}">
        <p14:creationId xmlns:p14="http://schemas.microsoft.com/office/powerpoint/2010/main" val="859214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a zdravotní – OSVČ HČ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Co je to vyměřovací základ?</a:t>
            </a:r>
          </a:p>
        </p:txBody>
      </p:sp>
    </p:spTree>
    <p:extLst>
      <p:ext uri="{BB962C8B-B14F-4D97-AF65-F5344CB8AC3E}">
        <p14:creationId xmlns:p14="http://schemas.microsoft.com/office/powerpoint/2010/main" val="2246293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 zůstane více z jeho odměny?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000" dirty="0"/>
              <a:t>Josef a Dalibor si oba vydělají 30 tis. měsíčně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Josef jako OSVČ na HČ a Dalibor jako zaměstnanec (30 tis. je jeho hrubá mzda)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Josef je trenér a má ŽL, uplatňuje paušální výdaje</a:t>
            </a:r>
          </a:p>
          <a:p>
            <a:pPr>
              <a:lnSpc>
                <a:spcPct val="150000"/>
              </a:lnSpc>
            </a:pPr>
            <a:endParaRPr lang="cs-CZ" sz="2000" dirty="0"/>
          </a:p>
          <a:p>
            <a:pPr>
              <a:lnSpc>
                <a:spcPct val="150000"/>
              </a:lnSpc>
            </a:pPr>
            <a:r>
              <a:rPr lang="cs-CZ" sz="2000" dirty="0"/>
              <a:t>Jaké náklady bude mít Daliborův zaměstnavatel?</a:t>
            </a:r>
          </a:p>
        </p:txBody>
      </p:sp>
    </p:spTree>
    <p:extLst>
      <p:ext uri="{BB962C8B-B14F-4D97-AF65-F5344CB8AC3E}">
        <p14:creationId xmlns:p14="http://schemas.microsoft.com/office/powerpoint/2010/main" val="2574685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CFB492-B0A2-7D48-8E86-02EFF5F1D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 zůstane více z jeho odměny?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9EB9C1-F300-734C-0DE2-9B0AEAF4F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000" dirty="0"/>
              <a:t>Eliška a Květa si obě vydělají 50 tis. měsíčně 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Eliška jako OSVČ a Květa jako zaměstnanec (50 tis. je její hrubá mzda)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Eliška je marketingová specialistka a má ŽL, uplatňuje paušální výdaje</a:t>
            </a:r>
          </a:p>
          <a:p>
            <a:pPr>
              <a:lnSpc>
                <a:spcPct val="150000"/>
              </a:lnSpc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589063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a zdravotní – OSVČ VČ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Kdo může podnikat ve vedlejší činnosti?</a:t>
            </a:r>
          </a:p>
        </p:txBody>
      </p:sp>
    </p:spTree>
    <p:extLst>
      <p:ext uri="{BB962C8B-B14F-4D97-AF65-F5344CB8AC3E}">
        <p14:creationId xmlns:p14="http://schemas.microsoft.com/office/powerpoint/2010/main" val="1870193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se víc vyplatí?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000" dirty="0"/>
              <a:t>Jiří má práci na plný úvazek, kde si vydělá 45 tis. Hrubého měsíčně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K tomu bude pomáhat s trénováním juniorského týmu, kde dostane odměnu 8 tis. Měsíčně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Jiří má trenérskou licenci B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Bude výhodnější být OSVČ a nebo DPP?</a:t>
            </a:r>
          </a:p>
        </p:txBody>
      </p:sp>
    </p:spTree>
    <p:extLst>
      <p:ext uri="{BB962C8B-B14F-4D97-AF65-F5344CB8AC3E}">
        <p14:creationId xmlns:p14="http://schemas.microsoft.com/office/powerpoint/2010/main" val="3772051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funguje paušální daň?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Jaké jsou podmínku vstupu do tohoto režimu?</a:t>
            </a:r>
          </a:p>
        </p:txBody>
      </p:sp>
    </p:spTree>
    <p:extLst>
      <p:ext uri="{BB962C8B-B14F-4D97-AF65-F5344CB8AC3E}">
        <p14:creationId xmlns:p14="http://schemas.microsoft.com/office/powerpoint/2010/main" val="52033212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854</TotalTime>
  <Words>321</Words>
  <Application>Microsoft Office PowerPoint</Application>
  <PresentationFormat>Širokoúhlá obrazovka</PresentationFormat>
  <Paragraphs>36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Fazeta</vt:lpstr>
      <vt:lpstr>Ekonomie, ekonomika a management sportu</vt:lpstr>
      <vt:lpstr>Kolik zaplatí na dani za celý rok? A jaký bude její nedoplatek/přeplatek?</vt:lpstr>
      <vt:lpstr>Sociální a zdravotní - zaměstnanec</vt:lpstr>
      <vt:lpstr>Sociální a zdravotní – OSVČ HČ</vt:lpstr>
      <vt:lpstr>Komu zůstane více z jeho odměny?</vt:lpstr>
      <vt:lpstr>Komu zůstane více z jeho odměny?</vt:lpstr>
      <vt:lpstr>Sociální a zdravotní – OSVČ VČ</vt:lpstr>
      <vt:lpstr>Co se víc vyplatí?</vt:lpstr>
      <vt:lpstr>Jak funguje paušální daň?</vt:lpstr>
      <vt:lpstr>Vyplatí se paušální daň?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ucitel</dc:creator>
  <cp:lastModifiedBy>Veronika Půlpán Krause</cp:lastModifiedBy>
  <cp:revision>62</cp:revision>
  <dcterms:created xsi:type="dcterms:W3CDTF">2023-03-28T12:57:22Z</dcterms:created>
  <dcterms:modified xsi:type="dcterms:W3CDTF">2026-04-17T12:27:49Z</dcterms:modified>
</cp:coreProperties>
</file>