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66" r:id="rId8"/>
    <p:sldId id="259" r:id="rId9"/>
    <p:sldId id="269" r:id="rId10"/>
    <p:sldId id="260" r:id="rId11"/>
    <p:sldId id="261" r:id="rId12"/>
    <p:sldId id="262" r:id="rId13"/>
    <p:sldId id="267" r:id="rId14"/>
    <p:sldId id="270" r:id="rId15"/>
    <p:sldId id="271" r:id="rId16"/>
    <p:sldId id="272" r:id="rId17"/>
    <p:sldId id="273" r:id="rId18"/>
    <p:sldId id="26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Houby v potravinářství a farmakologii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4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Léčivé vlastnosti hub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Používány již od starověku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Zlepšují trávení</a:t>
            </a:r>
          </a:p>
          <a:p>
            <a:r>
              <a:rPr lang="cs-CZ" dirty="0"/>
              <a:t>P</a:t>
            </a:r>
            <a:r>
              <a:rPr lang="cs-CZ" dirty="0" smtClean="0"/>
              <a:t>odporují </a:t>
            </a:r>
            <a:r>
              <a:rPr lang="cs-CZ" dirty="0" smtClean="0"/>
              <a:t>vylučování</a:t>
            </a:r>
          </a:p>
          <a:p>
            <a:r>
              <a:rPr lang="cs-CZ" dirty="0" smtClean="0"/>
              <a:t>Uvolňují svaly</a:t>
            </a:r>
          </a:p>
          <a:p>
            <a:r>
              <a:rPr lang="cs-CZ" dirty="0" smtClean="0"/>
              <a:t>Upravují krevní tlak</a:t>
            </a:r>
          </a:p>
          <a:p>
            <a:r>
              <a:rPr lang="cs-CZ" dirty="0" smtClean="0"/>
              <a:t>Snižují hladinu cholesterolu, snižují hladinu cukru v krvi</a:t>
            </a:r>
          </a:p>
          <a:p>
            <a:r>
              <a:rPr lang="cs-CZ" dirty="0" smtClean="0"/>
              <a:t>Posilují paměť</a:t>
            </a:r>
          </a:p>
          <a:p>
            <a:r>
              <a:rPr lang="cs-CZ" dirty="0" smtClean="0"/>
              <a:t>Zlepšují imunitu, protivirové a antibiotické účinky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8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Žampion zahradní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Snižuje hladinu cukru</a:t>
            </a:r>
          </a:p>
          <a:p>
            <a:r>
              <a:rPr lang="cs-CZ" dirty="0" smtClean="0"/>
              <a:t>Posiluje imunitní systém</a:t>
            </a:r>
          </a:p>
          <a:p>
            <a:r>
              <a:rPr lang="cs-CZ" dirty="0" smtClean="0"/>
              <a:t>Vyrábí se z něj antibiotikum </a:t>
            </a:r>
            <a:r>
              <a:rPr lang="cs-CZ" dirty="0" err="1" smtClean="0"/>
              <a:t>kampestrin</a:t>
            </a:r>
            <a:r>
              <a:rPr lang="cs-CZ" dirty="0" smtClean="0"/>
              <a:t>, </a:t>
            </a:r>
            <a:r>
              <a:rPr lang="cs-CZ" dirty="0" err="1" smtClean="0"/>
              <a:t>psalliotim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177" y="3268619"/>
            <a:ext cx="3950594" cy="26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Hlíva ústřičná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Snižování cholesterolu</a:t>
            </a:r>
          </a:p>
          <a:p>
            <a:r>
              <a:rPr lang="cs-CZ" dirty="0" smtClean="0"/>
              <a:t>Podpora imunitního systému</a:t>
            </a:r>
          </a:p>
          <a:p>
            <a:r>
              <a:rPr lang="cs-CZ" dirty="0" smtClean="0"/>
              <a:t>Snižování hladiny cukru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05" y="2459865"/>
            <a:ext cx="3817227" cy="285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Kombucha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Kyselina listová </a:t>
            </a:r>
          </a:p>
          <a:p>
            <a:r>
              <a:rPr lang="cs-CZ" dirty="0" smtClean="0"/>
              <a:t>Kyselina </a:t>
            </a:r>
            <a:r>
              <a:rPr lang="cs-CZ" dirty="0" err="1" smtClean="0"/>
              <a:t>glukoronová</a:t>
            </a:r>
            <a:r>
              <a:rPr lang="cs-CZ" dirty="0" smtClean="0"/>
              <a:t> – pročišťuje organismus, podporuje imunitu</a:t>
            </a:r>
          </a:p>
          <a:p>
            <a:r>
              <a:rPr lang="cs-CZ" dirty="0" smtClean="0"/>
              <a:t>Vitamíny skupiny B, vitamín C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322" y="3239285"/>
            <a:ext cx="4191537" cy="27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Houževnatec jedlý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vysoký tlak, onemocnění srdce, snížení cholesterolu</a:t>
            </a:r>
          </a:p>
          <a:p>
            <a:r>
              <a:rPr lang="cs-CZ" dirty="0" smtClean="0"/>
              <a:t>Obsahuje antioxidanty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105" y="2859316"/>
            <a:ext cx="5093058" cy="32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68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Trsnatec lupenitý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Japonský název </a:t>
            </a:r>
            <a:r>
              <a:rPr lang="cs-CZ" dirty="0" err="1" smtClean="0"/>
              <a:t>maitake</a:t>
            </a:r>
            <a:endParaRPr lang="cs-CZ" dirty="0" smtClean="0"/>
          </a:p>
          <a:p>
            <a:r>
              <a:rPr lang="cs-CZ" dirty="0" smtClean="0"/>
              <a:t>Léčba sleziny, žaludeční nevolnosti, k nervovému zklidnění</a:t>
            </a:r>
          </a:p>
          <a:p>
            <a:r>
              <a:rPr lang="cs-CZ" dirty="0" smtClean="0"/>
              <a:t>Aktivní látky proti rakovině, příznivě působí v boji s diabetem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817" y="3200868"/>
            <a:ext cx="2970383" cy="23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Lesklokorka</a:t>
            </a:r>
            <a:r>
              <a:rPr lang="cs-CZ" dirty="0" smtClean="0"/>
              <a:t> lesklá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Reishi</a:t>
            </a:r>
            <a:endParaRPr lang="cs-CZ" dirty="0" smtClean="0"/>
          </a:p>
          <a:p>
            <a:r>
              <a:rPr lang="cs-CZ" dirty="0" smtClean="0"/>
              <a:t>Posiluje imunitu, posiluje játra, nervový systém</a:t>
            </a:r>
          </a:p>
          <a:p>
            <a:r>
              <a:rPr lang="cs-CZ" dirty="0" smtClean="0"/>
              <a:t>Silné protialergické </a:t>
            </a:r>
            <a:r>
              <a:rPr lang="cs-CZ" dirty="0" smtClean="0"/>
              <a:t>účinky</a:t>
            </a:r>
          </a:p>
          <a:p>
            <a:r>
              <a:rPr lang="cs-CZ" dirty="0" smtClean="0"/>
              <a:t>„houba na všechno“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77820"/>
            <a:ext cx="4789513" cy="2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72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Penízovka sametonohá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Velmi oblíbená v Číně a Japonsku</a:t>
            </a:r>
          </a:p>
          <a:p>
            <a:r>
              <a:rPr lang="cs-CZ" dirty="0" smtClean="0"/>
              <a:t>Jaterní onemocnění, žaludeční vředy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205" y="2290428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64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Kvasinky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Sacharomyces</a:t>
            </a:r>
            <a:r>
              <a:rPr lang="cs-CZ" dirty="0" smtClean="0"/>
              <a:t> </a:t>
            </a:r>
            <a:r>
              <a:rPr lang="cs-CZ" dirty="0" err="1" smtClean="0"/>
              <a:t>cerevisiae</a:t>
            </a:r>
            <a:r>
              <a:rPr lang="cs-CZ" dirty="0" smtClean="0"/>
              <a:t> – pivo, víno, </a:t>
            </a:r>
            <a:r>
              <a:rPr lang="cs-CZ" dirty="0" smtClean="0"/>
              <a:t>mošty, pekařské </a:t>
            </a:r>
            <a:r>
              <a:rPr lang="cs-CZ" dirty="0" smtClean="0"/>
              <a:t>droždí</a:t>
            </a:r>
          </a:p>
          <a:p>
            <a:endParaRPr lang="cs-CZ" dirty="0" smtClean="0"/>
          </a:p>
          <a:p>
            <a:r>
              <a:rPr lang="cs-CZ" dirty="0" err="1" smtClean="0"/>
              <a:t>Penicillium</a:t>
            </a:r>
            <a:r>
              <a:rPr lang="cs-CZ" dirty="0" smtClean="0"/>
              <a:t> </a:t>
            </a:r>
            <a:r>
              <a:rPr lang="cs-CZ" dirty="0" err="1" smtClean="0"/>
              <a:t>camemberti</a:t>
            </a:r>
            <a:r>
              <a:rPr lang="cs-CZ" dirty="0" smtClean="0"/>
              <a:t> </a:t>
            </a:r>
            <a:r>
              <a:rPr lang="cs-CZ" dirty="0" smtClean="0"/>
              <a:t>– sýr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Penicillium</a:t>
            </a:r>
            <a:r>
              <a:rPr lang="cs-CZ" dirty="0" smtClean="0"/>
              <a:t> </a:t>
            </a:r>
            <a:r>
              <a:rPr lang="cs-CZ" dirty="0" err="1" smtClean="0"/>
              <a:t>roqueforti</a:t>
            </a:r>
            <a:r>
              <a:rPr lang="cs-CZ" dirty="0" smtClean="0"/>
              <a:t> </a:t>
            </a:r>
            <a:r>
              <a:rPr lang="cs-CZ" dirty="0" smtClean="0"/>
              <a:t>– sýr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51" y="4510243"/>
            <a:ext cx="2656249" cy="17592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31" y="2616627"/>
            <a:ext cx="2848338" cy="17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Využívání hub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Tradičně – Asie a Afrika</a:t>
            </a:r>
          </a:p>
          <a:p>
            <a:r>
              <a:rPr lang="cs-CZ" altLang="cs-CZ" dirty="0" smtClean="0">
                <a:cs typeface="Arial" panose="020B0604020202020204" pitchFamily="34" charset="0"/>
              </a:rPr>
              <a:t>Dalšími </a:t>
            </a:r>
            <a:r>
              <a:rPr lang="cs-CZ" altLang="cs-CZ" dirty="0">
                <a:cs typeface="Arial" panose="020B0604020202020204" pitchFamily="34" charset="0"/>
              </a:rPr>
              <a:t>významnými látkami izolovanými z hub jsou </a:t>
            </a:r>
            <a:r>
              <a:rPr lang="cs-CZ" altLang="cs-CZ" b="1" dirty="0" smtClean="0">
                <a:cs typeface="Arial" panose="020B0604020202020204" pitchFamily="34" charset="0"/>
              </a:rPr>
              <a:t>cytostatika -</a:t>
            </a:r>
            <a:r>
              <a:rPr lang="cs-CZ" altLang="cs-CZ" dirty="0" smtClean="0">
                <a:cs typeface="Arial" panose="020B0604020202020204" pitchFamily="34" charset="0"/>
              </a:rPr>
              <a:t> </a:t>
            </a:r>
            <a:r>
              <a:rPr lang="cs-CZ" altLang="cs-CZ" dirty="0">
                <a:cs typeface="Arial" panose="020B0604020202020204" pitchFamily="34" charset="0"/>
              </a:rPr>
              <a:t>objeveny u </a:t>
            </a:r>
            <a:r>
              <a:rPr lang="cs-CZ" altLang="cs-CZ" dirty="0" err="1">
                <a:cs typeface="Arial" panose="020B0604020202020204" pitchFamily="34" charset="0"/>
              </a:rPr>
              <a:t>mikromycetů</a:t>
            </a:r>
            <a:r>
              <a:rPr lang="cs-CZ" altLang="cs-CZ" dirty="0">
                <a:cs typeface="Arial" panose="020B0604020202020204" pitchFamily="34" charset="0"/>
              </a:rPr>
              <a:t> i </a:t>
            </a:r>
            <a:r>
              <a:rPr lang="cs-CZ" altLang="cs-CZ" dirty="0" err="1" smtClean="0">
                <a:cs typeface="Arial" panose="020B0604020202020204" pitchFamily="34" charset="0"/>
              </a:rPr>
              <a:t>makromycetů</a:t>
            </a:r>
            <a:endParaRPr lang="cs-CZ" altLang="cs-CZ" dirty="0"/>
          </a:p>
          <a:p>
            <a:r>
              <a:rPr lang="cs-CZ" altLang="cs-CZ" sz="400" dirty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cs-CZ" altLang="cs-CZ" sz="400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71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Houby (</a:t>
            </a:r>
            <a:r>
              <a:rPr lang="cs-CZ" dirty="0" err="1" smtClean="0"/>
              <a:t>Fungi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Mykologie</a:t>
            </a:r>
          </a:p>
          <a:p>
            <a:r>
              <a:rPr lang="cs-CZ" altLang="cs-CZ" dirty="0" smtClean="0"/>
              <a:t>Dříve </a:t>
            </a:r>
            <a:r>
              <a:rPr lang="cs-CZ" altLang="cs-CZ" dirty="0"/>
              <a:t>– houby zahrnuty do botaniky</a:t>
            </a:r>
          </a:p>
          <a:p>
            <a:r>
              <a:rPr lang="cs-CZ" altLang="cs-CZ" dirty="0" smtClean="0"/>
              <a:t>Spojují </a:t>
            </a:r>
            <a:r>
              <a:rPr lang="cs-CZ" altLang="cs-CZ" dirty="0"/>
              <a:t>znaky rostlin a </a:t>
            </a:r>
            <a:r>
              <a:rPr lang="cs-CZ" altLang="cs-CZ" dirty="0" smtClean="0"/>
              <a:t>živočichů</a:t>
            </a:r>
          </a:p>
          <a:p>
            <a:r>
              <a:rPr lang="cs-CZ" dirty="0"/>
              <a:t>Staré formy </a:t>
            </a:r>
            <a:r>
              <a:rPr lang="cs-CZ" dirty="0" smtClean="0"/>
              <a:t>života - prvohory</a:t>
            </a:r>
            <a:endParaRPr 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 smtClean="0"/>
          </a:p>
          <a:p>
            <a:r>
              <a:rPr lang="cs-CZ" dirty="0"/>
              <a:t>Heterotrofní organismy</a:t>
            </a:r>
          </a:p>
          <a:p>
            <a:r>
              <a:rPr lang="cs-CZ" dirty="0" err="1"/>
              <a:t>Makromycety</a:t>
            </a:r>
            <a:r>
              <a:rPr lang="cs-CZ" dirty="0"/>
              <a:t> (viditelné okem), </a:t>
            </a:r>
            <a:r>
              <a:rPr lang="cs-CZ" dirty="0" err="1"/>
              <a:t>mikromycety</a:t>
            </a:r>
            <a:endParaRPr 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6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Houby (</a:t>
            </a:r>
            <a:r>
              <a:rPr lang="cs-CZ" dirty="0" err="1" smtClean="0"/>
              <a:t>Fungi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Některé – nebezpečné plísně (mykotoxiny), působí hospodářské škody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Stavba těla: stélka</a:t>
            </a:r>
          </a:p>
          <a:p>
            <a:r>
              <a:rPr lang="cs-CZ" dirty="0" smtClean="0"/>
              <a:t>Za příznivých podmínek se tvoří plodnice (klobouk, třeň)</a:t>
            </a:r>
          </a:p>
          <a:p>
            <a:endParaRPr lang="cs-CZ" dirty="0"/>
          </a:p>
          <a:p>
            <a:r>
              <a:rPr lang="cs-CZ" dirty="0"/>
              <a:t>Rozmnožují se výtrusy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4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hub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 </a:t>
            </a:r>
            <a:r>
              <a:rPr lang="cs-CZ" altLang="cs-CZ" dirty="0"/>
              <a:t>buněčné stěně – chitin</a:t>
            </a:r>
          </a:p>
          <a:p>
            <a:r>
              <a:rPr lang="cs-CZ" altLang="cs-CZ" dirty="0" smtClean="0"/>
              <a:t>Chybí </a:t>
            </a:r>
            <a:r>
              <a:rPr lang="cs-CZ" altLang="cs-CZ" dirty="0"/>
              <a:t>plastidy</a:t>
            </a:r>
          </a:p>
          <a:p>
            <a:r>
              <a:rPr lang="cs-CZ" altLang="cs-CZ" dirty="0" smtClean="0"/>
              <a:t>Zásobní </a:t>
            </a:r>
            <a:r>
              <a:rPr lang="cs-CZ" altLang="cs-CZ" dirty="0"/>
              <a:t>látka: glykogen</a:t>
            </a:r>
          </a:p>
          <a:p>
            <a:r>
              <a:rPr lang="cs-CZ" altLang="cs-CZ" dirty="0" smtClean="0"/>
              <a:t>Nejvíce </a:t>
            </a:r>
            <a:r>
              <a:rPr lang="cs-CZ" altLang="cs-CZ" dirty="0"/>
              <a:t>hub obsahuje půda a rostlinný odpad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2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Houby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Saprofytické</a:t>
            </a:r>
          </a:p>
          <a:p>
            <a:r>
              <a:rPr lang="cs-CZ" dirty="0" smtClean="0"/>
              <a:t>Parazitické</a:t>
            </a:r>
          </a:p>
          <a:p>
            <a:r>
              <a:rPr lang="cs-CZ" dirty="0" smtClean="0"/>
              <a:t>Symbiotické</a:t>
            </a:r>
          </a:p>
        </p:txBody>
      </p:sp>
    </p:spTree>
    <p:extLst>
      <p:ext uri="{BB962C8B-B14F-4D97-AF65-F5344CB8AC3E}">
        <p14:creationId xmlns:p14="http://schemas.microsoft.com/office/powerpoint/2010/main" val="34652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Houbová stélka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Vláknitá</a:t>
            </a:r>
            <a:r>
              <a:rPr lang="cs-CZ" altLang="cs-CZ" dirty="0"/>
              <a:t>, tenké houbové vlákno = </a:t>
            </a:r>
            <a:r>
              <a:rPr lang="cs-CZ" altLang="cs-CZ" b="1" dirty="0"/>
              <a:t>hyfa </a:t>
            </a:r>
          </a:p>
          <a:p>
            <a:r>
              <a:rPr lang="cs-CZ" altLang="cs-CZ" dirty="0" smtClean="0"/>
              <a:t>Hyfy </a:t>
            </a:r>
            <a:r>
              <a:rPr lang="cs-CZ" altLang="cs-CZ" dirty="0"/>
              <a:t>se větví, proplétají, tvoří podhoubí = </a:t>
            </a:r>
            <a:r>
              <a:rPr lang="cs-CZ" altLang="cs-CZ" b="1" dirty="0"/>
              <a:t>mycelium </a:t>
            </a:r>
          </a:p>
          <a:p>
            <a:r>
              <a:rPr lang="cs-CZ" altLang="cs-CZ" dirty="0" smtClean="0"/>
              <a:t>Vlákna </a:t>
            </a:r>
            <a:r>
              <a:rPr lang="cs-CZ" altLang="cs-CZ" dirty="0"/>
              <a:t>mohou vytvářet pletiva - </a:t>
            </a:r>
            <a:r>
              <a:rPr lang="cs-CZ" altLang="cs-CZ" b="1" dirty="0" err="1"/>
              <a:t>plektenchym</a:t>
            </a:r>
            <a:r>
              <a:rPr lang="cs-CZ" altLang="cs-CZ" dirty="0"/>
              <a:t> </a:t>
            </a:r>
          </a:p>
          <a:p>
            <a:pPr marL="0" indent="0">
              <a:buNone/>
            </a:pP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9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hub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</a:t>
            </a:r>
            <a:r>
              <a:rPr lang="cs-CZ" altLang="cs-CZ" dirty="0" smtClean="0"/>
              <a:t>ozklad </a:t>
            </a:r>
            <a:r>
              <a:rPr lang="cs-CZ" altLang="cs-CZ" dirty="0"/>
              <a:t>organických látek - tvorba humusu </a:t>
            </a:r>
          </a:p>
          <a:p>
            <a:r>
              <a:rPr lang="cs-CZ" altLang="cs-CZ" dirty="0"/>
              <a:t>S</a:t>
            </a:r>
            <a:r>
              <a:rPr lang="cs-CZ" altLang="cs-CZ" dirty="0" smtClean="0"/>
              <a:t>ložka </a:t>
            </a:r>
            <a:r>
              <a:rPr lang="cs-CZ" altLang="cs-CZ" dirty="0"/>
              <a:t>potravy člověka 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rodukce </a:t>
            </a:r>
            <a:r>
              <a:rPr lang="cs-CZ" altLang="cs-CZ" dirty="0"/>
              <a:t>enzymů, vitamínů, alkaloidů, protirakovinných látek 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ýznamné </a:t>
            </a:r>
            <a:r>
              <a:rPr lang="cs-CZ" altLang="cs-CZ" dirty="0"/>
              <a:t>i proti hmyzím škůdcům (houbové spory vyklíčí na těle mšice a tím ji zahubí)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ůvodci </a:t>
            </a:r>
            <a:r>
              <a:rPr lang="cs-CZ" altLang="cs-CZ" dirty="0"/>
              <a:t>chorob kulturních rostlin, zvířat a člověka </a:t>
            </a:r>
          </a:p>
          <a:p>
            <a:r>
              <a:rPr lang="cs-CZ" altLang="cs-CZ" dirty="0"/>
              <a:t>Z</a:t>
            </a:r>
            <a:r>
              <a:rPr lang="cs-CZ" altLang="cs-CZ" dirty="0" smtClean="0"/>
              <a:t>nehodnocování </a:t>
            </a:r>
            <a:r>
              <a:rPr lang="cs-CZ" altLang="cs-CZ" dirty="0"/>
              <a:t>zemědělských produktů včetně potravin, dřeva, textilií, atd.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1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složení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70 – 95% vody</a:t>
            </a:r>
          </a:p>
          <a:p>
            <a:r>
              <a:rPr lang="cs-CZ" dirty="0" smtClean="0"/>
              <a:t>Sušina: </a:t>
            </a:r>
          </a:p>
          <a:p>
            <a:pPr lvl="1"/>
            <a:r>
              <a:rPr lang="cs-CZ" dirty="0" smtClean="0"/>
              <a:t>5 - 35% bílkovin (stravitelnost je nižší než u bílkovin masa; kvalitativně rovnocenné díky obsahu aminokyselin), hřiby a žampiony obsahují více esenciálních aminokyselin než maso</a:t>
            </a:r>
          </a:p>
          <a:p>
            <a:pPr lvl="1"/>
            <a:r>
              <a:rPr lang="cs-CZ" dirty="0" smtClean="0"/>
              <a:t>0,5 – 3,5% tuku</a:t>
            </a:r>
          </a:p>
          <a:p>
            <a:pPr lvl="1"/>
            <a:r>
              <a:rPr lang="cs-CZ" dirty="0" smtClean="0"/>
              <a:t>1 – 6% sacharidů – polysacharid chitin – hůře stravitelné potraviny</a:t>
            </a:r>
          </a:p>
          <a:p>
            <a:pPr lvl="1"/>
            <a:r>
              <a:rPr lang="cs-CZ" dirty="0" smtClean="0"/>
              <a:t>Minerální látky – stopové množství; K, P, Ca, </a:t>
            </a:r>
            <a:r>
              <a:rPr lang="cs-CZ" dirty="0" err="1" smtClean="0"/>
              <a:t>Fe</a:t>
            </a:r>
            <a:r>
              <a:rPr lang="cs-CZ" dirty="0" smtClean="0"/>
              <a:t>, Se, Na, </a:t>
            </a:r>
            <a:r>
              <a:rPr lang="cs-CZ" dirty="0" err="1" smtClean="0"/>
              <a:t>Cu</a:t>
            </a:r>
            <a:endParaRPr lang="cs-CZ" dirty="0" smtClean="0"/>
          </a:p>
          <a:p>
            <a:pPr lvl="1"/>
            <a:r>
              <a:rPr lang="cs-CZ" dirty="0" smtClean="0"/>
              <a:t>Vitamíny rozpustné v tucích – vitamíny skupiny B, karoten, méně vit. D, E, K</a:t>
            </a:r>
          </a:p>
          <a:p>
            <a:pPr lvl="1"/>
            <a:r>
              <a:rPr lang="cs-CZ" dirty="0" smtClean="0"/>
              <a:t>antioxidanty, barviva</a:t>
            </a:r>
          </a:p>
          <a:p>
            <a:pPr lvl="1"/>
            <a:r>
              <a:rPr lang="cs-CZ" dirty="0" smtClean="0"/>
              <a:t>vláknina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7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hub pro výživu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 minerálních látek, vitamínů, bílkovin a vlákniny</a:t>
            </a:r>
          </a:p>
          <a:p>
            <a:r>
              <a:rPr lang="cs-CZ" dirty="0" smtClean="0"/>
              <a:t>Nestravitelný chitin – podporuje peristaltiku střev</a:t>
            </a:r>
          </a:p>
          <a:p>
            <a:r>
              <a:rPr lang="cs-CZ" dirty="0" smtClean="0"/>
              <a:t>Bílkoviny – hůře stravitelné – pozor u osob s poruchou ledvin</a:t>
            </a:r>
          </a:p>
          <a:p>
            <a:r>
              <a:rPr lang="cs-CZ" dirty="0" smtClean="0"/>
              <a:t>Obsah tuků je nízký – srovnatelná se zeleninou</a:t>
            </a:r>
          </a:p>
          <a:p>
            <a:r>
              <a:rPr lang="cs-CZ" dirty="0" smtClean="0"/>
              <a:t>Schopnost vyvolávat nasycení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400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ýdl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188</TotalTime>
  <Words>498</Words>
  <Application>Microsoft Office PowerPoint</Application>
  <PresentationFormat>Širokoúhlá obrazovka</PresentationFormat>
  <Paragraphs>105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Mýdlo</vt:lpstr>
      <vt:lpstr>Houby v potravinářství a farmakologii</vt:lpstr>
      <vt:lpstr>Houby (Fungi)</vt:lpstr>
      <vt:lpstr>Houby (Fungi)</vt:lpstr>
      <vt:lpstr>Charakteristika hub</vt:lpstr>
      <vt:lpstr>Houby</vt:lpstr>
      <vt:lpstr>Houbová stélka</vt:lpstr>
      <vt:lpstr>Význam hub</vt:lpstr>
      <vt:lpstr>Chemické složení</vt:lpstr>
      <vt:lpstr>Význam hub pro výživu</vt:lpstr>
      <vt:lpstr>Léčivé vlastnosti hub</vt:lpstr>
      <vt:lpstr>Žampion zahradní</vt:lpstr>
      <vt:lpstr>Hlíva ústřičná</vt:lpstr>
      <vt:lpstr>Kombucha</vt:lpstr>
      <vt:lpstr>Houževnatec jedlý</vt:lpstr>
      <vt:lpstr>Trsnatec lupenitý</vt:lpstr>
      <vt:lpstr>Lesklokorka lesklá</vt:lpstr>
      <vt:lpstr>Penízovka sametonohá</vt:lpstr>
      <vt:lpstr>Kvasinky</vt:lpstr>
      <vt:lpstr>Využívání hub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Houby v potravinářství a farmakologii</dc:title>
  <dc:creator>uzivatel</dc:creator>
  <cp:lastModifiedBy>Thorovska</cp:lastModifiedBy>
  <cp:revision>16</cp:revision>
  <dcterms:created xsi:type="dcterms:W3CDTF">2015-12-10T12:39:15Z</dcterms:created>
  <dcterms:modified xsi:type="dcterms:W3CDTF">2019-12-10T11:02:36Z</dcterms:modified>
</cp:coreProperties>
</file>