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1" r:id="rId7"/>
    <p:sldId id="259" r:id="rId8"/>
    <p:sldId id="260" r:id="rId9"/>
    <p:sldId id="258"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96" autoAdjust="0"/>
    <p:restoredTop sz="94660"/>
  </p:normalViewPr>
  <p:slideViewPr>
    <p:cSldViewPr snapToGrid="0">
      <p:cViewPr varScale="1">
        <p:scale>
          <a:sx n="114" d="100"/>
          <a:sy n="114" d="100"/>
        </p:scale>
        <p:origin x="40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2929D16D-536C-4372-B770-048B6E9DE850}" type="datetimeFigureOut">
              <a:rPr lang="cs-CZ" smtClean="0"/>
              <a:t>23.02.2025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1596910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929D16D-536C-4372-B770-048B6E9DE850}" type="datetimeFigureOut">
              <a:rPr lang="cs-CZ" smtClean="0"/>
              <a:t>23.02.2025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1344448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929D16D-536C-4372-B770-048B6E9DE850}" type="datetimeFigureOut">
              <a:rPr lang="cs-CZ" smtClean="0"/>
              <a:t>23.02.2025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2559535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929D16D-536C-4372-B770-048B6E9DE850}" type="datetimeFigureOut">
              <a:rPr lang="cs-CZ" smtClean="0"/>
              <a:t>23.02.2025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4077283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2929D16D-536C-4372-B770-048B6E9DE850}" type="datetimeFigureOut">
              <a:rPr lang="cs-CZ" smtClean="0"/>
              <a:t>23.02.2025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84882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929D16D-536C-4372-B770-048B6E9DE850}" type="datetimeFigureOut">
              <a:rPr lang="cs-CZ" smtClean="0"/>
              <a:t>23.02.2025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371661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929D16D-536C-4372-B770-048B6E9DE850}" type="datetimeFigureOut">
              <a:rPr lang="cs-CZ" smtClean="0"/>
              <a:t>23.02.2025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742659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2929D16D-536C-4372-B770-048B6E9DE850}" type="datetimeFigureOut">
              <a:rPr lang="cs-CZ" smtClean="0"/>
              <a:t>23.02.2025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3413482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929D16D-536C-4372-B770-048B6E9DE850}" type="datetimeFigureOut">
              <a:rPr lang="cs-CZ" smtClean="0"/>
              <a:t>23.02.2025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2552292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929D16D-536C-4372-B770-048B6E9DE850}" type="datetimeFigureOut">
              <a:rPr lang="cs-CZ" smtClean="0"/>
              <a:t>23.02.2025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1052859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2929D16D-536C-4372-B770-048B6E9DE850}" type="datetimeFigureOut">
              <a:rPr lang="cs-CZ" smtClean="0"/>
              <a:t>23.02.2025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5482180-717B-4B61-8BEE-E5A683A11569}" type="slidenum">
              <a:rPr lang="cs-CZ" smtClean="0"/>
              <a:t>‹#›</a:t>
            </a:fld>
            <a:endParaRPr lang="cs-CZ"/>
          </a:p>
        </p:txBody>
      </p:sp>
    </p:spTree>
    <p:extLst>
      <p:ext uri="{BB962C8B-B14F-4D97-AF65-F5344CB8AC3E}">
        <p14:creationId xmlns:p14="http://schemas.microsoft.com/office/powerpoint/2010/main" val="64741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9D16D-536C-4372-B770-048B6E9DE850}" type="datetimeFigureOut">
              <a:rPr lang="cs-CZ" smtClean="0"/>
              <a:t>23.02.2025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482180-717B-4B61-8BEE-E5A683A11569}" type="slidenum">
              <a:rPr lang="cs-CZ" smtClean="0"/>
              <a:t>‹#›</a:t>
            </a:fld>
            <a:endParaRPr lang="cs-CZ"/>
          </a:p>
        </p:txBody>
      </p:sp>
    </p:spTree>
    <p:extLst>
      <p:ext uri="{BB962C8B-B14F-4D97-AF65-F5344CB8AC3E}">
        <p14:creationId xmlns:p14="http://schemas.microsoft.com/office/powerpoint/2010/main" val="1522939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837727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pic>
        <p:nvPicPr>
          <p:cNvPr id="6" name="Zástupný symbol pro obsah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7600" y="2133600"/>
            <a:ext cx="4038600" cy="3067844"/>
          </a:xfrm>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203" y="0"/>
            <a:ext cx="10269594" cy="6858000"/>
          </a:xfrm>
          <a:prstGeom prst="rect">
            <a:avLst/>
          </a:prstGeom>
        </p:spPr>
      </p:pic>
    </p:spTree>
    <p:extLst>
      <p:ext uri="{BB962C8B-B14F-4D97-AF65-F5344CB8AC3E}">
        <p14:creationId xmlns:p14="http://schemas.microsoft.com/office/powerpoint/2010/main" val="3058070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A02C7-A7E3-4E99-A792-BCE9CC41B720}"/>
              </a:ext>
            </a:extLst>
          </p:cNvPr>
          <p:cNvSpPr>
            <a:spLocks noGrp="1"/>
          </p:cNvSpPr>
          <p:nvPr>
            <p:ph type="title"/>
          </p:nvPr>
        </p:nvSpPr>
        <p:spPr/>
        <p:txBody>
          <a:bodyPr/>
          <a:lstStyle/>
          <a:p>
            <a:r>
              <a:rPr lang="cs-CZ">
                <a:cs typeface="Calibri Light"/>
              </a:rPr>
              <a:t>Jazyk Karla Čapka</a:t>
            </a:r>
            <a:endParaRPr lang="cs-CZ"/>
          </a:p>
        </p:txBody>
      </p:sp>
      <p:sp>
        <p:nvSpPr>
          <p:cNvPr id="3" name="Content Placeholder 2">
            <a:extLst>
              <a:ext uri="{FF2B5EF4-FFF2-40B4-BE49-F238E27FC236}">
                <a16:creationId xmlns:a16="http://schemas.microsoft.com/office/drawing/2014/main" id="{E8FA0376-4E20-4492-B8DA-0026483D696C}"/>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cs-CZ">
                <a:cs typeface="Calibri"/>
              </a:rPr>
              <a:t>Jiří Opelík: Zdroje jazyka Karla Čapka. </a:t>
            </a:r>
          </a:p>
          <a:p>
            <a:pPr marL="0" indent="0">
              <a:buNone/>
            </a:pPr>
            <a:r>
              <a:rPr lang="cs-CZ">
                <a:cs typeface="Calibri"/>
              </a:rPr>
              <a:t>Lidovost jazyka</a:t>
            </a:r>
          </a:p>
          <a:p>
            <a:pPr marL="0" indent="0">
              <a:buNone/>
            </a:pPr>
            <a:r>
              <a:rPr lang="cs-CZ">
                <a:cs typeface="Calibri"/>
              </a:rPr>
              <a:t>Konceptuálnost jazyka</a:t>
            </a:r>
          </a:p>
          <a:p>
            <a:pPr marL="0" indent="0">
              <a:buNone/>
            </a:pPr>
            <a:r>
              <a:rPr lang="cs-CZ">
                <a:cs typeface="Calibri"/>
              </a:rPr>
              <a:t>Širokospektrálnost jazyka</a:t>
            </a:r>
            <a:endParaRPr lang="cs-CZ" dirty="0">
              <a:cs typeface="Calibri"/>
            </a:endParaRPr>
          </a:p>
          <a:p>
            <a:pPr marL="0" indent="0">
              <a:buNone/>
            </a:pPr>
            <a:r>
              <a:rPr lang="cs-CZ">
                <a:cs typeface="Calibri"/>
              </a:rPr>
              <a:t>Mluvenost, živost, aktualita dne</a:t>
            </a:r>
          </a:p>
          <a:p>
            <a:pPr marL="0" indent="0">
              <a:buNone/>
            </a:pPr>
            <a:r>
              <a:rPr lang="cs-CZ">
                <a:cs typeface="Calibri"/>
              </a:rPr>
              <a:t>Bezuzdná vášeň</a:t>
            </a:r>
            <a:endParaRPr lang="cs-CZ" dirty="0">
              <a:cs typeface="Calibri"/>
            </a:endParaRPr>
          </a:p>
          <a:p>
            <a:pPr marL="0" indent="0">
              <a:buNone/>
            </a:pPr>
            <a:r>
              <a:rPr lang="cs-CZ">
                <a:cs typeface="Calibri"/>
              </a:rPr>
              <a:t>Chvála řeči české (1927 novinově potom součást knihy </a:t>
            </a:r>
            <a:r>
              <a:rPr lang="cs-CZ" i="1">
                <a:cs typeface="Calibri"/>
              </a:rPr>
              <a:t>Marsyas</a:t>
            </a:r>
            <a:r>
              <a:rPr lang="cs-CZ">
                <a:cs typeface="Calibri"/>
              </a:rPr>
              <a:t>):"Chtěl bych umět napsat vše, co dovede vyjádřit; chtěl </a:t>
            </a:r>
            <a:r>
              <a:rPr lang="cs-CZ" dirty="0">
                <a:cs typeface="Calibri"/>
              </a:rPr>
              <a:t>bych užít aspoň jedinkrát všech krásných, určitých živoucích slov, která jsou v tobě. Nikdy jsi mi neselhala;jen já jsme selhával , necházeje ve své tvrdé hlavě dosti vědomí, dosti ovzletu, dosti poznání, abych to vše přesně vyjádřil. Musel bych žít sterým životem, abych Tě plně poznal; doposud nikdo  neshlédl vše, co jsi; ještě jsi před námi, tajmená, překypující a plná dalekých výhledů..." </a:t>
            </a:r>
          </a:p>
        </p:txBody>
      </p:sp>
    </p:spTree>
    <p:extLst>
      <p:ext uri="{BB962C8B-B14F-4D97-AF65-F5344CB8AC3E}">
        <p14:creationId xmlns:p14="http://schemas.microsoft.com/office/powerpoint/2010/main" val="1155674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a:xfrm>
            <a:off x="838200" y="495300"/>
            <a:ext cx="10515600" cy="5681663"/>
          </a:xfrm>
        </p:spPr>
        <p:txBody>
          <a:bodyPr>
            <a:normAutofit fontScale="77500" lnSpcReduction="20000"/>
          </a:bodyPr>
          <a:lstStyle/>
          <a:p>
            <a:r>
              <a:rPr lang="cs-CZ" dirty="0"/>
              <a:t>Polemiky Jaroslava </a:t>
            </a:r>
            <a:r>
              <a:rPr lang="cs-CZ" dirty="0" err="1"/>
              <a:t>Durycha</a:t>
            </a:r>
            <a:r>
              <a:rPr lang="cs-CZ" dirty="0"/>
              <a:t> s Karlem Čapkem od roku 1924</a:t>
            </a:r>
          </a:p>
          <a:p>
            <a:r>
              <a:rPr lang="cs-CZ" dirty="0"/>
              <a:t>Spojení s T.G.M.</a:t>
            </a:r>
          </a:p>
          <a:p>
            <a:r>
              <a:rPr lang="cs-CZ" dirty="0"/>
              <a:t>Rok 1937  Pláč Karla Čapka  Akord 1937  (Čapkova odpověď Copak je to za vojáka? Přítomnost 14, č. 2) </a:t>
            </a:r>
          </a:p>
          <a:p>
            <a:r>
              <a:rPr lang="cs-CZ" dirty="0"/>
              <a:t>polemika  vyvolaná Čapkovou angažovaností  - dva protilehlé tábory v reakcích na Španělskou válku Čapek označen jako občan kategorie C důstojníkem J. </a:t>
            </a:r>
            <a:r>
              <a:rPr lang="cs-CZ" dirty="0" err="1"/>
              <a:t>Durychem</a:t>
            </a:r>
            <a:r>
              <a:rPr lang="cs-CZ" dirty="0"/>
              <a:t> a lékařem – obrana jiným důstojníkem Fr. Langrem  další závažný článek </a:t>
            </a:r>
            <a:r>
              <a:rPr lang="cs-CZ" dirty="0" err="1"/>
              <a:t>Alakazor</a:t>
            </a:r>
            <a:r>
              <a:rPr lang="cs-CZ" dirty="0"/>
              <a:t>, Řád č. 5.</a:t>
            </a:r>
          </a:p>
          <a:p>
            <a:r>
              <a:rPr lang="cs-CZ" dirty="0"/>
              <a:t>Do polemik se vmísili i další např. Jaroslav Seifert Ranní noviny 11.1. 1937: „Nikoliv, nebudeme se tu ovšem přísti, na které straně barikády posedává Bůh a pláče…</a:t>
            </a:r>
          </a:p>
          <a:p>
            <a:r>
              <a:rPr lang="cs-CZ" dirty="0"/>
              <a:t>Obrana </a:t>
            </a:r>
            <a:r>
              <a:rPr lang="cs-CZ" dirty="0" err="1"/>
              <a:t>Durycha</a:t>
            </a:r>
            <a:r>
              <a:rPr lang="cs-CZ" dirty="0"/>
              <a:t>  František </a:t>
            </a:r>
            <a:r>
              <a:rPr lang="cs-CZ" dirty="0" err="1"/>
              <a:t>Lazecký</a:t>
            </a:r>
            <a:r>
              <a:rPr lang="cs-CZ" dirty="0"/>
              <a:t> , Karel </a:t>
            </a:r>
            <a:r>
              <a:rPr lang="cs-CZ" dirty="0" err="1"/>
              <a:t>Osovský</a:t>
            </a:r>
            <a:r>
              <a:rPr lang="cs-CZ" dirty="0"/>
              <a:t> </a:t>
            </a:r>
          </a:p>
          <a:p>
            <a:r>
              <a:rPr lang="cs-CZ" dirty="0"/>
              <a:t>1938  před Mnichovu společně podepsali výzvu Obce spisovatelů (výbor Obce Karel Čapek, Josef Hora, Jaroslav Kratochvíl) z 9. 9.  </a:t>
            </a:r>
            <a:r>
              <a:rPr lang="cs-CZ" dirty="0">
                <a:solidFill>
                  <a:srgbClr val="FF0000"/>
                </a:solidFill>
              </a:rPr>
              <a:t>K svědomí světa  </a:t>
            </a:r>
          </a:p>
          <a:p>
            <a:pPr marL="0" indent="0">
              <a:buNone/>
            </a:pPr>
            <a:r>
              <a:rPr lang="cs-CZ" dirty="0"/>
              <a:t>Po Mnichovu  Durychovy útoky na republiku stejně jako jiných katolíků  (např. pro Demla byl Čapek nepřítel č. 3., Mnichov je trest za bezbožnost první republiky za zradu na Svatováclavské koruně, podpora autoritativního režimu – řád)</a:t>
            </a:r>
          </a:p>
          <a:p>
            <a:pPr marL="0" indent="0">
              <a:buNone/>
            </a:pPr>
            <a:r>
              <a:rPr lang="cs-CZ" dirty="0"/>
              <a:t>Očista duší - Lumír 1. 11. 1938, (přetištěn Obnovou 10. 12.)</a:t>
            </a:r>
          </a:p>
          <a:p>
            <a:pPr marL="0" indent="0">
              <a:buNone/>
            </a:pPr>
            <a:r>
              <a:rPr lang="cs-CZ" dirty="0"/>
              <a:t>Kdes byl Karle Čapku? 13.11. 1938 Večer, morálně nezpůsobilý Čapek </a:t>
            </a:r>
          </a:p>
          <a:p>
            <a:pPr marL="0" indent="0">
              <a:buNone/>
            </a:pPr>
            <a:r>
              <a:rPr lang="cs-CZ" dirty="0"/>
              <a:t>Uctivý nekrolog</a:t>
            </a:r>
          </a:p>
          <a:p>
            <a:pPr marL="0" indent="0">
              <a:buNone/>
            </a:pPr>
            <a:endParaRPr lang="cs-CZ" dirty="0"/>
          </a:p>
          <a:p>
            <a:endParaRPr lang="cs-CZ" dirty="0"/>
          </a:p>
          <a:p>
            <a:endParaRPr lang="cs-CZ" dirty="0"/>
          </a:p>
        </p:txBody>
      </p:sp>
    </p:spTree>
    <p:extLst>
      <p:ext uri="{BB962C8B-B14F-4D97-AF65-F5344CB8AC3E}">
        <p14:creationId xmlns:p14="http://schemas.microsoft.com/office/powerpoint/2010/main" val="575474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 spisovatelů 1934 - 1939</a:t>
            </a:r>
          </a:p>
        </p:txBody>
      </p:sp>
      <p:sp>
        <p:nvSpPr>
          <p:cNvPr id="3" name="Zástupný symbol pro obsah 2"/>
          <p:cNvSpPr>
            <a:spLocks noGrp="1"/>
          </p:cNvSpPr>
          <p:nvPr>
            <p:ph idx="1"/>
          </p:nvPr>
        </p:nvSpPr>
        <p:spPr/>
        <p:txBody>
          <a:bodyPr>
            <a:normAutofit fontScale="92500" lnSpcReduction="10000"/>
          </a:bodyPr>
          <a:lstStyle/>
          <a:p>
            <a:r>
              <a:rPr lang="cs-CZ" dirty="0"/>
              <a:t>Angažovanost Obce v roce 1938  - Paměti Václava Černého 1938-1945</a:t>
            </a:r>
          </a:p>
          <a:p>
            <a:r>
              <a:rPr lang="cs-CZ" dirty="0"/>
              <a:t> zdánlivá marnost  - zachování svobody a cti </a:t>
            </a:r>
          </a:p>
          <a:p>
            <a:endParaRPr lang="cs-CZ" dirty="0"/>
          </a:p>
          <a:p>
            <a:r>
              <a:rPr lang="cs-CZ" dirty="0"/>
              <a:t>Boj do konce – to je skutečná národní hodnota  a boj nebyl marný spisovatel zůstal alespoň špatným svědomím národa </a:t>
            </a:r>
          </a:p>
          <a:p>
            <a:r>
              <a:rPr lang="cs-CZ" dirty="0"/>
              <a:t>Jednání Obce ukazovalo že mnichovská republika je žalostným </a:t>
            </a:r>
            <a:r>
              <a:rPr lang="cs-CZ" dirty="0" err="1"/>
              <a:t>provozoriem</a:t>
            </a:r>
            <a:endParaRPr lang="cs-CZ" dirty="0"/>
          </a:p>
          <a:p>
            <a:r>
              <a:rPr lang="cs-CZ" dirty="0"/>
              <a:t>Role Josefa Hory v Obci </a:t>
            </a:r>
          </a:p>
          <a:p>
            <a:r>
              <a:rPr lang="cs-CZ" dirty="0"/>
              <a:t>Hlavní řečník nad Čapkovým hrobem Josef Hora: „Mělo a má smysl mít svobodu? Dávat jí duchovní obsah, oslavovat ji? Čapkovo dílo podává kladnou odpověď.“</a:t>
            </a:r>
          </a:p>
          <a:p>
            <a:endParaRPr lang="cs-CZ" dirty="0"/>
          </a:p>
        </p:txBody>
      </p:sp>
    </p:spTree>
    <p:extLst>
      <p:ext uri="{BB962C8B-B14F-4D97-AF65-F5344CB8AC3E}">
        <p14:creationId xmlns:p14="http://schemas.microsoft.com/office/powerpoint/2010/main" val="2181212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Vila bratří Čapků a Dům na Strži</a:t>
            </a: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8500" y="2153444"/>
            <a:ext cx="3810000" cy="2552700"/>
          </a:xfr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558256"/>
            <a:ext cx="4064000" cy="2712244"/>
          </a:xfrm>
          <a:prstGeom prst="rect">
            <a:avLst/>
          </a:prstGeom>
        </p:spPr>
      </p:pic>
    </p:spTree>
    <p:extLst>
      <p:ext uri="{BB962C8B-B14F-4D97-AF65-F5344CB8AC3E}">
        <p14:creationId xmlns:p14="http://schemas.microsoft.com/office/powerpoint/2010/main" val="397225116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5FA23D04FBCB564E9A5A313F4373E406" ma:contentTypeVersion="4" ma:contentTypeDescription="Vytvoří nový dokument" ma:contentTypeScope="" ma:versionID="3c7f5c5ff2e04d445cb1a8b6a0c0bd1f">
  <xsd:schema xmlns:xsd="http://www.w3.org/2001/XMLSchema" xmlns:xs="http://www.w3.org/2001/XMLSchema" xmlns:p="http://schemas.microsoft.com/office/2006/metadata/properties" xmlns:ns2="e07b033d-8b6c-4e2e-b235-600748369eec" targetNamespace="http://schemas.microsoft.com/office/2006/metadata/properties" ma:root="true" ma:fieldsID="667afdb5fb888d797446005ac494d9f8" ns2:_="">
    <xsd:import namespace="e07b033d-8b6c-4e2e-b235-600748369ee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7b033d-8b6c-4e2e-b235-600748369e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E702801-196B-4120-A166-02E66CA4A6F7}">
  <ds:schemaRefs>
    <ds:schemaRef ds:uri="http://schemas.microsoft.com/sharepoint/v3/contenttype/forms"/>
  </ds:schemaRefs>
</ds:datastoreItem>
</file>

<file path=customXml/itemProps2.xml><?xml version="1.0" encoding="utf-8"?>
<ds:datastoreItem xmlns:ds="http://schemas.openxmlformats.org/officeDocument/2006/customXml" ds:itemID="{180D3FE9-361F-4396-9655-3E4FB987D6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7b033d-8b6c-4e2e-b235-600748369e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6432B1-9D14-48BB-8A94-03A6EE17C3B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154</TotalTime>
  <Words>317</Words>
  <Application>Microsoft Office PowerPoint</Application>
  <PresentationFormat>Širokoúhlá obrazovka</PresentationFormat>
  <Paragraphs>21</Paragraphs>
  <Slides>6</Slides>
  <Notes>0</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Motiv Office</vt:lpstr>
      <vt:lpstr>Prezentace aplikace PowerPoint</vt:lpstr>
      <vt:lpstr>Prezentace aplikace PowerPoint</vt:lpstr>
      <vt:lpstr>Jazyk Karla Čapka</vt:lpstr>
      <vt:lpstr>Prezentace aplikace PowerPoint</vt:lpstr>
      <vt:lpstr>Obec spisovatelů 1934 - 1939</vt:lpstr>
      <vt:lpstr>Vila bratří Čapků a Dům na Strži</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Heczková, Libuše</dc:creator>
  <cp:lastModifiedBy>Heczková, Libuše</cp:lastModifiedBy>
  <cp:revision>159</cp:revision>
  <dcterms:created xsi:type="dcterms:W3CDTF">2016-03-22T09:02:23Z</dcterms:created>
  <dcterms:modified xsi:type="dcterms:W3CDTF">2025-02-23T16:25:41Z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0x0101005FA23D04FBCB564E9A5A313F4373E406</vt:lpwstr>
  </property>
</Properties>
</file>