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60" r:id="rId3"/>
    <p:sldId id="284" r:id="rId4"/>
    <p:sldId id="285" r:id="rId5"/>
    <p:sldId id="272" r:id="rId6"/>
    <p:sldId id="261" r:id="rId7"/>
    <p:sldId id="263" r:id="rId8"/>
    <p:sldId id="265" r:id="rId9"/>
    <p:sldId id="266" r:id="rId10"/>
    <p:sldId id="268" r:id="rId11"/>
    <p:sldId id="269" r:id="rId12"/>
    <p:sldId id="271" r:id="rId13"/>
    <p:sldId id="273" r:id="rId14"/>
    <p:sldId id="274" r:id="rId15"/>
    <p:sldId id="275" r:id="rId16"/>
    <p:sldId id="276" r:id="rId17"/>
    <p:sldId id="282" r:id="rId18"/>
    <p:sldId id="281" r:id="rId19"/>
    <p:sldId id="283" r:id="rId2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E35D73-05C6-40C1-882F-3E70FD209CB0}" type="datetimeFigureOut">
              <a:rPr lang="cs-CZ" smtClean="0"/>
              <a:t>9.3.2019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3F0A-B682-4F80-9F01-D398A1C288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4480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3F0A-B682-4F80-9F01-D398A1C28831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25663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FCBB8-5050-4A99-A285-363DCDC89200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35999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3F0A-B682-4F80-9F01-D398A1C28831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12837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FCBB8-5050-4A99-A285-363DCDC89200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89585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3F0A-B682-4F80-9F01-D398A1C28831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9150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FCBB8-5050-4A99-A285-363DCDC89200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32297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3F0A-B682-4F80-9F01-D398A1C28831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41324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FCBB8-5050-4A99-A285-363DCDC89200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23289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FCBB8-5050-4A99-A285-363DCDC89200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0685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3F0A-B682-4F80-9F01-D398A1C28831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0740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FCBB8-5050-4A99-A285-363DCDC8920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1585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FCBB8-5050-4A99-A285-363DCDC8920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484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3F0A-B682-4F80-9F01-D398A1C28831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1137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FCBB8-5050-4A99-A285-363DCDC89200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1406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3F0A-B682-4F80-9F01-D398A1C28831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1825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FCBB8-5050-4A99-A285-363DCDC8920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51167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3F0A-B682-4F80-9F01-D398A1C28831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6318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t>9.3.2019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t>9.3.2019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t>9.3.2019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t>9.3.2019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t>9.3.2019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t>9.3.2019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t>9.3.2019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t>9.3.2019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t>9.3.2019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t>9.3.2019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t>9.3.2019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t>9.3.2019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 descr="Obsah obrázku interiér&#10;&#10;Popis byl vytvořen automaticky">
            <a:extLst>
              <a:ext uri="{FF2B5EF4-FFF2-40B4-BE49-F238E27FC236}">
                <a16:creationId xmlns:a16="http://schemas.microsoft.com/office/drawing/2014/main" id="{66522D12-97E6-44FB-9026-261302BA9F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3F6B0D7-B5BF-49F4-AFB3-923E1B656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Filmová věda v audiovizuální podobě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5752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4AE826-2707-4BA7-9F70-D53CFE692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cap="all" dirty="0">
                <a:latin typeface="Cambria" panose="02040503050406030204" pitchFamily="18" charset="0"/>
              </a:rPr>
              <a:t>DVD a filmová studia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E39B6DC-7D0C-4813-988F-5DD483B01B82}"/>
              </a:ext>
            </a:extLst>
          </p:cNvPr>
          <p:cNvSpPr/>
          <p:nvPr/>
        </p:nvSpPr>
        <p:spPr>
          <a:xfrm>
            <a:off x="0" y="1556792"/>
            <a:ext cx="5434240" cy="530120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5F6CAA16-DF11-4B22-B1DC-335CCC318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6832"/>
            <a:ext cx="4402832" cy="4065986"/>
          </a:xfrm>
        </p:spPr>
        <p:txBody>
          <a:bodyPr anchor="t">
            <a:normAutofit/>
          </a:bodyPr>
          <a:lstStyle/>
          <a:p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Přínos nových analytických i recepčních možností </a:t>
            </a:r>
          </a:p>
          <a:p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Kultura DVD bonusů: rozhovory, komentáře, sestřihy, </a:t>
            </a: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making-of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 a další </a:t>
            </a: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paratexty</a:t>
            </a: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Zvukový komentář: podřízenost neustále plynoucí řeči obrazů, riziko zdvojování</a:t>
            </a:r>
          </a:p>
          <a:p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Výrazní akademičtí komentátoři: Stephen Prince, Laura </a:t>
            </a: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Mulvey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, Jurij </a:t>
            </a: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Tsivian</a:t>
            </a: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10" name="Obrázek 9" descr="Obsah obrázku text, kniha, osoba&#10;&#10;Popis byl vytvořen automaticky">
            <a:extLst>
              <a:ext uri="{FF2B5EF4-FFF2-40B4-BE49-F238E27FC236}">
                <a16:creationId xmlns:a16="http://schemas.microsoft.com/office/drawing/2014/main" id="{6A353702-9835-4164-8512-7E2FA43C2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240" y="1550004"/>
            <a:ext cx="3709760" cy="530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683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ovéPole 22">
            <a:extLst>
              <a:ext uri="{FF2B5EF4-FFF2-40B4-BE49-F238E27FC236}">
                <a16:creationId xmlns:a16="http://schemas.microsoft.com/office/drawing/2014/main" id="{88C34340-BE6A-471C-9EFA-0BFED0E64277}"/>
              </a:ext>
            </a:extLst>
          </p:cNvPr>
          <p:cNvSpPr txBox="1"/>
          <p:nvPr/>
        </p:nvSpPr>
        <p:spPr>
          <a:xfrm>
            <a:off x="1619672" y="5805264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>
                <a:solidFill>
                  <a:schemeClr val="accent6"/>
                </a:solidFill>
                <a:latin typeface="Cambria" panose="02040503050406030204" pitchFamily="18" charset="0"/>
              </a:rPr>
              <a:t>Peeping</a:t>
            </a:r>
            <a:r>
              <a:rPr lang="cs-CZ" b="1" i="1" dirty="0">
                <a:solidFill>
                  <a:schemeClr val="accent6"/>
                </a:solidFill>
                <a:latin typeface="Cambria" panose="02040503050406030204" pitchFamily="18" charset="0"/>
              </a:rPr>
              <a:t> Tom DVD zvukový komentář </a:t>
            </a:r>
            <a:r>
              <a:rPr lang="en-US" b="1" dirty="0">
                <a:solidFill>
                  <a:schemeClr val="accent6"/>
                </a:solidFill>
                <a:latin typeface="Cambria" panose="02040503050406030204" pitchFamily="18" charset="0"/>
              </a:rPr>
              <a:t>(</a:t>
            </a:r>
            <a:r>
              <a:rPr lang="cs-CZ" b="1" dirty="0">
                <a:solidFill>
                  <a:schemeClr val="accent6"/>
                </a:solidFill>
                <a:latin typeface="Cambria" panose="02040503050406030204" pitchFamily="18" charset="0"/>
              </a:rPr>
              <a:t>Laura </a:t>
            </a:r>
            <a:r>
              <a:rPr lang="cs-CZ" b="1" dirty="0" err="1">
                <a:solidFill>
                  <a:schemeClr val="accent6"/>
                </a:solidFill>
                <a:latin typeface="Cambria" panose="02040503050406030204" pitchFamily="18" charset="0"/>
              </a:rPr>
              <a:t>Mulvey</a:t>
            </a:r>
            <a:r>
              <a:rPr lang="en-US" b="1" dirty="0">
                <a:solidFill>
                  <a:schemeClr val="accent6"/>
                </a:solidFill>
                <a:latin typeface="Cambria" panose="02040503050406030204" pitchFamily="18" charset="0"/>
              </a:rPr>
              <a:t>, 19</a:t>
            </a:r>
            <a:r>
              <a:rPr lang="cs-CZ" b="1" dirty="0">
                <a:solidFill>
                  <a:schemeClr val="accent6"/>
                </a:solidFill>
                <a:latin typeface="Cambria" panose="02040503050406030204" pitchFamily="18" charset="0"/>
              </a:rPr>
              <a:t>9</a:t>
            </a:r>
            <a:r>
              <a:rPr lang="en-US" b="1" dirty="0">
                <a:solidFill>
                  <a:schemeClr val="accent6"/>
                </a:solidFill>
                <a:latin typeface="Cambria" panose="02040503050406030204" pitchFamily="18" charset="0"/>
              </a:rPr>
              <a:t>9)</a:t>
            </a:r>
            <a:endParaRPr lang="cs-CZ" b="1" dirty="0">
              <a:solidFill>
                <a:schemeClr val="accent6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Obrázek 2" descr="Obsah obrázku interiér&#10;&#10;Popis byl vytvořen automaticky">
            <a:extLst>
              <a:ext uri="{FF2B5EF4-FFF2-40B4-BE49-F238E27FC236}">
                <a16:creationId xmlns:a16="http://schemas.microsoft.com/office/drawing/2014/main" id="{6EF03924-7193-422F-AF3C-B04027C2A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27" y="836712"/>
            <a:ext cx="7682746" cy="480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879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4AE826-2707-4BA7-9F70-D53CFE692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cap="all" dirty="0" err="1">
                <a:latin typeface="Cambria" panose="02040503050406030204" pitchFamily="18" charset="0"/>
              </a:rPr>
              <a:t>videopřednáška</a:t>
            </a:r>
            <a:endParaRPr lang="cs-CZ" sz="3200" cap="all" dirty="0">
              <a:latin typeface="Cambria" panose="02040503050406030204" pitchFamily="18" charset="0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E39B6DC-7D0C-4813-988F-5DD483B01B82}"/>
              </a:ext>
            </a:extLst>
          </p:cNvPr>
          <p:cNvSpPr/>
          <p:nvPr/>
        </p:nvSpPr>
        <p:spPr>
          <a:xfrm>
            <a:off x="0" y="1556792"/>
            <a:ext cx="4644008" cy="5292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5F6CAA16-DF11-4B22-B1DC-335CCC318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6832"/>
            <a:ext cx="3898776" cy="4065986"/>
          </a:xfrm>
        </p:spPr>
        <p:txBody>
          <a:bodyPr anchor="t">
            <a:normAutofit/>
          </a:bodyPr>
          <a:lstStyle/>
          <a:p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Tradice využívání obrázků a klipů v akademické výuce</a:t>
            </a:r>
          </a:p>
          <a:p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Autoritativní hlas, informační zhuštěnost, simultaneita zdrojů</a:t>
            </a:r>
          </a:p>
          <a:p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Možnost práce s rytmem: jak oživit statičnost formátu?</a:t>
            </a:r>
          </a:p>
          <a:p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David </a:t>
            </a: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Bordwell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 pojal jako svébytný útvar: PowerPoint jako rozhraní, detailní práce s diagramy a políčky z filmů</a:t>
            </a:r>
          </a:p>
          <a:p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8" name="Obrázek 7" descr="Obsah obrázku osoba, muž, interiér, držení&#10;&#10;Popis byl vytvořen automaticky">
            <a:extLst>
              <a:ext uri="{FF2B5EF4-FFF2-40B4-BE49-F238E27FC236}">
                <a16:creationId xmlns:a16="http://schemas.microsoft.com/office/drawing/2014/main" id="{CCBDAF4A-B212-427A-AD19-3BD0B26670A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46698"/>
            <a:ext cx="4499992" cy="2653200"/>
          </a:xfrm>
          <a:prstGeom prst="rect">
            <a:avLst/>
          </a:prstGeom>
        </p:spPr>
      </p:pic>
      <p:pic>
        <p:nvPicPr>
          <p:cNvPr id="10" name="Obrázek 9" descr="Obsah obrázku muž, osoba&#10;&#10;Popis byl vytvořen automaticky">
            <a:extLst>
              <a:ext uri="{FF2B5EF4-FFF2-40B4-BE49-F238E27FC236}">
                <a16:creationId xmlns:a16="http://schemas.microsoft.com/office/drawing/2014/main" id="{43A82FE7-7B77-4040-8F8F-6E7536704D20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202792"/>
            <a:ext cx="4499992" cy="266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320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ovéPole 22">
            <a:extLst>
              <a:ext uri="{FF2B5EF4-FFF2-40B4-BE49-F238E27FC236}">
                <a16:creationId xmlns:a16="http://schemas.microsoft.com/office/drawing/2014/main" id="{88C34340-BE6A-471C-9EFA-0BFED0E64277}"/>
              </a:ext>
            </a:extLst>
          </p:cNvPr>
          <p:cNvSpPr txBox="1"/>
          <p:nvPr/>
        </p:nvSpPr>
        <p:spPr>
          <a:xfrm>
            <a:off x="1043608" y="5908630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>
                <a:solidFill>
                  <a:schemeClr val="accent6"/>
                </a:solidFill>
                <a:latin typeface="Cambria" panose="02040503050406030204" pitchFamily="18" charset="0"/>
              </a:rPr>
              <a:t>How</a:t>
            </a:r>
            <a:r>
              <a:rPr lang="cs-CZ" b="1" i="1" dirty="0">
                <a:solidFill>
                  <a:schemeClr val="accent6"/>
                </a:solidFill>
                <a:latin typeface="Cambria" panose="02040503050406030204" pitchFamily="18" charset="0"/>
              </a:rPr>
              <a:t> </a:t>
            </a:r>
            <a:r>
              <a:rPr lang="cs-CZ" b="1" i="1" dirty="0" err="1">
                <a:solidFill>
                  <a:schemeClr val="accent6"/>
                </a:solidFill>
                <a:latin typeface="Cambria" panose="02040503050406030204" pitchFamily="18" charset="0"/>
              </a:rPr>
              <a:t>Motion</a:t>
            </a:r>
            <a:r>
              <a:rPr lang="cs-CZ" b="1" i="1" dirty="0">
                <a:solidFill>
                  <a:schemeClr val="accent6"/>
                </a:solidFill>
                <a:latin typeface="Cambria" panose="02040503050406030204" pitchFamily="18" charset="0"/>
              </a:rPr>
              <a:t> </a:t>
            </a:r>
            <a:r>
              <a:rPr lang="cs-CZ" b="1" i="1" dirty="0" err="1">
                <a:solidFill>
                  <a:schemeClr val="accent6"/>
                </a:solidFill>
                <a:latin typeface="Cambria" panose="02040503050406030204" pitchFamily="18" charset="0"/>
              </a:rPr>
              <a:t>Pictures</a:t>
            </a:r>
            <a:r>
              <a:rPr lang="cs-CZ" b="1" i="1" dirty="0">
                <a:solidFill>
                  <a:schemeClr val="accent6"/>
                </a:solidFill>
                <a:latin typeface="Cambria" panose="02040503050406030204" pitchFamily="18" charset="0"/>
              </a:rPr>
              <a:t> </a:t>
            </a:r>
            <a:r>
              <a:rPr lang="cs-CZ" b="1" i="1" dirty="0" err="1">
                <a:solidFill>
                  <a:schemeClr val="accent6"/>
                </a:solidFill>
                <a:latin typeface="Cambria" panose="02040503050406030204" pitchFamily="18" charset="0"/>
              </a:rPr>
              <a:t>Became</a:t>
            </a:r>
            <a:r>
              <a:rPr lang="cs-CZ" b="1" i="1" dirty="0">
                <a:solidFill>
                  <a:schemeClr val="accent6"/>
                </a:solidFill>
                <a:latin typeface="Cambria" panose="02040503050406030204" pitchFamily="18" charset="0"/>
              </a:rPr>
              <a:t> </a:t>
            </a:r>
            <a:r>
              <a:rPr lang="cs-CZ" b="1" i="1" dirty="0" err="1">
                <a:solidFill>
                  <a:schemeClr val="accent6"/>
                </a:solidFill>
                <a:latin typeface="Cambria" panose="02040503050406030204" pitchFamily="18" charset="0"/>
              </a:rPr>
              <a:t>the</a:t>
            </a:r>
            <a:r>
              <a:rPr lang="cs-CZ" b="1" i="1" dirty="0">
                <a:solidFill>
                  <a:schemeClr val="accent6"/>
                </a:solidFill>
                <a:latin typeface="Cambria" panose="02040503050406030204" pitchFamily="18" charset="0"/>
              </a:rPr>
              <a:t> </a:t>
            </a:r>
            <a:r>
              <a:rPr lang="cs-CZ" b="1" i="1" dirty="0" err="1">
                <a:solidFill>
                  <a:schemeClr val="accent6"/>
                </a:solidFill>
                <a:latin typeface="Cambria" panose="02040503050406030204" pitchFamily="18" charset="0"/>
              </a:rPr>
              <a:t>Movies</a:t>
            </a:r>
            <a:r>
              <a:rPr lang="cs-CZ" b="1" i="1" dirty="0">
                <a:solidFill>
                  <a:schemeClr val="accent6"/>
                </a:solidFill>
                <a:latin typeface="Cambria" panose="02040503050406030204" pitchFamily="18" charset="0"/>
              </a:rPr>
              <a:t> </a:t>
            </a:r>
            <a:r>
              <a:rPr lang="en-US" b="1" dirty="0">
                <a:solidFill>
                  <a:schemeClr val="accent6"/>
                </a:solidFill>
                <a:latin typeface="Cambria" panose="02040503050406030204" pitchFamily="18" charset="0"/>
              </a:rPr>
              <a:t>(</a:t>
            </a:r>
            <a:r>
              <a:rPr lang="cs-CZ" b="1" dirty="0">
                <a:solidFill>
                  <a:schemeClr val="accent6"/>
                </a:solidFill>
                <a:latin typeface="Cambria" panose="02040503050406030204" pitchFamily="18" charset="0"/>
              </a:rPr>
              <a:t>David </a:t>
            </a:r>
            <a:r>
              <a:rPr lang="cs-CZ" b="1" dirty="0" err="1">
                <a:solidFill>
                  <a:schemeClr val="accent6"/>
                </a:solidFill>
                <a:latin typeface="Cambria" panose="02040503050406030204" pitchFamily="18" charset="0"/>
              </a:rPr>
              <a:t>Bordwell</a:t>
            </a:r>
            <a:r>
              <a:rPr lang="en-US" b="1" dirty="0">
                <a:solidFill>
                  <a:schemeClr val="accent6"/>
                </a:solidFill>
                <a:latin typeface="Cambria" panose="02040503050406030204" pitchFamily="18" charset="0"/>
              </a:rPr>
              <a:t>, </a:t>
            </a:r>
            <a:r>
              <a:rPr lang="cs-CZ" b="1" dirty="0">
                <a:solidFill>
                  <a:schemeClr val="accent6"/>
                </a:solidFill>
                <a:latin typeface="Cambria" panose="02040503050406030204" pitchFamily="18" charset="0"/>
              </a:rPr>
              <a:t>2012</a:t>
            </a:r>
            <a:r>
              <a:rPr lang="en-US" b="1" dirty="0">
                <a:solidFill>
                  <a:schemeClr val="accent6"/>
                </a:solidFill>
                <a:latin typeface="Cambria" panose="02040503050406030204" pitchFamily="18" charset="0"/>
              </a:rPr>
              <a:t>)</a:t>
            </a:r>
            <a:endParaRPr lang="cs-CZ" b="1" dirty="0">
              <a:solidFill>
                <a:schemeClr val="accent6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EA08C44-68B3-4160-B0C8-8FC0B6B32E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r="8263"/>
          <a:stretch/>
        </p:blipFill>
        <p:spPr>
          <a:xfrm>
            <a:off x="1280890" y="764704"/>
            <a:ext cx="6480720" cy="485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489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4AE826-2707-4BA7-9F70-D53CFE692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cap="all" dirty="0">
                <a:latin typeface="Cambria" panose="02040503050406030204" pitchFamily="18" charset="0"/>
              </a:rPr>
              <a:t>Media </a:t>
            </a:r>
            <a:r>
              <a:rPr lang="cs-CZ" sz="3200" cap="all" dirty="0" err="1">
                <a:latin typeface="Cambria" panose="02040503050406030204" pitchFamily="18" charset="0"/>
              </a:rPr>
              <a:t>stylo</a:t>
            </a:r>
            <a:endParaRPr lang="cs-CZ" sz="3200" cap="all" dirty="0">
              <a:latin typeface="Cambria" panose="02040503050406030204" pitchFamily="18" charset="0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E39B6DC-7D0C-4813-988F-5DD483B01B82}"/>
              </a:ext>
            </a:extLst>
          </p:cNvPr>
          <p:cNvSpPr/>
          <p:nvPr/>
        </p:nvSpPr>
        <p:spPr>
          <a:xfrm>
            <a:off x="0" y="1556792"/>
            <a:ext cx="4572000" cy="530120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5F6CAA16-DF11-4B22-B1DC-335CCC318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6832"/>
            <a:ext cx="3823334" cy="4065986"/>
          </a:xfrm>
        </p:spPr>
        <p:txBody>
          <a:bodyPr anchor="t">
            <a:normAutofit/>
          </a:bodyPr>
          <a:lstStyle/>
          <a:p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Eric </a:t>
            </a: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Faden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: výzkum v podobě audiovizuálního spektáklu</a:t>
            </a:r>
          </a:p>
          <a:p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Využití videa k prolomení hranic akademického diskursu</a:t>
            </a:r>
          </a:p>
          <a:p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Propojení odborných poznatků s postupy film-eseje či </a:t>
            </a: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mockumentu</a:t>
            </a: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Eric </a:t>
            </a: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Faden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: </a:t>
            </a:r>
            <a:r>
              <a:rPr lang="cs-CZ" sz="18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Manifesto</a:t>
            </a:r>
            <a:r>
              <a:rPr lang="cs-CZ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cs-CZ" sz="18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for</a:t>
            </a:r>
            <a:r>
              <a:rPr lang="cs-CZ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cs-CZ" sz="18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Critical</a:t>
            </a:r>
            <a:r>
              <a:rPr lang="cs-CZ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 Media</a:t>
            </a: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8" name="Obrázek 7" descr="Obsah obrázku fotka, exteriér, budova, obloha&#10;&#10;Popis byl vytvořen automaticky">
            <a:extLst>
              <a:ext uri="{FF2B5EF4-FFF2-40B4-BE49-F238E27FC236}">
                <a16:creationId xmlns:a16="http://schemas.microsoft.com/office/drawing/2014/main" id="{341DE84E-06DC-4283-A40E-37EAF43F34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25"/>
          <a:stretch/>
        </p:blipFill>
        <p:spPr>
          <a:xfrm>
            <a:off x="4572001" y="1543396"/>
            <a:ext cx="4572000" cy="53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03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ovéPole 22">
            <a:extLst>
              <a:ext uri="{FF2B5EF4-FFF2-40B4-BE49-F238E27FC236}">
                <a16:creationId xmlns:a16="http://schemas.microsoft.com/office/drawing/2014/main" id="{88C34340-BE6A-471C-9EFA-0BFED0E64277}"/>
              </a:ext>
            </a:extLst>
          </p:cNvPr>
          <p:cNvSpPr txBox="1"/>
          <p:nvPr/>
        </p:nvSpPr>
        <p:spPr>
          <a:xfrm>
            <a:off x="2051720" y="5836622"/>
            <a:ext cx="5508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>
                <a:solidFill>
                  <a:schemeClr val="accent6"/>
                </a:solidFill>
                <a:latin typeface="Cambria" panose="02040503050406030204" pitchFamily="18" charset="0"/>
              </a:rPr>
              <a:t>The</a:t>
            </a:r>
            <a:r>
              <a:rPr lang="cs-CZ" b="1" i="1" dirty="0">
                <a:solidFill>
                  <a:schemeClr val="accent6"/>
                </a:solidFill>
                <a:latin typeface="Cambria" panose="02040503050406030204" pitchFamily="18" charset="0"/>
              </a:rPr>
              <a:t> </a:t>
            </a:r>
            <a:r>
              <a:rPr lang="cs-CZ" b="1" i="1" dirty="0" err="1">
                <a:solidFill>
                  <a:schemeClr val="accent6"/>
                </a:solidFill>
                <a:latin typeface="Cambria" panose="02040503050406030204" pitchFamily="18" charset="0"/>
              </a:rPr>
              <a:t>Documentary</a:t>
            </a:r>
            <a:r>
              <a:rPr lang="en-US" b="1" i="1" dirty="0">
                <a:solidFill>
                  <a:schemeClr val="accent6"/>
                </a:solidFill>
                <a:latin typeface="Cambria" panose="02040503050406030204" pitchFamily="18" charset="0"/>
              </a:rPr>
              <a:t>’s</a:t>
            </a:r>
            <a:r>
              <a:rPr lang="cs-CZ" b="1" i="1" dirty="0">
                <a:solidFill>
                  <a:schemeClr val="accent6"/>
                </a:solidFill>
                <a:latin typeface="Cambria" panose="02040503050406030204" pitchFamily="18" charset="0"/>
              </a:rPr>
              <a:t> New </a:t>
            </a:r>
            <a:r>
              <a:rPr lang="cs-CZ" b="1" i="1" dirty="0" err="1">
                <a:solidFill>
                  <a:schemeClr val="accent6"/>
                </a:solidFill>
                <a:latin typeface="Cambria" panose="02040503050406030204" pitchFamily="18" charset="0"/>
              </a:rPr>
              <a:t>Politics</a:t>
            </a:r>
            <a:r>
              <a:rPr lang="cs-CZ" b="1" i="1" dirty="0">
                <a:solidFill>
                  <a:schemeClr val="accent6"/>
                </a:solidFill>
                <a:latin typeface="Cambria" panose="02040503050406030204" pitchFamily="18" charset="0"/>
              </a:rPr>
              <a:t> </a:t>
            </a:r>
            <a:r>
              <a:rPr lang="en-US" b="1" dirty="0">
                <a:solidFill>
                  <a:schemeClr val="accent6"/>
                </a:solidFill>
                <a:latin typeface="Cambria" panose="02040503050406030204" pitchFamily="18" charset="0"/>
              </a:rPr>
              <a:t>(</a:t>
            </a:r>
            <a:r>
              <a:rPr lang="cs-CZ" b="1" dirty="0">
                <a:solidFill>
                  <a:schemeClr val="accent6"/>
                </a:solidFill>
                <a:latin typeface="Cambria" panose="02040503050406030204" pitchFamily="18" charset="0"/>
              </a:rPr>
              <a:t>Eric </a:t>
            </a:r>
            <a:r>
              <a:rPr lang="cs-CZ" b="1" dirty="0" err="1">
                <a:solidFill>
                  <a:schemeClr val="accent6"/>
                </a:solidFill>
                <a:latin typeface="Cambria" panose="02040503050406030204" pitchFamily="18" charset="0"/>
              </a:rPr>
              <a:t>Faden</a:t>
            </a:r>
            <a:r>
              <a:rPr lang="en-US" b="1" dirty="0">
                <a:solidFill>
                  <a:schemeClr val="accent6"/>
                </a:solidFill>
                <a:latin typeface="Cambria" panose="02040503050406030204" pitchFamily="18" charset="0"/>
              </a:rPr>
              <a:t>, </a:t>
            </a:r>
            <a:r>
              <a:rPr lang="cs-CZ" b="1" dirty="0">
                <a:solidFill>
                  <a:schemeClr val="accent6"/>
                </a:solidFill>
                <a:latin typeface="Cambria" panose="02040503050406030204" pitchFamily="18" charset="0"/>
              </a:rPr>
              <a:t>2005</a:t>
            </a:r>
            <a:r>
              <a:rPr lang="en-US" b="1" dirty="0">
                <a:solidFill>
                  <a:schemeClr val="accent6"/>
                </a:solidFill>
                <a:latin typeface="Cambria" panose="02040503050406030204" pitchFamily="18" charset="0"/>
              </a:rPr>
              <a:t>)</a:t>
            </a:r>
            <a:endParaRPr lang="cs-CZ" b="1" dirty="0">
              <a:solidFill>
                <a:schemeClr val="accent6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3825165-C242-4573-BFEF-EBB97E3E7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01" y="1052736"/>
            <a:ext cx="8156398" cy="458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544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4AE826-2707-4BA7-9F70-D53CFE692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cap="all" dirty="0">
                <a:latin typeface="Cambria" panose="02040503050406030204" pitchFamily="18" charset="0"/>
              </a:rPr>
              <a:t>Akademické výzkumné video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E39B6DC-7D0C-4813-988F-5DD483B01B82}"/>
              </a:ext>
            </a:extLst>
          </p:cNvPr>
          <p:cNvSpPr/>
          <p:nvPr/>
        </p:nvSpPr>
        <p:spPr>
          <a:xfrm>
            <a:off x="0" y="1556792"/>
            <a:ext cx="4572000" cy="530120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5F6CAA16-DF11-4B22-B1DC-335CCC318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6832"/>
            <a:ext cx="3823334" cy="4065986"/>
          </a:xfrm>
        </p:spPr>
        <p:txBody>
          <a:bodyPr anchor="t">
            <a:normAutofit/>
          </a:bodyPr>
          <a:lstStyle/>
          <a:p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Jak audiovizuální eseji vtisknout ryze akademickou podobu?</a:t>
            </a:r>
          </a:p>
          <a:p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Adaptování struktury a argumentace odborného textu 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</a:rPr>
              <a:t>(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včetně citací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</a:rPr>
              <a:t>)</a:t>
            </a:r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Výrazné zapojení </a:t>
            </a: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voiceoveru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, grafiky či textu, zejména k rozboru jednotlivých scén či vysvětlení pojmů</a:t>
            </a:r>
          </a:p>
          <a:p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Miklos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 Kiss a Thomas van den </a:t>
            </a: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Berg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: </a:t>
            </a:r>
            <a:r>
              <a:rPr lang="cs-CZ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Film </a:t>
            </a:r>
            <a:r>
              <a:rPr lang="cs-CZ" sz="18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Studies</a:t>
            </a:r>
            <a:r>
              <a:rPr lang="cs-CZ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 in </a:t>
            </a:r>
            <a:r>
              <a:rPr lang="cs-CZ" sz="18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Motion</a:t>
            </a:r>
            <a:endParaRPr lang="cs-CZ" sz="1800" i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46F5A63-80EA-49F9-833D-D65C60834E39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545892"/>
            <a:ext cx="4571999" cy="2646000"/>
          </a:xfrm>
          <a:prstGeom prst="rect">
            <a:avLst/>
          </a:prstGeom>
        </p:spPr>
      </p:pic>
      <p:pic>
        <p:nvPicPr>
          <p:cNvPr id="10" name="Obrázek 9" descr="Obsah obrázku snímek obrazovky&#10;&#10;Popis byl vytvořen automaticky">
            <a:extLst>
              <a:ext uri="{FF2B5EF4-FFF2-40B4-BE49-F238E27FC236}">
                <a16:creationId xmlns:a16="http://schemas.microsoft.com/office/drawing/2014/main" id="{1FB371C2-BAD2-47E3-B51E-54F3ABD09340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" t="2867" r="2200" b="23281"/>
          <a:stretch/>
        </p:blipFill>
        <p:spPr>
          <a:xfrm>
            <a:off x="4572000" y="4192338"/>
            <a:ext cx="4572000" cy="266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590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ovéPole 22">
            <a:extLst>
              <a:ext uri="{FF2B5EF4-FFF2-40B4-BE49-F238E27FC236}">
                <a16:creationId xmlns:a16="http://schemas.microsoft.com/office/drawing/2014/main" id="{88C34340-BE6A-471C-9EFA-0BFED0E64277}"/>
              </a:ext>
            </a:extLst>
          </p:cNvPr>
          <p:cNvSpPr txBox="1"/>
          <p:nvPr/>
        </p:nvSpPr>
        <p:spPr>
          <a:xfrm>
            <a:off x="683568" y="583662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accent6"/>
                </a:solidFill>
                <a:latin typeface="Cambria" panose="02040503050406030204" pitchFamily="18" charset="0"/>
              </a:rPr>
              <a:t>Jacques Tati’s PLAYTIME – How to make a [critical] joke</a:t>
            </a:r>
            <a:r>
              <a:rPr lang="cs-CZ" b="1" i="1" dirty="0">
                <a:solidFill>
                  <a:schemeClr val="accent6"/>
                </a:solidFill>
                <a:latin typeface="Cambria" panose="02040503050406030204" pitchFamily="18" charset="0"/>
              </a:rPr>
              <a:t> </a:t>
            </a:r>
            <a:r>
              <a:rPr lang="en-US" b="1" dirty="0">
                <a:solidFill>
                  <a:schemeClr val="accent6"/>
                </a:solidFill>
                <a:latin typeface="Cambria" panose="02040503050406030204" pitchFamily="18" charset="0"/>
              </a:rPr>
              <a:t>(</a:t>
            </a:r>
            <a:r>
              <a:rPr lang="cs-CZ" b="1" dirty="0">
                <a:solidFill>
                  <a:schemeClr val="accent6"/>
                </a:solidFill>
                <a:latin typeface="Cambria" panose="02040503050406030204" pitchFamily="18" charset="0"/>
              </a:rPr>
              <a:t>Miklós Kiss</a:t>
            </a:r>
            <a:r>
              <a:rPr lang="en-US" b="1" dirty="0">
                <a:solidFill>
                  <a:schemeClr val="accent6"/>
                </a:solidFill>
                <a:latin typeface="Cambria" panose="02040503050406030204" pitchFamily="18" charset="0"/>
              </a:rPr>
              <a:t>, </a:t>
            </a:r>
            <a:r>
              <a:rPr lang="cs-CZ" b="1" dirty="0">
                <a:solidFill>
                  <a:schemeClr val="accent6"/>
                </a:solidFill>
                <a:latin typeface="Cambria" panose="02040503050406030204" pitchFamily="18" charset="0"/>
              </a:rPr>
              <a:t>2016</a:t>
            </a:r>
            <a:r>
              <a:rPr lang="en-US" b="1" dirty="0">
                <a:solidFill>
                  <a:schemeClr val="accent6"/>
                </a:solidFill>
                <a:latin typeface="Cambria" panose="02040503050406030204" pitchFamily="18" charset="0"/>
              </a:rPr>
              <a:t>)</a:t>
            </a:r>
            <a:endParaRPr lang="cs-CZ" b="1" dirty="0">
              <a:solidFill>
                <a:schemeClr val="accent6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Obrázek 2" descr="Obsah obrázku fotka, interiér, zeď&#10;&#10;Popis byl vytvořen automaticky">
            <a:extLst>
              <a:ext uri="{FF2B5EF4-FFF2-40B4-BE49-F238E27FC236}">
                <a16:creationId xmlns:a16="http://schemas.microsoft.com/office/drawing/2014/main" id="{44B4964F-9A20-4C2E-BB47-CA06C524B0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51" y="980728"/>
            <a:ext cx="8156397" cy="458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58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4AE826-2707-4BA7-9F70-D53CFE692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cap="all" dirty="0">
                <a:latin typeface="Cambria" panose="02040503050406030204" pitchFamily="18" charset="0"/>
              </a:rPr>
              <a:t>shrnutí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E39B6DC-7D0C-4813-988F-5DD483B01B82}"/>
              </a:ext>
            </a:extLst>
          </p:cNvPr>
          <p:cNvSpPr/>
          <p:nvPr/>
        </p:nvSpPr>
        <p:spPr>
          <a:xfrm>
            <a:off x="-1" y="1556792"/>
            <a:ext cx="9144001" cy="530120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5F6CAA16-DF11-4B22-B1DC-335CCC318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916832"/>
            <a:ext cx="6624736" cy="4065986"/>
          </a:xfrm>
        </p:spPr>
        <p:txBody>
          <a:bodyPr anchor="t">
            <a:normAutofit/>
          </a:bodyPr>
          <a:lstStyle/>
          <a:p>
            <a:r>
              <a:rPr lang="cs-CZ" sz="2000" cap="all" dirty="0">
                <a:solidFill>
                  <a:schemeClr val="bg1"/>
                </a:solidFill>
                <a:latin typeface="Cambria" panose="02040503050406030204" pitchFamily="18" charset="0"/>
              </a:rPr>
              <a:t>Práce s filmovými okénky</a:t>
            </a:r>
          </a:p>
          <a:p>
            <a:r>
              <a:rPr lang="cs-CZ" sz="2000" cap="all" dirty="0">
                <a:solidFill>
                  <a:schemeClr val="bg1"/>
                </a:solidFill>
                <a:latin typeface="Cambria" panose="02040503050406030204" pitchFamily="18" charset="0"/>
              </a:rPr>
              <a:t>dokumenty o filmařích</a:t>
            </a:r>
          </a:p>
          <a:p>
            <a:r>
              <a:rPr lang="cs-CZ" sz="2000" cap="all" dirty="0">
                <a:solidFill>
                  <a:schemeClr val="bg1"/>
                </a:solidFill>
                <a:latin typeface="Cambria" panose="02040503050406030204" pitchFamily="18" charset="0"/>
              </a:rPr>
              <a:t>teoretická avantgarda</a:t>
            </a:r>
          </a:p>
          <a:p>
            <a:r>
              <a:rPr lang="cs-CZ" sz="2000" cap="all" dirty="0">
                <a:solidFill>
                  <a:schemeClr val="bg1"/>
                </a:solidFill>
                <a:latin typeface="Cambria" panose="02040503050406030204" pitchFamily="18" charset="0"/>
              </a:rPr>
              <a:t>DVD komentář</a:t>
            </a:r>
          </a:p>
          <a:p>
            <a:r>
              <a:rPr lang="cs-CZ" sz="2000" cap="all" dirty="0" err="1">
                <a:solidFill>
                  <a:schemeClr val="bg1"/>
                </a:solidFill>
                <a:latin typeface="Cambria" panose="02040503050406030204" pitchFamily="18" charset="0"/>
              </a:rPr>
              <a:t>videopřednáška</a:t>
            </a:r>
            <a:endParaRPr lang="cs-CZ" sz="2000" cap="all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cs-CZ" sz="2000" cap="all" dirty="0">
                <a:solidFill>
                  <a:schemeClr val="bg1"/>
                </a:solidFill>
                <a:latin typeface="Cambria" panose="02040503050406030204" pitchFamily="18" charset="0"/>
              </a:rPr>
              <a:t>media </a:t>
            </a:r>
            <a:r>
              <a:rPr lang="cs-CZ" sz="2000" cap="all" dirty="0" err="1">
                <a:solidFill>
                  <a:schemeClr val="bg1"/>
                </a:solidFill>
                <a:latin typeface="Cambria" panose="02040503050406030204" pitchFamily="18" charset="0"/>
              </a:rPr>
              <a:t>stylo</a:t>
            </a:r>
            <a:endParaRPr lang="cs-CZ" sz="2000" cap="all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cs-CZ" sz="2000" cap="all" dirty="0">
                <a:solidFill>
                  <a:schemeClr val="bg1"/>
                </a:solidFill>
                <a:latin typeface="Cambria" panose="02040503050406030204" pitchFamily="18" charset="0"/>
              </a:rPr>
              <a:t>Akademické výzkumné video</a:t>
            </a:r>
          </a:p>
        </p:txBody>
      </p:sp>
    </p:spTree>
    <p:extLst>
      <p:ext uri="{BB962C8B-B14F-4D97-AF65-F5344CB8AC3E}">
        <p14:creationId xmlns:p14="http://schemas.microsoft.com/office/powerpoint/2010/main" val="1558736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ovéPole 22">
            <a:extLst>
              <a:ext uri="{FF2B5EF4-FFF2-40B4-BE49-F238E27FC236}">
                <a16:creationId xmlns:a16="http://schemas.microsoft.com/office/drawing/2014/main" id="{88C34340-BE6A-471C-9EFA-0BFED0E64277}"/>
              </a:ext>
            </a:extLst>
          </p:cNvPr>
          <p:cNvSpPr txBox="1"/>
          <p:nvPr/>
        </p:nvSpPr>
        <p:spPr>
          <a:xfrm>
            <a:off x="1475656" y="5836622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>
                <a:solidFill>
                  <a:schemeClr val="accent6"/>
                </a:solidFill>
                <a:latin typeface="Cambria" panose="02040503050406030204" pitchFamily="18" charset="0"/>
              </a:rPr>
              <a:t>Kinematografie potencialit </a:t>
            </a:r>
            <a:r>
              <a:rPr lang="en-US" b="1" dirty="0">
                <a:solidFill>
                  <a:schemeClr val="accent6"/>
                </a:solidFill>
                <a:latin typeface="Cambria" panose="02040503050406030204" pitchFamily="18" charset="0"/>
              </a:rPr>
              <a:t>(</a:t>
            </a:r>
            <a:r>
              <a:rPr lang="cs-CZ" b="1" dirty="0">
                <a:solidFill>
                  <a:schemeClr val="accent6"/>
                </a:solidFill>
                <a:latin typeface="Cambria" panose="02040503050406030204" pitchFamily="18" charset="0"/>
              </a:rPr>
              <a:t>Helena Všetečková</a:t>
            </a:r>
            <a:r>
              <a:rPr lang="en-US" b="1" dirty="0">
                <a:solidFill>
                  <a:schemeClr val="accent6"/>
                </a:solidFill>
                <a:latin typeface="Cambria" panose="02040503050406030204" pitchFamily="18" charset="0"/>
              </a:rPr>
              <a:t>, </a:t>
            </a:r>
            <a:r>
              <a:rPr lang="cs-CZ" b="1" dirty="0">
                <a:solidFill>
                  <a:schemeClr val="accent6"/>
                </a:solidFill>
                <a:latin typeface="Cambria" panose="02040503050406030204" pitchFamily="18" charset="0"/>
              </a:rPr>
              <a:t>2018</a:t>
            </a:r>
            <a:r>
              <a:rPr lang="en-US" b="1" dirty="0">
                <a:solidFill>
                  <a:schemeClr val="accent6"/>
                </a:solidFill>
                <a:latin typeface="Cambria" panose="02040503050406030204" pitchFamily="18" charset="0"/>
              </a:rPr>
              <a:t>)</a:t>
            </a:r>
            <a:endParaRPr lang="cs-CZ" b="1" dirty="0">
              <a:solidFill>
                <a:schemeClr val="accent6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Obrázek 2" descr="Obsah obrázku pohovka, interiér, život, vsedě&#10;&#10;Popis byl vytvořen automaticky">
            <a:extLst>
              <a:ext uri="{FF2B5EF4-FFF2-40B4-BE49-F238E27FC236}">
                <a16:creationId xmlns:a16="http://schemas.microsoft.com/office/drawing/2014/main" id="{0845609B-D94C-4B1F-8D52-A59EB4537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04" y="1052736"/>
            <a:ext cx="8100392" cy="455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366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4AE826-2707-4BA7-9F70-D53CFE692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cap="all">
                <a:latin typeface="Cambria" panose="02040503050406030204" pitchFamily="18" charset="0"/>
              </a:rPr>
              <a:t>Když psaný text nestačí</a:t>
            </a:r>
            <a:endParaRPr lang="cs-CZ" sz="3200" cap="all" dirty="0">
              <a:latin typeface="Cambria" panose="02040503050406030204" pitchFamily="18" charset="0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E39B6DC-7D0C-4813-988F-5DD483B01B82}"/>
              </a:ext>
            </a:extLst>
          </p:cNvPr>
          <p:cNvSpPr/>
          <p:nvPr/>
        </p:nvSpPr>
        <p:spPr>
          <a:xfrm>
            <a:off x="0" y="1556792"/>
            <a:ext cx="3563888" cy="530120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5F6CAA16-DF11-4B22-B1DC-335CCC318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6832"/>
            <a:ext cx="2962672" cy="4065986"/>
          </a:xfrm>
        </p:spPr>
        <p:txBody>
          <a:bodyPr anchor="t">
            <a:normAutofit/>
          </a:bodyPr>
          <a:lstStyle/>
          <a:p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Raymond </a:t>
            </a: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Bellour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 a nedosažitelný text</a:t>
            </a:r>
          </a:p>
          <a:p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Thierry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Kuntzel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 a dvojí existence filmu</a:t>
            </a:r>
          </a:p>
          <a:p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Laura </a:t>
            </a: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Mulvey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 a zpožděný film</a:t>
            </a:r>
          </a:p>
          <a:p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>
              <a:spcAft>
                <a:spcPts val="600"/>
              </a:spcAft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Východiska</a:t>
            </a:r>
          </a:p>
          <a:p>
            <a:pPr marL="504000" lvl="1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bg1"/>
                </a:solidFill>
                <a:latin typeface="Cambria" panose="02040503050406030204" pitchFamily="18" charset="0"/>
              </a:rPr>
              <a:t>Experimentování s textem</a:t>
            </a:r>
          </a:p>
          <a:p>
            <a:pPr marL="504000" lvl="1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bg1"/>
                </a:solidFill>
                <a:latin typeface="Cambria" panose="02040503050406030204" pitchFamily="18" charset="0"/>
              </a:rPr>
              <a:t>Práce s filmovými okénky</a:t>
            </a:r>
          </a:p>
          <a:p>
            <a:pPr marL="504000" lvl="1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bg1"/>
                </a:solidFill>
                <a:latin typeface="Cambria" panose="02040503050406030204" pitchFamily="18" charset="0"/>
              </a:rPr>
              <a:t>Psaní filmem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sz="14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endParaRPr lang="cs-CZ" sz="18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14" name="Obrázek 13" descr="Obsah obrázku text&#10;&#10;Popis byl vytvořen automaticky">
            <a:extLst>
              <a:ext uri="{FF2B5EF4-FFF2-40B4-BE49-F238E27FC236}">
                <a16:creationId xmlns:a16="http://schemas.microsoft.com/office/drawing/2014/main" id="{749A84C5-4193-495D-994C-59ADF9A8BE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219" y="1556792"/>
            <a:ext cx="2045973" cy="306896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47AE0662-0094-4D07-B92E-214782BCA7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3" y="1966528"/>
            <a:ext cx="2045974" cy="2924944"/>
          </a:xfrm>
          <a:prstGeom prst="rect">
            <a:avLst/>
          </a:prstGeom>
        </p:spPr>
      </p:pic>
      <p:pic>
        <p:nvPicPr>
          <p:cNvPr id="19" name="Obrázek 18" descr="Obsah obrázku text&#10;&#10;Popis byl vytvořen automaticky">
            <a:extLst>
              <a:ext uri="{FF2B5EF4-FFF2-40B4-BE49-F238E27FC236}">
                <a16:creationId xmlns:a16="http://schemas.microsoft.com/office/drawing/2014/main" id="{29C9EDB7-3955-4C99-B654-5BDE1FED1D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093244"/>
            <a:ext cx="2045974" cy="269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88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4AE826-2707-4BA7-9F70-D53CFE692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cap="all" dirty="0">
                <a:latin typeface="Cambria" panose="02040503050406030204" pitchFamily="18" charset="0"/>
              </a:rPr>
              <a:t>filmové okénko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E39B6DC-7D0C-4813-988F-5DD483B01B82}"/>
              </a:ext>
            </a:extLst>
          </p:cNvPr>
          <p:cNvSpPr/>
          <p:nvPr/>
        </p:nvSpPr>
        <p:spPr>
          <a:xfrm>
            <a:off x="0" y="1556792"/>
            <a:ext cx="2771800" cy="530120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5F6CAA16-DF11-4B22-B1DC-335CCC318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402" y="1916832"/>
            <a:ext cx="2520280" cy="4065986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Do jaké míry lze citovat filmový obraz?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Problém vytržení obrazu z mnohosti mediálních operací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Analytický vhled vs. poetické ozvláštnění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bg1"/>
                </a:solidFill>
                <a:latin typeface="Cambria" panose="02040503050406030204" pitchFamily="18" charset="0"/>
              </a:rPr>
              <a:t>       </a:t>
            </a:r>
          </a:p>
        </p:txBody>
      </p:sp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BD894D1C-93D4-423D-9B6F-ECC62EFCB4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556792"/>
            <a:ext cx="6372200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70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ovéPole 22">
            <a:extLst>
              <a:ext uri="{FF2B5EF4-FFF2-40B4-BE49-F238E27FC236}">
                <a16:creationId xmlns:a16="http://schemas.microsoft.com/office/drawing/2014/main" id="{88C34340-BE6A-471C-9EFA-0BFED0E64277}"/>
              </a:ext>
            </a:extLst>
          </p:cNvPr>
          <p:cNvSpPr txBox="1"/>
          <p:nvPr/>
        </p:nvSpPr>
        <p:spPr>
          <a:xfrm>
            <a:off x="827512" y="5229200"/>
            <a:ext cx="7488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>
                <a:solidFill>
                  <a:schemeClr val="accent6"/>
                </a:solidFill>
                <a:latin typeface="Cambria" panose="02040503050406030204" pitchFamily="18" charset="0"/>
              </a:rPr>
              <a:t>Třetí smysl: Poznámky z výzkumu několika fotogramů S. M. </a:t>
            </a:r>
            <a:r>
              <a:rPr lang="cs-CZ" b="1" i="1" dirty="0" err="1">
                <a:solidFill>
                  <a:schemeClr val="accent6"/>
                </a:solidFill>
                <a:latin typeface="Cambria" panose="02040503050406030204" pitchFamily="18" charset="0"/>
              </a:rPr>
              <a:t>Ejzenštejna</a:t>
            </a:r>
            <a:r>
              <a:rPr lang="cs-CZ" b="1" i="1" dirty="0">
                <a:solidFill>
                  <a:schemeClr val="accent6"/>
                </a:solidFill>
                <a:latin typeface="Cambria" panose="02040503050406030204" pitchFamily="18" charset="0"/>
              </a:rPr>
              <a:t> </a:t>
            </a:r>
            <a:r>
              <a:rPr lang="en-US" b="1" dirty="0">
                <a:solidFill>
                  <a:schemeClr val="accent6"/>
                </a:solidFill>
                <a:latin typeface="Cambria" panose="02040503050406030204" pitchFamily="18" charset="0"/>
              </a:rPr>
              <a:t>(Roland Barthes, 1970)</a:t>
            </a:r>
            <a:endParaRPr lang="cs-CZ" b="1" dirty="0">
              <a:solidFill>
                <a:schemeClr val="accent6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Obrázek 2" descr="Obsah obrázku osoba, muž&#10;&#10;Popis byl vytvořen automaticky">
            <a:extLst>
              <a:ext uri="{FF2B5EF4-FFF2-40B4-BE49-F238E27FC236}">
                <a16:creationId xmlns:a16="http://schemas.microsoft.com/office/drawing/2014/main" id="{5A65C8BB-12F2-4F04-97B3-9DC43E97EB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1" r="20475"/>
          <a:stretch/>
        </p:blipFill>
        <p:spPr>
          <a:xfrm>
            <a:off x="906244" y="1196752"/>
            <a:ext cx="3538210" cy="3415308"/>
          </a:xfrm>
          <a:prstGeom prst="rect">
            <a:avLst/>
          </a:prstGeom>
        </p:spPr>
      </p:pic>
      <p:pic>
        <p:nvPicPr>
          <p:cNvPr id="6" name="Obrázek 5" descr="Obsah obrázku osoba, interiér, žena&#10;&#10;Popis byl vytvořen automaticky">
            <a:extLst>
              <a:ext uri="{FF2B5EF4-FFF2-40B4-BE49-F238E27FC236}">
                <a16:creationId xmlns:a16="http://schemas.microsoft.com/office/drawing/2014/main" id="{762D199E-38B4-4521-8CFB-350556125B72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7" r="23105"/>
          <a:stretch/>
        </p:blipFill>
        <p:spPr>
          <a:xfrm>
            <a:off x="4572000" y="1196753"/>
            <a:ext cx="3538800" cy="341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505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ovéPole 22">
            <a:extLst>
              <a:ext uri="{FF2B5EF4-FFF2-40B4-BE49-F238E27FC236}">
                <a16:creationId xmlns:a16="http://schemas.microsoft.com/office/drawing/2014/main" id="{88C34340-BE6A-471C-9EFA-0BFED0E64277}"/>
              </a:ext>
            </a:extLst>
          </p:cNvPr>
          <p:cNvSpPr txBox="1"/>
          <p:nvPr/>
        </p:nvSpPr>
        <p:spPr>
          <a:xfrm>
            <a:off x="971600" y="5836622"/>
            <a:ext cx="8032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>
                <a:solidFill>
                  <a:schemeClr val="accent6"/>
                </a:solidFill>
                <a:latin typeface="Cambria" panose="02040503050406030204" pitchFamily="18" charset="0"/>
              </a:rPr>
              <a:t>Correction</a:t>
            </a:r>
            <a:r>
              <a:rPr lang="cs-CZ" b="1" i="1" dirty="0">
                <a:solidFill>
                  <a:schemeClr val="accent6"/>
                </a:solidFill>
                <a:latin typeface="Cambria" panose="02040503050406030204" pitchFamily="18" charset="0"/>
              </a:rPr>
              <a:t>, </a:t>
            </a:r>
            <a:r>
              <a:rPr lang="cs-CZ" b="1" i="1" dirty="0" err="1">
                <a:solidFill>
                  <a:schemeClr val="accent6"/>
                </a:solidFill>
                <a:latin typeface="Cambria" panose="02040503050406030204" pitchFamily="18" charset="0"/>
              </a:rPr>
              <a:t>Please</a:t>
            </a:r>
            <a:r>
              <a:rPr lang="cs-CZ" b="1" i="1" dirty="0">
                <a:solidFill>
                  <a:schemeClr val="accent6"/>
                </a:solidFill>
                <a:latin typeface="Cambria" panose="02040503050406030204" pitchFamily="18" charset="0"/>
              </a:rPr>
              <a:t>: </a:t>
            </a:r>
            <a:r>
              <a:rPr lang="cs-CZ" b="1" i="1" dirty="0" err="1">
                <a:solidFill>
                  <a:schemeClr val="accent6"/>
                </a:solidFill>
                <a:latin typeface="Cambria" panose="02040503050406030204" pitchFamily="18" charset="0"/>
              </a:rPr>
              <a:t>or</a:t>
            </a:r>
            <a:r>
              <a:rPr lang="cs-CZ" b="1" i="1" dirty="0">
                <a:solidFill>
                  <a:schemeClr val="accent6"/>
                </a:solidFill>
                <a:latin typeface="Cambria" panose="02040503050406030204" pitchFamily="18" charset="0"/>
              </a:rPr>
              <a:t>, </a:t>
            </a:r>
            <a:r>
              <a:rPr lang="cs-CZ" b="1" i="1" dirty="0" err="1">
                <a:solidFill>
                  <a:schemeClr val="accent6"/>
                </a:solidFill>
                <a:latin typeface="Cambria" panose="02040503050406030204" pitchFamily="18" charset="0"/>
              </a:rPr>
              <a:t>How</a:t>
            </a:r>
            <a:r>
              <a:rPr lang="cs-CZ" b="1" i="1" dirty="0">
                <a:solidFill>
                  <a:schemeClr val="accent6"/>
                </a:solidFill>
                <a:latin typeface="Cambria" panose="02040503050406030204" pitchFamily="18" charset="0"/>
              </a:rPr>
              <a:t> </a:t>
            </a:r>
            <a:r>
              <a:rPr lang="cs-CZ" b="1" i="1" dirty="0" err="1">
                <a:solidFill>
                  <a:schemeClr val="accent6"/>
                </a:solidFill>
                <a:latin typeface="Cambria" panose="02040503050406030204" pitchFamily="18" charset="0"/>
              </a:rPr>
              <a:t>We</a:t>
            </a:r>
            <a:r>
              <a:rPr lang="cs-CZ" b="1" i="1" dirty="0">
                <a:solidFill>
                  <a:schemeClr val="accent6"/>
                </a:solidFill>
                <a:latin typeface="Cambria" panose="02040503050406030204" pitchFamily="18" charset="0"/>
              </a:rPr>
              <a:t> </a:t>
            </a:r>
            <a:r>
              <a:rPr lang="cs-CZ" b="1" i="1" dirty="0" err="1">
                <a:solidFill>
                  <a:schemeClr val="accent6"/>
                </a:solidFill>
                <a:latin typeface="Cambria" panose="02040503050406030204" pitchFamily="18" charset="0"/>
              </a:rPr>
              <a:t>Got</a:t>
            </a:r>
            <a:r>
              <a:rPr lang="cs-CZ" b="1" i="1" dirty="0">
                <a:solidFill>
                  <a:schemeClr val="accent6"/>
                </a:solidFill>
                <a:latin typeface="Cambria" panose="02040503050406030204" pitchFamily="18" charset="0"/>
              </a:rPr>
              <a:t> </a:t>
            </a:r>
            <a:r>
              <a:rPr lang="cs-CZ" b="1" i="1" dirty="0" err="1">
                <a:solidFill>
                  <a:schemeClr val="accent6"/>
                </a:solidFill>
                <a:latin typeface="Cambria" panose="02040503050406030204" pitchFamily="18" charset="0"/>
              </a:rPr>
              <a:t>Into</a:t>
            </a:r>
            <a:r>
              <a:rPr lang="cs-CZ" b="1" i="1" dirty="0">
                <a:solidFill>
                  <a:schemeClr val="accent6"/>
                </a:solidFill>
                <a:latin typeface="Cambria" panose="02040503050406030204" pitchFamily="18" charset="0"/>
              </a:rPr>
              <a:t> </a:t>
            </a:r>
            <a:r>
              <a:rPr lang="cs-CZ" b="1" i="1" dirty="0" err="1">
                <a:solidFill>
                  <a:schemeClr val="accent6"/>
                </a:solidFill>
                <a:latin typeface="Cambria" panose="02040503050406030204" pitchFamily="18" charset="0"/>
              </a:rPr>
              <a:t>the</a:t>
            </a:r>
            <a:r>
              <a:rPr lang="cs-CZ" b="1" i="1" dirty="0">
                <a:solidFill>
                  <a:schemeClr val="accent6"/>
                </a:solidFill>
                <a:latin typeface="Cambria" panose="02040503050406030204" pitchFamily="18" charset="0"/>
              </a:rPr>
              <a:t> </a:t>
            </a:r>
            <a:r>
              <a:rPr lang="cs-CZ" b="1" i="1" dirty="0" err="1">
                <a:solidFill>
                  <a:schemeClr val="accent6"/>
                </a:solidFill>
                <a:latin typeface="Cambria" panose="02040503050406030204" pitchFamily="18" charset="0"/>
              </a:rPr>
              <a:t>Movies</a:t>
            </a:r>
            <a:r>
              <a:rPr lang="cs-CZ" b="1" i="1" dirty="0">
                <a:solidFill>
                  <a:schemeClr val="accent6"/>
                </a:solidFill>
                <a:latin typeface="Cambria" panose="02040503050406030204" pitchFamily="18" charset="0"/>
              </a:rPr>
              <a:t> </a:t>
            </a:r>
            <a:r>
              <a:rPr lang="en-US" b="1" dirty="0">
                <a:solidFill>
                  <a:schemeClr val="accent6"/>
                </a:solidFill>
                <a:latin typeface="Cambria" panose="02040503050406030204" pitchFamily="18" charset="0"/>
              </a:rPr>
              <a:t>(</a:t>
            </a:r>
            <a:r>
              <a:rPr lang="cs-CZ" b="1" dirty="0" err="1">
                <a:solidFill>
                  <a:schemeClr val="accent6"/>
                </a:solidFill>
                <a:latin typeface="Cambria" panose="02040503050406030204" pitchFamily="18" charset="0"/>
              </a:rPr>
              <a:t>Noël</a:t>
            </a:r>
            <a:r>
              <a:rPr lang="cs-CZ" b="1" dirty="0">
                <a:solidFill>
                  <a:schemeClr val="accent6"/>
                </a:solidFill>
                <a:latin typeface="Cambria" panose="02040503050406030204" pitchFamily="18" charset="0"/>
              </a:rPr>
              <a:t> </a:t>
            </a:r>
            <a:r>
              <a:rPr lang="cs-CZ" b="1" dirty="0" err="1">
                <a:solidFill>
                  <a:schemeClr val="accent6"/>
                </a:solidFill>
                <a:latin typeface="Cambria" panose="02040503050406030204" pitchFamily="18" charset="0"/>
              </a:rPr>
              <a:t>Burch</a:t>
            </a:r>
            <a:r>
              <a:rPr lang="en-US" b="1" dirty="0">
                <a:solidFill>
                  <a:schemeClr val="accent6"/>
                </a:solidFill>
                <a:latin typeface="Cambria" panose="02040503050406030204" pitchFamily="18" charset="0"/>
              </a:rPr>
              <a:t>, 19</a:t>
            </a:r>
            <a:r>
              <a:rPr lang="cs-CZ" b="1" dirty="0">
                <a:solidFill>
                  <a:schemeClr val="accent6"/>
                </a:solidFill>
                <a:latin typeface="Cambria" panose="02040503050406030204" pitchFamily="18" charset="0"/>
              </a:rPr>
              <a:t>7</a:t>
            </a:r>
            <a:r>
              <a:rPr lang="en-US" b="1" dirty="0">
                <a:solidFill>
                  <a:schemeClr val="accent6"/>
                </a:solidFill>
                <a:latin typeface="Cambria" panose="02040503050406030204" pitchFamily="18" charset="0"/>
              </a:rPr>
              <a:t>9)</a:t>
            </a:r>
            <a:endParaRPr lang="cs-CZ" b="1" dirty="0">
              <a:solidFill>
                <a:schemeClr val="accent6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A4BDC3E-2BF9-4738-B28D-E3149C6914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59" y="1052736"/>
            <a:ext cx="7936882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94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4AE826-2707-4BA7-9F70-D53CFE692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cap="all" dirty="0" err="1">
                <a:latin typeface="Cambria" panose="02040503050406030204" pitchFamily="18" charset="0"/>
              </a:rPr>
              <a:t>Cinefilní</a:t>
            </a:r>
            <a:r>
              <a:rPr lang="cs-CZ" sz="3200" cap="all" dirty="0">
                <a:latin typeface="Cambria" panose="02040503050406030204" pitchFamily="18" charset="0"/>
              </a:rPr>
              <a:t> impuls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E39B6DC-7D0C-4813-988F-5DD483B01B82}"/>
              </a:ext>
            </a:extLst>
          </p:cNvPr>
          <p:cNvSpPr/>
          <p:nvPr/>
        </p:nvSpPr>
        <p:spPr>
          <a:xfrm>
            <a:off x="0" y="1556792"/>
            <a:ext cx="4355976" cy="530120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5F6CAA16-DF11-4B22-B1DC-335CCC318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6832"/>
            <a:ext cx="3823334" cy="4065986"/>
          </a:xfrm>
        </p:spPr>
        <p:txBody>
          <a:bodyPr anchor="t">
            <a:normAutofit/>
          </a:bodyPr>
          <a:lstStyle/>
          <a:p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Když můžou kritici točit filmy, proč by nemohli točit filmy o filmech?</a:t>
            </a:r>
          </a:p>
          <a:p>
            <a:r>
              <a:rPr lang="cs-CZ" sz="18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Cinéastes</a:t>
            </a:r>
            <a:r>
              <a:rPr lang="cs-CZ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 de </a:t>
            </a:r>
            <a:r>
              <a:rPr lang="cs-CZ" sz="18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notre</a:t>
            </a:r>
            <a:r>
              <a:rPr lang="cs-CZ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cs-CZ" sz="1800" i="1" dirty="0" err="1">
                <a:solidFill>
                  <a:schemeClr val="bg1"/>
                </a:solidFill>
                <a:latin typeface="Cambria" panose="02040503050406030204" pitchFamily="18" charset="0"/>
              </a:rPr>
              <a:t>temps</a:t>
            </a:r>
            <a:r>
              <a:rPr lang="cs-CZ" sz="1800" i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</a:rPr>
              <a:t>(1964-1972)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: televizní seriál o velkých filmařích</a:t>
            </a:r>
          </a:p>
          <a:p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Různé koncepce, vždy však důležité rozkrytí motivací a postupů</a:t>
            </a:r>
          </a:p>
          <a:p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Místy už dochází i k rozborům konkrétních scén</a:t>
            </a:r>
          </a:p>
        </p:txBody>
      </p:sp>
      <p:pic>
        <p:nvPicPr>
          <p:cNvPr id="8" name="Obrázek 7" descr="Obsah obrázku fotka, skupina, staré, mnoho&#10;&#10;Popis byl vytvořen automaticky">
            <a:extLst>
              <a:ext uri="{FF2B5EF4-FFF2-40B4-BE49-F238E27FC236}">
                <a16:creationId xmlns:a16="http://schemas.microsoft.com/office/drawing/2014/main" id="{96652A3E-64CF-41B9-9B8D-4CEA588856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2"/>
          <a:stretch/>
        </p:blipFill>
        <p:spPr>
          <a:xfrm>
            <a:off x="4756770" y="1916832"/>
            <a:ext cx="4068790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190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ovéPole 22">
            <a:extLst>
              <a:ext uri="{FF2B5EF4-FFF2-40B4-BE49-F238E27FC236}">
                <a16:creationId xmlns:a16="http://schemas.microsoft.com/office/drawing/2014/main" id="{88C34340-BE6A-471C-9EFA-0BFED0E64277}"/>
              </a:ext>
            </a:extLst>
          </p:cNvPr>
          <p:cNvSpPr txBox="1"/>
          <p:nvPr/>
        </p:nvSpPr>
        <p:spPr>
          <a:xfrm>
            <a:off x="1115616" y="5908630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chemeClr val="accent6"/>
                </a:solidFill>
                <a:latin typeface="Cambria" panose="02040503050406030204" pitchFamily="18" charset="0"/>
              </a:rPr>
              <a:t>François Truffaut ou L'esprit critique </a:t>
            </a:r>
            <a:r>
              <a:rPr lang="en-US" b="1" dirty="0">
                <a:solidFill>
                  <a:schemeClr val="accent6"/>
                </a:solidFill>
                <a:latin typeface="Cambria" panose="02040503050406030204" pitchFamily="18" charset="0"/>
              </a:rPr>
              <a:t>(Jean-Pierre </a:t>
            </a:r>
            <a:r>
              <a:rPr lang="en-US" b="1" dirty="0" err="1">
                <a:solidFill>
                  <a:schemeClr val="accent6"/>
                </a:solidFill>
                <a:latin typeface="Cambria" panose="02040503050406030204" pitchFamily="18" charset="0"/>
              </a:rPr>
              <a:t>Chartier</a:t>
            </a:r>
            <a:r>
              <a:rPr lang="en-US" b="1" dirty="0">
                <a:solidFill>
                  <a:schemeClr val="accent6"/>
                </a:solidFill>
                <a:latin typeface="Cambria" panose="02040503050406030204" pitchFamily="18" charset="0"/>
              </a:rPr>
              <a:t>, 1965)</a:t>
            </a:r>
            <a:endParaRPr lang="cs-CZ" b="1" dirty="0">
              <a:solidFill>
                <a:schemeClr val="accent6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Obrázek 4" descr="Obsah obrázku zeď, osoba, interiér, muž&#10;&#10;Popis byl vytvořen automaticky">
            <a:extLst>
              <a:ext uri="{FF2B5EF4-FFF2-40B4-BE49-F238E27FC236}">
                <a16:creationId xmlns:a16="http://schemas.microsoft.com/office/drawing/2014/main" id="{9911D21D-6C23-45D1-AF60-732A268F13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764704"/>
            <a:ext cx="6416270" cy="49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18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4AE826-2707-4BA7-9F70-D53CFE692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cap="all" dirty="0">
                <a:latin typeface="Cambria" panose="02040503050406030204" pitchFamily="18" charset="0"/>
              </a:rPr>
              <a:t>Sňatek teorie a avantgardy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E39B6DC-7D0C-4813-988F-5DD483B01B82}"/>
              </a:ext>
            </a:extLst>
          </p:cNvPr>
          <p:cNvSpPr/>
          <p:nvPr/>
        </p:nvSpPr>
        <p:spPr>
          <a:xfrm>
            <a:off x="0" y="1556792"/>
            <a:ext cx="3923928" cy="530120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5F6CAA16-DF11-4B22-B1DC-335CCC318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6832"/>
            <a:ext cx="3178696" cy="4065986"/>
          </a:xfrm>
        </p:spPr>
        <p:txBody>
          <a:bodyPr anchor="t">
            <a:normAutofit/>
          </a:bodyPr>
          <a:lstStyle/>
          <a:p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Úzké sepětí filmové teorie a avantgardního filmu v 70. letech: ideologická subverze</a:t>
            </a:r>
          </a:p>
          <a:p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Hledání </a:t>
            </a: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counter-cinema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: obsahová i formální rovina</a:t>
            </a:r>
          </a:p>
          <a:p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Laura </a:t>
            </a: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Mulvey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 a Peter </a:t>
            </a:r>
            <a:r>
              <a:rPr lang="cs-CZ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Wollen</a:t>
            </a:r>
            <a:r>
              <a:rPr lang="cs-CZ" sz="1800" dirty="0">
                <a:solidFill>
                  <a:schemeClr val="bg1"/>
                </a:solidFill>
                <a:latin typeface="Cambria" panose="02040503050406030204" pitchFamily="18" charset="0"/>
              </a:rPr>
              <a:t>: film-esej vs. teoretický film</a:t>
            </a:r>
          </a:p>
        </p:txBody>
      </p:sp>
      <p:pic>
        <p:nvPicPr>
          <p:cNvPr id="4" name="Obrázek 3" descr="Obsah obrázku interiér&#10;&#10;Popis byl vytvořen automaticky">
            <a:extLst>
              <a:ext uri="{FF2B5EF4-FFF2-40B4-BE49-F238E27FC236}">
                <a16:creationId xmlns:a16="http://schemas.microsoft.com/office/drawing/2014/main" id="{42EE4FED-A1BB-47BB-BD88-E121B54B4B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0" r="21760"/>
          <a:stretch/>
        </p:blipFill>
        <p:spPr>
          <a:xfrm>
            <a:off x="4381128" y="1988840"/>
            <a:ext cx="4223320" cy="369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91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ovéPole 22">
            <a:extLst>
              <a:ext uri="{FF2B5EF4-FFF2-40B4-BE49-F238E27FC236}">
                <a16:creationId xmlns:a16="http://schemas.microsoft.com/office/drawing/2014/main" id="{88C34340-BE6A-471C-9EFA-0BFED0E64277}"/>
              </a:ext>
            </a:extLst>
          </p:cNvPr>
          <p:cNvSpPr txBox="1"/>
          <p:nvPr/>
        </p:nvSpPr>
        <p:spPr>
          <a:xfrm>
            <a:off x="1637672" y="5620598"/>
            <a:ext cx="6246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>
                <a:solidFill>
                  <a:schemeClr val="accent6"/>
                </a:solidFill>
                <a:latin typeface="Cambria" panose="02040503050406030204" pitchFamily="18" charset="0"/>
              </a:rPr>
              <a:t>Riddles</a:t>
            </a:r>
            <a:r>
              <a:rPr lang="cs-CZ" b="1" i="1" dirty="0">
                <a:solidFill>
                  <a:schemeClr val="accent6"/>
                </a:solidFill>
                <a:latin typeface="Cambria" panose="02040503050406030204" pitchFamily="18" charset="0"/>
              </a:rPr>
              <a:t> </a:t>
            </a:r>
            <a:r>
              <a:rPr lang="cs-CZ" b="1" i="1" dirty="0" err="1">
                <a:solidFill>
                  <a:schemeClr val="accent6"/>
                </a:solidFill>
                <a:latin typeface="Cambria" panose="02040503050406030204" pitchFamily="18" charset="0"/>
              </a:rPr>
              <a:t>of</a:t>
            </a:r>
            <a:r>
              <a:rPr lang="cs-CZ" b="1" i="1" dirty="0">
                <a:solidFill>
                  <a:schemeClr val="accent6"/>
                </a:solidFill>
                <a:latin typeface="Cambria" panose="02040503050406030204" pitchFamily="18" charset="0"/>
              </a:rPr>
              <a:t> </a:t>
            </a:r>
            <a:r>
              <a:rPr lang="cs-CZ" b="1" i="1" dirty="0" err="1">
                <a:solidFill>
                  <a:schemeClr val="accent6"/>
                </a:solidFill>
                <a:latin typeface="Cambria" panose="02040503050406030204" pitchFamily="18" charset="0"/>
              </a:rPr>
              <a:t>the</a:t>
            </a:r>
            <a:r>
              <a:rPr lang="cs-CZ" b="1" i="1" dirty="0">
                <a:solidFill>
                  <a:schemeClr val="accent6"/>
                </a:solidFill>
                <a:latin typeface="Cambria" panose="02040503050406030204" pitchFamily="18" charset="0"/>
              </a:rPr>
              <a:t> </a:t>
            </a:r>
            <a:r>
              <a:rPr lang="cs-CZ" b="1" i="1" dirty="0" err="1">
                <a:solidFill>
                  <a:schemeClr val="accent6"/>
                </a:solidFill>
                <a:latin typeface="Cambria" panose="02040503050406030204" pitchFamily="18" charset="0"/>
              </a:rPr>
              <a:t>Sphinx</a:t>
            </a:r>
            <a:r>
              <a:rPr lang="cs-CZ" b="1" i="1" dirty="0">
                <a:solidFill>
                  <a:schemeClr val="accent6"/>
                </a:solidFill>
                <a:latin typeface="Cambria" panose="02040503050406030204" pitchFamily="18" charset="0"/>
              </a:rPr>
              <a:t> </a:t>
            </a:r>
            <a:r>
              <a:rPr lang="en-US" b="1" dirty="0">
                <a:solidFill>
                  <a:schemeClr val="accent6"/>
                </a:solidFill>
                <a:latin typeface="Cambria" panose="02040503050406030204" pitchFamily="18" charset="0"/>
              </a:rPr>
              <a:t>(</a:t>
            </a:r>
            <a:r>
              <a:rPr lang="cs-CZ" b="1" dirty="0">
                <a:solidFill>
                  <a:schemeClr val="accent6"/>
                </a:solidFill>
                <a:latin typeface="Cambria" panose="02040503050406030204" pitchFamily="18" charset="0"/>
              </a:rPr>
              <a:t>Laura </a:t>
            </a:r>
            <a:r>
              <a:rPr lang="cs-CZ" b="1" dirty="0" err="1">
                <a:solidFill>
                  <a:schemeClr val="accent6"/>
                </a:solidFill>
                <a:latin typeface="Cambria" panose="02040503050406030204" pitchFamily="18" charset="0"/>
              </a:rPr>
              <a:t>Mulvey</a:t>
            </a:r>
            <a:r>
              <a:rPr lang="cs-CZ" b="1" dirty="0">
                <a:solidFill>
                  <a:schemeClr val="accent6"/>
                </a:solidFill>
                <a:latin typeface="Cambria" panose="02040503050406030204" pitchFamily="18" charset="0"/>
              </a:rPr>
              <a:t> a Peter </a:t>
            </a:r>
            <a:r>
              <a:rPr lang="cs-CZ" b="1" dirty="0" err="1">
                <a:solidFill>
                  <a:schemeClr val="accent6"/>
                </a:solidFill>
                <a:latin typeface="Cambria" panose="02040503050406030204" pitchFamily="18" charset="0"/>
              </a:rPr>
              <a:t>Wollen</a:t>
            </a:r>
            <a:r>
              <a:rPr lang="en-US" b="1" dirty="0">
                <a:solidFill>
                  <a:schemeClr val="accent6"/>
                </a:solidFill>
                <a:latin typeface="Cambria" panose="02040503050406030204" pitchFamily="18" charset="0"/>
              </a:rPr>
              <a:t>, 19</a:t>
            </a:r>
            <a:r>
              <a:rPr lang="cs-CZ" b="1" dirty="0">
                <a:solidFill>
                  <a:schemeClr val="accent6"/>
                </a:solidFill>
                <a:latin typeface="Cambria" panose="02040503050406030204" pitchFamily="18" charset="0"/>
              </a:rPr>
              <a:t>77</a:t>
            </a:r>
            <a:r>
              <a:rPr lang="en-US" b="1" dirty="0">
                <a:solidFill>
                  <a:schemeClr val="accent6"/>
                </a:solidFill>
                <a:latin typeface="Cambria" panose="02040503050406030204" pitchFamily="18" charset="0"/>
              </a:rPr>
              <a:t>)</a:t>
            </a:r>
            <a:endParaRPr lang="cs-CZ" b="1" dirty="0">
              <a:solidFill>
                <a:schemeClr val="accent6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15DFE72-30E3-48CA-951A-C1CFA6E678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83" y="1052736"/>
            <a:ext cx="7552838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69303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1136</TotalTime>
  <Words>477</Words>
  <Application>Microsoft Office PowerPoint</Application>
  <PresentationFormat>Předvádění na obrazovce (4:3)</PresentationFormat>
  <Paragraphs>78</Paragraphs>
  <Slides>19</Slides>
  <Notes>17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3" baseType="lpstr">
      <vt:lpstr>Arial</vt:lpstr>
      <vt:lpstr>Calibri</vt:lpstr>
      <vt:lpstr>Cambria</vt:lpstr>
      <vt:lpstr>Motiv sady Office</vt:lpstr>
      <vt:lpstr>Filmová věda v audiovizuální podobě</vt:lpstr>
      <vt:lpstr>Když psaný text nestačí</vt:lpstr>
      <vt:lpstr>filmové okénko</vt:lpstr>
      <vt:lpstr>Prezentace aplikace PowerPoint</vt:lpstr>
      <vt:lpstr>Prezentace aplikace PowerPoint</vt:lpstr>
      <vt:lpstr>Cinefilní impuls</vt:lpstr>
      <vt:lpstr>Prezentace aplikace PowerPoint</vt:lpstr>
      <vt:lpstr>Sňatek teorie a avantgardy</vt:lpstr>
      <vt:lpstr>Prezentace aplikace PowerPoint</vt:lpstr>
      <vt:lpstr>DVD a filmová studia</vt:lpstr>
      <vt:lpstr>Prezentace aplikace PowerPoint</vt:lpstr>
      <vt:lpstr>videopřednáška</vt:lpstr>
      <vt:lpstr>Prezentace aplikace PowerPoint</vt:lpstr>
      <vt:lpstr>Media stylo</vt:lpstr>
      <vt:lpstr>Prezentace aplikace PowerPoint</vt:lpstr>
      <vt:lpstr>Akademické výzkumné video</vt:lpstr>
      <vt:lpstr>Prezentace aplikace PowerPoint</vt:lpstr>
      <vt:lpstr>shrnutí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Filmová věda v audiovizuální podobě</dc:title>
  <dc:creator>Jirka</dc:creator>
  <cp:lastModifiedBy>Jirka</cp:lastModifiedBy>
  <cp:revision>81</cp:revision>
  <dcterms:created xsi:type="dcterms:W3CDTF">2019-03-02T07:51:26Z</dcterms:created>
  <dcterms:modified xsi:type="dcterms:W3CDTF">2019-03-09T12:38:49Z</dcterms:modified>
</cp:coreProperties>
</file>