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8" r:id="rId3"/>
    <p:sldId id="257" r:id="rId4"/>
    <p:sldId id="276" r:id="rId5"/>
    <p:sldId id="260" r:id="rId6"/>
    <p:sldId id="265" r:id="rId7"/>
    <p:sldId id="283" r:id="rId8"/>
    <p:sldId id="282" r:id="rId9"/>
    <p:sldId id="267" r:id="rId10"/>
    <p:sldId id="268" r:id="rId11"/>
    <p:sldId id="270" r:id="rId12"/>
    <p:sldId id="261" r:id="rId13"/>
    <p:sldId id="271" r:id="rId14"/>
    <p:sldId id="277" r:id="rId15"/>
    <p:sldId id="273" r:id="rId16"/>
    <p:sldId id="279" r:id="rId17"/>
    <p:sldId id="280" r:id="rId18"/>
    <p:sldId id="263" r:id="rId19"/>
    <p:sldId id="275" r:id="rId20"/>
    <p:sldId id="264" r:id="rId21"/>
    <p:sldId id="274" r:id="rId22"/>
  </p:sldIdLst>
  <p:sldSz cx="9144000" cy="6858000" type="screen4x3"/>
  <p:notesSz cx="7010400" cy="9296400"/>
  <p:custDataLst>
    <p:tags r:id="rId25"/>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CC0000"/>
    <a:srgbClr val="990033"/>
    <a:srgbClr val="7FCA64"/>
    <a:srgbClr val="BBE0E3"/>
    <a:srgbClr val="CCECFF"/>
    <a:srgbClr val="99CCFF"/>
    <a:srgbClr val="BBCB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58" autoAdjust="0"/>
    <p:restoredTop sz="99768" autoAdjust="0"/>
  </p:normalViewPr>
  <p:slideViewPr>
    <p:cSldViewPr>
      <p:cViewPr varScale="1">
        <p:scale>
          <a:sx n="131" d="100"/>
          <a:sy n="131" d="100"/>
        </p:scale>
        <p:origin x="1302" y="114"/>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584"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3EA41C-DC06-4B2A-97B1-BB143A82F34A}"/>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ED6FBF38-4FDE-4406-BC61-948490AA5CD3}"/>
              </a:ext>
            </a:extLst>
          </p:cNvPr>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atin typeface="Arial" charset="0"/>
              </a:defRPr>
            </a:lvl1pPr>
          </a:lstStyle>
          <a:p>
            <a:pPr>
              <a:defRPr/>
            </a:pPr>
            <a:fld id="{DEFD8CEA-46D0-494C-AE79-94BDCBAC45F4}" type="datetimeFigureOut">
              <a:rPr lang="en-US"/>
              <a:pPr>
                <a:defRPr/>
              </a:pPr>
              <a:t>11/16/2020</a:t>
            </a:fld>
            <a:endParaRPr lang="en-US"/>
          </a:p>
        </p:txBody>
      </p:sp>
      <p:sp>
        <p:nvSpPr>
          <p:cNvPr id="4" name="Footer Placeholder 3">
            <a:extLst>
              <a:ext uri="{FF2B5EF4-FFF2-40B4-BE49-F238E27FC236}">
                <a16:creationId xmlns:a16="http://schemas.microsoft.com/office/drawing/2014/main" id="{7DE7870E-CE84-4816-9B4D-1EB7B9282584}"/>
              </a:ext>
            </a:extLst>
          </p:cNvPr>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447E3F44-2FE2-4BDB-96C8-C1639CD1C4CA}"/>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92C998AA-475A-4C89-9BAB-63EBFD695A1D}" type="slidenum">
              <a:rPr lang="en-US" altLang="cs-CZ"/>
              <a:pPr/>
              <a:t>‹#›</a:t>
            </a:fld>
            <a:endParaRPr lang="en-US" altLang="cs-CZ"/>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F89793A-2022-4CE2-B066-577421A84EE3}"/>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3075" name="Rectangle 3">
            <a:extLst>
              <a:ext uri="{FF2B5EF4-FFF2-40B4-BE49-F238E27FC236}">
                <a16:creationId xmlns:a16="http://schemas.microsoft.com/office/drawing/2014/main" id="{55B53648-26F7-4FD3-8756-A53816BF213E}"/>
              </a:ext>
            </a:extLst>
          </p:cNvPr>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23556" name="Rectangle 4">
            <a:extLst>
              <a:ext uri="{FF2B5EF4-FFF2-40B4-BE49-F238E27FC236}">
                <a16:creationId xmlns:a16="http://schemas.microsoft.com/office/drawing/2014/main" id="{9E8E90D2-1D30-4DBE-84DF-B6D6C655D234}"/>
              </a:ext>
            </a:extLst>
          </p:cNvPr>
          <p:cNvSpPr>
            <a:spLocks noRo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F80AA55E-38E6-4876-82BC-F5AF67D5BBC4}"/>
              </a:ext>
            </a:extLst>
          </p:cNvPr>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00F51B21-56D7-48BD-9179-B0FC7CB90EE9}"/>
              </a:ext>
            </a:extLst>
          </p:cNvPr>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3079" name="Rectangle 7">
            <a:extLst>
              <a:ext uri="{FF2B5EF4-FFF2-40B4-BE49-F238E27FC236}">
                <a16:creationId xmlns:a16="http://schemas.microsoft.com/office/drawing/2014/main" id="{7BFC6232-9B69-44DD-BFCB-F31A69A033A6}"/>
              </a:ext>
            </a:extLst>
          </p:cNvPr>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fld id="{C352570F-6C0F-4158-9C2A-28ECF2D00840}" type="slidenum">
              <a:rPr lang="en-US" altLang="cs-CZ"/>
              <a:pPr/>
              <a:t>‹#›</a:t>
            </a:fld>
            <a:endParaRPr lang="en-US" alt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8BA5B20-BA9B-45AE-BF55-6D2CAD736F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DC246E5-349E-429A-93C4-69F29FECD4B1}" type="slidenum">
              <a:rPr lang="en-US" altLang="cs-CZ"/>
              <a:pPr eaLnBrk="1" hangingPunct="1"/>
              <a:t>1</a:t>
            </a:fld>
            <a:endParaRPr lang="en-US" altLang="cs-CZ"/>
          </a:p>
        </p:txBody>
      </p:sp>
      <p:sp>
        <p:nvSpPr>
          <p:cNvPr id="24579" name="Rectangle 2">
            <a:extLst>
              <a:ext uri="{FF2B5EF4-FFF2-40B4-BE49-F238E27FC236}">
                <a16:creationId xmlns:a16="http://schemas.microsoft.com/office/drawing/2014/main" id="{F87BA1E2-A8E9-4DFA-812B-F75C4C646E6D}"/>
              </a:ext>
            </a:extLst>
          </p:cNvPr>
          <p:cNvSpPr>
            <a:spLocks noRot="1" noChangeArrowheads="1" noTextEdit="1"/>
          </p:cNvSpPr>
          <p:nvPr>
            <p:ph type="sldImg"/>
          </p:nvPr>
        </p:nvSpPr>
        <p:spPr>
          <a:ln/>
        </p:spPr>
      </p:sp>
      <p:sp>
        <p:nvSpPr>
          <p:cNvPr id="26628" name="Rectangle 3">
            <a:extLst>
              <a:ext uri="{FF2B5EF4-FFF2-40B4-BE49-F238E27FC236}">
                <a16:creationId xmlns:a16="http://schemas.microsoft.com/office/drawing/2014/main" id="{9931C32F-8A55-426D-82E8-ACA6CC6E8D30}"/>
              </a:ext>
            </a:extLst>
          </p:cNvPr>
          <p:cNvSpPr>
            <a:spLocks noGrp="1" noChangeArrowheads="1"/>
          </p:cNvSpPr>
          <p:nvPr>
            <p:ph type="body" idx="1"/>
          </p:nvPr>
        </p:nvSpPr>
        <p:spPr>
          <a:ln/>
        </p:spPr>
        <p:txBody>
          <a:bodyPr/>
          <a:lstStyle/>
          <a:p>
            <a:r>
              <a:rPr lang="en-US" altLang="cs-CZ">
                <a:latin typeface="Calibri" panose="020F0502020204030204" pitchFamily="34" charset="0"/>
              </a:rPr>
              <a:t>Explanations and characteristics of the four models are outlined at the beginning of this chapter, then the characteristics of a purely competitive industry are detailed.  There is an introduction to the concept of the perfectly elastic demand curve facing an individual firm in a purely competitive industry.  Next, the total, average, and marginal revenue schedules are presented in numeric and graphic form.  Using the cost schedules from the previous chapter, the idea of profit maximization is explored.</a:t>
            </a:r>
          </a:p>
          <a:p>
            <a:r>
              <a:rPr lang="en-US" altLang="cs-CZ">
                <a:latin typeface="Calibri" panose="020F0502020204030204" pitchFamily="34" charset="0"/>
              </a:rPr>
              <a:t>The total-revenue—total-cost approach is analyzed first because of its simplicity.  More space is devoted to explaining the MR = MC rule, and to demonstrating how this rule applies in all market structures, not just in pure competition.</a:t>
            </a:r>
          </a:p>
          <a:p>
            <a:r>
              <a:rPr lang="en-US" altLang="cs-CZ">
                <a:latin typeface="Calibri" panose="020F0502020204030204" pitchFamily="34" charset="0"/>
              </a:rPr>
              <a:t>Next, the firm’s short‑run supply schedule is shown to be the same as its marginal-cost curve at all points above the average-variable-cost curve.  Finally, the short‑run competitive equilibrium is discussed at the firm and industry levels.</a:t>
            </a:r>
          </a:p>
          <a:p>
            <a:pPr eaLnBrk="1" hangingPunct="1"/>
            <a:endParaRPr lang="en-US" altLang="cs-CZ">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883B83F8-A43A-4A8B-9591-50CC104E8CF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A5FF8AC-D5C8-40E6-8131-585584ADE7B2}" type="slidenum">
              <a:rPr lang="en-US" altLang="cs-CZ"/>
              <a:pPr eaLnBrk="1" hangingPunct="1"/>
              <a:t>10</a:t>
            </a:fld>
            <a:endParaRPr lang="en-US" altLang="cs-CZ"/>
          </a:p>
        </p:txBody>
      </p:sp>
      <p:sp>
        <p:nvSpPr>
          <p:cNvPr id="33795" name="Rectangle 2">
            <a:extLst>
              <a:ext uri="{FF2B5EF4-FFF2-40B4-BE49-F238E27FC236}">
                <a16:creationId xmlns:a16="http://schemas.microsoft.com/office/drawing/2014/main" id="{195B2921-F102-487F-BAB2-AD220FAEA3CB}"/>
              </a:ext>
            </a:extLst>
          </p:cNvPr>
          <p:cNvSpPr>
            <a:spLocks noRot="1" noChangeArrowheads="1" noTextEdit="1"/>
          </p:cNvSpPr>
          <p:nvPr>
            <p:ph type="sldImg"/>
          </p:nvPr>
        </p:nvSpPr>
        <p:spPr>
          <a:ln/>
        </p:spPr>
      </p:sp>
      <p:sp>
        <p:nvSpPr>
          <p:cNvPr id="35844" name="Rectangle 3">
            <a:extLst>
              <a:ext uri="{FF2B5EF4-FFF2-40B4-BE49-F238E27FC236}">
                <a16:creationId xmlns:a16="http://schemas.microsoft.com/office/drawing/2014/main" id="{7CAE44A9-28EA-4855-A053-80AF1ABF4B86}"/>
              </a:ext>
            </a:extLst>
          </p:cNvPr>
          <p:cNvSpPr>
            <a:spLocks noGrp="1" noChangeArrowheads="1"/>
          </p:cNvSpPr>
          <p:nvPr>
            <p:ph type="body" idx="1"/>
          </p:nvPr>
        </p:nvSpPr>
        <p:spPr>
          <a:ln/>
        </p:spPr>
        <p:txBody>
          <a:bodyPr/>
          <a:lstStyle/>
          <a:p>
            <a:pPr defTabSz="930275" eaLnBrk="1" hangingPunct="1"/>
            <a:r>
              <a:rPr lang="en-US" altLang="cs-CZ">
                <a:latin typeface="Calibri" panose="020F0502020204030204" pitchFamily="34" charset="0"/>
              </a:rPr>
              <a:t>Compare MC and MR at each level of output.  The firm should continue to expand output as long as MR is greater than MC.  The firm will maximize profits by producing the last unit of output where MR still exceeds the MC, or where MR=MC.  At the tenth unit MC exceeds MR. Therefore, the firm should </a:t>
            </a:r>
            <a:r>
              <a:rPr lang="en-US" altLang="cs-CZ" u="sng">
                <a:latin typeface="Calibri" panose="020F0502020204030204" pitchFamily="34" charset="0"/>
              </a:rPr>
              <a:t>produce only nine units</a:t>
            </a:r>
            <a:r>
              <a:rPr lang="en-US" altLang="cs-CZ">
                <a:latin typeface="Calibri" panose="020F0502020204030204" pitchFamily="34" charset="0"/>
              </a:rPr>
              <a:t> to maximize profits.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321DE1FC-B1A5-440D-8F3E-20CBD2BE63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A045F6D-1F79-4BDB-86C0-EB6674D84D7B}" type="slidenum">
              <a:rPr lang="en-US" altLang="cs-CZ"/>
              <a:pPr eaLnBrk="1" hangingPunct="1"/>
              <a:t>11</a:t>
            </a:fld>
            <a:endParaRPr lang="en-US" altLang="cs-CZ"/>
          </a:p>
        </p:txBody>
      </p:sp>
      <p:sp>
        <p:nvSpPr>
          <p:cNvPr id="34819" name="Rectangle 2">
            <a:extLst>
              <a:ext uri="{FF2B5EF4-FFF2-40B4-BE49-F238E27FC236}">
                <a16:creationId xmlns:a16="http://schemas.microsoft.com/office/drawing/2014/main" id="{AE641F6C-F9C0-4321-B7FF-3D8AB4DA7A30}"/>
              </a:ext>
            </a:extLst>
          </p:cNvPr>
          <p:cNvSpPr>
            <a:spLocks noRot="1" noChangeArrowheads="1" noTextEdit="1"/>
          </p:cNvSpPr>
          <p:nvPr>
            <p:ph type="sldImg"/>
          </p:nvPr>
        </p:nvSpPr>
        <p:spPr>
          <a:ln/>
        </p:spPr>
      </p:sp>
      <p:sp>
        <p:nvSpPr>
          <p:cNvPr id="36868" name="Rectangle 3">
            <a:extLst>
              <a:ext uri="{FF2B5EF4-FFF2-40B4-BE49-F238E27FC236}">
                <a16:creationId xmlns:a16="http://schemas.microsoft.com/office/drawing/2014/main" id="{ECDFF10F-9B07-4D59-9856-0D787B899C5A}"/>
              </a:ext>
            </a:extLst>
          </p:cNvPr>
          <p:cNvSpPr>
            <a:spLocks noGrp="1" noChangeArrowheads="1"/>
          </p:cNvSpPr>
          <p:nvPr>
            <p:ph type="body" idx="1"/>
          </p:nvPr>
        </p:nvSpPr>
        <p:spPr>
          <a:ln/>
        </p:spPr>
        <p:txBody>
          <a:bodyPr/>
          <a:lstStyle/>
          <a:p>
            <a:r>
              <a:rPr lang="en-US" altLang="cs-CZ">
                <a:latin typeface="Calibri" panose="020F0502020204030204" pitchFamily="34" charset="0"/>
              </a:rPr>
              <a:t>Figure 8.3  shows the short-run profit maximization for a purely competitive firm. The MR=MC output enables the purely competitive firm to maximize profits or to minimize losses. In this case, MR (=P in pure competition) and MC are equal at an output, Q, of 9 units. At this output, P equals $131 and exceeds the average total cost, and A = $97.78, so the firm realizes an economic profit of P - A per unit. The total economic profit is represented by the green rectangle and is (Price - ATC) * 9.</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071D47C8-6C11-4E41-BA7F-A7C2190A83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7C1FFFC-9C89-4238-9ADC-E3901A425117}" type="slidenum">
              <a:rPr lang="en-US" altLang="cs-CZ"/>
              <a:pPr eaLnBrk="1" hangingPunct="1"/>
              <a:t>12</a:t>
            </a:fld>
            <a:endParaRPr lang="en-US" altLang="cs-CZ"/>
          </a:p>
        </p:txBody>
      </p:sp>
      <p:sp>
        <p:nvSpPr>
          <p:cNvPr id="35843" name="Rectangle 2">
            <a:extLst>
              <a:ext uri="{FF2B5EF4-FFF2-40B4-BE49-F238E27FC236}">
                <a16:creationId xmlns:a16="http://schemas.microsoft.com/office/drawing/2014/main" id="{D3D92615-3D80-49AF-B0A4-0916290F0088}"/>
              </a:ext>
            </a:extLst>
          </p:cNvPr>
          <p:cNvSpPr>
            <a:spLocks noRot="1" noChangeArrowheads="1" noTextEdit="1"/>
          </p:cNvSpPr>
          <p:nvPr>
            <p:ph type="sldImg"/>
          </p:nvPr>
        </p:nvSpPr>
        <p:spPr>
          <a:ln/>
        </p:spPr>
      </p:sp>
      <p:sp>
        <p:nvSpPr>
          <p:cNvPr id="37892" name="Rectangle 3">
            <a:extLst>
              <a:ext uri="{FF2B5EF4-FFF2-40B4-BE49-F238E27FC236}">
                <a16:creationId xmlns:a16="http://schemas.microsoft.com/office/drawing/2014/main" id="{9BFC343F-76CC-47A3-A61F-E27E99FEF69F}"/>
              </a:ext>
            </a:extLst>
          </p:cNvPr>
          <p:cNvSpPr>
            <a:spLocks noGrp="1" noChangeArrowheads="1"/>
          </p:cNvSpPr>
          <p:nvPr>
            <p:ph type="body" idx="1"/>
          </p:nvPr>
        </p:nvSpPr>
        <p:spPr>
          <a:ln/>
        </p:spPr>
        <p:txBody>
          <a:bodyPr/>
          <a:lstStyle/>
          <a:p>
            <a:pPr eaLnBrk="1" hangingPunct="1"/>
            <a:r>
              <a:rPr lang="en-US" altLang="cs-CZ">
                <a:latin typeface="Calibri" panose="020F0502020204030204" pitchFamily="34" charset="0"/>
              </a:rPr>
              <a:t>In the short run the firm only has two choices: produce or shut-down.  There is not enough time in the short run for the firm to get out of business.  Given these options, sometimes the firm will produce, but still make a loss.  In these situations, the loss from producing is smaller than the loss if the firm shut-down so this is the firm’s best choice.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A9541F08-9FE3-46B9-95FB-76743975C2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9D5DCB8-8F8D-42B2-9FF3-F3AE3BC39295}" type="slidenum">
              <a:rPr lang="en-US" altLang="cs-CZ"/>
              <a:pPr eaLnBrk="1" hangingPunct="1"/>
              <a:t>13</a:t>
            </a:fld>
            <a:endParaRPr lang="en-US" altLang="cs-CZ"/>
          </a:p>
        </p:txBody>
      </p:sp>
      <p:sp>
        <p:nvSpPr>
          <p:cNvPr id="36867" name="Rectangle 2">
            <a:extLst>
              <a:ext uri="{FF2B5EF4-FFF2-40B4-BE49-F238E27FC236}">
                <a16:creationId xmlns:a16="http://schemas.microsoft.com/office/drawing/2014/main" id="{289E7F39-3B8D-408D-A02F-E23FDDE332D3}"/>
              </a:ext>
            </a:extLst>
          </p:cNvPr>
          <p:cNvSpPr>
            <a:spLocks noRot="1" noChangeArrowheads="1" noTextEdit="1"/>
          </p:cNvSpPr>
          <p:nvPr>
            <p:ph type="sldImg"/>
          </p:nvPr>
        </p:nvSpPr>
        <p:spPr>
          <a:ln/>
        </p:spPr>
      </p:sp>
      <p:sp>
        <p:nvSpPr>
          <p:cNvPr id="38916" name="Rectangle 3">
            <a:extLst>
              <a:ext uri="{FF2B5EF4-FFF2-40B4-BE49-F238E27FC236}">
                <a16:creationId xmlns:a16="http://schemas.microsoft.com/office/drawing/2014/main" id="{B7C0598A-F8C2-4BAF-9C5D-1BA2C00592DA}"/>
              </a:ext>
            </a:extLst>
          </p:cNvPr>
          <p:cNvSpPr>
            <a:spLocks noGrp="1" noChangeArrowheads="1"/>
          </p:cNvSpPr>
          <p:nvPr>
            <p:ph type="body" idx="1"/>
          </p:nvPr>
        </p:nvSpPr>
        <p:spPr>
          <a:ln/>
        </p:spPr>
        <p:txBody>
          <a:bodyPr/>
          <a:lstStyle/>
          <a:p>
            <a:pPr>
              <a:defRPr/>
            </a:pPr>
            <a:r>
              <a:rPr lang="en-US" dirty="0">
                <a:latin typeface="+mn-lt"/>
              </a:rPr>
              <a:t>Figure 8.4 shows the short-run loss minimization for a purely competitive firm. If price, P, exceeds the minimum AVC (here $74 at Q = 5) but is less than ATC at the MR = MC output (here 6 units) then the firm will earn losses, but it will produce. In this instance the loss is P - A per unit, where A is the average total cost at 6 units of output and price equals $81. The total loss is shown by the red area and is equal to (P–ATC)*6</a:t>
            </a:r>
            <a:r>
              <a:rPr lang="en-US" dirty="0"/>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204DF903-2D93-4206-B1A3-1A43A9A39F1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CF27C74-5C24-43C4-B58A-BDB5243085F5}" type="slidenum">
              <a:rPr lang="en-US" altLang="cs-CZ"/>
              <a:pPr eaLnBrk="1" hangingPunct="1"/>
              <a:t>14</a:t>
            </a:fld>
            <a:endParaRPr lang="en-US" altLang="cs-CZ"/>
          </a:p>
        </p:txBody>
      </p:sp>
      <p:sp>
        <p:nvSpPr>
          <p:cNvPr id="37891" name="Rectangle 2">
            <a:extLst>
              <a:ext uri="{FF2B5EF4-FFF2-40B4-BE49-F238E27FC236}">
                <a16:creationId xmlns:a16="http://schemas.microsoft.com/office/drawing/2014/main" id="{87FEC03D-0538-475C-BE39-2A32EAA855BF}"/>
              </a:ext>
            </a:extLst>
          </p:cNvPr>
          <p:cNvSpPr>
            <a:spLocks noRot="1" noChangeArrowheads="1" noTextEdit="1"/>
          </p:cNvSpPr>
          <p:nvPr>
            <p:ph type="sldImg"/>
          </p:nvPr>
        </p:nvSpPr>
        <p:spPr>
          <a:ln/>
        </p:spPr>
      </p:sp>
      <p:sp>
        <p:nvSpPr>
          <p:cNvPr id="40964" name="Rectangle 3">
            <a:extLst>
              <a:ext uri="{FF2B5EF4-FFF2-40B4-BE49-F238E27FC236}">
                <a16:creationId xmlns:a16="http://schemas.microsoft.com/office/drawing/2014/main" id="{F2C617B6-BD27-492E-ABB9-750D3ACC54C2}"/>
              </a:ext>
            </a:extLst>
          </p:cNvPr>
          <p:cNvSpPr>
            <a:spLocks noGrp="1" noChangeArrowheads="1"/>
          </p:cNvSpPr>
          <p:nvPr>
            <p:ph type="body" idx="1"/>
          </p:nvPr>
        </p:nvSpPr>
        <p:spPr>
          <a:ln/>
        </p:spPr>
        <p:txBody>
          <a:bodyPr/>
          <a:lstStyle/>
          <a:p>
            <a:r>
              <a:rPr lang="en-US" altLang="cs-CZ">
                <a:latin typeface="Calibri" panose="020F0502020204030204" pitchFamily="34" charset="0"/>
              </a:rPr>
              <a:t>This graph shows the short-run shutdown case for a purely competitive firm. If price, P (here equal to $71), falls below the minimum AVC (here $74 at Q = 5), the competitive firm will minimize its losses in the short run by shutting down. There is no level of output at which the firm can produce and incur a loss smaller than its total fixed cost. In other words, the $100 fixed cost is the minimum possible loss.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7043E9AF-9008-42E2-A9AD-BE6289B620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FD25776-7266-4484-838B-40741EDFE169}" type="slidenum">
              <a:rPr lang="en-US" altLang="cs-CZ"/>
              <a:pPr eaLnBrk="1" hangingPunct="1"/>
              <a:t>15</a:t>
            </a:fld>
            <a:endParaRPr lang="en-US" altLang="cs-CZ"/>
          </a:p>
        </p:txBody>
      </p:sp>
      <p:sp>
        <p:nvSpPr>
          <p:cNvPr id="38915" name="Rectangle 2">
            <a:extLst>
              <a:ext uri="{FF2B5EF4-FFF2-40B4-BE49-F238E27FC236}">
                <a16:creationId xmlns:a16="http://schemas.microsoft.com/office/drawing/2014/main" id="{E4F5F147-072E-4F37-8EB8-865C4902FDF8}"/>
              </a:ext>
            </a:extLst>
          </p:cNvPr>
          <p:cNvSpPr>
            <a:spLocks noRot="1" noChangeArrowheads="1" noTextEdit="1"/>
          </p:cNvSpPr>
          <p:nvPr>
            <p:ph type="sldImg"/>
          </p:nvPr>
        </p:nvSpPr>
        <p:spPr>
          <a:ln/>
        </p:spPr>
      </p:sp>
      <p:sp>
        <p:nvSpPr>
          <p:cNvPr id="43012" name="Rectangle 3">
            <a:extLst>
              <a:ext uri="{FF2B5EF4-FFF2-40B4-BE49-F238E27FC236}">
                <a16:creationId xmlns:a16="http://schemas.microsoft.com/office/drawing/2014/main" id="{393709AD-566C-417E-8CBB-BA9C303A52D5}"/>
              </a:ext>
            </a:extLst>
          </p:cNvPr>
          <p:cNvSpPr>
            <a:spLocks noGrp="1" noChangeArrowheads="1"/>
          </p:cNvSpPr>
          <p:nvPr>
            <p:ph type="body" idx="1"/>
          </p:nvPr>
        </p:nvSpPr>
        <p:spPr>
          <a:ln/>
        </p:spPr>
        <p:txBody>
          <a:bodyPr/>
          <a:lstStyle/>
          <a:p>
            <a:pPr>
              <a:lnSpc>
                <a:spcPct val="85000"/>
              </a:lnSpc>
              <a:defRPr/>
            </a:pPr>
            <a:r>
              <a:rPr lang="en-US" dirty="0">
                <a:solidFill>
                  <a:srgbClr val="000000"/>
                </a:solidFill>
                <a:latin typeface="+mn-lt"/>
              </a:rPr>
              <a:t>There is a relationship between price and quantity supplied.  Since P=MR for the competitive firm, the profit maximization rule MR=MC will yield the short run supply curve.  The short run supply curve is the part of the MC that lies above the AVC curve.  The schedule shows the quantity a firm will produce at a variety of prices </a:t>
            </a:r>
          </a:p>
          <a:p>
            <a:pPr>
              <a:defRPr/>
            </a:pP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289B1ECE-4F1F-482D-B0AE-9F57ABC509A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408500F-590F-4B01-B82F-D5FBB3822832}" type="slidenum">
              <a:rPr lang="en-US" altLang="cs-CZ"/>
              <a:pPr eaLnBrk="1" hangingPunct="1"/>
              <a:t>16</a:t>
            </a:fld>
            <a:endParaRPr lang="en-US" altLang="cs-CZ"/>
          </a:p>
        </p:txBody>
      </p:sp>
      <p:sp>
        <p:nvSpPr>
          <p:cNvPr id="39939" name="Rectangle 2">
            <a:extLst>
              <a:ext uri="{FF2B5EF4-FFF2-40B4-BE49-F238E27FC236}">
                <a16:creationId xmlns:a16="http://schemas.microsoft.com/office/drawing/2014/main" id="{45A50CDB-E02D-4286-969F-47D81B439D62}"/>
              </a:ext>
            </a:extLst>
          </p:cNvPr>
          <p:cNvSpPr>
            <a:spLocks noRot="1" noChangeArrowheads="1" noTextEdit="1"/>
          </p:cNvSpPr>
          <p:nvPr>
            <p:ph type="sldImg"/>
          </p:nvPr>
        </p:nvSpPr>
        <p:spPr>
          <a:ln/>
        </p:spPr>
      </p:sp>
      <p:sp>
        <p:nvSpPr>
          <p:cNvPr id="44036" name="Rectangle 3">
            <a:extLst>
              <a:ext uri="{FF2B5EF4-FFF2-40B4-BE49-F238E27FC236}">
                <a16:creationId xmlns:a16="http://schemas.microsoft.com/office/drawing/2014/main" id="{B871E95C-BFCA-4817-8429-85B49ACFFDC0}"/>
              </a:ext>
            </a:extLst>
          </p:cNvPr>
          <p:cNvSpPr>
            <a:spLocks noGrp="1" noChangeArrowheads="1"/>
          </p:cNvSpPr>
          <p:nvPr>
            <p:ph type="body" idx="1"/>
          </p:nvPr>
        </p:nvSpPr>
        <p:spPr>
          <a:ln/>
        </p:spPr>
        <p:txBody>
          <a:bodyPr/>
          <a:lstStyle/>
          <a:p>
            <a:pPr>
              <a:lnSpc>
                <a:spcPct val="85000"/>
              </a:lnSpc>
              <a:defRPr/>
            </a:pPr>
            <a:r>
              <a:rPr lang="en-US" dirty="0">
                <a:solidFill>
                  <a:srgbClr val="000000"/>
                </a:solidFill>
                <a:latin typeface="+mn-lt"/>
              </a:rPr>
              <a:t>The schedule shows the quantity a firm will produce at a variety of prices.  Firms continue to follow the profit-maximizing rule and produce where MR=MC.  They will produce as long as the price is greater than the </a:t>
            </a:r>
            <a:r>
              <a:rPr lang="en-US" dirty="0" err="1">
                <a:solidFill>
                  <a:srgbClr val="000000"/>
                </a:solidFill>
                <a:latin typeface="+mn-lt"/>
              </a:rPr>
              <a:t>minAVC</a:t>
            </a:r>
            <a:r>
              <a:rPr lang="en-US" dirty="0">
                <a:solidFill>
                  <a:srgbClr val="000000"/>
                </a:solidFill>
                <a:latin typeface="+mn-lt"/>
              </a:rPr>
              <a:t>.</a:t>
            </a:r>
          </a:p>
          <a:p>
            <a:pPr eaLnBrk="1" hangingPunct="1">
              <a:defRPr/>
            </a:pP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1930CE2E-4B6C-4EE0-8BA4-428A97311C6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915246A-F6F0-4199-8A4C-7FCBADFC0870}" type="slidenum">
              <a:rPr lang="en-US" altLang="cs-CZ"/>
              <a:pPr eaLnBrk="1" hangingPunct="1"/>
              <a:t>17</a:t>
            </a:fld>
            <a:endParaRPr lang="en-US" altLang="cs-CZ"/>
          </a:p>
        </p:txBody>
      </p:sp>
      <p:sp>
        <p:nvSpPr>
          <p:cNvPr id="40963" name="Rectangle 2">
            <a:extLst>
              <a:ext uri="{FF2B5EF4-FFF2-40B4-BE49-F238E27FC236}">
                <a16:creationId xmlns:a16="http://schemas.microsoft.com/office/drawing/2014/main" id="{F1305A03-E27C-4438-BFA0-AF1CF4ED32DA}"/>
              </a:ext>
            </a:extLst>
          </p:cNvPr>
          <p:cNvSpPr>
            <a:spLocks noRot="1" noChangeArrowheads="1" noTextEdit="1"/>
          </p:cNvSpPr>
          <p:nvPr>
            <p:ph type="sldImg"/>
          </p:nvPr>
        </p:nvSpPr>
        <p:spPr>
          <a:ln/>
        </p:spPr>
      </p:sp>
      <p:sp>
        <p:nvSpPr>
          <p:cNvPr id="45060" name="Rectangle 3">
            <a:extLst>
              <a:ext uri="{FF2B5EF4-FFF2-40B4-BE49-F238E27FC236}">
                <a16:creationId xmlns:a16="http://schemas.microsoft.com/office/drawing/2014/main" id="{89DF8C4B-E2BB-4975-880D-0D15A36395FB}"/>
              </a:ext>
            </a:extLst>
          </p:cNvPr>
          <p:cNvSpPr>
            <a:spLocks noGrp="1" noChangeArrowheads="1"/>
          </p:cNvSpPr>
          <p:nvPr>
            <p:ph type="body" idx="1"/>
          </p:nvPr>
        </p:nvSpPr>
        <p:spPr>
          <a:ln/>
        </p:spPr>
        <p:txBody>
          <a:bodyPr/>
          <a:lstStyle/>
          <a:p>
            <a:pPr>
              <a:lnSpc>
                <a:spcPct val="85000"/>
              </a:lnSpc>
            </a:pPr>
            <a:r>
              <a:rPr lang="en-US" altLang="cs-CZ">
                <a:solidFill>
                  <a:srgbClr val="000000"/>
                </a:solidFill>
                <a:latin typeface="Calibri" panose="020F0502020204030204" pitchFamily="34" charset="0"/>
              </a:rPr>
              <a:t>Here is a generalized depiction of how the marginal cost curve becomes the short run supply curve. Examine the MC for the competitive firm.  If price is below AVC, then the firm should shut down and produce 0.  If the price is equal to or above AVC, the firm should produce.   The MC curve that is above the AVC curve becomes the short run supply curve.  The break-even point is point d where the firm earns a normal profit  because Price=ATC here.</a:t>
            </a:r>
          </a:p>
          <a:p>
            <a:pPr eaLnBrk="1" hangingPunct="1"/>
            <a:endParaRPr lang="en-US" altLang="cs-CZ">
              <a:latin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3FF9C190-220C-48AE-857C-1A7B65FC28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AA623FD-6D9C-4D0B-AE3A-D6D2DF78014C}" type="slidenum">
              <a:rPr lang="en-US" altLang="cs-CZ"/>
              <a:pPr eaLnBrk="1" hangingPunct="1"/>
              <a:t>18</a:t>
            </a:fld>
            <a:endParaRPr lang="en-US" altLang="cs-CZ"/>
          </a:p>
        </p:txBody>
      </p:sp>
      <p:sp>
        <p:nvSpPr>
          <p:cNvPr id="41987" name="Rectangle 2">
            <a:extLst>
              <a:ext uri="{FF2B5EF4-FFF2-40B4-BE49-F238E27FC236}">
                <a16:creationId xmlns:a16="http://schemas.microsoft.com/office/drawing/2014/main" id="{9B2BB29C-F3AF-47F3-8B9A-8E251550F33B}"/>
              </a:ext>
            </a:extLst>
          </p:cNvPr>
          <p:cNvSpPr>
            <a:spLocks noRot="1" noChangeArrowheads="1" noTextEdit="1"/>
          </p:cNvSpPr>
          <p:nvPr>
            <p:ph type="sldImg"/>
          </p:nvPr>
        </p:nvSpPr>
        <p:spPr>
          <a:ln/>
        </p:spPr>
      </p:sp>
      <p:sp>
        <p:nvSpPr>
          <p:cNvPr id="46084" name="Rectangle 3">
            <a:extLst>
              <a:ext uri="{FF2B5EF4-FFF2-40B4-BE49-F238E27FC236}">
                <a16:creationId xmlns:a16="http://schemas.microsoft.com/office/drawing/2014/main" id="{CAAF144C-7CF2-486D-A0AD-50339359D01B}"/>
              </a:ext>
            </a:extLst>
          </p:cNvPr>
          <p:cNvSpPr>
            <a:spLocks noGrp="1" noChangeArrowheads="1"/>
          </p:cNvSpPr>
          <p:nvPr>
            <p:ph type="body" idx="1"/>
          </p:nvPr>
        </p:nvSpPr>
        <p:spPr>
          <a:ln/>
        </p:spPr>
        <p:txBody>
          <a:bodyPr/>
          <a:lstStyle/>
          <a:p>
            <a:pPr eaLnBrk="1" hangingPunct="1">
              <a:defRPr/>
            </a:pPr>
            <a:r>
              <a:rPr lang="en-US" dirty="0">
                <a:latin typeface="+mn-lt"/>
              </a:rPr>
              <a:t>We must work through these 3 questions sequentially every time we are confronted with a new market price.  This is a great table that summarizes the steps that you need to go through to determine profit maximizing output.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B483214-504E-4C0C-AB91-649AB10F434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EFEFC48-AC95-4C52-BEC1-CD315B0C7DCC}" type="slidenum">
              <a:rPr lang="en-US" altLang="cs-CZ"/>
              <a:pPr eaLnBrk="1" hangingPunct="1"/>
              <a:t>19</a:t>
            </a:fld>
            <a:endParaRPr lang="en-US" altLang="cs-CZ"/>
          </a:p>
        </p:txBody>
      </p:sp>
      <p:sp>
        <p:nvSpPr>
          <p:cNvPr id="43011" name="Rectangle 2">
            <a:extLst>
              <a:ext uri="{FF2B5EF4-FFF2-40B4-BE49-F238E27FC236}">
                <a16:creationId xmlns:a16="http://schemas.microsoft.com/office/drawing/2014/main" id="{27B53B8D-D94D-4E43-840D-5C30D35A138A}"/>
              </a:ext>
            </a:extLst>
          </p:cNvPr>
          <p:cNvSpPr>
            <a:spLocks noRot="1" noChangeArrowheads="1" noTextEdit="1"/>
          </p:cNvSpPr>
          <p:nvPr>
            <p:ph type="sldImg"/>
          </p:nvPr>
        </p:nvSpPr>
        <p:spPr>
          <a:ln/>
        </p:spPr>
      </p:sp>
      <p:sp>
        <p:nvSpPr>
          <p:cNvPr id="47108" name="Rectangle 3">
            <a:extLst>
              <a:ext uri="{FF2B5EF4-FFF2-40B4-BE49-F238E27FC236}">
                <a16:creationId xmlns:a16="http://schemas.microsoft.com/office/drawing/2014/main" id="{4AEF93B3-5F4D-44F1-BB2D-8E0C32D16DB7}"/>
              </a:ext>
            </a:extLst>
          </p:cNvPr>
          <p:cNvSpPr>
            <a:spLocks noGrp="1" noChangeArrowheads="1"/>
          </p:cNvSpPr>
          <p:nvPr>
            <p:ph type="body" idx="1"/>
          </p:nvPr>
        </p:nvSpPr>
        <p:spPr>
          <a:ln/>
        </p:spPr>
        <p:txBody>
          <a:bodyPr/>
          <a:lstStyle/>
          <a:p>
            <a:pPr eaLnBrk="1" hangingPunct="1"/>
            <a:r>
              <a:rPr lang="en-US" altLang="cs-CZ">
                <a:latin typeface="Calibri" panose="020F0502020204030204" pitchFamily="34" charset="0"/>
              </a:rPr>
              <a:t>The market equilibrium condition is where quantity demanded equals quantity supplied. This will occur at a price of $111 and this price is the equilibrium, or market clearing price.   We can see that the industry demand curve is a typical, downward sloping demand even though, for the firm, the demand curve is perfectly elastic and horizontal.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E85BCFB4-12B7-43F9-B703-2639B509FC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D06273C-BB37-40AC-9FF8-54D53358256D}" type="slidenum">
              <a:rPr lang="en-US" altLang="cs-CZ"/>
              <a:pPr eaLnBrk="1" hangingPunct="1"/>
              <a:t>2</a:t>
            </a:fld>
            <a:endParaRPr lang="en-US" altLang="cs-CZ"/>
          </a:p>
        </p:txBody>
      </p:sp>
      <p:sp>
        <p:nvSpPr>
          <p:cNvPr id="25603" name="Rectangle 2">
            <a:extLst>
              <a:ext uri="{FF2B5EF4-FFF2-40B4-BE49-F238E27FC236}">
                <a16:creationId xmlns:a16="http://schemas.microsoft.com/office/drawing/2014/main" id="{19B5E14B-EC3C-4E07-BFBD-73E967463ADE}"/>
              </a:ext>
            </a:extLst>
          </p:cNvPr>
          <p:cNvSpPr>
            <a:spLocks noRot="1" noChangeArrowheads="1" noTextEdit="1"/>
          </p:cNvSpPr>
          <p:nvPr>
            <p:ph type="sldImg"/>
          </p:nvPr>
        </p:nvSpPr>
        <p:spPr>
          <a:ln/>
        </p:spPr>
      </p:sp>
      <p:sp>
        <p:nvSpPr>
          <p:cNvPr id="27652" name="Rectangle 3">
            <a:extLst>
              <a:ext uri="{FF2B5EF4-FFF2-40B4-BE49-F238E27FC236}">
                <a16:creationId xmlns:a16="http://schemas.microsoft.com/office/drawing/2014/main" id="{34B2E7F8-6C3F-43EB-93C8-D89BF51AD129}"/>
              </a:ext>
            </a:extLst>
          </p:cNvPr>
          <p:cNvSpPr>
            <a:spLocks noGrp="1" noChangeArrowheads="1"/>
          </p:cNvSpPr>
          <p:nvPr>
            <p:ph type="body" idx="1"/>
          </p:nvPr>
        </p:nvSpPr>
        <p:spPr>
          <a:ln/>
        </p:spPr>
        <p:txBody>
          <a:bodyPr/>
          <a:lstStyle/>
          <a:p>
            <a:pPr eaLnBrk="1" hangingPunct="1"/>
            <a:r>
              <a:rPr lang="en-US" altLang="cs-CZ">
                <a:latin typeface="Calibri" panose="020F0502020204030204" pitchFamily="34" charset="0"/>
              </a:rPr>
              <a:t>We will be discussing all four of these market models, but first we will start with pure competition.  From the continuum, you can see that we are starting at one extreme of the possible market models.  The other market models will be discussed in future chapters.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C7DB03C0-7F6F-440C-94E6-965E739E9B2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A8F9821-799F-4EA6-8853-5A02923F3622}" type="slidenum">
              <a:rPr lang="en-US" altLang="cs-CZ"/>
              <a:pPr eaLnBrk="1" hangingPunct="1"/>
              <a:t>20</a:t>
            </a:fld>
            <a:endParaRPr lang="en-US" altLang="cs-CZ"/>
          </a:p>
        </p:txBody>
      </p:sp>
      <p:sp>
        <p:nvSpPr>
          <p:cNvPr id="44035" name="Rectangle 2">
            <a:extLst>
              <a:ext uri="{FF2B5EF4-FFF2-40B4-BE49-F238E27FC236}">
                <a16:creationId xmlns:a16="http://schemas.microsoft.com/office/drawing/2014/main" id="{DA53986D-F54F-45C0-88C9-4089CA9B2845}"/>
              </a:ext>
            </a:extLst>
          </p:cNvPr>
          <p:cNvSpPr>
            <a:spLocks noRot="1" noChangeArrowheads="1" noTextEdit="1"/>
          </p:cNvSpPr>
          <p:nvPr>
            <p:ph type="sldImg"/>
          </p:nvPr>
        </p:nvSpPr>
        <p:spPr>
          <a:ln/>
        </p:spPr>
      </p:sp>
      <p:sp>
        <p:nvSpPr>
          <p:cNvPr id="48132" name="Rectangle 3">
            <a:extLst>
              <a:ext uri="{FF2B5EF4-FFF2-40B4-BE49-F238E27FC236}">
                <a16:creationId xmlns:a16="http://schemas.microsoft.com/office/drawing/2014/main" id="{4A7BD06B-1459-42AC-9482-3B8819F2F0BD}"/>
              </a:ext>
            </a:extLst>
          </p:cNvPr>
          <p:cNvSpPr>
            <a:spLocks noGrp="1" noChangeArrowheads="1"/>
          </p:cNvSpPr>
          <p:nvPr>
            <p:ph type="body" idx="1"/>
          </p:nvPr>
        </p:nvSpPr>
        <p:spPr>
          <a:ln/>
        </p:spPr>
        <p:txBody>
          <a:bodyPr/>
          <a:lstStyle/>
          <a:p>
            <a:pPr>
              <a:defRPr/>
            </a:pPr>
            <a:r>
              <a:rPr lang="en-US" dirty="0">
                <a:latin typeface="+mn-lt"/>
              </a:rPr>
              <a:t>Short-run competitive equilibrium for (a) a firm and (b) the industry.  The horizontal sum of the 1000 firms’ individual supply curves (s) determines the industry supply curve (S). Given industry demand (D), the short-run equilibrium price and output for the industry are $111 and 8000 units. Taking the equilibrium price as given, the individual firm establishes its profit-maximizing output at 8 units and, in this case, realizes the economic profit represented by the green area.</a:t>
            </a:r>
          </a:p>
          <a:p>
            <a:pPr>
              <a:defRPr/>
            </a:pPr>
            <a:r>
              <a:rPr lang="en-US" dirty="0">
                <a:latin typeface="+mn-lt"/>
              </a:rPr>
              <a:t>Individual firms must take price as given, but the supply plans of all competitive producers as a group are a major determinant of product price.</a:t>
            </a:r>
            <a:r>
              <a:rPr lang="en-US" dirty="0"/>
              <a:t>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6279D5F1-1390-41DE-B822-ADEC76E8A81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98D8B0C-1388-4960-B27C-8EC42E2FF89F}" type="slidenum">
              <a:rPr lang="en-US" altLang="cs-CZ"/>
              <a:pPr eaLnBrk="1" hangingPunct="1"/>
              <a:t>21</a:t>
            </a:fld>
            <a:endParaRPr lang="en-US" altLang="cs-CZ"/>
          </a:p>
        </p:txBody>
      </p:sp>
      <p:sp>
        <p:nvSpPr>
          <p:cNvPr id="45059" name="Rectangle 2">
            <a:extLst>
              <a:ext uri="{FF2B5EF4-FFF2-40B4-BE49-F238E27FC236}">
                <a16:creationId xmlns:a16="http://schemas.microsoft.com/office/drawing/2014/main" id="{3923F158-BBB0-41EC-9437-99362C55B170}"/>
              </a:ext>
            </a:extLst>
          </p:cNvPr>
          <p:cNvSpPr>
            <a:spLocks noRot="1" noChangeArrowheads="1" noTextEdit="1"/>
          </p:cNvSpPr>
          <p:nvPr>
            <p:ph type="sldImg"/>
          </p:nvPr>
        </p:nvSpPr>
        <p:spPr>
          <a:ln/>
        </p:spPr>
      </p:sp>
      <p:sp>
        <p:nvSpPr>
          <p:cNvPr id="49156" name="Rectangle 3">
            <a:extLst>
              <a:ext uri="{FF2B5EF4-FFF2-40B4-BE49-F238E27FC236}">
                <a16:creationId xmlns:a16="http://schemas.microsoft.com/office/drawing/2014/main" id="{AF8E4249-7E44-4691-8684-462C9A45A89D}"/>
              </a:ext>
            </a:extLst>
          </p:cNvPr>
          <p:cNvSpPr>
            <a:spLocks noGrp="1" noChangeArrowheads="1"/>
          </p:cNvSpPr>
          <p:nvPr>
            <p:ph type="body" idx="1"/>
          </p:nvPr>
        </p:nvSpPr>
        <p:spPr>
          <a:ln/>
        </p:spPr>
        <p:txBody>
          <a:bodyPr/>
          <a:lstStyle/>
          <a:p>
            <a:pPr eaLnBrk="1" hangingPunct="1">
              <a:defRPr/>
            </a:pPr>
            <a:r>
              <a:rPr lang="en-US" dirty="0">
                <a:latin typeface="+mn-lt"/>
              </a:rPr>
              <a:t>Firms  have to determine whether or not </a:t>
            </a:r>
            <a:r>
              <a:rPr lang="en-US">
                <a:latin typeface="+mn-lt"/>
              </a:rPr>
              <a:t>producing in </a:t>
            </a:r>
            <a:r>
              <a:rPr lang="en-US" dirty="0">
                <a:latin typeface="+mn-lt"/>
              </a:rPr>
              <a:t>the short run will make their losses bigger or smaller.  Firms hope that producing will help to reduce their losses, but if they are wrong their losses (their hole) might grow greater.  If firms are forced to shut-down, the shut-down might be temporary.  The firm may re-open when prices rise and therefore will be large enough for the firm to reap profits.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939A7736-C4E1-4DBF-BDA1-C0B6FDBBA5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47A2A6D-32B6-4FD0-B86C-ED46DDC44D91}" type="slidenum">
              <a:rPr lang="en-US" altLang="cs-CZ"/>
              <a:pPr eaLnBrk="1" hangingPunct="1"/>
              <a:t>3</a:t>
            </a:fld>
            <a:endParaRPr lang="en-US" altLang="cs-CZ"/>
          </a:p>
        </p:txBody>
      </p:sp>
      <p:sp>
        <p:nvSpPr>
          <p:cNvPr id="26627" name="Rectangle 2">
            <a:extLst>
              <a:ext uri="{FF2B5EF4-FFF2-40B4-BE49-F238E27FC236}">
                <a16:creationId xmlns:a16="http://schemas.microsoft.com/office/drawing/2014/main" id="{DD7FE5EB-F082-42D0-BC73-46498D0DC6A0}"/>
              </a:ext>
            </a:extLst>
          </p:cNvPr>
          <p:cNvSpPr>
            <a:spLocks noRot="1" noChangeArrowheads="1" noTextEdit="1"/>
          </p:cNvSpPr>
          <p:nvPr>
            <p:ph type="sldImg"/>
          </p:nvPr>
        </p:nvSpPr>
        <p:spPr>
          <a:ln/>
        </p:spPr>
      </p:sp>
      <p:sp>
        <p:nvSpPr>
          <p:cNvPr id="28676" name="Rectangle 3">
            <a:extLst>
              <a:ext uri="{FF2B5EF4-FFF2-40B4-BE49-F238E27FC236}">
                <a16:creationId xmlns:a16="http://schemas.microsoft.com/office/drawing/2014/main" id="{2E3562A5-C047-4FEE-A3B8-3953A2D504D7}"/>
              </a:ext>
            </a:extLst>
          </p:cNvPr>
          <p:cNvSpPr>
            <a:spLocks noGrp="1" noChangeArrowheads="1"/>
          </p:cNvSpPr>
          <p:nvPr>
            <p:ph type="body" idx="1"/>
          </p:nvPr>
        </p:nvSpPr>
        <p:spPr>
          <a:ln/>
        </p:spPr>
        <p:txBody>
          <a:bodyPr/>
          <a:lstStyle/>
          <a:p>
            <a:pPr eaLnBrk="1" hangingPunct="1">
              <a:defRPr/>
            </a:pPr>
            <a:r>
              <a:rPr lang="en-US" dirty="0">
                <a:latin typeface="+mn-lt"/>
              </a:rPr>
              <a:t>Pure competition is rare in the real world, but the model is important.  The model helps analyze industries with characteristics similar to pure competition.  The model provides a context in which to apply revenue and cost concepts developed in previous chapters.  Pure competition provides a norm or standard against which to compare and evaluate the efficiency of the real world.</a:t>
            </a:r>
          </a:p>
          <a:p>
            <a:pPr eaLnBrk="1" hangingPunct="1">
              <a:defRPr/>
            </a:pPr>
            <a:endParaRPr lang="en-US" dirty="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5D12D25-503F-4D92-B50F-18AA12F150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1C3524E-1A59-44A4-8D17-93C7F3D773B1}" type="slidenum">
              <a:rPr lang="en-US" altLang="cs-CZ"/>
              <a:pPr eaLnBrk="1" hangingPunct="1"/>
              <a:t>4</a:t>
            </a:fld>
            <a:endParaRPr lang="en-US" altLang="cs-CZ"/>
          </a:p>
        </p:txBody>
      </p:sp>
      <p:sp>
        <p:nvSpPr>
          <p:cNvPr id="27651" name="Rectangle 2">
            <a:extLst>
              <a:ext uri="{FF2B5EF4-FFF2-40B4-BE49-F238E27FC236}">
                <a16:creationId xmlns:a16="http://schemas.microsoft.com/office/drawing/2014/main" id="{A0292999-4219-416D-BA7A-4B8A69160464}"/>
              </a:ext>
            </a:extLst>
          </p:cNvPr>
          <p:cNvSpPr>
            <a:spLocks noRot="1" noChangeArrowheads="1" noTextEdit="1"/>
          </p:cNvSpPr>
          <p:nvPr>
            <p:ph type="sldImg"/>
          </p:nvPr>
        </p:nvSpPr>
        <p:spPr>
          <a:ln/>
        </p:spPr>
      </p:sp>
      <p:sp>
        <p:nvSpPr>
          <p:cNvPr id="29700" name="Rectangle 3">
            <a:extLst>
              <a:ext uri="{FF2B5EF4-FFF2-40B4-BE49-F238E27FC236}">
                <a16:creationId xmlns:a16="http://schemas.microsoft.com/office/drawing/2014/main" id="{D2875322-CBCC-4E1D-A30D-9CB2DA6365AD}"/>
              </a:ext>
            </a:extLst>
          </p:cNvPr>
          <p:cNvSpPr>
            <a:spLocks noGrp="1" noChangeArrowheads="1"/>
          </p:cNvSpPr>
          <p:nvPr>
            <p:ph type="body" idx="1"/>
          </p:nvPr>
        </p:nvSpPr>
        <p:spPr>
          <a:ln/>
        </p:spPr>
        <p:txBody>
          <a:bodyPr/>
          <a:lstStyle/>
          <a:p>
            <a:pPr eaLnBrk="1" hangingPunct="1"/>
            <a:r>
              <a:rPr lang="en-US" altLang="cs-CZ" u="sng">
                <a:latin typeface="Calibri" panose="020F0502020204030204" pitchFamily="34" charset="0"/>
              </a:rPr>
              <a:t>Very large numbers of independent sellers</a:t>
            </a:r>
            <a:r>
              <a:rPr lang="en-US" altLang="cs-CZ">
                <a:latin typeface="Calibri" panose="020F0502020204030204" pitchFamily="34" charset="0"/>
              </a:rPr>
              <a:t> each acting alone cannot influence the market price by increasing or decreasing their output because each has such a miniscule part of the entire market.</a:t>
            </a:r>
          </a:p>
          <a:p>
            <a:pPr eaLnBrk="1" hangingPunct="1"/>
            <a:r>
              <a:rPr lang="en-US" altLang="cs-CZ" u="sng">
                <a:latin typeface="Calibri" panose="020F0502020204030204" pitchFamily="34" charset="0"/>
              </a:rPr>
              <a:t>A standardized product </a:t>
            </a:r>
            <a:r>
              <a:rPr lang="en-US" altLang="cs-CZ">
                <a:latin typeface="Calibri" panose="020F0502020204030204" pitchFamily="34" charset="0"/>
              </a:rPr>
              <a:t>is a product for which all other products in the market are identical and thus are perfect substitutes. The consequence of this is that buyers are indifferent as to whom they buy from.</a:t>
            </a:r>
          </a:p>
          <a:p>
            <a:pPr eaLnBrk="1" hangingPunct="1"/>
            <a:r>
              <a:rPr lang="en-US" altLang="cs-CZ" u="sng">
                <a:latin typeface="Calibri" panose="020F0502020204030204" pitchFamily="34" charset="0"/>
              </a:rPr>
              <a:t>Price takers </a:t>
            </a:r>
            <a:r>
              <a:rPr lang="en-US" altLang="cs-CZ">
                <a:latin typeface="Calibri" panose="020F0502020204030204" pitchFamily="34" charset="0"/>
              </a:rPr>
              <a:t>have no pricing power; in other words, no ability to price their product.</a:t>
            </a:r>
          </a:p>
          <a:p>
            <a:pPr eaLnBrk="1" hangingPunct="1"/>
            <a:r>
              <a:rPr lang="en-US" altLang="cs-CZ" u="sng">
                <a:latin typeface="Calibri" panose="020F0502020204030204" pitchFamily="34" charset="0"/>
              </a:rPr>
              <a:t>Easy entry and exit </a:t>
            </a:r>
            <a:r>
              <a:rPr lang="en-US" altLang="cs-CZ">
                <a:latin typeface="Calibri" panose="020F0502020204030204" pitchFamily="34" charset="0"/>
              </a:rPr>
              <a:t>means that there are no obstacles to entry or to exit the industry.</a:t>
            </a:r>
          </a:p>
          <a:p>
            <a:r>
              <a:rPr lang="en-US" altLang="cs-CZ" u="sng">
                <a:latin typeface="Calibri" panose="020F0502020204030204" pitchFamily="34" charset="0"/>
              </a:rPr>
              <a:t>Perfectly elastic demand </a:t>
            </a:r>
            <a:r>
              <a:rPr lang="en-US" altLang="cs-CZ">
                <a:latin typeface="Calibri" panose="020F0502020204030204" pitchFamily="34" charset="0"/>
              </a:rPr>
              <a:t>means that firm has no power to influence price so the firm merely chooses to produce a certain level of output at the price that is given.  The demand curve is not perfectly elastic for the industry; it only appears that way to the individual firm, since they must take the market price no matter what quantity they produce.  The firm faces a perfectly elastic demand because each individual firm makes up such a small part of the total market and the goods are perfect substitutes.  Note that this perfectly elastic demand curve is a horizontal line at the price.</a:t>
            </a:r>
          </a:p>
          <a:p>
            <a:pPr eaLnBrk="1" hangingPunct="1"/>
            <a:endParaRPr lang="en-US" altLang="cs-CZ">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B3F3A8FD-9F92-4F80-BC21-12A5815F76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5F1DC91-3864-4102-8F73-9D3164BABA29}" type="slidenum">
              <a:rPr lang="en-US" altLang="cs-CZ"/>
              <a:pPr eaLnBrk="1" hangingPunct="1"/>
              <a:t>5</a:t>
            </a:fld>
            <a:endParaRPr lang="en-US" altLang="cs-CZ"/>
          </a:p>
        </p:txBody>
      </p:sp>
      <p:sp>
        <p:nvSpPr>
          <p:cNvPr id="28675" name="Rectangle 2">
            <a:extLst>
              <a:ext uri="{FF2B5EF4-FFF2-40B4-BE49-F238E27FC236}">
                <a16:creationId xmlns:a16="http://schemas.microsoft.com/office/drawing/2014/main" id="{F0692F47-98A6-42EF-8F69-505C86B5ADA2}"/>
              </a:ext>
            </a:extLst>
          </p:cNvPr>
          <p:cNvSpPr>
            <a:spLocks noRot="1" noChangeArrowheads="1" noTextEdit="1"/>
          </p:cNvSpPr>
          <p:nvPr>
            <p:ph type="sldImg"/>
          </p:nvPr>
        </p:nvSpPr>
        <p:spPr>
          <a:ln/>
        </p:spPr>
      </p:sp>
      <p:sp>
        <p:nvSpPr>
          <p:cNvPr id="31748" name="Rectangle 3">
            <a:extLst>
              <a:ext uri="{FF2B5EF4-FFF2-40B4-BE49-F238E27FC236}">
                <a16:creationId xmlns:a16="http://schemas.microsoft.com/office/drawing/2014/main" id="{BEBE582C-C6E3-451B-A9E8-B91A4AB2E34D}"/>
              </a:ext>
            </a:extLst>
          </p:cNvPr>
          <p:cNvSpPr>
            <a:spLocks noGrp="1" noChangeArrowheads="1"/>
          </p:cNvSpPr>
          <p:nvPr>
            <p:ph type="body" idx="1"/>
          </p:nvPr>
        </p:nvSpPr>
        <p:spPr>
          <a:ln/>
        </p:spPr>
        <p:txBody>
          <a:bodyPr/>
          <a:lstStyle/>
          <a:p>
            <a:pPr eaLnBrk="1" hangingPunct="1"/>
            <a:r>
              <a:rPr lang="en-US" altLang="cs-CZ">
                <a:latin typeface="Calibri" panose="020F0502020204030204" pitchFamily="34" charset="0"/>
              </a:rPr>
              <a:t>When a firm charges the same price for each unit of output, the average revenue is just the price of the good.  Total revenue refers to the total amount of money that the firm collects for the sale of all of the units of their good.  Marginal revenue reflects the additional revenue that the firm will receive by producing one more unit of output.  When the firm is deciding how much to produce, the firm considers the marginal revenue in their decision.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7BFE9070-E605-4DA0-BC7A-6B001F5678B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4B28692-BECC-433A-96A0-FDB35C6F7257}" type="slidenum">
              <a:rPr lang="en-US" altLang="cs-CZ"/>
              <a:pPr eaLnBrk="1" hangingPunct="1"/>
              <a:t>6</a:t>
            </a:fld>
            <a:endParaRPr lang="en-US" altLang="cs-CZ"/>
          </a:p>
        </p:txBody>
      </p:sp>
      <p:sp>
        <p:nvSpPr>
          <p:cNvPr id="29699" name="Rectangle 2">
            <a:extLst>
              <a:ext uri="{FF2B5EF4-FFF2-40B4-BE49-F238E27FC236}">
                <a16:creationId xmlns:a16="http://schemas.microsoft.com/office/drawing/2014/main" id="{3FB94259-ABCF-476E-8EA7-1ED141A5EE6A}"/>
              </a:ext>
            </a:extLst>
          </p:cNvPr>
          <p:cNvSpPr>
            <a:spLocks noRot="1" noChangeArrowheads="1" noTextEdit="1"/>
          </p:cNvSpPr>
          <p:nvPr>
            <p:ph type="sldImg"/>
          </p:nvPr>
        </p:nvSpPr>
        <p:spPr>
          <a:ln/>
        </p:spPr>
      </p:sp>
      <p:sp>
        <p:nvSpPr>
          <p:cNvPr id="32772" name="Rectangle 3">
            <a:extLst>
              <a:ext uri="{FF2B5EF4-FFF2-40B4-BE49-F238E27FC236}">
                <a16:creationId xmlns:a16="http://schemas.microsoft.com/office/drawing/2014/main" id="{E9079C04-E701-46B4-BB98-D30FE3D89A08}"/>
              </a:ext>
            </a:extLst>
          </p:cNvPr>
          <p:cNvSpPr>
            <a:spLocks noGrp="1" noChangeArrowheads="1"/>
          </p:cNvSpPr>
          <p:nvPr>
            <p:ph type="body" idx="1"/>
          </p:nvPr>
        </p:nvSpPr>
        <p:spPr>
          <a:ln/>
        </p:spPr>
        <p:txBody>
          <a:bodyPr/>
          <a:lstStyle/>
          <a:p>
            <a:pPr>
              <a:defRPr/>
            </a:pPr>
            <a:r>
              <a:rPr lang="en-US" dirty="0">
                <a:latin typeface="+mn-lt"/>
              </a:rPr>
              <a:t>This graph shows a purely competitive firm’s demand and revenue curves. The demand curve (D) of a purely competitive firm is a horizontal line (perfectly elastic) because the firm can sell as much output as it wants at the market price (here, $131). Because each additional unit sold increases total revenue by the amount of the price, the firm’s total-revenue (TR) curve is a straight </a:t>
            </a:r>
            <a:r>
              <a:rPr lang="en-US" dirty="0" err="1">
                <a:latin typeface="+mn-lt"/>
              </a:rPr>
              <a:t>upsloping</a:t>
            </a:r>
            <a:r>
              <a:rPr lang="en-US" dirty="0">
                <a:latin typeface="+mn-lt"/>
              </a:rPr>
              <a:t> line and its marginal-revenue (MR) curve coincides with the firm’s demand curve. The average-revenue (AR) curve also coincides with the demand curve.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503092AB-9EA1-48BF-8602-AEDF51F400E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5595C46-8B89-43E4-B157-5A3C668BE1BA}" type="slidenum">
              <a:rPr lang="en-US" altLang="cs-CZ"/>
              <a:pPr eaLnBrk="1" hangingPunct="1"/>
              <a:t>7</a:t>
            </a:fld>
            <a:endParaRPr lang="en-US" altLang="cs-CZ"/>
          </a:p>
        </p:txBody>
      </p:sp>
      <p:sp>
        <p:nvSpPr>
          <p:cNvPr id="30723" name="Rectangle 2">
            <a:extLst>
              <a:ext uri="{FF2B5EF4-FFF2-40B4-BE49-F238E27FC236}">
                <a16:creationId xmlns:a16="http://schemas.microsoft.com/office/drawing/2014/main" id="{91B79643-68DF-403D-8D93-746423A7C6DB}"/>
              </a:ext>
            </a:extLst>
          </p:cNvPr>
          <p:cNvSpPr>
            <a:spLocks noRot="1" noChangeArrowheads="1" noTextEdit="1"/>
          </p:cNvSpPr>
          <p:nvPr>
            <p:ph type="sldImg"/>
          </p:nvPr>
        </p:nvSpPr>
        <p:spPr>
          <a:ln/>
        </p:spPr>
      </p:sp>
      <p:sp>
        <p:nvSpPr>
          <p:cNvPr id="31748" name="Rectangle 3">
            <a:extLst>
              <a:ext uri="{FF2B5EF4-FFF2-40B4-BE49-F238E27FC236}">
                <a16:creationId xmlns:a16="http://schemas.microsoft.com/office/drawing/2014/main" id="{ABFCDC67-A16D-4C6C-9D0E-A99870336242}"/>
              </a:ext>
            </a:extLst>
          </p:cNvPr>
          <p:cNvSpPr>
            <a:spLocks noGrp="1" noChangeArrowheads="1"/>
          </p:cNvSpPr>
          <p:nvPr>
            <p:ph type="body" idx="1"/>
          </p:nvPr>
        </p:nvSpPr>
        <p:spPr>
          <a:ln/>
        </p:spPr>
        <p:txBody>
          <a:bodyPr/>
          <a:lstStyle/>
          <a:p>
            <a:pPr eaLnBrk="1" hangingPunct="1"/>
            <a:r>
              <a:rPr lang="en-US" altLang="cs-CZ">
                <a:latin typeface="Calibri" panose="020F0502020204030204" pitchFamily="34" charset="0"/>
              </a:rPr>
              <a:t>When looking at profit maximization there are essentially 3 questions that the firm must answer.  The first question is whether or not the firm should produce at all in the short run.  In the short run, the firm should shut-down under certain circumstances.  If it has been determined that the firm should produce in the short run, then the firm must determine how much to produce.  Lastly, based on the answers to the first two questions, it is necessary to calculate the profit or loss for the firm.  Part of the profit-maximization rule is producing an output that minimizes losses in the short run when that is the best option.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16DD48F5-55F3-4C09-9366-F91CE1CC60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2D6D1AC-E2CF-4855-8748-024A9C16ADC3}" type="slidenum">
              <a:rPr lang="en-US" altLang="cs-CZ"/>
              <a:pPr eaLnBrk="1" hangingPunct="1"/>
              <a:t>8</a:t>
            </a:fld>
            <a:endParaRPr lang="en-US" altLang="cs-CZ"/>
          </a:p>
        </p:txBody>
      </p:sp>
      <p:sp>
        <p:nvSpPr>
          <p:cNvPr id="31747" name="Rectangle 2">
            <a:extLst>
              <a:ext uri="{FF2B5EF4-FFF2-40B4-BE49-F238E27FC236}">
                <a16:creationId xmlns:a16="http://schemas.microsoft.com/office/drawing/2014/main" id="{85E0392B-BE9D-46FF-AB02-5EC1F9DB82E8}"/>
              </a:ext>
            </a:extLst>
          </p:cNvPr>
          <p:cNvSpPr>
            <a:spLocks noRot="1" noChangeArrowheads="1" noTextEdit="1"/>
          </p:cNvSpPr>
          <p:nvPr>
            <p:ph type="sldImg"/>
          </p:nvPr>
        </p:nvSpPr>
        <p:spPr>
          <a:ln/>
        </p:spPr>
      </p:sp>
      <p:sp>
        <p:nvSpPr>
          <p:cNvPr id="33796" name="Rectangle 3">
            <a:extLst>
              <a:ext uri="{FF2B5EF4-FFF2-40B4-BE49-F238E27FC236}">
                <a16:creationId xmlns:a16="http://schemas.microsoft.com/office/drawing/2014/main" id="{62FAC5C2-FEB4-4BAB-9447-4851398E84FC}"/>
              </a:ext>
            </a:extLst>
          </p:cNvPr>
          <p:cNvSpPr>
            <a:spLocks noGrp="1" noChangeArrowheads="1"/>
          </p:cNvSpPr>
          <p:nvPr>
            <p:ph type="body" idx="1"/>
          </p:nvPr>
        </p:nvSpPr>
        <p:spPr>
          <a:ln/>
        </p:spPr>
        <p:txBody>
          <a:bodyPr/>
          <a:lstStyle/>
          <a:p>
            <a:pPr eaLnBrk="1" hangingPunct="1">
              <a:defRPr/>
            </a:pPr>
            <a:r>
              <a:rPr lang="en-US" dirty="0">
                <a:latin typeface="+mn-lt"/>
              </a:rPr>
              <a:t>In this table, total costs are given as well as total revenue.  Here we can start identifying where the firm will choose to produce using the total revenue-total cost approach.  Based on TR-TC, the firm will produce where the difference between total revenue and total cost is the greatest.  Based on this approach, the profit maximizing output is 9 units when the price is $131.</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AF34E917-4FAB-4831-8B22-BAE5EB3CBE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417A3C6-D877-4846-8E8C-D1FEA27ACD08}" type="slidenum">
              <a:rPr lang="en-US" altLang="cs-CZ"/>
              <a:pPr eaLnBrk="1" hangingPunct="1"/>
              <a:t>9</a:t>
            </a:fld>
            <a:endParaRPr lang="en-US" altLang="cs-CZ"/>
          </a:p>
        </p:txBody>
      </p:sp>
      <p:sp>
        <p:nvSpPr>
          <p:cNvPr id="32771" name="Rectangle 2">
            <a:extLst>
              <a:ext uri="{FF2B5EF4-FFF2-40B4-BE49-F238E27FC236}">
                <a16:creationId xmlns:a16="http://schemas.microsoft.com/office/drawing/2014/main" id="{DD12CA77-0640-41C3-8D60-9FBC8DA44FA7}"/>
              </a:ext>
            </a:extLst>
          </p:cNvPr>
          <p:cNvSpPr>
            <a:spLocks noRot="1" noChangeArrowheads="1" noTextEdit="1"/>
          </p:cNvSpPr>
          <p:nvPr>
            <p:ph type="sldImg"/>
          </p:nvPr>
        </p:nvSpPr>
        <p:spPr>
          <a:ln/>
        </p:spPr>
      </p:sp>
      <p:sp>
        <p:nvSpPr>
          <p:cNvPr id="34820" name="Rectangle 3">
            <a:extLst>
              <a:ext uri="{FF2B5EF4-FFF2-40B4-BE49-F238E27FC236}">
                <a16:creationId xmlns:a16="http://schemas.microsoft.com/office/drawing/2014/main" id="{9447C2AB-DE2A-4417-B5CB-35682CE30B3E}"/>
              </a:ext>
            </a:extLst>
          </p:cNvPr>
          <p:cNvSpPr>
            <a:spLocks noGrp="1" noChangeArrowheads="1"/>
          </p:cNvSpPr>
          <p:nvPr>
            <p:ph type="body" idx="1"/>
          </p:nvPr>
        </p:nvSpPr>
        <p:spPr>
          <a:ln/>
        </p:spPr>
        <p:txBody>
          <a:bodyPr/>
          <a:lstStyle/>
          <a:p>
            <a:pPr>
              <a:defRPr/>
            </a:pPr>
            <a:r>
              <a:rPr lang="en-US" dirty="0">
                <a:latin typeface="+mn-lt"/>
              </a:rPr>
              <a:t>The firm’s profit is maximized at an output of 9 units where total revenue, TR, exceeds total cost, TC, by the maximum amount. The vertical distance between TR and TC is plotted as a total economic profit curve.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6C0C696-CC97-4CC0-988A-070247924AE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57B0DBC-A179-4D95-9D5A-4C1E0D3DE9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1B167DA-2881-4D2C-8D03-8A31AB8D818D}"/>
              </a:ext>
            </a:extLst>
          </p:cNvPr>
          <p:cNvSpPr>
            <a:spLocks noGrp="1" noChangeArrowheads="1"/>
          </p:cNvSpPr>
          <p:nvPr>
            <p:ph type="sldNum" sz="quarter" idx="12"/>
          </p:nvPr>
        </p:nvSpPr>
        <p:spPr>
          <a:ln/>
        </p:spPr>
        <p:txBody>
          <a:bodyPr/>
          <a:lstStyle>
            <a:lvl1pPr>
              <a:defRPr/>
            </a:lvl1pPr>
          </a:lstStyle>
          <a:p>
            <a:fld id="{ABC7AB0C-912E-4C5B-95A0-C2209073BE6A}" type="slidenum">
              <a:rPr lang="en-US" altLang="cs-CZ"/>
              <a:pPr/>
              <a:t>‹#›</a:t>
            </a:fld>
            <a:endParaRPr lang="en-US" altLang="cs-CZ"/>
          </a:p>
        </p:txBody>
      </p:sp>
    </p:spTree>
    <p:extLst>
      <p:ext uri="{BB962C8B-B14F-4D97-AF65-F5344CB8AC3E}">
        <p14:creationId xmlns:p14="http://schemas.microsoft.com/office/powerpoint/2010/main" val="335646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EE31186-CE69-4C07-9F7F-6239905DC66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E910E8A-B11B-4B41-B0C1-C13E6AA383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486506E-068A-478E-BA2B-6C188F2C7B36}"/>
              </a:ext>
            </a:extLst>
          </p:cNvPr>
          <p:cNvSpPr>
            <a:spLocks noGrp="1" noChangeArrowheads="1"/>
          </p:cNvSpPr>
          <p:nvPr>
            <p:ph type="sldNum" sz="quarter" idx="12"/>
          </p:nvPr>
        </p:nvSpPr>
        <p:spPr>
          <a:ln/>
        </p:spPr>
        <p:txBody>
          <a:bodyPr/>
          <a:lstStyle>
            <a:lvl1pPr>
              <a:defRPr/>
            </a:lvl1pPr>
          </a:lstStyle>
          <a:p>
            <a:fld id="{144E7511-A7B2-45DD-BAE9-A0C8E9C7AF3F}" type="slidenum">
              <a:rPr lang="en-US" altLang="cs-CZ"/>
              <a:pPr/>
              <a:t>‹#›</a:t>
            </a:fld>
            <a:endParaRPr lang="en-US" altLang="cs-CZ"/>
          </a:p>
        </p:txBody>
      </p:sp>
    </p:spTree>
    <p:extLst>
      <p:ext uri="{BB962C8B-B14F-4D97-AF65-F5344CB8AC3E}">
        <p14:creationId xmlns:p14="http://schemas.microsoft.com/office/powerpoint/2010/main" val="394145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02DB248-553F-4EC6-9D97-0DAD706C6A7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4F62CAB-EE9A-4A4E-A633-1D076C63A9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C48ECEC-5FB0-44D6-BC03-F89865EDC893}"/>
              </a:ext>
            </a:extLst>
          </p:cNvPr>
          <p:cNvSpPr>
            <a:spLocks noGrp="1" noChangeArrowheads="1"/>
          </p:cNvSpPr>
          <p:nvPr>
            <p:ph type="sldNum" sz="quarter" idx="12"/>
          </p:nvPr>
        </p:nvSpPr>
        <p:spPr>
          <a:ln/>
        </p:spPr>
        <p:txBody>
          <a:bodyPr/>
          <a:lstStyle>
            <a:lvl1pPr>
              <a:defRPr/>
            </a:lvl1pPr>
          </a:lstStyle>
          <a:p>
            <a:fld id="{E548EB73-C0DC-42B9-9F3C-B03EBFC0164D}" type="slidenum">
              <a:rPr lang="en-US" altLang="cs-CZ"/>
              <a:pPr/>
              <a:t>‹#›</a:t>
            </a:fld>
            <a:endParaRPr lang="en-US" altLang="cs-CZ"/>
          </a:p>
        </p:txBody>
      </p:sp>
    </p:spTree>
    <p:extLst>
      <p:ext uri="{BB962C8B-B14F-4D97-AF65-F5344CB8AC3E}">
        <p14:creationId xmlns:p14="http://schemas.microsoft.com/office/powerpoint/2010/main" val="300101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696C1E0-79D3-4FCB-987B-7D24FA74943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1B0AB0-4A2F-422C-9E3F-D3124C0CDA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697AC9F-879F-4F40-8A2D-8E8E6F9F469F}"/>
              </a:ext>
            </a:extLst>
          </p:cNvPr>
          <p:cNvSpPr>
            <a:spLocks noGrp="1" noChangeArrowheads="1"/>
          </p:cNvSpPr>
          <p:nvPr>
            <p:ph type="sldNum" sz="quarter" idx="12"/>
          </p:nvPr>
        </p:nvSpPr>
        <p:spPr>
          <a:ln/>
        </p:spPr>
        <p:txBody>
          <a:bodyPr/>
          <a:lstStyle>
            <a:lvl1pPr>
              <a:defRPr/>
            </a:lvl1pPr>
          </a:lstStyle>
          <a:p>
            <a:fld id="{106E5B88-93ED-4389-876C-229B36B432CE}" type="slidenum">
              <a:rPr lang="en-US" altLang="cs-CZ"/>
              <a:pPr/>
              <a:t>‹#›</a:t>
            </a:fld>
            <a:endParaRPr lang="en-US" altLang="cs-CZ"/>
          </a:p>
        </p:txBody>
      </p:sp>
    </p:spTree>
    <p:extLst>
      <p:ext uri="{BB962C8B-B14F-4D97-AF65-F5344CB8AC3E}">
        <p14:creationId xmlns:p14="http://schemas.microsoft.com/office/powerpoint/2010/main" val="1509748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FE5C0A5-DF74-41C0-810C-885A484A5C6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D9C690B-7533-4CC1-902F-A451AEBBA9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5E3469C-5465-42CD-A03D-2B46DC762057}"/>
              </a:ext>
            </a:extLst>
          </p:cNvPr>
          <p:cNvSpPr>
            <a:spLocks noGrp="1" noChangeArrowheads="1"/>
          </p:cNvSpPr>
          <p:nvPr>
            <p:ph type="sldNum" sz="quarter" idx="12"/>
          </p:nvPr>
        </p:nvSpPr>
        <p:spPr>
          <a:ln/>
        </p:spPr>
        <p:txBody>
          <a:bodyPr/>
          <a:lstStyle>
            <a:lvl1pPr>
              <a:defRPr/>
            </a:lvl1pPr>
          </a:lstStyle>
          <a:p>
            <a:fld id="{003E386E-087D-4BF0-9D81-AB986ED36B11}" type="slidenum">
              <a:rPr lang="en-US" altLang="cs-CZ"/>
              <a:pPr/>
              <a:t>‹#›</a:t>
            </a:fld>
            <a:endParaRPr lang="en-US" altLang="cs-CZ"/>
          </a:p>
        </p:txBody>
      </p:sp>
    </p:spTree>
    <p:extLst>
      <p:ext uri="{BB962C8B-B14F-4D97-AF65-F5344CB8AC3E}">
        <p14:creationId xmlns:p14="http://schemas.microsoft.com/office/powerpoint/2010/main" val="1259159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2BEE037-C4E9-40A5-9629-35B7152E6F1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30520FA-5F7C-439D-B133-F5A3A98E9D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069BFE3-E845-441D-A51C-213E5D140591}"/>
              </a:ext>
            </a:extLst>
          </p:cNvPr>
          <p:cNvSpPr>
            <a:spLocks noGrp="1" noChangeArrowheads="1"/>
          </p:cNvSpPr>
          <p:nvPr>
            <p:ph type="sldNum" sz="quarter" idx="12"/>
          </p:nvPr>
        </p:nvSpPr>
        <p:spPr>
          <a:ln/>
        </p:spPr>
        <p:txBody>
          <a:bodyPr/>
          <a:lstStyle>
            <a:lvl1pPr>
              <a:defRPr/>
            </a:lvl1pPr>
          </a:lstStyle>
          <a:p>
            <a:fld id="{B3EFE8B4-8850-4A3E-9325-2D025FD8935E}" type="slidenum">
              <a:rPr lang="en-US" altLang="cs-CZ"/>
              <a:pPr/>
              <a:t>‹#›</a:t>
            </a:fld>
            <a:endParaRPr lang="en-US" altLang="cs-CZ"/>
          </a:p>
        </p:txBody>
      </p:sp>
    </p:spTree>
    <p:extLst>
      <p:ext uri="{BB962C8B-B14F-4D97-AF65-F5344CB8AC3E}">
        <p14:creationId xmlns:p14="http://schemas.microsoft.com/office/powerpoint/2010/main" val="3776384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FA60AC0-FD59-442B-854E-15AE2C83819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DC893AA3-C551-43BC-9410-394785F3997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D67E727-A5C2-453C-9027-C59F3A6740FE}"/>
              </a:ext>
            </a:extLst>
          </p:cNvPr>
          <p:cNvSpPr>
            <a:spLocks noGrp="1" noChangeArrowheads="1"/>
          </p:cNvSpPr>
          <p:nvPr>
            <p:ph type="sldNum" sz="quarter" idx="12"/>
          </p:nvPr>
        </p:nvSpPr>
        <p:spPr>
          <a:ln/>
        </p:spPr>
        <p:txBody>
          <a:bodyPr/>
          <a:lstStyle>
            <a:lvl1pPr>
              <a:defRPr/>
            </a:lvl1pPr>
          </a:lstStyle>
          <a:p>
            <a:fld id="{8CC028E3-1AFE-47E7-A9B6-835A9340537A}" type="slidenum">
              <a:rPr lang="en-US" altLang="cs-CZ"/>
              <a:pPr/>
              <a:t>‹#›</a:t>
            </a:fld>
            <a:endParaRPr lang="en-US" altLang="cs-CZ"/>
          </a:p>
        </p:txBody>
      </p:sp>
    </p:spTree>
    <p:extLst>
      <p:ext uri="{BB962C8B-B14F-4D97-AF65-F5344CB8AC3E}">
        <p14:creationId xmlns:p14="http://schemas.microsoft.com/office/powerpoint/2010/main" val="385058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03D05B0-540D-4D94-8948-3707D7A134E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EE98A1E-7DBF-4276-A8C4-A54E03A438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489625C-0536-4A0F-83F3-453C1D904F13}"/>
              </a:ext>
            </a:extLst>
          </p:cNvPr>
          <p:cNvSpPr>
            <a:spLocks noGrp="1" noChangeArrowheads="1"/>
          </p:cNvSpPr>
          <p:nvPr>
            <p:ph type="sldNum" sz="quarter" idx="12"/>
          </p:nvPr>
        </p:nvSpPr>
        <p:spPr>
          <a:ln/>
        </p:spPr>
        <p:txBody>
          <a:bodyPr/>
          <a:lstStyle>
            <a:lvl1pPr>
              <a:defRPr/>
            </a:lvl1pPr>
          </a:lstStyle>
          <a:p>
            <a:fld id="{459D6577-B265-4FDE-B9F6-9D96B7A7C01E}" type="slidenum">
              <a:rPr lang="en-US" altLang="cs-CZ"/>
              <a:pPr/>
              <a:t>‹#›</a:t>
            </a:fld>
            <a:endParaRPr lang="en-US" altLang="cs-CZ"/>
          </a:p>
        </p:txBody>
      </p:sp>
    </p:spTree>
    <p:extLst>
      <p:ext uri="{BB962C8B-B14F-4D97-AF65-F5344CB8AC3E}">
        <p14:creationId xmlns:p14="http://schemas.microsoft.com/office/powerpoint/2010/main" val="2836442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D8F0984-840B-475D-88CB-02896223EA3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7A4D265-4E42-4B01-A98A-994DF26E6A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84375A2-9A93-4205-9103-3168B6F9591D}"/>
              </a:ext>
            </a:extLst>
          </p:cNvPr>
          <p:cNvSpPr>
            <a:spLocks noGrp="1" noChangeArrowheads="1"/>
          </p:cNvSpPr>
          <p:nvPr>
            <p:ph type="sldNum" sz="quarter" idx="12"/>
          </p:nvPr>
        </p:nvSpPr>
        <p:spPr>
          <a:ln/>
        </p:spPr>
        <p:txBody>
          <a:bodyPr/>
          <a:lstStyle>
            <a:lvl1pPr>
              <a:defRPr/>
            </a:lvl1pPr>
          </a:lstStyle>
          <a:p>
            <a:fld id="{399F2B88-ADF1-4D19-9BF5-A6C38C4C82A4}" type="slidenum">
              <a:rPr lang="en-US" altLang="cs-CZ"/>
              <a:pPr/>
              <a:t>‹#›</a:t>
            </a:fld>
            <a:endParaRPr lang="en-US" altLang="cs-CZ"/>
          </a:p>
        </p:txBody>
      </p:sp>
    </p:spTree>
    <p:extLst>
      <p:ext uri="{BB962C8B-B14F-4D97-AF65-F5344CB8AC3E}">
        <p14:creationId xmlns:p14="http://schemas.microsoft.com/office/powerpoint/2010/main" val="791406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912A187-7C24-464B-B90D-7859A7B0FF0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F52BF79-26CC-435B-8E7B-063E025FCD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350508C-761B-49C4-B214-57825AC0112E}"/>
              </a:ext>
            </a:extLst>
          </p:cNvPr>
          <p:cNvSpPr>
            <a:spLocks noGrp="1" noChangeArrowheads="1"/>
          </p:cNvSpPr>
          <p:nvPr>
            <p:ph type="sldNum" sz="quarter" idx="12"/>
          </p:nvPr>
        </p:nvSpPr>
        <p:spPr>
          <a:ln/>
        </p:spPr>
        <p:txBody>
          <a:bodyPr/>
          <a:lstStyle>
            <a:lvl1pPr>
              <a:defRPr/>
            </a:lvl1pPr>
          </a:lstStyle>
          <a:p>
            <a:fld id="{798A54E3-0D62-479B-8DCC-59400E509F53}" type="slidenum">
              <a:rPr lang="en-US" altLang="cs-CZ"/>
              <a:pPr/>
              <a:t>‹#›</a:t>
            </a:fld>
            <a:endParaRPr lang="en-US" altLang="cs-CZ"/>
          </a:p>
        </p:txBody>
      </p:sp>
    </p:spTree>
    <p:extLst>
      <p:ext uri="{BB962C8B-B14F-4D97-AF65-F5344CB8AC3E}">
        <p14:creationId xmlns:p14="http://schemas.microsoft.com/office/powerpoint/2010/main" val="1382027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0E17040-1EBE-4EDD-801E-44C4C9A97A0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FCEC942-7964-4DBE-A2E8-582FB5306A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5508725-2490-49E3-A7C8-AD1DDB822374}"/>
              </a:ext>
            </a:extLst>
          </p:cNvPr>
          <p:cNvSpPr>
            <a:spLocks noGrp="1" noChangeArrowheads="1"/>
          </p:cNvSpPr>
          <p:nvPr>
            <p:ph type="sldNum" sz="quarter" idx="12"/>
          </p:nvPr>
        </p:nvSpPr>
        <p:spPr>
          <a:ln/>
        </p:spPr>
        <p:txBody>
          <a:bodyPr/>
          <a:lstStyle>
            <a:lvl1pPr>
              <a:defRPr/>
            </a:lvl1pPr>
          </a:lstStyle>
          <a:p>
            <a:fld id="{158DF287-314D-4FED-9403-A550E0A03AC4}" type="slidenum">
              <a:rPr lang="en-US" altLang="cs-CZ"/>
              <a:pPr/>
              <a:t>‹#›</a:t>
            </a:fld>
            <a:endParaRPr lang="en-US" altLang="cs-CZ"/>
          </a:p>
        </p:txBody>
      </p:sp>
    </p:spTree>
    <p:extLst>
      <p:ext uri="{BB962C8B-B14F-4D97-AF65-F5344CB8AC3E}">
        <p14:creationId xmlns:p14="http://schemas.microsoft.com/office/powerpoint/2010/main" val="3162817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C280755-09D7-4407-8BC1-6762B61BF68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cs-CZ"/>
              <a:t>Click to edit Master title style</a:t>
            </a:r>
          </a:p>
        </p:txBody>
      </p:sp>
      <p:sp>
        <p:nvSpPr>
          <p:cNvPr id="1027" name="Rectangle 3">
            <a:extLst>
              <a:ext uri="{FF2B5EF4-FFF2-40B4-BE49-F238E27FC236}">
                <a16:creationId xmlns:a16="http://schemas.microsoft.com/office/drawing/2014/main" id="{34CDA4DC-CF93-4E2F-B0D0-FBC3A51BEE36}"/>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cs-CZ"/>
              <a:t>Click to edit Master text styles</a:t>
            </a:r>
          </a:p>
          <a:p>
            <a:pPr lvl="1"/>
            <a:r>
              <a:rPr lang="en-US" altLang="cs-CZ"/>
              <a:t>Second level</a:t>
            </a:r>
          </a:p>
          <a:p>
            <a:pPr lvl="2"/>
            <a:r>
              <a:rPr lang="en-US" altLang="cs-CZ"/>
              <a:t>Third level</a:t>
            </a:r>
          </a:p>
          <a:p>
            <a:pPr lvl="3"/>
            <a:r>
              <a:rPr lang="en-US" altLang="cs-CZ"/>
              <a:t>Fourth level</a:t>
            </a:r>
          </a:p>
          <a:p>
            <a:pPr lvl="4"/>
            <a:r>
              <a:rPr lang="en-US" altLang="cs-CZ"/>
              <a:t>Fifth level</a:t>
            </a:r>
          </a:p>
        </p:txBody>
      </p:sp>
      <p:sp>
        <p:nvSpPr>
          <p:cNvPr id="1028" name="Rectangle 4">
            <a:extLst>
              <a:ext uri="{FF2B5EF4-FFF2-40B4-BE49-F238E27FC236}">
                <a16:creationId xmlns:a16="http://schemas.microsoft.com/office/drawing/2014/main" id="{93BC3743-0E29-458F-A26F-353579E4862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145123A4-5EB8-4DDF-AA5F-2FC3F9DC6ED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E00C495B-629B-4FF9-85C5-56B9370FA7EE}"/>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7B288C7-3DCE-42BB-992F-62DF9119AA3F}" type="slidenum">
              <a:rPr lang="en-US" altLang="cs-CZ"/>
              <a:pPr/>
              <a:t>‹#›</a:t>
            </a:fld>
            <a:endParaRPr lang="en-US"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0589C"/>
        </a:solidFill>
        <a:effectLst/>
      </p:bgPr>
    </p:bg>
    <p:spTree>
      <p:nvGrpSpPr>
        <p:cNvPr id="1" name=""/>
        <p:cNvGrpSpPr/>
        <p:nvPr/>
      </p:nvGrpSpPr>
      <p:grpSpPr>
        <a:xfrm>
          <a:off x="0" y="0"/>
          <a:ext cx="0" cy="0"/>
          <a:chOff x="0" y="0"/>
          <a:chExt cx="0" cy="0"/>
        </a:xfrm>
      </p:grpSpPr>
      <p:pic>
        <p:nvPicPr>
          <p:cNvPr id="2050" name="Picture 4">
            <a:extLst>
              <a:ext uri="{FF2B5EF4-FFF2-40B4-BE49-F238E27FC236}">
                <a16:creationId xmlns:a16="http://schemas.microsoft.com/office/drawing/2014/main" id="{D0606913-DE33-499A-8824-9EC7B32BAA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0"/>
            <a:ext cx="23082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8">
            <a:extLst>
              <a:ext uri="{FF2B5EF4-FFF2-40B4-BE49-F238E27FC236}">
                <a16:creationId xmlns:a16="http://schemas.microsoft.com/office/drawing/2014/main" id="{09243D87-7328-4E1D-8BD5-E9BCBC1C4583}"/>
              </a:ext>
            </a:extLst>
          </p:cNvPr>
          <p:cNvSpPr>
            <a:spLocks noChangeArrowheads="1"/>
          </p:cNvSpPr>
          <p:nvPr/>
        </p:nvSpPr>
        <p:spPr bwMode="auto">
          <a:xfrm>
            <a:off x="0" y="2438400"/>
            <a:ext cx="9144000" cy="914400"/>
          </a:xfrm>
          <a:prstGeom prst="rect">
            <a:avLst/>
          </a:prstGeom>
          <a:solidFill>
            <a:srgbClr val="52289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a:latin typeface="Tw Cen MT" panose="020B0602020104020603" pitchFamily="34" charset="-18"/>
            </a:endParaRPr>
          </a:p>
        </p:txBody>
      </p:sp>
      <p:sp>
        <p:nvSpPr>
          <p:cNvPr id="2052" name="Rectangle 2">
            <a:extLst>
              <a:ext uri="{FF2B5EF4-FFF2-40B4-BE49-F238E27FC236}">
                <a16:creationId xmlns:a16="http://schemas.microsoft.com/office/drawing/2014/main" id="{22FD8971-88BB-4214-84F7-42539464DF3A}"/>
              </a:ext>
            </a:extLst>
          </p:cNvPr>
          <p:cNvSpPr>
            <a:spLocks noGrp="1" noChangeArrowheads="1"/>
          </p:cNvSpPr>
          <p:nvPr>
            <p:ph type="ctrTitle"/>
          </p:nvPr>
        </p:nvSpPr>
        <p:spPr>
          <a:xfrm>
            <a:off x="2667000" y="2514600"/>
            <a:ext cx="6477000" cy="838200"/>
          </a:xfrm>
        </p:spPr>
        <p:txBody>
          <a:bodyPr/>
          <a:lstStyle/>
          <a:p>
            <a:pPr algn="r" eaLnBrk="1" hangingPunct="1"/>
            <a:r>
              <a:rPr lang="en-US" altLang="cs-CZ" sz="3600" dirty="0">
                <a:solidFill>
                  <a:schemeClr val="bg1"/>
                </a:solidFill>
                <a:latin typeface="Tahoma" panose="020B0604030504040204" pitchFamily="34" charset="0"/>
              </a:rPr>
              <a:t>Pure Competition in the Short Run</a:t>
            </a:r>
          </a:p>
        </p:txBody>
      </p:sp>
      <p:sp>
        <p:nvSpPr>
          <p:cNvPr id="2053" name="Text Box 5">
            <a:extLst>
              <a:ext uri="{FF2B5EF4-FFF2-40B4-BE49-F238E27FC236}">
                <a16:creationId xmlns:a16="http://schemas.microsoft.com/office/drawing/2014/main" id="{F4F081CD-B48B-4534-925B-B2E5C650AD15}"/>
              </a:ext>
            </a:extLst>
          </p:cNvPr>
          <p:cNvSpPr txBox="1">
            <a:spLocks noChangeArrowheads="1"/>
          </p:cNvSpPr>
          <p:nvPr/>
        </p:nvSpPr>
        <p:spPr bwMode="auto">
          <a:xfrm>
            <a:off x="304800" y="1447800"/>
            <a:ext cx="914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4400">
                <a:solidFill>
                  <a:schemeClr val="bg1"/>
                </a:solidFill>
              </a:rPr>
              <a:t>08</a:t>
            </a:r>
          </a:p>
        </p:txBody>
      </p:sp>
      <p:sp>
        <p:nvSpPr>
          <p:cNvPr id="198673" name="Text Box 2065">
            <a:extLst>
              <a:ext uri="{FF2B5EF4-FFF2-40B4-BE49-F238E27FC236}">
                <a16:creationId xmlns:a16="http://schemas.microsoft.com/office/drawing/2014/main" id="{84D5FD56-43ED-4E3E-B028-DC4EA627A5CC}"/>
              </a:ext>
            </a:extLst>
          </p:cNvPr>
          <p:cNvSpPr txBox="1">
            <a:spLocks noChangeArrowheads="1"/>
          </p:cNvSpPr>
          <p:nvPr/>
        </p:nvSpPr>
        <p:spPr bwMode="auto">
          <a:xfrm>
            <a:off x="15875" y="6156325"/>
            <a:ext cx="181292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000" b="1" i="1">
                <a:solidFill>
                  <a:schemeClr val="bg1"/>
                </a:solidFill>
                <a:latin typeface="Times New Roman" panose="02020603050405020304" pitchFamily="18" charset="0"/>
                <a:ea typeface="ＭＳ Ｐゴシック" panose="020B0600070205080204" pitchFamily="34" charset="-128"/>
              </a:rPr>
              <a:t>McGraw-Hill/Irwin</a:t>
            </a:r>
            <a:endParaRPr lang="en-US" altLang="cs-CZ" sz="1000" b="1" i="1">
              <a:solidFill>
                <a:schemeClr val="bg1"/>
              </a:solidFill>
              <a:effectLst>
                <a:outerShdw blurRad="38100" dist="38100" dir="2700000" algn="tl">
                  <a:srgbClr val="000000"/>
                </a:outerShdw>
              </a:effectLst>
              <a:latin typeface="Times New Roman" panose="02020603050405020304" pitchFamily="18" charset="0"/>
              <a:ea typeface="ＭＳ Ｐゴシック" panose="020B0600070205080204" pitchFamily="34" charset="-128"/>
            </a:endParaRPr>
          </a:p>
        </p:txBody>
      </p:sp>
      <p:sp>
        <p:nvSpPr>
          <p:cNvPr id="198674" name="Text Box 2066">
            <a:extLst>
              <a:ext uri="{FF2B5EF4-FFF2-40B4-BE49-F238E27FC236}">
                <a16:creationId xmlns:a16="http://schemas.microsoft.com/office/drawing/2014/main" id="{B04E6ED4-79CB-4D71-BAB1-42A247A283F9}"/>
              </a:ext>
            </a:extLst>
          </p:cNvPr>
          <p:cNvSpPr txBox="1">
            <a:spLocks noChangeArrowheads="1"/>
          </p:cNvSpPr>
          <p:nvPr/>
        </p:nvSpPr>
        <p:spPr bwMode="auto">
          <a:xfrm>
            <a:off x="3336925" y="6096000"/>
            <a:ext cx="5730875" cy="244475"/>
          </a:xfrm>
          <a:prstGeom prst="rect">
            <a:avLst/>
          </a:prstGeom>
          <a:noFill/>
          <a:ln w="9525">
            <a:noFill/>
            <a:miter lim="800000"/>
            <a:headEnd/>
            <a:tailEnd/>
          </a:ln>
          <a:effec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cs-CZ" sz="1000" b="1" i="1">
                <a:solidFill>
                  <a:schemeClr val="bg1"/>
                </a:solidFill>
                <a:latin typeface="Times New Roman" panose="02020603050405020304" pitchFamily="18" charset="0"/>
                <a:ea typeface="ＭＳ Ｐゴシック" panose="020B0600070205080204" pitchFamily="34" charset="-128"/>
              </a:rPr>
              <a:t>        Copyright © 2012 by The McGraw-Hill Companies, Inc. All rights reserved.</a:t>
            </a:r>
            <a:endParaRPr lang="en-US" altLang="cs-CZ" sz="1000" b="1" i="1">
              <a:solidFill>
                <a:schemeClr val="bg1"/>
              </a:solidFill>
              <a:effectLst>
                <a:outerShdw blurRad="38100" dist="38100" dir="2700000" algn="tl">
                  <a:srgbClr val="000000"/>
                </a:outerShdw>
              </a:effectLst>
              <a:latin typeface="Times New Roman" panose="02020603050405020304" pitchFamily="18" charset="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2D4CEDE2-DE21-440D-BF3B-929FCF4B6672}"/>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1267" name="Rectangle 2">
            <a:extLst>
              <a:ext uri="{FF2B5EF4-FFF2-40B4-BE49-F238E27FC236}">
                <a16:creationId xmlns:a16="http://schemas.microsoft.com/office/drawing/2014/main" id="{D3EEC73F-EB84-4372-99D1-342CDB424D0E}"/>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Profit Maximization: MR-MC Approach</a:t>
            </a:r>
          </a:p>
        </p:txBody>
      </p:sp>
      <p:sp>
        <p:nvSpPr>
          <p:cNvPr id="11268" name="Rectangle 4">
            <a:extLst>
              <a:ext uri="{FF2B5EF4-FFF2-40B4-BE49-F238E27FC236}">
                <a16:creationId xmlns:a16="http://schemas.microsoft.com/office/drawing/2014/main" id="{7C7B15AA-90E8-4996-A55F-4BEF00B34F10}"/>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1269" name="Rectangle 5">
            <a:extLst>
              <a:ext uri="{FF2B5EF4-FFF2-40B4-BE49-F238E27FC236}">
                <a16:creationId xmlns:a16="http://schemas.microsoft.com/office/drawing/2014/main" id="{93C05B6B-CC01-4864-A841-8FD4060B52F3}"/>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aphicFrame>
        <p:nvGraphicFramePr>
          <p:cNvPr id="11379" name="Group 115">
            <a:extLst>
              <a:ext uri="{FF2B5EF4-FFF2-40B4-BE49-F238E27FC236}">
                <a16:creationId xmlns:a16="http://schemas.microsoft.com/office/drawing/2014/main" id="{A3293AF6-F3A3-49F9-BB12-EC2A330EFF8F}"/>
              </a:ext>
            </a:extLst>
          </p:cNvPr>
          <p:cNvGraphicFramePr>
            <a:graphicFrameLocks noGrp="1"/>
          </p:cNvGraphicFramePr>
          <p:nvPr/>
        </p:nvGraphicFramePr>
        <p:xfrm>
          <a:off x="250825" y="914400"/>
          <a:ext cx="8640763" cy="5639118"/>
        </p:xfrm>
        <a:graphic>
          <a:graphicData uri="http://schemas.openxmlformats.org/drawingml/2006/table">
            <a:tbl>
              <a:tblPr/>
              <a:tblGrid>
                <a:gridCol w="1277938">
                  <a:extLst>
                    <a:ext uri="{9D8B030D-6E8A-4147-A177-3AD203B41FA5}">
                      <a16:colId xmlns:a16="http://schemas.microsoft.com/office/drawing/2014/main" val="713132405"/>
                    </a:ext>
                  </a:extLst>
                </a:gridCol>
                <a:gridCol w="1227137">
                  <a:extLst>
                    <a:ext uri="{9D8B030D-6E8A-4147-A177-3AD203B41FA5}">
                      <a16:colId xmlns:a16="http://schemas.microsoft.com/office/drawing/2014/main" val="2004289499"/>
                    </a:ext>
                  </a:extLst>
                </a:gridCol>
                <a:gridCol w="1227138">
                  <a:extLst>
                    <a:ext uri="{9D8B030D-6E8A-4147-A177-3AD203B41FA5}">
                      <a16:colId xmlns:a16="http://schemas.microsoft.com/office/drawing/2014/main" val="3308837675"/>
                    </a:ext>
                  </a:extLst>
                </a:gridCol>
                <a:gridCol w="1227137">
                  <a:extLst>
                    <a:ext uri="{9D8B030D-6E8A-4147-A177-3AD203B41FA5}">
                      <a16:colId xmlns:a16="http://schemas.microsoft.com/office/drawing/2014/main" val="1322638191"/>
                    </a:ext>
                  </a:extLst>
                </a:gridCol>
                <a:gridCol w="1227138">
                  <a:extLst>
                    <a:ext uri="{9D8B030D-6E8A-4147-A177-3AD203B41FA5}">
                      <a16:colId xmlns:a16="http://schemas.microsoft.com/office/drawing/2014/main" val="855630036"/>
                    </a:ext>
                  </a:extLst>
                </a:gridCol>
                <a:gridCol w="1227137">
                  <a:extLst>
                    <a:ext uri="{9D8B030D-6E8A-4147-A177-3AD203B41FA5}">
                      <a16:colId xmlns:a16="http://schemas.microsoft.com/office/drawing/2014/main" val="4110745840"/>
                    </a:ext>
                  </a:extLst>
                </a:gridCol>
                <a:gridCol w="1227138">
                  <a:extLst>
                    <a:ext uri="{9D8B030D-6E8A-4147-A177-3AD203B41FA5}">
                      <a16:colId xmlns:a16="http://schemas.microsoft.com/office/drawing/2014/main" val="2765945926"/>
                    </a:ext>
                  </a:extLst>
                </a:gridCol>
              </a:tblGrid>
              <a:tr h="598488">
                <a:tc gridSpan="7">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The Profit-Maximizing Output for a Purely Competitive Firm: Marginal Revenue – Marginal Cost Approach (Price = $131)</a:t>
                      </a:r>
                      <a:endParaRPr kumimoji="0" lang="en-US" altLang="cs-CZ" sz="1800" b="1" i="0" u="none" strike="noStrike" cap="none" normalizeH="0" baseline="0">
                        <a:ln>
                          <a:noFill/>
                        </a:ln>
                        <a:solidFill>
                          <a:srgbClr val="FFFFFF"/>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645270006"/>
                  </a:ext>
                </a:extLst>
              </a:tr>
              <a:tr h="1227138">
                <a:tc>
                  <a:txBody>
                    <a:bodyPr/>
                    <a:lstStyle>
                      <a:lvl1pPr marL="342900" indent="-342900"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Total</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Product</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(Output)</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Average Fixed Cost (AFC)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Average Variable Costs (AVC)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Average Total Cost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(ATC)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(5)</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Marginal Cost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(MC)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(5)</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Price = Marginal Revenue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(MR)</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(6)</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Total Economic Profit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or Loss (-)</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690748406"/>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4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4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4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4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cs-CZ" altLang="cs-CZ" sz="1400" b="0" i="0" u="none" strike="noStrike" cap="none" normalizeH="0" baseline="0">
                        <a:ln>
                          <a:noFill/>
                        </a:ln>
                        <a:solidFill>
                          <a:srgbClr val="000000"/>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3135728788"/>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-59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982615756"/>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50.00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85.00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189475820"/>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33.33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113.33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+53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278868615"/>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25.00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75.00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60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+124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2010545419"/>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74.00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94.00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38283772"/>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16.67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75.00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91.67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+236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3807025723"/>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14.29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77.14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91.43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+277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902378849"/>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12.50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81.25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93.75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+298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998413539"/>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1" i="0" u="none" strike="noStrike" cap="none" normalizeH="0" baseline="0">
                          <a:ln>
                            <a:noFill/>
                          </a:ln>
                          <a:solidFill>
                            <a:srgbClr val="000000"/>
                          </a:solidFill>
                          <a:effectLst/>
                          <a:latin typeface="Arial" panose="020B0604020202020204" pitchFamily="34"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11.11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86.67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1" i="0" u="none" strike="noStrike" cap="none" normalizeH="0" baseline="0">
                          <a:ln>
                            <a:noFill/>
                          </a:ln>
                          <a:solidFill>
                            <a:srgbClr val="000000"/>
                          </a:solidFill>
                          <a:effectLst/>
                          <a:latin typeface="Arial" panose="020B0604020202020204" pitchFamily="34" charset="0"/>
                        </a:rPr>
                        <a:t>97.78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1" i="0" u="none" strike="noStrike" cap="none" normalizeH="0" baseline="0">
                          <a:ln>
                            <a:noFill/>
                          </a:ln>
                          <a:solidFill>
                            <a:srgbClr val="000000"/>
                          </a:solidFill>
                          <a:effectLst/>
                          <a:latin typeface="Arial" panose="020B0604020202020204" pitchFamily="34" charset="0"/>
                        </a:rPr>
                        <a:t>130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1"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a:t>
                      </a:r>
                      <a:r>
                        <a:rPr kumimoji="0" lang="en-US" altLang="cs-CZ" sz="1400" b="1" i="0" u="none" strike="noStrike" cap="none" normalizeH="0" baseline="0">
                          <a:ln>
                            <a:noFill/>
                          </a:ln>
                          <a:solidFill>
                            <a:srgbClr val="000000"/>
                          </a:solidFill>
                          <a:effectLst/>
                          <a:latin typeface="Arial" panose="020B0604020202020204" pitchFamily="34" charset="0"/>
                        </a:rPr>
                        <a:t>299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785429429"/>
                  </a:ext>
                </a:extLst>
              </a:tr>
              <a:tr h="3429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93.00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103.00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400" b="0" i="0" u="none" strike="noStrike" cap="none" normalizeH="0" baseline="0">
                          <a:ln>
                            <a:noFill/>
                          </a:ln>
                          <a:solidFill>
                            <a:srgbClr val="000000"/>
                          </a:solidFill>
                          <a:effectLst/>
                          <a:latin typeface="Arial" panose="020B0604020202020204" pitchFamily="34" charset="0"/>
                        </a:rPr>
                        <a:t>+280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3130551115"/>
                  </a:ext>
                </a:extLst>
              </a:tr>
            </a:tbl>
          </a:graphicData>
        </a:graphic>
      </p:graphicFrame>
      <p:sp>
        <p:nvSpPr>
          <p:cNvPr id="1035" name="Text Box 11">
            <a:extLst>
              <a:ext uri="{FF2B5EF4-FFF2-40B4-BE49-F238E27FC236}">
                <a16:creationId xmlns:a16="http://schemas.microsoft.com/office/drawing/2014/main" id="{61CA19DE-62FC-4B24-A5CB-8ACA326A1C0F}"/>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AB7E09ED-16CE-4EA0-9BBA-1D12E4FD0128}" type="slidenum">
              <a:rPr lang="en-US" altLang="cs-CZ" sz="1400">
                <a:solidFill>
                  <a:schemeClr val="bg1"/>
                </a:solidFill>
                <a:cs typeface="Arial" panose="020B0604020202020204" pitchFamily="34" charset="0"/>
              </a:rPr>
              <a:pPr eaLnBrk="1" hangingPunct="1"/>
              <a:t>10</a:t>
            </a:fld>
            <a:endParaRPr lang="en-US" altLang="cs-CZ" sz="1400">
              <a:solidFill>
                <a:schemeClr val="bg1"/>
              </a:solidFill>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075C665C-113A-40EB-8ECF-AA287802C92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2291" name="Rectangle 2">
            <a:extLst>
              <a:ext uri="{FF2B5EF4-FFF2-40B4-BE49-F238E27FC236}">
                <a16:creationId xmlns:a16="http://schemas.microsoft.com/office/drawing/2014/main" id="{DC4854AA-A2E2-4A42-98B0-A44804C877EC}"/>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Profit Maximization: MR-MC Approach</a:t>
            </a:r>
          </a:p>
        </p:txBody>
      </p:sp>
      <p:sp>
        <p:nvSpPr>
          <p:cNvPr id="12292" name="Rectangle 4">
            <a:extLst>
              <a:ext uri="{FF2B5EF4-FFF2-40B4-BE49-F238E27FC236}">
                <a16:creationId xmlns:a16="http://schemas.microsoft.com/office/drawing/2014/main" id="{5CBD3AE7-060D-42F8-91BA-D6285DD02E4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2293" name="Rectangle 5">
            <a:extLst>
              <a:ext uri="{FF2B5EF4-FFF2-40B4-BE49-F238E27FC236}">
                <a16:creationId xmlns:a16="http://schemas.microsoft.com/office/drawing/2014/main" id="{900210CA-8F90-4CD4-A999-861C1679471E}"/>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pSp>
        <p:nvGrpSpPr>
          <p:cNvPr id="2" name="Group 50">
            <a:extLst>
              <a:ext uri="{FF2B5EF4-FFF2-40B4-BE49-F238E27FC236}">
                <a16:creationId xmlns:a16="http://schemas.microsoft.com/office/drawing/2014/main" id="{7A0A630F-36B0-4A28-8DA0-7D2C0A33521B}"/>
              </a:ext>
            </a:extLst>
          </p:cNvPr>
          <p:cNvGrpSpPr>
            <a:grpSpLocks/>
          </p:cNvGrpSpPr>
          <p:nvPr/>
        </p:nvGrpSpPr>
        <p:grpSpPr bwMode="auto">
          <a:xfrm>
            <a:off x="2051050" y="1527175"/>
            <a:ext cx="5845175" cy="3946525"/>
            <a:chOff x="1714" y="1318"/>
            <a:chExt cx="3682" cy="2486"/>
          </a:xfrm>
          <a:noFill/>
        </p:grpSpPr>
        <p:grpSp>
          <p:nvGrpSpPr>
            <p:cNvPr id="3" name="Group 33">
              <a:extLst>
                <a:ext uri="{FF2B5EF4-FFF2-40B4-BE49-F238E27FC236}">
                  <a16:creationId xmlns:a16="http://schemas.microsoft.com/office/drawing/2014/main" id="{B4263BF5-696B-4E9C-AF67-753AA0300440}"/>
                </a:ext>
              </a:extLst>
            </p:cNvPr>
            <p:cNvGrpSpPr>
              <a:grpSpLocks/>
            </p:cNvGrpSpPr>
            <p:nvPr/>
          </p:nvGrpSpPr>
          <p:grpSpPr bwMode="auto">
            <a:xfrm>
              <a:off x="1714" y="1322"/>
              <a:ext cx="3682" cy="2482"/>
              <a:chOff x="1889" y="1322"/>
              <a:chExt cx="3401" cy="2482"/>
            </a:xfrm>
            <a:grpFill/>
          </p:grpSpPr>
          <p:sp>
            <p:nvSpPr>
              <p:cNvPr id="22" name="Rectangle 22">
                <a:extLst>
                  <a:ext uri="{FF2B5EF4-FFF2-40B4-BE49-F238E27FC236}">
                    <a16:creationId xmlns:a16="http://schemas.microsoft.com/office/drawing/2014/main" id="{7800A2D8-E562-4429-8638-367DB03F3223}"/>
                  </a:ext>
                </a:extLst>
              </p:cNvPr>
              <p:cNvSpPr>
                <a:spLocks noChangeArrowheads="1"/>
              </p:cNvSpPr>
              <p:nvPr/>
            </p:nvSpPr>
            <p:spPr bwMode="auto">
              <a:xfrm>
                <a:off x="1889" y="1322"/>
                <a:ext cx="3395" cy="2482"/>
              </a:xfrm>
              <a:prstGeom prst="rect">
                <a:avLst/>
              </a:prstGeom>
              <a:grpFill/>
              <a:ln w="12700">
                <a:solidFill>
                  <a:schemeClr val="tx1"/>
                </a:solidFill>
                <a:miter lim="800000"/>
                <a:headEnd/>
                <a:tailEnd/>
              </a:ln>
            </p:spPr>
            <p:txBody>
              <a:bodyPr wrap="none" anchor="ctr"/>
              <a:lstStyle/>
              <a:p>
                <a:pPr>
                  <a:defRPr/>
                </a:pPr>
                <a:endParaRPr lang="en-US">
                  <a:latin typeface="Arial" charset="0"/>
                </a:endParaRPr>
              </a:p>
            </p:txBody>
          </p:sp>
          <p:sp>
            <p:nvSpPr>
              <p:cNvPr id="23" name="Line 24">
                <a:extLst>
                  <a:ext uri="{FF2B5EF4-FFF2-40B4-BE49-F238E27FC236}">
                    <a16:creationId xmlns:a16="http://schemas.microsoft.com/office/drawing/2014/main" id="{1197B12C-8159-4D37-9F05-23F375CECBC7}"/>
                  </a:ext>
                </a:extLst>
              </p:cNvPr>
              <p:cNvSpPr>
                <a:spLocks noChangeShapeType="1"/>
              </p:cNvSpPr>
              <p:nvPr/>
            </p:nvSpPr>
            <p:spPr bwMode="auto">
              <a:xfrm>
                <a:off x="1889" y="3181"/>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4" name="Line 25">
                <a:extLst>
                  <a:ext uri="{FF2B5EF4-FFF2-40B4-BE49-F238E27FC236}">
                    <a16:creationId xmlns:a16="http://schemas.microsoft.com/office/drawing/2014/main" id="{E395192A-D76A-4C43-8933-29D9FDD55E1D}"/>
                  </a:ext>
                </a:extLst>
              </p:cNvPr>
              <p:cNvSpPr>
                <a:spLocks noChangeShapeType="1"/>
              </p:cNvSpPr>
              <p:nvPr/>
            </p:nvSpPr>
            <p:spPr bwMode="auto">
              <a:xfrm>
                <a:off x="1889" y="2563"/>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grpSp>
        <p:sp>
          <p:nvSpPr>
            <p:cNvPr id="10" name="Line 28">
              <a:extLst>
                <a:ext uri="{FF2B5EF4-FFF2-40B4-BE49-F238E27FC236}">
                  <a16:creationId xmlns:a16="http://schemas.microsoft.com/office/drawing/2014/main" id="{C9AC68C0-340F-4A58-8899-74CCC3484152}"/>
                </a:ext>
              </a:extLst>
            </p:cNvPr>
            <p:cNvSpPr>
              <a:spLocks noChangeShapeType="1"/>
            </p:cNvSpPr>
            <p:nvPr/>
          </p:nvSpPr>
          <p:spPr bwMode="auto">
            <a:xfrm>
              <a:off x="1714" y="1940"/>
              <a:ext cx="3669" cy="0"/>
            </a:xfrm>
            <a:prstGeom prst="line">
              <a:avLst/>
            </a:prstGeom>
            <a:grpFill/>
            <a:ln w="12700">
              <a:solidFill>
                <a:schemeClr val="tx1"/>
              </a:solidFill>
              <a:round/>
              <a:headEnd/>
              <a:tailEnd/>
            </a:ln>
          </p:spPr>
          <p:txBody>
            <a:bodyPr/>
            <a:lstStyle/>
            <a:p>
              <a:pPr>
                <a:defRPr/>
              </a:pPr>
              <a:endParaRPr lang="en-US">
                <a:latin typeface="Arial" charset="0"/>
              </a:endParaRPr>
            </a:p>
          </p:txBody>
        </p:sp>
        <p:grpSp>
          <p:nvGrpSpPr>
            <p:cNvPr id="4" name="Group 49">
              <a:extLst>
                <a:ext uri="{FF2B5EF4-FFF2-40B4-BE49-F238E27FC236}">
                  <a16:creationId xmlns:a16="http://schemas.microsoft.com/office/drawing/2014/main" id="{808B5701-62C1-42C6-964B-81EA4112611F}"/>
                </a:ext>
              </a:extLst>
            </p:cNvPr>
            <p:cNvGrpSpPr>
              <a:grpSpLocks/>
            </p:cNvGrpSpPr>
            <p:nvPr/>
          </p:nvGrpSpPr>
          <p:grpSpPr bwMode="auto">
            <a:xfrm>
              <a:off x="2094" y="1318"/>
              <a:ext cx="3110" cy="2483"/>
              <a:chOff x="2230" y="1346"/>
              <a:chExt cx="3110" cy="2455"/>
            </a:xfrm>
            <a:grpFill/>
          </p:grpSpPr>
          <p:sp>
            <p:nvSpPr>
              <p:cNvPr id="12" name="Line 30">
                <a:extLst>
                  <a:ext uri="{FF2B5EF4-FFF2-40B4-BE49-F238E27FC236}">
                    <a16:creationId xmlns:a16="http://schemas.microsoft.com/office/drawing/2014/main" id="{D698D3A7-774D-4522-A7B3-0C3825F3FE03}"/>
                  </a:ext>
                </a:extLst>
              </p:cNvPr>
              <p:cNvSpPr>
                <a:spLocks noChangeShapeType="1"/>
              </p:cNvSpPr>
              <p:nvPr/>
            </p:nvSpPr>
            <p:spPr bwMode="auto">
              <a:xfrm rot="-5400000">
                <a:off x="307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3" name="Line 31">
                <a:extLst>
                  <a:ext uri="{FF2B5EF4-FFF2-40B4-BE49-F238E27FC236}">
                    <a16:creationId xmlns:a16="http://schemas.microsoft.com/office/drawing/2014/main" id="{F236BE75-8B90-468D-8C49-200BD837510C}"/>
                  </a:ext>
                </a:extLst>
              </p:cNvPr>
              <p:cNvSpPr>
                <a:spLocks noChangeShapeType="1"/>
              </p:cNvSpPr>
              <p:nvPr/>
            </p:nvSpPr>
            <p:spPr bwMode="auto">
              <a:xfrm rot="-5400000">
                <a:off x="2729"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4" name="Line 36">
                <a:extLst>
                  <a:ext uri="{FF2B5EF4-FFF2-40B4-BE49-F238E27FC236}">
                    <a16:creationId xmlns:a16="http://schemas.microsoft.com/office/drawing/2014/main" id="{1B9F82A4-3886-4CE9-B467-B5B8664E1F79}"/>
                  </a:ext>
                </a:extLst>
              </p:cNvPr>
              <p:cNvSpPr>
                <a:spLocks noChangeShapeType="1"/>
              </p:cNvSpPr>
              <p:nvPr/>
            </p:nvSpPr>
            <p:spPr bwMode="auto">
              <a:xfrm rot="-5400000">
                <a:off x="3764"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5" name="Line 37">
                <a:extLst>
                  <a:ext uri="{FF2B5EF4-FFF2-40B4-BE49-F238E27FC236}">
                    <a16:creationId xmlns:a16="http://schemas.microsoft.com/office/drawing/2014/main" id="{AEFD3C19-F246-4DB5-919D-20A42253C160}"/>
                  </a:ext>
                </a:extLst>
              </p:cNvPr>
              <p:cNvSpPr>
                <a:spLocks noChangeShapeType="1"/>
              </p:cNvSpPr>
              <p:nvPr/>
            </p:nvSpPr>
            <p:spPr bwMode="auto">
              <a:xfrm rot="-5400000">
                <a:off x="3421"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6" name="Line 42">
                <a:extLst>
                  <a:ext uri="{FF2B5EF4-FFF2-40B4-BE49-F238E27FC236}">
                    <a16:creationId xmlns:a16="http://schemas.microsoft.com/office/drawing/2014/main" id="{911C79A7-81C7-4B62-838C-B96AE809C55A}"/>
                  </a:ext>
                </a:extLst>
              </p:cNvPr>
              <p:cNvSpPr>
                <a:spLocks noChangeShapeType="1"/>
              </p:cNvSpPr>
              <p:nvPr/>
            </p:nvSpPr>
            <p:spPr bwMode="auto">
              <a:xfrm rot="-5400000">
                <a:off x="169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7" name="Line 43">
                <a:extLst>
                  <a:ext uri="{FF2B5EF4-FFF2-40B4-BE49-F238E27FC236}">
                    <a16:creationId xmlns:a16="http://schemas.microsoft.com/office/drawing/2014/main" id="{966A81C8-138C-4D28-830D-CA325C099A91}"/>
                  </a:ext>
                </a:extLst>
              </p:cNvPr>
              <p:cNvSpPr>
                <a:spLocks noChangeShapeType="1"/>
              </p:cNvSpPr>
              <p:nvPr/>
            </p:nvSpPr>
            <p:spPr bwMode="auto">
              <a:xfrm rot="-5400000">
                <a:off x="1348"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8" name="Line 44">
                <a:extLst>
                  <a:ext uri="{FF2B5EF4-FFF2-40B4-BE49-F238E27FC236}">
                    <a16:creationId xmlns:a16="http://schemas.microsoft.com/office/drawing/2014/main" id="{AD6324E8-BF21-4A60-9600-574ED2BDAC40}"/>
                  </a:ext>
                </a:extLst>
              </p:cNvPr>
              <p:cNvSpPr>
                <a:spLocks noChangeShapeType="1"/>
              </p:cNvSpPr>
              <p:nvPr/>
            </p:nvSpPr>
            <p:spPr bwMode="auto">
              <a:xfrm rot="-5400000">
                <a:off x="100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9" name="Line 45">
                <a:extLst>
                  <a:ext uri="{FF2B5EF4-FFF2-40B4-BE49-F238E27FC236}">
                    <a16:creationId xmlns:a16="http://schemas.microsoft.com/office/drawing/2014/main" id="{5F534C6C-DCF0-45BF-8EEC-F48E84C5CF3A}"/>
                  </a:ext>
                </a:extLst>
              </p:cNvPr>
              <p:cNvSpPr>
                <a:spLocks noChangeShapeType="1"/>
              </p:cNvSpPr>
              <p:nvPr/>
            </p:nvSpPr>
            <p:spPr bwMode="auto">
              <a:xfrm rot="-5400000">
                <a:off x="238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0" name="Line 46">
                <a:extLst>
                  <a:ext uri="{FF2B5EF4-FFF2-40B4-BE49-F238E27FC236}">
                    <a16:creationId xmlns:a16="http://schemas.microsoft.com/office/drawing/2014/main" id="{A07159B5-BAEC-44EE-93C2-9C12B7AD8DD0}"/>
                  </a:ext>
                </a:extLst>
              </p:cNvPr>
              <p:cNvSpPr>
                <a:spLocks noChangeShapeType="1"/>
              </p:cNvSpPr>
              <p:nvPr/>
            </p:nvSpPr>
            <p:spPr bwMode="auto">
              <a:xfrm rot="-5400000">
                <a:off x="2040"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1" name="Line 47">
                <a:extLst>
                  <a:ext uri="{FF2B5EF4-FFF2-40B4-BE49-F238E27FC236}">
                    <a16:creationId xmlns:a16="http://schemas.microsoft.com/office/drawing/2014/main" id="{8F67FCE9-DEDD-47F3-988C-82E821FC4683}"/>
                  </a:ext>
                </a:extLst>
              </p:cNvPr>
              <p:cNvSpPr>
                <a:spLocks noChangeShapeType="1"/>
              </p:cNvSpPr>
              <p:nvPr/>
            </p:nvSpPr>
            <p:spPr bwMode="auto">
              <a:xfrm rot="-5400000">
                <a:off x="411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grpSp>
      </p:grpSp>
      <p:sp>
        <p:nvSpPr>
          <p:cNvPr id="12295" name="Text Box 51">
            <a:extLst>
              <a:ext uri="{FF2B5EF4-FFF2-40B4-BE49-F238E27FC236}">
                <a16:creationId xmlns:a16="http://schemas.microsoft.com/office/drawing/2014/main" id="{9D178C40-388C-4307-B9F6-771167D2B777}"/>
              </a:ext>
            </a:extLst>
          </p:cNvPr>
          <p:cNvSpPr txBox="1">
            <a:spLocks noChangeArrowheads="1"/>
          </p:cNvSpPr>
          <p:nvPr/>
        </p:nvSpPr>
        <p:spPr bwMode="auto">
          <a:xfrm rot="-5400000">
            <a:off x="8732" y="3182143"/>
            <a:ext cx="2178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Cost and Revenue</a:t>
            </a:r>
          </a:p>
        </p:txBody>
      </p:sp>
      <p:grpSp>
        <p:nvGrpSpPr>
          <p:cNvPr id="12296" name="Group 68">
            <a:extLst>
              <a:ext uri="{FF2B5EF4-FFF2-40B4-BE49-F238E27FC236}">
                <a16:creationId xmlns:a16="http://schemas.microsoft.com/office/drawing/2014/main" id="{A499C533-A88B-4665-A99C-C59760C4794E}"/>
              </a:ext>
            </a:extLst>
          </p:cNvPr>
          <p:cNvGrpSpPr>
            <a:grpSpLocks/>
          </p:cNvGrpSpPr>
          <p:nvPr/>
        </p:nvGrpSpPr>
        <p:grpSpPr bwMode="auto">
          <a:xfrm>
            <a:off x="1535113" y="1371600"/>
            <a:ext cx="577850" cy="4248150"/>
            <a:chOff x="1389" y="1220"/>
            <a:chExt cx="364" cy="2676"/>
          </a:xfrm>
        </p:grpSpPr>
        <p:sp>
          <p:nvSpPr>
            <p:cNvPr id="12326" name="Text Box 52">
              <a:extLst>
                <a:ext uri="{FF2B5EF4-FFF2-40B4-BE49-F238E27FC236}">
                  <a16:creationId xmlns:a16="http://schemas.microsoft.com/office/drawing/2014/main" id="{ED37B209-5DC8-40EE-B661-1EF8C7D58FAF}"/>
                </a:ext>
              </a:extLst>
            </p:cNvPr>
            <p:cNvSpPr txBox="1">
              <a:spLocks noChangeArrowheads="1"/>
            </p:cNvSpPr>
            <p:nvPr/>
          </p:nvSpPr>
          <p:spPr bwMode="auto">
            <a:xfrm>
              <a:off x="1389" y="1220"/>
              <a:ext cx="36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$200</a:t>
              </a:r>
            </a:p>
          </p:txBody>
        </p:sp>
        <p:sp>
          <p:nvSpPr>
            <p:cNvPr id="12327" name="Text Box 53">
              <a:extLst>
                <a:ext uri="{FF2B5EF4-FFF2-40B4-BE49-F238E27FC236}">
                  <a16:creationId xmlns:a16="http://schemas.microsoft.com/office/drawing/2014/main" id="{F0F9FC96-96DB-4341-9241-39062E8A8043}"/>
                </a:ext>
              </a:extLst>
            </p:cNvPr>
            <p:cNvSpPr txBox="1">
              <a:spLocks noChangeArrowheads="1"/>
            </p:cNvSpPr>
            <p:nvPr/>
          </p:nvSpPr>
          <p:spPr bwMode="auto">
            <a:xfrm>
              <a:off x="1451" y="1841"/>
              <a:ext cx="30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150</a:t>
              </a:r>
            </a:p>
          </p:txBody>
        </p:sp>
        <p:sp>
          <p:nvSpPr>
            <p:cNvPr id="12328" name="Text Box 54">
              <a:extLst>
                <a:ext uri="{FF2B5EF4-FFF2-40B4-BE49-F238E27FC236}">
                  <a16:creationId xmlns:a16="http://schemas.microsoft.com/office/drawing/2014/main" id="{8F579C40-DA61-40E2-B784-6716B6005EEE}"/>
                </a:ext>
              </a:extLst>
            </p:cNvPr>
            <p:cNvSpPr txBox="1">
              <a:spLocks noChangeArrowheads="1"/>
            </p:cNvSpPr>
            <p:nvPr/>
          </p:nvSpPr>
          <p:spPr bwMode="auto">
            <a:xfrm>
              <a:off x="1451" y="2462"/>
              <a:ext cx="30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100</a:t>
              </a:r>
            </a:p>
          </p:txBody>
        </p:sp>
        <p:sp>
          <p:nvSpPr>
            <p:cNvPr id="12329" name="Text Box 55">
              <a:extLst>
                <a:ext uri="{FF2B5EF4-FFF2-40B4-BE49-F238E27FC236}">
                  <a16:creationId xmlns:a16="http://schemas.microsoft.com/office/drawing/2014/main" id="{8C14B9EB-F231-49E2-993B-D65858B347D9}"/>
                </a:ext>
              </a:extLst>
            </p:cNvPr>
            <p:cNvSpPr txBox="1">
              <a:spLocks noChangeArrowheads="1"/>
            </p:cNvSpPr>
            <p:nvPr/>
          </p:nvSpPr>
          <p:spPr bwMode="auto">
            <a:xfrm>
              <a:off x="1513" y="3083"/>
              <a:ext cx="24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50</a:t>
              </a:r>
            </a:p>
          </p:txBody>
        </p:sp>
        <p:sp>
          <p:nvSpPr>
            <p:cNvPr id="12330" name="Text Box 56">
              <a:extLst>
                <a:ext uri="{FF2B5EF4-FFF2-40B4-BE49-F238E27FC236}">
                  <a16:creationId xmlns:a16="http://schemas.microsoft.com/office/drawing/2014/main" id="{2062C7E0-113C-4C8C-97BC-659C9FF6AEA3}"/>
                </a:ext>
              </a:extLst>
            </p:cNvPr>
            <p:cNvSpPr txBox="1">
              <a:spLocks noChangeArrowheads="1"/>
            </p:cNvSpPr>
            <p:nvPr/>
          </p:nvSpPr>
          <p:spPr bwMode="auto">
            <a:xfrm>
              <a:off x="1575" y="3704"/>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0</a:t>
              </a:r>
            </a:p>
          </p:txBody>
        </p:sp>
      </p:grpSp>
      <p:grpSp>
        <p:nvGrpSpPr>
          <p:cNvPr id="12297" name="Group 67">
            <a:extLst>
              <a:ext uri="{FF2B5EF4-FFF2-40B4-BE49-F238E27FC236}">
                <a16:creationId xmlns:a16="http://schemas.microsoft.com/office/drawing/2014/main" id="{423B72D8-6B31-4DCC-989B-E6D7CF46823F}"/>
              </a:ext>
            </a:extLst>
          </p:cNvPr>
          <p:cNvGrpSpPr>
            <a:grpSpLocks/>
          </p:cNvGrpSpPr>
          <p:nvPr/>
        </p:nvGrpSpPr>
        <p:grpSpPr bwMode="auto">
          <a:xfrm>
            <a:off x="2438400" y="5449888"/>
            <a:ext cx="5186363" cy="304800"/>
            <a:chOff x="1958" y="3789"/>
            <a:chExt cx="3267" cy="192"/>
          </a:xfrm>
        </p:grpSpPr>
        <p:sp>
          <p:nvSpPr>
            <p:cNvPr id="12316" name="Text Box 57">
              <a:extLst>
                <a:ext uri="{FF2B5EF4-FFF2-40B4-BE49-F238E27FC236}">
                  <a16:creationId xmlns:a16="http://schemas.microsoft.com/office/drawing/2014/main" id="{1CAAD73E-F9B0-4AC4-8120-ADBCCB223CCF}"/>
                </a:ext>
              </a:extLst>
            </p:cNvPr>
            <p:cNvSpPr txBox="1">
              <a:spLocks noChangeArrowheads="1"/>
            </p:cNvSpPr>
            <p:nvPr/>
          </p:nvSpPr>
          <p:spPr bwMode="auto">
            <a:xfrm>
              <a:off x="1958"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1</a:t>
              </a:r>
            </a:p>
          </p:txBody>
        </p:sp>
        <p:sp>
          <p:nvSpPr>
            <p:cNvPr id="12317" name="Text Box 58">
              <a:extLst>
                <a:ext uri="{FF2B5EF4-FFF2-40B4-BE49-F238E27FC236}">
                  <a16:creationId xmlns:a16="http://schemas.microsoft.com/office/drawing/2014/main" id="{A381CC86-97F2-40E9-92D3-5FA528F7C0B0}"/>
                </a:ext>
              </a:extLst>
            </p:cNvPr>
            <p:cNvSpPr txBox="1">
              <a:spLocks noChangeArrowheads="1"/>
            </p:cNvSpPr>
            <p:nvPr/>
          </p:nvSpPr>
          <p:spPr bwMode="auto">
            <a:xfrm>
              <a:off x="2306"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2</a:t>
              </a:r>
            </a:p>
          </p:txBody>
        </p:sp>
        <p:sp>
          <p:nvSpPr>
            <p:cNvPr id="12318" name="Text Box 59">
              <a:extLst>
                <a:ext uri="{FF2B5EF4-FFF2-40B4-BE49-F238E27FC236}">
                  <a16:creationId xmlns:a16="http://schemas.microsoft.com/office/drawing/2014/main" id="{F1475408-A1B4-4454-A4BF-E8A97AACA08A}"/>
                </a:ext>
              </a:extLst>
            </p:cNvPr>
            <p:cNvSpPr txBox="1">
              <a:spLocks noChangeArrowheads="1"/>
            </p:cNvSpPr>
            <p:nvPr/>
          </p:nvSpPr>
          <p:spPr bwMode="auto">
            <a:xfrm>
              <a:off x="2640"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3</a:t>
              </a:r>
            </a:p>
          </p:txBody>
        </p:sp>
        <p:sp>
          <p:nvSpPr>
            <p:cNvPr id="12319" name="Text Box 60">
              <a:extLst>
                <a:ext uri="{FF2B5EF4-FFF2-40B4-BE49-F238E27FC236}">
                  <a16:creationId xmlns:a16="http://schemas.microsoft.com/office/drawing/2014/main" id="{9DD0F1C6-61E3-4F6A-B1E3-EBDA88429DFD}"/>
                </a:ext>
              </a:extLst>
            </p:cNvPr>
            <p:cNvSpPr txBox="1">
              <a:spLocks noChangeArrowheads="1"/>
            </p:cNvSpPr>
            <p:nvPr/>
          </p:nvSpPr>
          <p:spPr bwMode="auto">
            <a:xfrm>
              <a:off x="2981"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4</a:t>
              </a:r>
            </a:p>
          </p:txBody>
        </p:sp>
        <p:sp>
          <p:nvSpPr>
            <p:cNvPr id="12320" name="Text Box 61">
              <a:extLst>
                <a:ext uri="{FF2B5EF4-FFF2-40B4-BE49-F238E27FC236}">
                  <a16:creationId xmlns:a16="http://schemas.microsoft.com/office/drawing/2014/main" id="{34F151FC-8303-4881-952F-A3792CE0BF1C}"/>
                </a:ext>
              </a:extLst>
            </p:cNvPr>
            <p:cNvSpPr txBox="1">
              <a:spLocks noChangeArrowheads="1"/>
            </p:cNvSpPr>
            <p:nvPr/>
          </p:nvSpPr>
          <p:spPr bwMode="auto">
            <a:xfrm>
              <a:off x="3322"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5</a:t>
              </a:r>
            </a:p>
          </p:txBody>
        </p:sp>
        <p:sp>
          <p:nvSpPr>
            <p:cNvPr id="12321" name="Text Box 62">
              <a:extLst>
                <a:ext uri="{FF2B5EF4-FFF2-40B4-BE49-F238E27FC236}">
                  <a16:creationId xmlns:a16="http://schemas.microsoft.com/office/drawing/2014/main" id="{DE041382-C8B6-4B6E-B71C-5E18BC2CED93}"/>
                </a:ext>
              </a:extLst>
            </p:cNvPr>
            <p:cNvSpPr txBox="1">
              <a:spLocks noChangeArrowheads="1"/>
            </p:cNvSpPr>
            <p:nvPr/>
          </p:nvSpPr>
          <p:spPr bwMode="auto">
            <a:xfrm>
              <a:off x="3663"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6</a:t>
              </a:r>
            </a:p>
          </p:txBody>
        </p:sp>
        <p:sp>
          <p:nvSpPr>
            <p:cNvPr id="12322" name="Text Box 63">
              <a:extLst>
                <a:ext uri="{FF2B5EF4-FFF2-40B4-BE49-F238E27FC236}">
                  <a16:creationId xmlns:a16="http://schemas.microsoft.com/office/drawing/2014/main" id="{1C3B6C6E-C981-4DA8-AF80-BEDBB2E37D06}"/>
                </a:ext>
              </a:extLst>
            </p:cNvPr>
            <p:cNvSpPr txBox="1">
              <a:spLocks noChangeArrowheads="1"/>
            </p:cNvSpPr>
            <p:nvPr/>
          </p:nvSpPr>
          <p:spPr bwMode="auto">
            <a:xfrm>
              <a:off x="3997"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7</a:t>
              </a:r>
            </a:p>
          </p:txBody>
        </p:sp>
        <p:sp>
          <p:nvSpPr>
            <p:cNvPr id="12323" name="Text Box 64">
              <a:extLst>
                <a:ext uri="{FF2B5EF4-FFF2-40B4-BE49-F238E27FC236}">
                  <a16:creationId xmlns:a16="http://schemas.microsoft.com/office/drawing/2014/main" id="{840EE416-6B04-4856-8026-306EBF4239DC}"/>
                </a:ext>
              </a:extLst>
            </p:cNvPr>
            <p:cNvSpPr txBox="1">
              <a:spLocks noChangeArrowheads="1"/>
            </p:cNvSpPr>
            <p:nvPr/>
          </p:nvSpPr>
          <p:spPr bwMode="auto">
            <a:xfrm>
              <a:off x="4338"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8</a:t>
              </a:r>
            </a:p>
          </p:txBody>
        </p:sp>
        <p:sp>
          <p:nvSpPr>
            <p:cNvPr id="12324" name="Text Box 65">
              <a:extLst>
                <a:ext uri="{FF2B5EF4-FFF2-40B4-BE49-F238E27FC236}">
                  <a16:creationId xmlns:a16="http://schemas.microsoft.com/office/drawing/2014/main" id="{3BC6946F-6957-4768-978A-71FED4BA3AC4}"/>
                </a:ext>
              </a:extLst>
            </p:cNvPr>
            <p:cNvSpPr txBox="1">
              <a:spLocks noChangeArrowheads="1"/>
            </p:cNvSpPr>
            <p:nvPr/>
          </p:nvSpPr>
          <p:spPr bwMode="auto">
            <a:xfrm>
              <a:off x="4679" y="3789"/>
              <a:ext cx="17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9</a:t>
              </a:r>
            </a:p>
          </p:txBody>
        </p:sp>
        <p:sp>
          <p:nvSpPr>
            <p:cNvPr id="12325" name="Text Box 66">
              <a:extLst>
                <a:ext uri="{FF2B5EF4-FFF2-40B4-BE49-F238E27FC236}">
                  <a16:creationId xmlns:a16="http://schemas.microsoft.com/office/drawing/2014/main" id="{B55FAE39-ECC9-437C-A7B7-3DDADE14B565}"/>
                </a:ext>
              </a:extLst>
            </p:cNvPr>
            <p:cNvSpPr txBox="1">
              <a:spLocks noChangeArrowheads="1"/>
            </p:cNvSpPr>
            <p:nvPr/>
          </p:nvSpPr>
          <p:spPr bwMode="auto">
            <a:xfrm>
              <a:off x="4985" y="3789"/>
              <a:ext cx="24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10</a:t>
              </a:r>
            </a:p>
          </p:txBody>
        </p:sp>
      </p:grpSp>
      <p:sp>
        <p:nvSpPr>
          <p:cNvPr id="12298" name="Text Box 69">
            <a:extLst>
              <a:ext uri="{FF2B5EF4-FFF2-40B4-BE49-F238E27FC236}">
                <a16:creationId xmlns:a16="http://schemas.microsoft.com/office/drawing/2014/main" id="{D7C7F1FD-1590-453F-AC1F-228EAC20F99A}"/>
              </a:ext>
            </a:extLst>
          </p:cNvPr>
          <p:cNvSpPr txBox="1">
            <a:spLocks noChangeArrowheads="1"/>
          </p:cNvSpPr>
          <p:nvPr/>
        </p:nvSpPr>
        <p:spPr bwMode="auto">
          <a:xfrm>
            <a:off x="4494213" y="5611813"/>
            <a:ext cx="933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Output</a:t>
            </a:r>
          </a:p>
        </p:txBody>
      </p:sp>
      <p:sp>
        <p:nvSpPr>
          <p:cNvPr id="44" name="Rectangle 83">
            <a:extLst>
              <a:ext uri="{FF2B5EF4-FFF2-40B4-BE49-F238E27FC236}">
                <a16:creationId xmlns:a16="http://schemas.microsoft.com/office/drawing/2014/main" id="{C39203C0-4B09-4E5E-87F3-831BF04833BA}"/>
              </a:ext>
            </a:extLst>
          </p:cNvPr>
          <p:cNvSpPr>
            <a:spLocks noChangeArrowheads="1"/>
          </p:cNvSpPr>
          <p:nvPr/>
        </p:nvSpPr>
        <p:spPr bwMode="auto">
          <a:xfrm>
            <a:off x="2051050" y="2820988"/>
            <a:ext cx="4845050" cy="685800"/>
          </a:xfrm>
          <a:prstGeom prst="rect">
            <a:avLst/>
          </a:prstGeom>
          <a:solidFill>
            <a:srgbClr val="7FCA64">
              <a:alpha val="60001"/>
            </a:srgbClr>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45" name="Text Box 85">
            <a:extLst>
              <a:ext uri="{FF2B5EF4-FFF2-40B4-BE49-F238E27FC236}">
                <a16:creationId xmlns:a16="http://schemas.microsoft.com/office/drawing/2014/main" id="{5891259A-6023-42EC-A568-F2C91F56C417}"/>
              </a:ext>
            </a:extLst>
          </p:cNvPr>
          <p:cNvSpPr txBox="1">
            <a:spLocks noChangeArrowheads="1"/>
          </p:cNvSpPr>
          <p:nvPr/>
        </p:nvSpPr>
        <p:spPr bwMode="auto">
          <a:xfrm>
            <a:off x="3549650" y="2838450"/>
            <a:ext cx="2519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2400" b="1" i="1"/>
              <a:t>Economic Profit</a:t>
            </a:r>
          </a:p>
        </p:txBody>
      </p:sp>
      <p:sp>
        <p:nvSpPr>
          <p:cNvPr id="46" name="Line 71">
            <a:extLst>
              <a:ext uri="{FF2B5EF4-FFF2-40B4-BE49-F238E27FC236}">
                <a16:creationId xmlns:a16="http://schemas.microsoft.com/office/drawing/2014/main" id="{33E2969F-4015-48F5-ACE9-4941A9E6C67E}"/>
              </a:ext>
            </a:extLst>
          </p:cNvPr>
          <p:cNvSpPr>
            <a:spLocks noChangeShapeType="1"/>
          </p:cNvSpPr>
          <p:nvPr/>
        </p:nvSpPr>
        <p:spPr bwMode="auto">
          <a:xfrm>
            <a:off x="2039938" y="2832100"/>
            <a:ext cx="5649912" cy="0"/>
          </a:xfrm>
          <a:prstGeom prst="line">
            <a:avLst/>
          </a:prstGeom>
          <a:noFill/>
          <a:ln w="571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7" name="Text Box 72">
            <a:extLst>
              <a:ext uri="{FF2B5EF4-FFF2-40B4-BE49-F238E27FC236}">
                <a16:creationId xmlns:a16="http://schemas.microsoft.com/office/drawing/2014/main" id="{51C13515-F623-49BF-B74C-B8759C938010}"/>
              </a:ext>
            </a:extLst>
          </p:cNvPr>
          <p:cNvSpPr txBox="1">
            <a:spLocks noChangeArrowheads="1"/>
          </p:cNvSpPr>
          <p:nvPr/>
        </p:nvSpPr>
        <p:spPr bwMode="auto">
          <a:xfrm>
            <a:off x="7021513" y="2846388"/>
            <a:ext cx="8683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MR = P</a:t>
            </a:r>
          </a:p>
        </p:txBody>
      </p:sp>
      <p:sp>
        <p:nvSpPr>
          <p:cNvPr id="48" name="Freeform 73">
            <a:extLst>
              <a:ext uri="{FF2B5EF4-FFF2-40B4-BE49-F238E27FC236}">
                <a16:creationId xmlns:a16="http://schemas.microsoft.com/office/drawing/2014/main" id="{07EA993C-DE6B-4E24-A249-03FFC3487CB8}"/>
              </a:ext>
            </a:extLst>
          </p:cNvPr>
          <p:cNvSpPr>
            <a:spLocks/>
          </p:cNvSpPr>
          <p:nvPr/>
        </p:nvSpPr>
        <p:spPr bwMode="auto">
          <a:xfrm>
            <a:off x="2312988" y="2547938"/>
            <a:ext cx="5051425" cy="1744662"/>
          </a:xfrm>
          <a:custGeom>
            <a:avLst/>
            <a:gdLst>
              <a:gd name="T0" fmla="*/ 0 w 3182"/>
              <a:gd name="T1" fmla="*/ 2147483647 h 1099"/>
              <a:gd name="T2" fmla="*/ 2147483647 w 3182"/>
              <a:gd name="T3" fmla="*/ 2147483647 h 1099"/>
              <a:gd name="T4" fmla="*/ 2147483647 w 3182"/>
              <a:gd name="T5" fmla="*/ 2147483647 h 1099"/>
              <a:gd name="T6" fmla="*/ 2147483647 w 3182"/>
              <a:gd name="T7" fmla="*/ 2147483647 h 1099"/>
              <a:gd name="T8" fmla="*/ 2147483647 w 3182"/>
              <a:gd name="T9" fmla="*/ 0 h 1099"/>
              <a:gd name="T10" fmla="*/ 0 60000 65536"/>
              <a:gd name="T11" fmla="*/ 0 60000 65536"/>
              <a:gd name="T12" fmla="*/ 0 60000 65536"/>
              <a:gd name="T13" fmla="*/ 0 60000 65536"/>
              <a:gd name="T14" fmla="*/ 0 60000 65536"/>
              <a:gd name="T15" fmla="*/ 0 w 3182"/>
              <a:gd name="T16" fmla="*/ 0 h 1099"/>
              <a:gd name="T17" fmla="*/ 3182 w 3182"/>
              <a:gd name="T18" fmla="*/ 1099 h 1099"/>
            </a:gdLst>
            <a:ahLst/>
            <a:cxnLst>
              <a:cxn ang="T10">
                <a:pos x="T0" y="T1"/>
              </a:cxn>
              <a:cxn ang="T11">
                <a:pos x="T2" y="T3"/>
              </a:cxn>
              <a:cxn ang="T12">
                <a:pos x="T4" y="T5"/>
              </a:cxn>
              <a:cxn ang="T13">
                <a:pos x="T6" y="T7"/>
              </a:cxn>
              <a:cxn ang="T14">
                <a:pos x="T8" y="T9"/>
              </a:cxn>
            </a:cxnLst>
            <a:rect l="T15" t="T16" r="T17" b="T18"/>
            <a:pathLst>
              <a:path w="3182" h="1099">
                <a:moveTo>
                  <a:pt x="0" y="672"/>
                </a:moveTo>
                <a:cubicBezTo>
                  <a:pt x="345" y="883"/>
                  <a:pt x="691" y="1095"/>
                  <a:pt x="1035" y="1097"/>
                </a:cubicBezTo>
                <a:cubicBezTo>
                  <a:pt x="1379" y="1099"/>
                  <a:pt x="1754" y="840"/>
                  <a:pt x="2064" y="686"/>
                </a:cubicBezTo>
                <a:cubicBezTo>
                  <a:pt x="2374" y="532"/>
                  <a:pt x="2708" y="286"/>
                  <a:pt x="2894" y="172"/>
                </a:cubicBezTo>
                <a:cubicBezTo>
                  <a:pt x="3080" y="58"/>
                  <a:pt x="3131" y="29"/>
                  <a:pt x="3182" y="0"/>
                </a:cubicBezTo>
              </a:path>
            </a:pathLst>
          </a:custGeom>
          <a:noFill/>
          <a:ln w="57150">
            <a:solidFill>
              <a:schemeClr val="accent1">
                <a:lumMod val="50000"/>
              </a:schemeClr>
            </a:solidFill>
            <a:round/>
            <a:headEnd/>
            <a:tailEnd/>
          </a:ln>
        </p:spPr>
        <p:txBody>
          <a:bodyPr/>
          <a:lstStyle/>
          <a:p>
            <a:pPr>
              <a:defRPr/>
            </a:pPr>
            <a:endParaRPr lang="en-US">
              <a:latin typeface="Arial" charset="0"/>
            </a:endParaRPr>
          </a:p>
        </p:txBody>
      </p:sp>
      <p:sp>
        <p:nvSpPr>
          <p:cNvPr id="49" name="Text Box 74">
            <a:extLst>
              <a:ext uri="{FF2B5EF4-FFF2-40B4-BE49-F238E27FC236}">
                <a16:creationId xmlns:a16="http://schemas.microsoft.com/office/drawing/2014/main" id="{F5BFC897-5240-4B8A-AF6D-624B61EF161E}"/>
              </a:ext>
            </a:extLst>
          </p:cNvPr>
          <p:cNvSpPr txBox="1">
            <a:spLocks noChangeArrowheads="1"/>
          </p:cNvSpPr>
          <p:nvPr/>
        </p:nvSpPr>
        <p:spPr bwMode="auto">
          <a:xfrm>
            <a:off x="7313613" y="2293938"/>
            <a:ext cx="5000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MC</a:t>
            </a:r>
          </a:p>
        </p:txBody>
      </p:sp>
      <p:sp>
        <p:nvSpPr>
          <p:cNvPr id="50" name="Oval 75">
            <a:extLst>
              <a:ext uri="{FF2B5EF4-FFF2-40B4-BE49-F238E27FC236}">
                <a16:creationId xmlns:a16="http://schemas.microsoft.com/office/drawing/2014/main" id="{2681C9D0-AB33-4084-9710-236D6E9575AD}"/>
              </a:ext>
            </a:extLst>
          </p:cNvPr>
          <p:cNvSpPr>
            <a:spLocks noChangeArrowheads="1"/>
          </p:cNvSpPr>
          <p:nvPr/>
        </p:nvSpPr>
        <p:spPr bwMode="auto">
          <a:xfrm>
            <a:off x="6851650" y="2779713"/>
            <a:ext cx="109538" cy="109537"/>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51" name="Text Box 76">
            <a:extLst>
              <a:ext uri="{FF2B5EF4-FFF2-40B4-BE49-F238E27FC236}">
                <a16:creationId xmlns:a16="http://schemas.microsoft.com/office/drawing/2014/main" id="{E5F6F910-7C70-4E8E-9DBC-EC3866FC6085}"/>
              </a:ext>
            </a:extLst>
          </p:cNvPr>
          <p:cNvSpPr txBox="1">
            <a:spLocks noChangeArrowheads="1"/>
          </p:cNvSpPr>
          <p:nvPr/>
        </p:nvSpPr>
        <p:spPr bwMode="auto">
          <a:xfrm>
            <a:off x="6040438" y="2198688"/>
            <a:ext cx="10493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MR = MC</a:t>
            </a:r>
          </a:p>
        </p:txBody>
      </p:sp>
      <p:sp>
        <p:nvSpPr>
          <p:cNvPr id="52" name="Line 77">
            <a:extLst>
              <a:ext uri="{FF2B5EF4-FFF2-40B4-BE49-F238E27FC236}">
                <a16:creationId xmlns:a16="http://schemas.microsoft.com/office/drawing/2014/main" id="{D4CB5A30-AB35-41B5-8227-E87E5FC44554}"/>
              </a:ext>
            </a:extLst>
          </p:cNvPr>
          <p:cNvSpPr>
            <a:spLocks noChangeShapeType="1"/>
          </p:cNvSpPr>
          <p:nvPr/>
        </p:nvSpPr>
        <p:spPr bwMode="auto">
          <a:xfrm>
            <a:off x="6591300" y="2462213"/>
            <a:ext cx="293688" cy="33655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53" name="Freeform 79">
            <a:extLst>
              <a:ext uri="{FF2B5EF4-FFF2-40B4-BE49-F238E27FC236}">
                <a16:creationId xmlns:a16="http://schemas.microsoft.com/office/drawing/2014/main" id="{B100DF95-C238-48CC-BDD6-44A406501017}"/>
              </a:ext>
            </a:extLst>
          </p:cNvPr>
          <p:cNvSpPr>
            <a:spLocks/>
          </p:cNvSpPr>
          <p:nvPr/>
        </p:nvSpPr>
        <p:spPr bwMode="auto">
          <a:xfrm>
            <a:off x="2541588" y="3527425"/>
            <a:ext cx="4811712" cy="598488"/>
          </a:xfrm>
          <a:custGeom>
            <a:avLst/>
            <a:gdLst>
              <a:gd name="T0" fmla="*/ 0 w 3031"/>
              <a:gd name="T1" fmla="*/ 2147483647 h 377"/>
              <a:gd name="T2" fmla="*/ 2147483647 w 3031"/>
              <a:gd name="T3" fmla="*/ 2147483647 h 377"/>
              <a:gd name="T4" fmla="*/ 2147483647 w 3031"/>
              <a:gd name="T5" fmla="*/ 2147483647 h 377"/>
              <a:gd name="T6" fmla="*/ 2147483647 w 3031"/>
              <a:gd name="T7" fmla="*/ 2147483647 h 377"/>
              <a:gd name="T8" fmla="*/ 2147483647 w 3031"/>
              <a:gd name="T9" fmla="*/ 2147483647 h 377"/>
              <a:gd name="T10" fmla="*/ 2147483647 w 3031"/>
              <a:gd name="T11" fmla="*/ 0 h 377"/>
              <a:gd name="T12" fmla="*/ 0 60000 65536"/>
              <a:gd name="T13" fmla="*/ 0 60000 65536"/>
              <a:gd name="T14" fmla="*/ 0 60000 65536"/>
              <a:gd name="T15" fmla="*/ 0 60000 65536"/>
              <a:gd name="T16" fmla="*/ 0 60000 65536"/>
              <a:gd name="T17" fmla="*/ 0 60000 65536"/>
              <a:gd name="T18" fmla="*/ 0 w 3031"/>
              <a:gd name="T19" fmla="*/ 0 h 377"/>
              <a:gd name="T20" fmla="*/ 3031 w 3031"/>
              <a:gd name="T21" fmla="*/ 377 h 377"/>
            </a:gdLst>
            <a:ahLst/>
            <a:cxnLst>
              <a:cxn ang="T12">
                <a:pos x="T0" y="T1"/>
              </a:cxn>
              <a:cxn ang="T13">
                <a:pos x="T2" y="T3"/>
              </a:cxn>
              <a:cxn ang="T14">
                <a:pos x="T4" y="T5"/>
              </a:cxn>
              <a:cxn ang="T15">
                <a:pos x="T6" y="T7"/>
              </a:cxn>
              <a:cxn ang="T16">
                <a:pos x="T8" y="T9"/>
              </a:cxn>
              <a:cxn ang="T17">
                <a:pos x="T10" y="T11"/>
              </a:cxn>
            </a:cxnLst>
            <a:rect l="T18" t="T19" r="T20" b="T21"/>
            <a:pathLst>
              <a:path w="3031" h="377">
                <a:moveTo>
                  <a:pt x="0" y="48"/>
                </a:moveTo>
                <a:cubicBezTo>
                  <a:pt x="168" y="94"/>
                  <a:pt x="776" y="269"/>
                  <a:pt x="1008" y="323"/>
                </a:cubicBezTo>
                <a:cubicBezTo>
                  <a:pt x="1240" y="377"/>
                  <a:pt x="1217" y="374"/>
                  <a:pt x="1392" y="371"/>
                </a:cubicBezTo>
                <a:cubicBezTo>
                  <a:pt x="1567" y="368"/>
                  <a:pt x="1827" y="350"/>
                  <a:pt x="2057" y="302"/>
                </a:cubicBezTo>
                <a:cubicBezTo>
                  <a:pt x="2287" y="254"/>
                  <a:pt x="2608" y="133"/>
                  <a:pt x="2770" y="83"/>
                </a:cubicBezTo>
                <a:cubicBezTo>
                  <a:pt x="2932" y="33"/>
                  <a:pt x="2977" y="17"/>
                  <a:pt x="3031" y="0"/>
                </a:cubicBezTo>
              </a:path>
            </a:pathLst>
          </a:custGeom>
          <a:noFill/>
          <a:ln w="57150">
            <a:solidFill>
              <a:srgbClr val="CC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54" name="Text Box 80">
            <a:extLst>
              <a:ext uri="{FF2B5EF4-FFF2-40B4-BE49-F238E27FC236}">
                <a16:creationId xmlns:a16="http://schemas.microsoft.com/office/drawing/2014/main" id="{790DBCAC-C9CA-4773-AED3-6918CB6A78C4}"/>
              </a:ext>
            </a:extLst>
          </p:cNvPr>
          <p:cNvSpPr txBox="1">
            <a:spLocks noChangeArrowheads="1"/>
          </p:cNvSpPr>
          <p:nvPr/>
        </p:nvSpPr>
        <p:spPr bwMode="auto">
          <a:xfrm>
            <a:off x="7227888" y="3513138"/>
            <a:ext cx="6111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AVC</a:t>
            </a:r>
          </a:p>
        </p:txBody>
      </p:sp>
      <p:sp>
        <p:nvSpPr>
          <p:cNvPr id="55" name="Freeform 81">
            <a:extLst>
              <a:ext uri="{FF2B5EF4-FFF2-40B4-BE49-F238E27FC236}">
                <a16:creationId xmlns:a16="http://schemas.microsoft.com/office/drawing/2014/main" id="{5B736E4C-7AFC-4844-A861-478D923F82C9}"/>
              </a:ext>
            </a:extLst>
          </p:cNvPr>
          <p:cNvSpPr>
            <a:spLocks/>
          </p:cNvSpPr>
          <p:nvPr/>
        </p:nvSpPr>
        <p:spPr bwMode="auto">
          <a:xfrm>
            <a:off x="2584450" y="1698625"/>
            <a:ext cx="4746625" cy="2044700"/>
          </a:xfrm>
          <a:custGeom>
            <a:avLst/>
            <a:gdLst>
              <a:gd name="T0" fmla="*/ 0 w 2990"/>
              <a:gd name="T1" fmla="*/ 0 h 1288"/>
              <a:gd name="T2" fmla="*/ 2147483647 w 2990"/>
              <a:gd name="T3" fmla="*/ 2147483647 h 1288"/>
              <a:gd name="T4" fmla="*/ 2147483647 w 2990"/>
              <a:gd name="T5" fmla="*/ 2147483647 h 1288"/>
              <a:gd name="T6" fmla="*/ 2147483647 w 2990"/>
              <a:gd name="T7" fmla="*/ 2147483647 h 1288"/>
              <a:gd name="T8" fmla="*/ 2147483647 w 2990"/>
              <a:gd name="T9" fmla="*/ 2147483647 h 1288"/>
              <a:gd name="T10" fmla="*/ 2147483647 w 2990"/>
              <a:gd name="T11" fmla="*/ 2147483647 h 1288"/>
              <a:gd name="T12" fmla="*/ 2147483647 w 2990"/>
              <a:gd name="T13" fmla="*/ 2147483647 h 1288"/>
              <a:gd name="T14" fmla="*/ 2147483647 w 2990"/>
              <a:gd name="T15" fmla="*/ 2147483647 h 1288"/>
              <a:gd name="T16" fmla="*/ 0 60000 65536"/>
              <a:gd name="T17" fmla="*/ 0 60000 65536"/>
              <a:gd name="T18" fmla="*/ 0 60000 65536"/>
              <a:gd name="T19" fmla="*/ 0 60000 65536"/>
              <a:gd name="T20" fmla="*/ 0 60000 65536"/>
              <a:gd name="T21" fmla="*/ 0 60000 65536"/>
              <a:gd name="T22" fmla="*/ 0 60000 65536"/>
              <a:gd name="T23" fmla="*/ 0 60000 65536"/>
              <a:gd name="T24" fmla="*/ 0 w 2990"/>
              <a:gd name="T25" fmla="*/ 0 h 1288"/>
              <a:gd name="T26" fmla="*/ 2990 w 2990"/>
              <a:gd name="T27" fmla="*/ 1288 h 1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90" h="1288">
                <a:moveTo>
                  <a:pt x="0" y="0"/>
                </a:moveTo>
                <a:cubicBezTo>
                  <a:pt x="118" y="274"/>
                  <a:pt x="237" y="548"/>
                  <a:pt x="350" y="713"/>
                </a:cubicBezTo>
                <a:cubicBezTo>
                  <a:pt x="463" y="878"/>
                  <a:pt x="566" y="919"/>
                  <a:pt x="679" y="988"/>
                </a:cubicBezTo>
                <a:cubicBezTo>
                  <a:pt x="792" y="1057"/>
                  <a:pt x="842" y="1078"/>
                  <a:pt x="1029" y="1125"/>
                </a:cubicBezTo>
                <a:cubicBezTo>
                  <a:pt x="1216" y="1172"/>
                  <a:pt x="1579" y="1250"/>
                  <a:pt x="1804" y="1269"/>
                </a:cubicBezTo>
                <a:cubicBezTo>
                  <a:pt x="2029" y="1288"/>
                  <a:pt x="2228" y="1264"/>
                  <a:pt x="2380" y="1241"/>
                </a:cubicBezTo>
                <a:cubicBezTo>
                  <a:pt x="2532" y="1218"/>
                  <a:pt x="2614" y="1171"/>
                  <a:pt x="2716" y="1132"/>
                </a:cubicBezTo>
                <a:cubicBezTo>
                  <a:pt x="2818" y="1093"/>
                  <a:pt x="2904" y="1050"/>
                  <a:pt x="2990" y="1008"/>
                </a:cubicBezTo>
              </a:path>
            </a:pathLst>
          </a:cu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56" name="Text Box 82">
            <a:extLst>
              <a:ext uri="{FF2B5EF4-FFF2-40B4-BE49-F238E27FC236}">
                <a16:creationId xmlns:a16="http://schemas.microsoft.com/office/drawing/2014/main" id="{34EA9B95-30A9-4A0C-8D78-2157DA53CBCE}"/>
              </a:ext>
            </a:extLst>
          </p:cNvPr>
          <p:cNvSpPr txBox="1">
            <a:spLocks noChangeArrowheads="1"/>
          </p:cNvSpPr>
          <p:nvPr/>
        </p:nvSpPr>
        <p:spPr bwMode="auto">
          <a:xfrm>
            <a:off x="7302500" y="3121025"/>
            <a:ext cx="6000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ATC</a:t>
            </a:r>
          </a:p>
        </p:txBody>
      </p:sp>
      <p:sp>
        <p:nvSpPr>
          <p:cNvPr id="57" name="Text Box 86">
            <a:extLst>
              <a:ext uri="{FF2B5EF4-FFF2-40B4-BE49-F238E27FC236}">
                <a16:creationId xmlns:a16="http://schemas.microsoft.com/office/drawing/2014/main" id="{341EF3E0-18B8-4E57-9F13-AE3D4312FD9A}"/>
              </a:ext>
            </a:extLst>
          </p:cNvPr>
          <p:cNvSpPr txBox="1">
            <a:spLocks noChangeArrowheads="1"/>
          </p:cNvSpPr>
          <p:nvPr/>
        </p:nvSpPr>
        <p:spPr bwMode="auto">
          <a:xfrm>
            <a:off x="1304925" y="2684463"/>
            <a:ext cx="800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a:t>=$131</a:t>
            </a:r>
          </a:p>
        </p:txBody>
      </p:sp>
      <p:sp>
        <p:nvSpPr>
          <p:cNvPr id="58" name="Text Box 87">
            <a:extLst>
              <a:ext uri="{FF2B5EF4-FFF2-40B4-BE49-F238E27FC236}">
                <a16:creationId xmlns:a16="http://schemas.microsoft.com/office/drawing/2014/main" id="{29FDE66C-0D69-489C-B0A9-5BCF8C23E0C2}"/>
              </a:ext>
            </a:extLst>
          </p:cNvPr>
          <p:cNvSpPr txBox="1">
            <a:spLocks noChangeArrowheads="1"/>
          </p:cNvSpPr>
          <p:nvPr/>
        </p:nvSpPr>
        <p:spPr bwMode="auto">
          <a:xfrm>
            <a:off x="1973263" y="3875088"/>
            <a:ext cx="9572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A</a:t>
            </a:r>
            <a:r>
              <a:rPr lang="en-US" altLang="cs-CZ" sz="1400" b="1"/>
              <a:t>=$97.78</a:t>
            </a:r>
          </a:p>
        </p:txBody>
      </p:sp>
      <p:sp>
        <p:nvSpPr>
          <p:cNvPr id="59" name="Line 89">
            <a:extLst>
              <a:ext uri="{FF2B5EF4-FFF2-40B4-BE49-F238E27FC236}">
                <a16:creationId xmlns:a16="http://schemas.microsoft.com/office/drawing/2014/main" id="{6FBE93E0-851D-4B56-8FFD-0206E7A98A0C}"/>
              </a:ext>
            </a:extLst>
          </p:cNvPr>
          <p:cNvSpPr>
            <a:spLocks noChangeShapeType="1"/>
          </p:cNvSpPr>
          <p:nvPr/>
        </p:nvSpPr>
        <p:spPr bwMode="auto">
          <a:xfrm flipH="1" flipV="1">
            <a:off x="2084388" y="3538538"/>
            <a:ext cx="293687" cy="34925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60" name="Oval 90">
            <a:extLst>
              <a:ext uri="{FF2B5EF4-FFF2-40B4-BE49-F238E27FC236}">
                <a16:creationId xmlns:a16="http://schemas.microsoft.com/office/drawing/2014/main" id="{EE7C3BE4-4BAC-486D-B406-48141141D626}"/>
              </a:ext>
            </a:extLst>
          </p:cNvPr>
          <p:cNvSpPr>
            <a:spLocks noChangeArrowheads="1"/>
          </p:cNvSpPr>
          <p:nvPr/>
        </p:nvSpPr>
        <p:spPr bwMode="auto">
          <a:xfrm>
            <a:off x="6721475" y="5421313"/>
            <a:ext cx="358775" cy="358775"/>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035" name="Text Box 11">
            <a:extLst>
              <a:ext uri="{FF2B5EF4-FFF2-40B4-BE49-F238E27FC236}">
                <a16:creationId xmlns:a16="http://schemas.microsoft.com/office/drawing/2014/main" id="{32A850F6-8A82-4008-B63E-656E00FCE16F}"/>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F7D09826-F58F-4A06-830A-C39F13B9AB88}" type="slidenum">
              <a:rPr lang="en-US" altLang="cs-CZ" sz="1400">
                <a:solidFill>
                  <a:schemeClr val="bg1"/>
                </a:solidFill>
                <a:cs typeface="Arial" panose="020B0604020202020204" pitchFamily="34" charset="0"/>
              </a:rPr>
              <a:pPr eaLnBrk="1" hangingPunct="1"/>
              <a:t>11</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left)">
                                      <p:cBhvr>
                                        <p:cTn id="7" dur="2000"/>
                                        <p:tgtEl>
                                          <p:spTgt spid="46"/>
                                        </p:tgtEl>
                                      </p:cBhvr>
                                    </p:animEffect>
                                  </p:childTnLst>
                                </p:cTn>
                              </p:par>
                            </p:childTnLst>
                          </p:cTn>
                        </p:par>
                        <p:par>
                          <p:cTn id="8" fill="hold" nodeType="afterGroup">
                            <p:stCondLst>
                              <p:cond delay="2000"/>
                            </p:stCondLst>
                            <p:childTnLst>
                              <p:par>
                                <p:cTn id="9" presetID="1" presetClass="entr" presetSubtype="0" fill="hold" grpId="0" nodeType="after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par>
                          <p:cTn id="11" fill="hold" nodeType="afterGroup">
                            <p:stCondLst>
                              <p:cond delay="2000"/>
                            </p:stCondLst>
                            <p:childTnLst>
                              <p:par>
                                <p:cTn id="12" presetID="1" presetClass="entr" presetSubtype="0" fill="hold" grpId="0" nodeType="afterEffect">
                                  <p:stCondLst>
                                    <p:cond delay="0"/>
                                  </p:stCondLst>
                                  <p:childTnLst>
                                    <p:set>
                                      <p:cBhvr>
                                        <p:cTn id="13" dur="1" fill="hold">
                                          <p:stCondLst>
                                            <p:cond delay="0"/>
                                          </p:stCondLst>
                                        </p:cTn>
                                        <p:tgtEl>
                                          <p:spTgt spid="57"/>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nodeType="clickEffect">
                                  <p:stCondLst>
                                    <p:cond delay="0"/>
                                  </p:stCondLst>
                                  <p:childTnLst>
                                    <p:set>
                                      <p:cBhvr>
                                        <p:cTn id="17" dur="1" fill="hold">
                                          <p:stCondLst>
                                            <p:cond delay="0"/>
                                          </p:stCondLst>
                                        </p:cTn>
                                        <p:tgtEl>
                                          <p:spTgt spid="48"/>
                                        </p:tgtEl>
                                        <p:attrNameLst>
                                          <p:attrName>style.visibility</p:attrName>
                                        </p:attrNameLst>
                                      </p:cBhvr>
                                      <p:to>
                                        <p:strVal val="visible"/>
                                      </p:to>
                                    </p:set>
                                    <p:animEffect transition="in" filter="wipe(left)">
                                      <p:cBhvr>
                                        <p:cTn id="18" dur="2000"/>
                                        <p:tgtEl>
                                          <p:spTgt spid="48"/>
                                        </p:tgtEl>
                                      </p:cBhvr>
                                    </p:animEffect>
                                  </p:childTnLst>
                                </p:cTn>
                              </p:par>
                            </p:childTnLst>
                          </p:cTn>
                        </p:par>
                        <p:par>
                          <p:cTn id="19" fill="hold" nodeType="afterGroup">
                            <p:stCondLst>
                              <p:cond delay="2000"/>
                            </p:stCondLst>
                            <p:childTnLst>
                              <p:par>
                                <p:cTn id="20" presetID="1" presetClass="entr" presetSubtype="0" fill="hold" grpId="0" nodeType="afterEffect">
                                  <p:stCondLst>
                                    <p:cond delay="0"/>
                                  </p:stCondLst>
                                  <p:childTnLst>
                                    <p:set>
                                      <p:cBhvr>
                                        <p:cTn id="21" dur="1" fill="hold">
                                          <p:stCondLst>
                                            <p:cond delay="0"/>
                                          </p:stCondLst>
                                        </p:cTn>
                                        <p:tgtEl>
                                          <p:spTgt spid="49"/>
                                        </p:tgtEl>
                                        <p:attrNameLst>
                                          <p:attrName>style.visibility</p:attrName>
                                        </p:attrNameLst>
                                      </p:cBhvr>
                                      <p:to>
                                        <p:strVal val="visible"/>
                                      </p:to>
                                    </p:set>
                                  </p:childTnLst>
                                </p:cTn>
                              </p:par>
                            </p:childTnLst>
                          </p:cTn>
                        </p:par>
                        <p:par>
                          <p:cTn id="22" fill="hold" nodeType="afterGroup">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50"/>
                                        </p:tgtEl>
                                        <p:attrNameLst>
                                          <p:attrName>style.visibility</p:attrName>
                                        </p:attrNameLst>
                                      </p:cBhvr>
                                      <p:to>
                                        <p:strVal val="visible"/>
                                      </p:to>
                                    </p:set>
                                  </p:childTnLst>
                                </p:cTn>
                              </p:par>
                            </p:childTnLst>
                          </p:cTn>
                        </p:par>
                        <p:par>
                          <p:cTn id="25" fill="hold" nodeType="afterGroup">
                            <p:stCondLst>
                              <p:cond delay="2000"/>
                            </p:stCondLst>
                            <p:childTnLst>
                              <p:par>
                                <p:cTn id="26" presetID="1" presetClass="entr" presetSubtype="0" fill="hold" grpId="0" nodeType="afterEffect">
                                  <p:stCondLst>
                                    <p:cond delay="0"/>
                                  </p:stCondLst>
                                  <p:childTnLst>
                                    <p:set>
                                      <p:cBhvr>
                                        <p:cTn id="27" dur="1" fill="hold">
                                          <p:stCondLst>
                                            <p:cond delay="0"/>
                                          </p:stCondLst>
                                        </p:cTn>
                                        <p:tgtEl>
                                          <p:spTgt spid="51"/>
                                        </p:tgtEl>
                                        <p:attrNameLst>
                                          <p:attrName>style.visibility</p:attrName>
                                        </p:attrNameLst>
                                      </p:cBhvr>
                                      <p:to>
                                        <p:strVal val="visible"/>
                                      </p:to>
                                    </p:set>
                                  </p:childTnLst>
                                </p:cTn>
                              </p:par>
                            </p:childTnLst>
                          </p:cTn>
                        </p:par>
                        <p:par>
                          <p:cTn id="28" fill="hold" nodeType="afterGroup">
                            <p:stCondLst>
                              <p:cond delay="2000"/>
                            </p:stCondLst>
                            <p:childTnLst>
                              <p:par>
                                <p:cTn id="29" presetID="22" presetClass="entr" presetSubtype="1" fill="hold" nodeType="afterEffect">
                                  <p:stCondLst>
                                    <p:cond delay="0"/>
                                  </p:stCondLst>
                                  <p:childTnLst>
                                    <p:set>
                                      <p:cBhvr>
                                        <p:cTn id="30" dur="1" fill="hold">
                                          <p:stCondLst>
                                            <p:cond delay="0"/>
                                          </p:stCondLst>
                                        </p:cTn>
                                        <p:tgtEl>
                                          <p:spTgt spid="52"/>
                                        </p:tgtEl>
                                        <p:attrNameLst>
                                          <p:attrName>style.visibility</p:attrName>
                                        </p:attrNameLst>
                                      </p:cBhvr>
                                      <p:to>
                                        <p:strVal val="visible"/>
                                      </p:to>
                                    </p:set>
                                    <p:animEffect transition="in" filter="wipe(up)">
                                      <p:cBhvr>
                                        <p:cTn id="31" dur="1000"/>
                                        <p:tgtEl>
                                          <p:spTgt spid="52"/>
                                        </p:tgtEl>
                                      </p:cBhvr>
                                    </p:animEffect>
                                  </p:childTnLst>
                                </p:cTn>
                              </p:par>
                            </p:childTnLst>
                          </p:cTn>
                        </p:par>
                        <p:par>
                          <p:cTn id="32" fill="hold" nodeType="afterGroup">
                            <p:stCondLst>
                              <p:cond delay="3000"/>
                            </p:stCondLst>
                            <p:childTnLst>
                              <p:par>
                                <p:cTn id="33" presetID="1" presetClass="entr" presetSubtype="0" fill="hold" grpId="0" nodeType="afterEffect">
                                  <p:stCondLst>
                                    <p:cond delay="0"/>
                                  </p:stCondLst>
                                  <p:childTnLst>
                                    <p:set>
                                      <p:cBhvr>
                                        <p:cTn id="34" dur="1" fill="hold">
                                          <p:stCondLst>
                                            <p:cond delay="0"/>
                                          </p:stCondLst>
                                        </p:cTn>
                                        <p:tgtEl>
                                          <p:spTgt spid="6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nodeType="clickEffect">
                                  <p:stCondLst>
                                    <p:cond delay="0"/>
                                  </p:stCondLst>
                                  <p:childTnLst>
                                    <p:set>
                                      <p:cBhvr>
                                        <p:cTn id="38" dur="1" fill="hold">
                                          <p:stCondLst>
                                            <p:cond delay="0"/>
                                          </p:stCondLst>
                                        </p:cTn>
                                        <p:tgtEl>
                                          <p:spTgt spid="53"/>
                                        </p:tgtEl>
                                        <p:attrNameLst>
                                          <p:attrName>style.visibility</p:attrName>
                                        </p:attrNameLst>
                                      </p:cBhvr>
                                      <p:to>
                                        <p:strVal val="visible"/>
                                      </p:to>
                                    </p:set>
                                    <p:animEffect transition="in" filter="wipe(left)">
                                      <p:cBhvr>
                                        <p:cTn id="39" dur="2000"/>
                                        <p:tgtEl>
                                          <p:spTgt spid="53"/>
                                        </p:tgtEl>
                                      </p:cBhvr>
                                    </p:animEffect>
                                  </p:childTnLst>
                                </p:cTn>
                              </p:par>
                            </p:childTnLst>
                          </p:cTn>
                        </p:par>
                        <p:par>
                          <p:cTn id="40" fill="hold" nodeType="afterGroup">
                            <p:stCondLst>
                              <p:cond delay="2000"/>
                            </p:stCondLst>
                            <p:childTnLst>
                              <p:par>
                                <p:cTn id="41" presetID="1" presetClass="entr" presetSubtype="0" fill="hold" grpId="0" nodeType="after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wipe(left)">
                                      <p:cBhvr>
                                        <p:cTn id="47" dur="2000"/>
                                        <p:tgtEl>
                                          <p:spTgt spid="55"/>
                                        </p:tgtEl>
                                      </p:cBhvr>
                                    </p:animEffect>
                                  </p:childTnLst>
                                </p:cTn>
                              </p:par>
                            </p:childTnLst>
                          </p:cTn>
                        </p:par>
                        <p:par>
                          <p:cTn id="48" fill="hold" nodeType="afterGroup">
                            <p:stCondLst>
                              <p:cond delay="2000"/>
                            </p:stCondLst>
                            <p:childTnLst>
                              <p:par>
                                <p:cTn id="49" presetID="1" presetClass="entr" presetSubtype="0" fill="hold" grpId="0" nodeType="afterEffect">
                                  <p:stCondLst>
                                    <p:cond delay="0"/>
                                  </p:stCondLst>
                                  <p:childTnLst>
                                    <p:set>
                                      <p:cBhvr>
                                        <p:cTn id="50" dur="1" fill="hold">
                                          <p:stCondLst>
                                            <p:cond delay="0"/>
                                          </p:stCondLst>
                                        </p:cTn>
                                        <p:tgtEl>
                                          <p:spTgt spid="56"/>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2" fill="hold" grpId="0" nodeType="clickEffect">
                                  <p:stCondLst>
                                    <p:cond delay="0"/>
                                  </p:stCondLst>
                                  <p:childTnLst>
                                    <p:set>
                                      <p:cBhvr>
                                        <p:cTn id="54" dur="1" fill="hold">
                                          <p:stCondLst>
                                            <p:cond delay="0"/>
                                          </p:stCondLst>
                                        </p:cTn>
                                        <p:tgtEl>
                                          <p:spTgt spid="44"/>
                                        </p:tgtEl>
                                        <p:attrNameLst>
                                          <p:attrName>style.visibility</p:attrName>
                                        </p:attrNameLst>
                                      </p:cBhvr>
                                      <p:to>
                                        <p:strVal val="visible"/>
                                      </p:to>
                                    </p:set>
                                    <p:animEffect transition="in" filter="wipe(right)">
                                      <p:cBhvr>
                                        <p:cTn id="55" dur="2000"/>
                                        <p:tgtEl>
                                          <p:spTgt spid="44"/>
                                        </p:tgtEl>
                                      </p:cBhvr>
                                    </p:animEffect>
                                  </p:childTnLst>
                                </p:cTn>
                              </p:par>
                            </p:childTnLst>
                          </p:cTn>
                        </p:par>
                        <p:par>
                          <p:cTn id="56" fill="hold" nodeType="afterGroup">
                            <p:stCondLst>
                              <p:cond delay="2000"/>
                            </p:stCondLst>
                            <p:childTnLst>
                              <p:par>
                                <p:cTn id="57" presetID="1" presetClass="entr" presetSubtype="0" fill="hold" grpId="0" nodeType="afterEffect">
                                  <p:stCondLst>
                                    <p:cond delay="0"/>
                                  </p:stCondLst>
                                  <p:childTnLst>
                                    <p:set>
                                      <p:cBhvr>
                                        <p:cTn id="58" dur="1" fill="hold">
                                          <p:stCondLst>
                                            <p:cond delay="0"/>
                                          </p:stCondLst>
                                        </p:cTn>
                                        <p:tgtEl>
                                          <p:spTgt spid="45"/>
                                        </p:tgtEl>
                                        <p:attrNameLst>
                                          <p:attrName>style.visibility</p:attrName>
                                        </p:attrNameLst>
                                      </p:cBhvr>
                                      <p:to>
                                        <p:strVal val="visible"/>
                                      </p:to>
                                    </p:set>
                                  </p:childTnLst>
                                </p:cTn>
                              </p:par>
                            </p:childTnLst>
                          </p:cTn>
                        </p:par>
                        <p:par>
                          <p:cTn id="59" fill="hold" nodeType="afterGroup">
                            <p:stCondLst>
                              <p:cond delay="2000"/>
                            </p:stCondLst>
                            <p:childTnLst>
                              <p:par>
                                <p:cTn id="60" presetID="1" presetClass="entr" presetSubtype="0" fill="hold" grpId="0" nodeType="afterEffect">
                                  <p:stCondLst>
                                    <p:cond delay="0"/>
                                  </p:stCondLst>
                                  <p:childTnLst>
                                    <p:set>
                                      <p:cBhvr>
                                        <p:cTn id="61" dur="1" fill="hold">
                                          <p:stCondLst>
                                            <p:cond delay="0"/>
                                          </p:stCondLst>
                                        </p:cTn>
                                        <p:tgtEl>
                                          <p:spTgt spid="58"/>
                                        </p:tgtEl>
                                        <p:attrNameLst>
                                          <p:attrName>style.visibility</p:attrName>
                                        </p:attrNameLst>
                                      </p:cBhvr>
                                      <p:to>
                                        <p:strVal val="visible"/>
                                      </p:to>
                                    </p:set>
                                  </p:childTnLst>
                                </p:cTn>
                              </p:par>
                            </p:childTnLst>
                          </p:cTn>
                        </p:par>
                        <p:par>
                          <p:cTn id="62" fill="hold" nodeType="afterGroup">
                            <p:stCondLst>
                              <p:cond delay="2000"/>
                            </p:stCondLst>
                            <p:childTnLst>
                              <p:par>
                                <p:cTn id="63" presetID="22" presetClass="entr" presetSubtype="4" fill="hold" nodeType="afterEffect">
                                  <p:stCondLst>
                                    <p:cond delay="0"/>
                                  </p:stCondLst>
                                  <p:childTnLst>
                                    <p:set>
                                      <p:cBhvr>
                                        <p:cTn id="64" dur="1" fill="hold">
                                          <p:stCondLst>
                                            <p:cond delay="0"/>
                                          </p:stCondLst>
                                        </p:cTn>
                                        <p:tgtEl>
                                          <p:spTgt spid="59"/>
                                        </p:tgtEl>
                                        <p:attrNameLst>
                                          <p:attrName>style.visibility</p:attrName>
                                        </p:attrNameLst>
                                      </p:cBhvr>
                                      <p:to>
                                        <p:strVal val="visible"/>
                                      </p:to>
                                    </p:set>
                                    <p:animEffect transition="in" filter="wipe(down)">
                                      <p:cBhvr>
                                        <p:cTn id="65" dur="1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5" grpId="0"/>
      <p:bldP spid="47" grpId="0"/>
      <p:bldP spid="49" grpId="0"/>
      <p:bldP spid="50" grpId="0" animBg="1"/>
      <p:bldP spid="51" grpId="0"/>
      <p:bldP spid="54" grpId="0"/>
      <p:bldP spid="56" grpId="0"/>
      <p:bldP spid="57" grpId="0"/>
      <p:bldP spid="58" grpId="0"/>
      <p:bldP spid="6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94BDB745-D04B-4286-9BA8-4873B4634FF2}"/>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3315" name="Rectangle 2">
            <a:extLst>
              <a:ext uri="{FF2B5EF4-FFF2-40B4-BE49-F238E27FC236}">
                <a16:creationId xmlns:a16="http://schemas.microsoft.com/office/drawing/2014/main" id="{59AA4CE2-AFCB-47BB-8AD0-50C01F5EF4BC}"/>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Loss-Minimizing Case</a:t>
            </a:r>
          </a:p>
        </p:txBody>
      </p:sp>
      <p:sp>
        <p:nvSpPr>
          <p:cNvPr id="13316" name="Rectangle 3">
            <a:extLst>
              <a:ext uri="{FF2B5EF4-FFF2-40B4-BE49-F238E27FC236}">
                <a16:creationId xmlns:a16="http://schemas.microsoft.com/office/drawing/2014/main" id="{F818A63C-0A50-420D-A890-55F2B1B3C85B}"/>
              </a:ext>
            </a:extLst>
          </p:cNvPr>
          <p:cNvSpPr>
            <a:spLocks noGrp="1" noChangeArrowheads="1"/>
          </p:cNvSpPr>
          <p:nvPr>
            <p:ph type="body" idx="1"/>
          </p:nvPr>
        </p:nvSpPr>
        <p:spPr>
          <a:xfrm>
            <a:off x="533400" y="1219200"/>
            <a:ext cx="8229600" cy="4525963"/>
          </a:xfrm>
        </p:spPr>
        <p:txBody>
          <a:bodyPr/>
          <a:lstStyle/>
          <a:p>
            <a:pPr eaLnBrk="1" hangingPunct="1">
              <a:buClr>
                <a:srgbClr val="3399FF"/>
              </a:buClr>
              <a:buSzPct val="125000"/>
            </a:pPr>
            <a:r>
              <a:rPr lang="en-US" altLang="cs-CZ" sz="3600"/>
              <a:t>Loss minimization</a:t>
            </a:r>
          </a:p>
          <a:p>
            <a:pPr lvl="1" eaLnBrk="1" hangingPunct="1">
              <a:buClr>
                <a:srgbClr val="3399FF"/>
              </a:buClr>
              <a:buSzPct val="125000"/>
              <a:buFont typeface="Arial" panose="020B0604020202020204" pitchFamily="34" charset="0"/>
              <a:buChar char="•"/>
            </a:pPr>
            <a:r>
              <a:rPr lang="en-US" altLang="cs-CZ" sz="3600"/>
              <a:t>Still produce because P &gt; minAVC</a:t>
            </a:r>
          </a:p>
          <a:p>
            <a:pPr lvl="1" eaLnBrk="1" hangingPunct="1">
              <a:buClr>
                <a:srgbClr val="3399FF"/>
              </a:buClr>
              <a:buSzPct val="125000"/>
              <a:buFont typeface="Arial" panose="020B0604020202020204" pitchFamily="34" charset="0"/>
              <a:buChar char="•"/>
            </a:pPr>
            <a:r>
              <a:rPr lang="en-US" altLang="cs-CZ" sz="3600"/>
              <a:t>Losses at a minimum where MR=MC</a:t>
            </a:r>
          </a:p>
        </p:txBody>
      </p:sp>
      <p:sp>
        <p:nvSpPr>
          <p:cNvPr id="13317" name="Rectangle 4">
            <a:extLst>
              <a:ext uri="{FF2B5EF4-FFF2-40B4-BE49-F238E27FC236}">
                <a16:creationId xmlns:a16="http://schemas.microsoft.com/office/drawing/2014/main" id="{0318E565-00B9-4AF4-99CD-A66E85966431}"/>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3318" name="Rectangle 5">
            <a:extLst>
              <a:ext uri="{FF2B5EF4-FFF2-40B4-BE49-F238E27FC236}">
                <a16:creationId xmlns:a16="http://schemas.microsoft.com/office/drawing/2014/main" id="{C8EE8A88-2E4D-49D3-BA02-4C3F33C693B0}"/>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sp>
        <p:nvSpPr>
          <p:cNvPr id="1035" name="Text Box 11">
            <a:extLst>
              <a:ext uri="{FF2B5EF4-FFF2-40B4-BE49-F238E27FC236}">
                <a16:creationId xmlns:a16="http://schemas.microsoft.com/office/drawing/2014/main" id="{411B3EAF-8664-432C-BAE4-5B722DE4BE32}"/>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82F50D30-7C15-4531-A68D-5CE77412AEF3}" type="slidenum">
              <a:rPr lang="en-US" altLang="cs-CZ" sz="1400">
                <a:solidFill>
                  <a:schemeClr val="bg1"/>
                </a:solidFill>
                <a:cs typeface="Arial" panose="020B0604020202020204" pitchFamily="34" charset="0"/>
              </a:rPr>
              <a:pPr eaLnBrk="1" hangingPunct="1"/>
              <a:t>12</a:t>
            </a:fld>
            <a:endParaRPr lang="en-US" altLang="cs-CZ" sz="1400">
              <a:solidFill>
                <a:schemeClr val="bg1"/>
              </a:solidFill>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a:extLst>
              <a:ext uri="{FF2B5EF4-FFF2-40B4-BE49-F238E27FC236}">
                <a16:creationId xmlns:a16="http://schemas.microsoft.com/office/drawing/2014/main" id="{13034390-5355-484E-98A2-1DEA07CF5377}"/>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4339" name="Rectangle 2">
            <a:extLst>
              <a:ext uri="{FF2B5EF4-FFF2-40B4-BE49-F238E27FC236}">
                <a16:creationId xmlns:a16="http://schemas.microsoft.com/office/drawing/2014/main" id="{A7AAFE47-0317-4155-A46F-2FBA18427A0E}"/>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Loss-Minimizing Case</a:t>
            </a:r>
          </a:p>
        </p:txBody>
      </p:sp>
      <p:sp>
        <p:nvSpPr>
          <p:cNvPr id="14340" name="Rectangle 4">
            <a:extLst>
              <a:ext uri="{FF2B5EF4-FFF2-40B4-BE49-F238E27FC236}">
                <a16:creationId xmlns:a16="http://schemas.microsoft.com/office/drawing/2014/main" id="{116B06EC-C76E-4F74-B3BF-AD20C803F0B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4341" name="Rectangle 5">
            <a:extLst>
              <a:ext uri="{FF2B5EF4-FFF2-40B4-BE49-F238E27FC236}">
                <a16:creationId xmlns:a16="http://schemas.microsoft.com/office/drawing/2014/main" id="{67E5D351-648B-4FC6-8CED-EC70F167F026}"/>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pSp>
        <p:nvGrpSpPr>
          <p:cNvPr id="2" name="Group 63">
            <a:extLst>
              <a:ext uri="{FF2B5EF4-FFF2-40B4-BE49-F238E27FC236}">
                <a16:creationId xmlns:a16="http://schemas.microsoft.com/office/drawing/2014/main" id="{EF607852-2A73-4F42-AF04-D58916AB1B38}"/>
              </a:ext>
            </a:extLst>
          </p:cNvPr>
          <p:cNvGrpSpPr>
            <a:grpSpLocks/>
          </p:cNvGrpSpPr>
          <p:nvPr/>
        </p:nvGrpSpPr>
        <p:grpSpPr bwMode="auto">
          <a:xfrm>
            <a:off x="835025" y="1524000"/>
            <a:ext cx="6981825" cy="4606925"/>
            <a:chOff x="998" y="1220"/>
            <a:chExt cx="4398" cy="2902"/>
          </a:xfrm>
          <a:noFill/>
        </p:grpSpPr>
        <p:grpSp>
          <p:nvGrpSpPr>
            <p:cNvPr id="3" name="Group 9">
              <a:extLst>
                <a:ext uri="{FF2B5EF4-FFF2-40B4-BE49-F238E27FC236}">
                  <a16:creationId xmlns:a16="http://schemas.microsoft.com/office/drawing/2014/main" id="{650B5F27-BE26-4D3F-B890-7E8DC769F73D}"/>
                </a:ext>
              </a:extLst>
            </p:cNvPr>
            <p:cNvGrpSpPr>
              <a:grpSpLocks/>
            </p:cNvGrpSpPr>
            <p:nvPr/>
          </p:nvGrpSpPr>
          <p:grpSpPr bwMode="auto">
            <a:xfrm>
              <a:off x="1714" y="1318"/>
              <a:ext cx="3682" cy="2486"/>
              <a:chOff x="1714" y="1318"/>
              <a:chExt cx="3682" cy="2486"/>
            </a:xfrm>
            <a:grpFill/>
          </p:grpSpPr>
          <p:grpSp>
            <p:nvGrpSpPr>
              <p:cNvPr id="4" name="Group 4">
                <a:extLst>
                  <a:ext uri="{FF2B5EF4-FFF2-40B4-BE49-F238E27FC236}">
                    <a16:creationId xmlns:a16="http://schemas.microsoft.com/office/drawing/2014/main" id="{B5607AF0-1E67-45FD-8990-A66A0BD4398B}"/>
                  </a:ext>
                </a:extLst>
              </p:cNvPr>
              <p:cNvGrpSpPr>
                <a:grpSpLocks/>
              </p:cNvGrpSpPr>
              <p:nvPr/>
            </p:nvGrpSpPr>
            <p:grpSpPr bwMode="auto">
              <a:xfrm>
                <a:off x="1714" y="1322"/>
                <a:ext cx="3682" cy="2482"/>
                <a:chOff x="1889" y="1322"/>
                <a:chExt cx="3401" cy="2482"/>
              </a:xfrm>
              <a:grpFill/>
            </p:grpSpPr>
            <p:sp>
              <p:nvSpPr>
                <p:cNvPr id="43" name="Rectangle 5">
                  <a:extLst>
                    <a:ext uri="{FF2B5EF4-FFF2-40B4-BE49-F238E27FC236}">
                      <a16:creationId xmlns:a16="http://schemas.microsoft.com/office/drawing/2014/main" id="{F7711EC9-040D-44E7-8D81-BAE44E629B1C}"/>
                    </a:ext>
                  </a:extLst>
                </p:cNvPr>
                <p:cNvSpPr>
                  <a:spLocks noChangeArrowheads="1"/>
                </p:cNvSpPr>
                <p:nvPr/>
              </p:nvSpPr>
              <p:spPr bwMode="auto">
                <a:xfrm>
                  <a:off x="1889" y="1322"/>
                  <a:ext cx="3395" cy="2482"/>
                </a:xfrm>
                <a:prstGeom prst="rect">
                  <a:avLst/>
                </a:prstGeom>
                <a:grpFill/>
                <a:ln w="12700">
                  <a:solidFill>
                    <a:schemeClr val="tx1"/>
                  </a:solidFill>
                  <a:miter lim="800000"/>
                  <a:headEnd/>
                  <a:tailEnd/>
                </a:ln>
              </p:spPr>
              <p:txBody>
                <a:bodyPr wrap="none" anchor="ctr"/>
                <a:lstStyle/>
                <a:p>
                  <a:pPr>
                    <a:defRPr/>
                  </a:pPr>
                  <a:endParaRPr lang="en-US">
                    <a:latin typeface="Arial" charset="0"/>
                  </a:endParaRPr>
                </a:p>
              </p:txBody>
            </p:sp>
            <p:sp>
              <p:nvSpPr>
                <p:cNvPr id="44" name="Line 6">
                  <a:extLst>
                    <a:ext uri="{FF2B5EF4-FFF2-40B4-BE49-F238E27FC236}">
                      <a16:creationId xmlns:a16="http://schemas.microsoft.com/office/drawing/2014/main" id="{33749AE9-EAC7-455B-B8F8-D49C8C12CDE0}"/>
                    </a:ext>
                  </a:extLst>
                </p:cNvPr>
                <p:cNvSpPr>
                  <a:spLocks noChangeShapeType="1"/>
                </p:cNvSpPr>
                <p:nvPr/>
              </p:nvSpPr>
              <p:spPr bwMode="auto">
                <a:xfrm>
                  <a:off x="1889" y="3181"/>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45" name="Line 7">
                  <a:extLst>
                    <a:ext uri="{FF2B5EF4-FFF2-40B4-BE49-F238E27FC236}">
                      <a16:creationId xmlns:a16="http://schemas.microsoft.com/office/drawing/2014/main" id="{AA9FBA57-0A14-497B-A0FF-A0FC68764C87}"/>
                    </a:ext>
                  </a:extLst>
                </p:cNvPr>
                <p:cNvSpPr>
                  <a:spLocks noChangeShapeType="1"/>
                </p:cNvSpPr>
                <p:nvPr/>
              </p:nvSpPr>
              <p:spPr bwMode="auto">
                <a:xfrm>
                  <a:off x="1889" y="2563"/>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grpSp>
          <p:sp>
            <p:nvSpPr>
              <p:cNvPr id="31" name="Line 8">
                <a:extLst>
                  <a:ext uri="{FF2B5EF4-FFF2-40B4-BE49-F238E27FC236}">
                    <a16:creationId xmlns:a16="http://schemas.microsoft.com/office/drawing/2014/main" id="{613CA1C7-1309-4EA4-8B8A-349E5C988051}"/>
                  </a:ext>
                </a:extLst>
              </p:cNvPr>
              <p:cNvSpPr>
                <a:spLocks noChangeShapeType="1"/>
              </p:cNvSpPr>
              <p:nvPr/>
            </p:nvSpPr>
            <p:spPr bwMode="auto">
              <a:xfrm>
                <a:off x="1714" y="1940"/>
                <a:ext cx="3669" cy="0"/>
              </a:xfrm>
              <a:prstGeom prst="line">
                <a:avLst/>
              </a:prstGeom>
              <a:grpFill/>
              <a:ln w="12700">
                <a:solidFill>
                  <a:schemeClr val="tx1"/>
                </a:solidFill>
                <a:round/>
                <a:headEnd/>
                <a:tailEnd/>
              </a:ln>
            </p:spPr>
            <p:txBody>
              <a:bodyPr/>
              <a:lstStyle/>
              <a:p>
                <a:pPr>
                  <a:defRPr/>
                </a:pPr>
                <a:endParaRPr lang="en-US">
                  <a:latin typeface="Arial" charset="0"/>
                </a:endParaRPr>
              </a:p>
            </p:txBody>
          </p:sp>
          <p:grpSp>
            <p:nvGrpSpPr>
              <p:cNvPr id="5" name="Group 9">
                <a:extLst>
                  <a:ext uri="{FF2B5EF4-FFF2-40B4-BE49-F238E27FC236}">
                    <a16:creationId xmlns:a16="http://schemas.microsoft.com/office/drawing/2014/main" id="{C1B3E401-96F2-4F8F-9178-62F8B2802EC0}"/>
                  </a:ext>
                </a:extLst>
              </p:cNvPr>
              <p:cNvGrpSpPr>
                <a:grpSpLocks/>
              </p:cNvGrpSpPr>
              <p:nvPr/>
            </p:nvGrpSpPr>
            <p:grpSpPr bwMode="auto">
              <a:xfrm>
                <a:off x="2094" y="1318"/>
                <a:ext cx="3110" cy="2483"/>
                <a:chOff x="2230" y="1346"/>
                <a:chExt cx="3110" cy="2455"/>
              </a:xfrm>
              <a:grpFill/>
            </p:grpSpPr>
            <p:sp>
              <p:nvSpPr>
                <p:cNvPr id="33" name="Line 10">
                  <a:extLst>
                    <a:ext uri="{FF2B5EF4-FFF2-40B4-BE49-F238E27FC236}">
                      <a16:creationId xmlns:a16="http://schemas.microsoft.com/office/drawing/2014/main" id="{141342E5-FBD8-4275-9415-B9F0927D2E91}"/>
                    </a:ext>
                  </a:extLst>
                </p:cNvPr>
                <p:cNvSpPr>
                  <a:spLocks noChangeShapeType="1"/>
                </p:cNvSpPr>
                <p:nvPr/>
              </p:nvSpPr>
              <p:spPr bwMode="auto">
                <a:xfrm rot="-5400000">
                  <a:off x="307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4" name="Line 11">
                  <a:extLst>
                    <a:ext uri="{FF2B5EF4-FFF2-40B4-BE49-F238E27FC236}">
                      <a16:creationId xmlns:a16="http://schemas.microsoft.com/office/drawing/2014/main" id="{1DB005D8-8F93-490D-AA5F-25E0DDFA0C0C}"/>
                    </a:ext>
                  </a:extLst>
                </p:cNvPr>
                <p:cNvSpPr>
                  <a:spLocks noChangeShapeType="1"/>
                </p:cNvSpPr>
                <p:nvPr/>
              </p:nvSpPr>
              <p:spPr bwMode="auto">
                <a:xfrm rot="-5400000">
                  <a:off x="2729"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5" name="Line 12">
                  <a:extLst>
                    <a:ext uri="{FF2B5EF4-FFF2-40B4-BE49-F238E27FC236}">
                      <a16:creationId xmlns:a16="http://schemas.microsoft.com/office/drawing/2014/main" id="{7CDCF6F0-91AF-4D21-92D3-BC21F8E6B5F7}"/>
                    </a:ext>
                  </a:extLst>
                </p:cNvPr>
                <p:cNvSpPr>
                  <a:spLocks noChangeShapeType="1"/>
                </p:cNvSpPr>
                <p:nvPr/>
              </p:nvSpPr>
              <p:spPr bwMode="auto">
                <a:xfrm rot="-5400000">
                  <a:off x="3764"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6" name="Line 13">
                  <a:extLst>
                    <a:ext uri="{FF2B5EF4-FFF2-40B4-BE49-F238E27FC236}">
                      <a16:creationId xmlns:a16="http://schemas.microsoft.com/office/drawing/2014/main" id="{513715F2-60DC-4FB9-8D91-D1A003463D01}"/>
                    </a:ext>
                  </a:extLst>
                </p:cNvPr>
                <p:cNvSpPr>
                  <a:spLocks noChangeShapeType="1"/>
                </p:cNvSpPr>
                <p:nvPr/>
              </p:nvSpPr>
              <p:spPr bwMode="auto">
                <a:xfrm rot="-5400000">
                  <a:off x="3421"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7" name="Line 14">
                  <a:extLst>
                    <a:ext uri="{FF2B5EF4-FFF2-40B4-BE49-F238E27FC236}">
                      <a16:creationId xmlns:a16="http://schemas.microsoft.com/office/drawing/2014/main" id="{23DE40CF-39F9-421A-AA54-103BFF2939B9}"/>
                    </a:ext>
                  </a:extLst>
                </p:cNvPr>
                <p:cNvSpPr>
                  <a:spLocks noChangeShapeType="1"/>
                </p:cNvSpPr>
                <p:nvPr/>
              </p:nvSpPr>
              <p:spPr bwMode="auto">
                <a:xfrm rot="-5400000">
                  <a:off x="169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8" name="Line 15">
                  <a:extLst>
                    <a:ext uri="{FF2B5EF4-FFF2-40B4-BE49-F238E27FC236}">
                      <a16:creationId xmlns:a16="http://schemas.microsoft.com/office/drawing/2014/main" id="{3F0100CD-AC7B-4FDE-91E7-4B88B5D70F55}"/>
                    </a:ext>
                  </a:extLst>
                </p:cNvPr>
                <p:cNvSpPr>
                  <a:spLocks noChangeShapeType="1"/>
                </p:cNvSpPr>
                <p:nvPr/>
              </p:nvSpPr>
              <p:spPr bwMode="auto">
                <a:xfrm rot="-5400000">
                  <a:off x="1348"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9" name="Line 16">
                  <a:extLst>
                    <a:ext uri="{FF2B5EF4-FFF2-40B4-BE49-F238E27FC236}">
                      <a16:creationId xmlns:a16="http://schemas.microsoft.com/office/drawing/2014/main" id="{1EC8E64C-28B9-4A5D-A7B1-27E29599ECEF}"/>
                    </a:ext>
                  </a:extLst>
                </p:cNvPr>
                <p:cNvSpPr>
                  <a:spLocks noChangeShapeType="1"/>
                </p:cNvSpPr>
                <p:nvPr/>
              </p:nvSpPr>
              <p:spPr bwMode="auto">
                <a:xfrm rot="-5400000">
                  <a:off x="100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40" name="Line 17">
                  <a:extLst>
                    <a:ext uri="{FF2B5EF4-FFF2-40B4-BE49-F238E27FC236}">
                      <a16:creationId xmlns:a16="http://schemas.microsoft.com/office/drawing/2014/main" id="{EF724B71-2B38-427B-98D3-4DFD1C74DDAE}"/>
                    </a:ext>
                  </a:extLst>
                </p:cNvPr>
                <p:cNvSpPr>
                  <a:spLocks noChangeShapeType="1"/>
                </p:cNvSpPr>
                <p:nvPr/>
              </p:nvSpPr>
              <p:spPr bwMode="auto">
                <a:xfrm rot="-5400000">
                  <a:off x="238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41" name="Line 18">
                  <a:extLst>
                    <a:ext uri="{FF2B5EF4-FFF2-40B4-BE49-F238E27FC236}">
                      <a16:creationId xmlns:a16="http://schemas.microsoft.com/office/drawing/2014/main" id="{B40088FA-DC8E-49A5-921B-DE4823C7B485}"/>
                    </a:ext>
                  </a:extLst>
                </p:cNvPr>
                <p:cNvSpPr>
                  <a:spLocks noChangeShapeType="1"/>
                </p:cNvSpPr>
                <p:nvPr/>
              </p:nvSpPr>
              <p:spPr bwMode="auto">
                <a:xfrm rot="-5400000">
                  <a:off x="2040"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42" name="Line 19">
                  <a:extLst>
                    <a:ext uri="{FF2B5EF4-FFF2-40B4-BE49-F238E27FC236}">
                      <a16:creationId xmlns:a16="http://schemas.microsoft.com/office/drawing/2014/main" id="{E9BE5118-C18D-43B0-8C32-64ACCB183A3F}"/>
                    </a:ext>
                  </a:extLst>
                </p:cNvPr>
                <p:cNvSpPr>
                  <a:spLocks noChangeShapeType="1"/>
                </p:cNvSpPr>
                <p:nvPr/>
              </p:nvSpPr>
              <p:spPr bwMode="auto">
                <a:xfrm rot="-5400000">
                  <a:off x="411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grpSp>
        </p:grpSp>
        <p:sp>
          <p:nvSpPr>
            <p:cNvPr id="11" name="Text Box 20">
              <a:extLst>
                <a:ext uri="{FF2B5EF4-FFF2-40B4-BE49-F238E27FC236}">
                  <a16:creationId xmlns:a16="http://schemas.microsoft.com/office/drawing/2014/main" id="{2B971961-610A-404D-A4CB-349886C49BD4}"/>
                </a:ext>
              </a:extLst>
            </p:cNvPr>
            <p:cNvSpPr txBox="1">
              <a:spLocks noChangeArrowheads="1"/>
            </p:cNvSpPr>
            <p:nvPr/>
          </p:nvSpPr>
          <p:spPr bwMode="auto">
            <a:xfrm rot="-5400000">
              <a:off x="428" y="2360"/>
              <a:ext cx="1372" cy="231"/>
            </a:xfrm>
            <a:prstGeom prst="rect">
              <a:avLst/>
            </a:prstGeom>
            <a:grpFill/>
            <a:ln w="9525">
              <a:noFill/>
              <a:miter lim="800000"/>
              <a:headEnd/>
              <a:tailEnd/>
            </a:ln>
          </p:spPr>
          <p:txBody>
            <a:bodyPr wrap="none">
              <a:spAutoFit/>
            </a:bodyPr>
            <a:lstStyle/>
            <a:p>
              <a:pPr>
                <a:defRPr/>
              </a:pPr>
              <a:r>
                <a:rPr lang="en-US" b="1">
                  <a:latin typeface="Arial" charset="0"/>
                </a:rPr>
                <a:t>Cost and Revenue</a:t>
              </a:r>
            </a:p>
          </p:txBody>
        </p:sp>
        <p:grpSp>
          <p:nvGrpSpPr>
            <p:cNvPr id="6" name="Group 21">
              <a:extLst>
                <a:ext uri="{FF2B5EF4-FFF2-40B4-BE49-F238E27FC236}">
                  <a16:creationId xmlns:a16="http://schemas.microsoft.com/office/drawing/2014/main" id="{2C49E752-9FF0-447D-9E08-228B9F747E7A}"/>
                </a:ext>
              </a:extLst>
            </p:cNvPr>
            <p:cNvGrpSpPr>
              <a:grpSpLocks/>
            </p:cNvGrpSpPr>
            <p:nvPr/>
          </p:nvGrpSpPr>
          <p:grpSpPr bwMode="auto">
            <a:xfrm>
              <a:off x="1389" y="1220"/>
              <a:ext cx="364" cy="2676"/>
              <a:chOff x="1389" y="1220"/>
              <a:chExt cx="364" cy="2676"/>
            </a:xfrm>
            <a:grpFill/>
          </p:grpSpPr>
          <p:sp>
            <p:nvSpPr>
              <p:cNvPr id="25" name="Text Box 22">
                <a:extLst>
                  <a:ext uri="{FF2B5EF4-FFF2-40B4-BE49-F238E27FC236}">
                    <a16:creationId xmlns:a16="http://schemas.microsoft.com/office/drawing/2014/main" id="{AA377BAE-F682-4461-8E2C-514D050900EE}"/>
                  </a:ext>
                </a:extLst>
              </p:cNvPr>
              <p:cNvSpPr txBox="1">
                <a:spLocks noChangeArrowheads="1"/>
              </p:cNvSpPr>
              <p:nvPr/>
            </p:nvSpPr>
            <p:spPr bwMode="auto">
              <a:xfrm>
                <a:off x="1389" y="1220"/>
                <a:ext cx="364" cy="192"/>
              </a:xfrm>
              <a:prstGeom prst="rect">
                <a:avLst/>
              </a:prstGeom>
              <a:grpFill/>
              <a:ln w="9525">
                <a:noFill/>
                <a:miter lim="800000"/>
                <a:headEnd/>
                <a:tailEnd/>
              </a:ln>
            </p:spPr>
            <p:txBody>
              <a:bodyPr wrap="none">
                <a:spAutoFit/>
              </a:bodyPr>
              <a:lstStyle/>
              <a:p>
                <a:pPr>
                  <a:defRPr/>
                </a:pPr>
                <a:r>
                  <a:rPr lang="en-US" sz="1400" b="1">
                    <a:latin typeface="Arial" charset="0"/>
                  </a:rPr>
                  <a:t>$200</a:t>
                </a:r>
              </a:p>
            </p:txBody>
          </p:sp>
          <p:sp>
            <p:nvSpPr>
              <p:cNvPr id="26" name="Text Box 23">
                <a:extLst>
                  <a:ext uri="{FF2B5EF4-FFF2-40B4-BE49-F238E27FC236}">
                    <a16:creationId xmlns:a16="http://schemas.microsoft.com/office/drawing/2014/main" id="{73901707-8A1E-40F3-8AAE-439872AAAFDC}"/>
                  </a:ext>
                </a:extLst>
              </p:cNvPr>
              <p:cNvSpPr txBox="1">
                <a:spLocks noChangeArrowheads="1"/>
              </p:cNvSpPr>
              <p:nvPr/>
            </p:nvSpPr>
            <p:spPr bwMode="auto">
              <a:xfrm>
                <a:off x="1451" y="1841"/>
                <a:ext cx="302" cy="192"/>
              </a:xfrm>
              <a:prstGeom prst="rect">
                <a:avLst/>
              </a:prstGeom>
              <a:grpFill/>
              <a:ln w="9525">
                <a:noFill/>
                <a:miter lim="800000"/>
                <a:headEnd/>
                <a:tailEnd/>
              </a:ln>
            </p:spPr>
            <p:txBody>
              <a:bodyPr wrap="none">
                <a:spAutoFit/>
              </a:bodyPr>
              <a:lstStyle/>
              <a:p>
                <a:pPr>
                  <a:defRPr/>
                </a:pPr>
                <a:r>
                  <a:rPr lang="en-US" sz="1400" b="1">
                    <a:latin typeface="Arial" charset="0"/>
                  </a:rPr>
                  <a:t>150</a:t>
                </a:r>
              </a:p>
            </p:txBody>
          </p:sp>
          <p:sp>
            <p:nvSpPr>
              <p:cNvPr id="27" name="Text Box 24">
                <a:extLst>
                  <a:ext uri="{FF2B5EF4-FFF2-40B4-BE49-F238E27FC236}">
                    <a16:creationId xmlns:a16="http://schemas.microsoft.com/office/drawing/2014/main" id="{12E168A2-FBB0-4FED-AB29-B91E7DA2EE10}"/>
                  </a:ext>
                </a:extLst>
              </p:cNvPr>
              <p:cNvSpPr txBox="1">
                <a:spLocks noChangeArrowheads="1"/>
              </p:cNvSpPr>
              <p:nvPr/>
            </p:nvSpPr>
            <p:spPr bwMode="auto">
              <a:xfrm>
                <a:off x="1451" y="2462"/>
                <a:ext cx="302" cy="192"/>
              </a:xfrm>
              <a:prstGeom prst="rect">
                <a:avLst/>
              </a:prstGeom>
              <a:grpFill/>
              <a:ln w="9525">
                <a:noFill/>
                <a:miter lim="800000"/>
                <a:headEnd/>
                <a:tailEnd/>
              </a:ln>
            </p:spPr>
            <p:txBody>
              <a:bodyPr wrap="none">
                <a:spAutoFit/>
              </a:bodyPr>
              <a:lstStyle/>
              <a:p>
                <a:pPr>
                  <a:defRPr/>
                </a:pPr>
                <a:r>
                  <a:rPr lang="en-US" sz="1400" b="1">
                    <a:latin typeface="Arial" charset="0"/>
                  </a:rPr>
                  <a:t>100</a:t>
                </a:r>
              </a:p>
            </p:txBody>
          </p:sp>
          <p:sp>
            <p:nvSpPr>
              <p:cNvPr id="28" name="Text Box 25">
                <a:extLst>
                  <a:ext uri="{FF2B5EF4-FFF2-40B4-BE49-F238E27FC236}">
                    <a16:creationId xmlns:a16="http://schemas.microsoft.com/office/drawing/2014/main" id="{17A5D64A-5DAE-4E20-813D-CF7B4D6580B5}"/>
                  </a:ext>
                </a:extLst>
              </p:cNvPr>
              <p:cNvSpPr txBox="1">
                <a:spLocks noChangeArrowheads="1"/>
              </p:cNvSpPr>
              <p:nvPr/>
            </p:nvSpPr>
            <p:spPr bwMode="auto">
              <a:xfrm>
                <a:off x="1513" y="3083"/>
                <a:ext cx="240" cy="192"/>
              </a:xfrm>
              <a:prstGeom prst="rect">
                <a:avLst/>
              </a:prstGeom>
              <a:grpFill/>
              <a:ln w="9525">
                <a:noFill/>
                <a:miter lim="800000"/>
                <a:headEnd/>
                <a:tailEnd/>
              </a:ln>
            </p:spPr>
            <p:txBody>
              <a:bodyPr wrap="none">
                <a:spAutoFit/>
              </a:bodyPr>
              <a:lstStyle/>
              <a:p>
                <a:pPr>
                  <a:defRPr/>
                </a:pPr>
                <a:r>
                  <a:rPr lang="en-US" sz="1400" b="1">
                    <a:latin typeface="Arial" charset="0"/>
                  </a:rPr>
                  <a:t>50</a:t>
                </a:r>
              </a:p>
            </p:txBody>
          </p:sp>
          <p:sp>
            <p:nvSpPr>
              <p:cNvPr id="29" name="Text Box 26">
                <a:extLst>
                  <a:ext uri="{FF2B5EF4-FFF2-40B4-BE49-F238E27FC236}">
                    <a16:creationId xmlns:a16="http://schemas.microsoft.com/office/drawing/2014/main" id="{D98DE208-5087-4786-8CA4-7A7385D66C39}"/>
                  </a:ext>
                </a:extLst>
              </p:cNvPr>
              <p:cNvSpPr txBox="1">
                <a:spLocks noChangeArrowheads="1"/>
              </p:cNvSpPr>
              <p:nvPr/>
            </p:nvSpPr>
            <p:spPr bwMode="auto">
              <a:xfrm>
                <a:off x="1575" y="3704"/>
                <a:ext cx="178" cy="192"/>
              </a:xfrm>
              <a:prstGeom prst="rect">
                <a:avLst/>
              </a:prstGeom>
              <a:grpFill/>
              <a:ln w="9525">
                <a:noFill/>
                <a:miter lim="800000"/>
                <a:headEnd/>
                <a:tailEnd/>
              </a:ln>
            </p:spPr>
            <p:txBody>
              <a:bodyPr wrap="none">
                <a:spAutoFit/>
              </a:bodyPr>
              <a:lstStyle/>
              <a:p>
                <a:pPr>
                  <a:defRPr/>
                </a:pPr>
                <a:r>
                  <a:rPr lang="en-US" sz="1400" b="1">
                    <a:latin typeface="Arial" charset="0"/>
                  </a:rPr>
                  <a:t>0</a:t>
                </a:r>
              </a:p>
            </p:txBody>
          </p:sp>
        </p:grpSp>
        <p:grpSp>
          <p:nvGrpSpPr>
            <p:cNvPr id="7" name="Group 27">
              <a:extLst>
                <a:ext uri="{FF2B5EF4-FFF2-40B4-BE49-F238E27FC236}">
                  <a16:creationId xmlns:a16="http://schemas.microsoft.com/office/drawing/2014/main" id="{9207438F-67A3-431F-82F5-2D11668C596C}"/>
                </a:ext>
              </a:extLst>
            </p:cNvPr>
            <p:cNvGrpSpPr>
              <a:grpSpLocks/>
            </p:cNvGrpSpPr>
            <p:nvPr/>
          </p:nvGrpSpPr>
          <p:grpSpPr bwMode="auto">
            <a:xfrm>
              <a:off x="1958" y="3789"/>
              <a:ext cx="3267" cy="192"/>
              <a:chOff x="1958" y="3789"/>
              <a:chExt cx="3267" cy="192"/>
            </a:xfrm>
            <a:grpFill/>
          </p:grpSpPr>
          <p:sp>
            <p:nvSpPr>
              <p:cNvPr id="15" name="Text Box 28">
                <a:extLst>
                  <a:ext uri="{FF2B5EF4-FFF2-40B4-BE49-F238E27FC236}">
                    <a16:creationId xmlns:a16="http://schemas.microsoft.com/office/drawing/2014/main" id="{F0E8AD04-C2AA-4C30-97DF-3E534819A715}"/>
                  </a:ext>
                </a:extLst>
              </p:cNvPr>
              <p:cNvSpPr txBox="1">
                <a:spLocks noChangeArrowheads="1"/>
              </p:cNvSpPr>
              <p:nvPr/>
            </p:nvSpPr>
            <p:spPr bwMode="auto">
              <a:xfrm>
                <a:off x="1958" y="3789"/>
                <a:ext cx="178" cy="192"/>
              </a:xfrm>
              <a:prstGeom prst="rect">
                <a:avLst/>
              </a:prstGeom>
              <a:grpFill/>
              <a:ln w="9525">
                <a:noFill/>
                <a:miter lim="800000"/>
                <a:headEnd/>
                <a:tailEnd/>
              </a:ln>
            </p:spPr>
            <p:txBody>
              <a:bodyPr wrap="none">
                <a:spAutoFit/>
              </a:bodyPr>
              <a:lstStyle/>
              <a:p>
                <a:pPr>
                  <a:defRPr/>
                </a:pPr>
                <a:r>
                  <a:rPr lang="en-US" sz="1400" b="1">
                    <a:latin typeface="Arial" charset="0"/>
                  </a:rPr>
                  <a:t>1</a:t>
                </a:r>
              </a:p>
            </p:txBody>
          </p:sp>
          <p:sp>
            <p:nvSpPr>
              <p:cNvPr id="16" name="Text Box 29">
                <a:extLst>
                  <a:ext uri="{FF2B5EF4-FFF2-40B4-BE49-F238E27FC236}">
                    <a16:creationId xmlns:a16="http://schemas.microsoft.com/office/drawing/2014/main" id="{6AC34DD8-821D-4B49-B4F4-7F57FB545405}"/>
                  </a:ext>
                </a:extLst>
              </p:cNvPr>
              <p:cNvSpPr txBox="1">
                <a:spLocks noChangeArrowheads="1"/>
              </p:cNvSpPr>
              <p:nvPr/>
            </p:nvSpPr>
            <p:spPr bwMode="auto">
              <a:xfrm>
                <a:off x="2306" y="3789"/>
                <a:ext cx="178" cy="192"/>
              </a:xfrm>
              <a:prstGeom prst="rect">
                <a:avLst/>
              </a:prstGeom>
              <a:grpFill/>
              <a:ln w="9525">
                <a:noFill/>
                <a:miter lim="800000"/>
                <a:headEnd/>
                <a:tailEnd/>
              </a:ln>
            </p:spPr>
            <p:txBody>
              <a:bodyPr wrap="none">
                <a:spAutoFit/>
              </a:bodyPr>
              <a:lstStyle/>
              <a:p>
                <a:pPr>
                  <a:defRPr/>
                </a:pPr>
                <a:r>
                  <a:rPr lang="en-US" sz="1400" b="1">
                    <a:latin typeface="Arial" charset="0"/>
                  </a:rPr>
                  <a:t>2</a:t>
                </a:r>
              </a:p>
            </p:txBody>
          </p:sp>
          <p:sp>
            <p:nvSpPr>
              <p:cNvPr id="17" name="Text Box 30">
                <a:extLst>
                  <a:ext uri="{FF2B5EF4-FFF2-40B4-BE49-F238E27FC236}">
                    <a16:creationId xmlns:a16="http://schemas.microsoft.com/office/drawing/2014/main" id="{1317702B-F228-4DAC-81BC-0065A67D7DAC}"/>
                  </a:ext>
                </a:extLst>
              </p:cNvPr>
              <p:cNvSpPr txBox="1">
                <a:spLocks noChangeArrowheads="1"/>
              </p:cNvSpPr>
              <p:nvPr/>
            </p:nvSpPr>
            <p:spPr bwMode="auto">
              <a:xfrm>
                <a:off x="2640" y="3789"/>
                <a:ext cx="178" cy="192"/>
              </a:xfrm>
              <a:prstGeom prst="rect">
                <a:avLst/>
              </a:prstGeom>
              <a:grpFill/>
              <a:ln w="9525">
                <a:noFill/>
                <a:miter lim="800000"/>
                <a:headEnd/>
                <a:tailEnd/>
              </a:ln>
            </p:spPr>
            <p:txBody>
              <a:bodyPr wrap="none">
                <a:spAutoFit/>
              </a:bodyPr>
              <a:lstStyle/>
              <a:p>
                <a:pPr>
                  <a:defRPr/>
                </a:pPr>
                <a:r>
                  <a:rPr lang="en-US" sz="1400" b="1">
                    <a:latin typeface="Arial" charset="0"/>
                  </a:rPr>
                  <a:t>3</a:t>
                </a:r>
              </a:p>
            </p:txBody>
          </p:sp>
          <p:sp>
            <p:nvSpPr>
              <p:cNvPr id="18" name="Text Box 31">
                <a:extLst>
                  <a:ext uri="{FF2B5EF4-FFF2-40B4-BE49-F238E27FC236}">
                    <a16:creationId xmlns:a16="http://schemas.microsoft.com/office/drawing/2014/main" id="{34E01E29-57C0-4123-AD99-C706B74EB7B4}"/>
                  </a:ext>
                </a:extLst>
              </p:cNvPr>
              <p:cNvSpPr txBox="1">
                <a:spLocks noChangeArrowheads="1"/>
              </p:cNvSpPr>
              <p:nvPr/>
            </p:nvSpPr>
            <p:spPr bwMode="auto">
              <a:xfrm>
                <a:off x="2981" y="3789"/>
                <a:ext cx="178" cy="192"/>
              </a:xfrm>
              <a:prstGeom prst="rect">
                <a:avLst/>
              </a:prstGeom>
              <a:grpFill/>
              <a:ln w="9525">
                <a:noFill/>
                <a:miter lim="800000"/>
                <a:headEnd/>
                <a:tailEnd/>
              </a:ln>
            </p:spPr>
            <p:txBody>
              <a:bodyPr wrap="none">
                <a:spAutoFit/>
              </a:bodyPr>
              <a:lstStyle/>
              <a:p>
                <a:pPr>
                  <a:defRPr/>
                </a:pPr>
                <a:r>
                  <a:rPr lang="en-US" sz="1400" b="1">
                    <a:latin typeface="Arial" charset="0"/>
                  </a:rPr>
                  <a:t>4</a:t>
                </a:r>
              </a:p>
            </p:txBody>
          </p:sp>
          <p:sp>
            <p:nvSpPr>
              <p:cNvPr id="19" name="Text Box 32">
                <a:extLst>
                  <a:ext uri="{FF2B5EF4-FFF2-40B4-BE49-F238E27FC236}">
                    <a16:creationId xmlns:a16="http://schemas.microsoft.com/office/drawing/2014/main" id="{E6A87140-462B-449A-85AB-C67EF43EB21C}"/>
                  </a:ext>
                </a:extLst>
              </p:cNvPr>
              <p:cNvSpPr txBox="1">
                <a:spLocks noChangeArrowheads="1"/>
              </p:cNvSpPr>
              <p:nvPr/>
            </p:nvSpPr>
            <p:spPr bwMode="auto">
              <a:xfrm>
                <a:off x="3322" y="3789"/>
                <a:ext cx="178" cy="192"/>
              </a:xfrm>
              <a:prstGeom prst="rect">
                <a:avLst/>
              </a:prstGeom>
              <a:grpFill/>
              <a:ln w="9525">
                <a:noFill/>
                <a:miter lim="800000"/>
                <a:headEnd/>
                <a:tailEnd/>
              </a:ln>
            </p:spPr>
            <p:txBody>
              <a:bodyPr wrap="none">
                <a:spAutoFit/>
              </a:bodyPr>
              <a:lstStyle/>
              <a:p>
                <a:pPr>
                  <a:defRPr/>
                </a:pPr>
                <a:r>
                  <a:rPr lang="en-US" sz="1400" b="1">
                    <a:latin typeface="Arial" charset="0"/>
                  </a:rPr>
                  <a:t>5</a:t>
                </a:r>
              </a:p>
            </p:txBody>
          </p:sp>
          <p:sp>
            <p:nvSpPr>
              <p:cNvPr id="20" name="Text Box 33">
                <a:extLst>
                  <a:ext uri="{FF2B5EF4-FFF2-40B4-BE49-F238E27FC236}">
                    <a16:creationId xmlns:a16="http://schemas.microsoft.com/office/drawing/2014/main" id="{0E6A1FA8-FC79-4309-A494-AEF530B7B33D}"/>
                  </a:ext>
                </a:extLst>
              </p:cNvPr>
              <p:cNvSpPr txBox="1">
                <a:spLocks noChangeArrowheads="1"/>
              </p:cNvSpPr>
              <p:nvPr/>
            </p:nvSpPr>
            <p:spPr bwMode="auto">
              <a:xfrm>
                <a:off x="3663" y="3789"/>
                <a:ext cx="178" cy="192"/>
              </a:xfrm>
              <a:prstGeom prst="rect">
                <a:avLst/>
              </a:prstGeom>
              <a:grpFill/>
              <a:ln w="9525">
                <a:noFill/>
                <a:miter lim="800000"/>
                <a:headEnd/>
                <a:tailEnd/>
              </a:ln>
            </p:spPr>
            <p:txBody>
              <a:bodyPr wrap="none">
                <a:spAutoFit/>
              </a:bodyPr>
              <a:lstStyle/>
              <a:p>
                <a:pPr>
                  <a:defRPr/>
                </a:pPr>
                <a:r>
                  <a:rPr lang="en-US" sz="1400" b="1">
                    <a:latin typeface="Arial" charset="0"/>
                  </a:rPr>
                  <a:t>6</a:t>
                </a:r>
              </a:p>
            </p:txBody>
          </p:sp>
          <p:sp>
            <p:nvSpPr>
              <p:cNvPr id="21" name="Text Box 34">
                <a:extLst>
                  <a:ext uri="{FF2B5EF4-FFF2-40B4-BE49-F238E27FC236}">
                    <a16:creationId xmlns:a16="http://schemas.microsoft.com/office/drawing/2014/main" id="{908B3E9D-0D3B-44AE-B812-270EE96F25D7}"/>
                  </a:ext>
                </a:extLst>
              </p:cNvPr>
              <p:cNvSpPr txBox="1">
                <a:spLocks noChangeArrowheads="1"/>
              </p:cNvSpPr>
              <p:nvPr/>
            </p:nvSpPr>
            <p:spPr bwMode="auto">
              <a:xfrm>
                <a:off x="3997" y="3789"/>
                <a:ext cx="178" cy="192"/>
              </a:xfrm>
              <a:prstGeom prst="rect">
                <a:avLst/>
              </a:prstGeom>
              <a:grpFill/>
              <a:ln w="9525">
                <a:noFill/>
                <a:miter lim="800000"/>
                <a:headEnd/>
                <a:tailEnd/>
              </a:ln>
            </p:spPr>
            <p:txBody>
              <a:bodyPr wrap="none">
                <a:spAutoFit/>
              </a:bodyPr>
              <a:lstStyle/>
              <a:p>
                <a:pPr>
                  <a:defRPr/>
                </a:pPr>
                <a:r>
                  <a:rPr lang="en-US" sz="1400" b="1">
                    <a:latin typeface="Arial" charset="0"/>
                  </a:rPr>
                  <a:t>7</a:t>
                </a:r>
              </a:p>
            </p:txBody>
          </p:sp>
          <p:sp>
            <p:nvSpPr>
              <p:cNvPr id="22" name="Text Box 35">
                <a:extLst>
                  <a:ext uri="{FF2B5EF4-FFF2-40B4-BE49-F238E27FC236}">
                    <a16:creationId xmlns:a16="http://schemas.microsoft.com/office/drawing/2014/main" id="{1A0A1117-1431-4ED7-AF91-317654536F00}"/>
                  </a:ext>
                </a:extLst>
              </p:cNvPr>
              <p:cNvSpPr txBox="1">
                <a:spLocks noChangeArrowheads="1"/>
              </p:cNvSpPr>
              <p:nvPr/>
            </p:nvSpPr>
            <p:spPr bwMode="auto">
              <a:xfrm>
                <a:off x="4338" y="3789"/>
                <a:ext cx="178" cy="192"/>
              </a:xfrm>
              <a:prstGeom prst="rect">
                <a:avLst/>
              </a:prstGeom>
              <a:grpFill/>
              <a:ln w="9525">
                <a:noFill/>
                <a:miter lim="800000"/>
                <a:headEnd/>
                <a:tailEnd/>
              </a:ln>
            </p:spPr>
            <p:txBody>
              <a:bodyPr wrap="none">
                <a:spAutoFit/>
              </a:bodyPr>
              <a:lstStyle/>
              <a:p>
                <a:pPr>
                  <a:defRPr/>
                </a:pPr>
                <a:r>
                  <a:rPr lang="en-US" sz="1400" b="1">
                    <a:latin typeface="Arial" charset="0"/>
                  </a:rPr>
                  <a:t>8</a:t>
                </a:r>
              </a:p>
            </p:txBody>
          </p:sp>
          <p:sp>
            <p:nvSpPr>
              <p:cNvPr id="23" name="Text Box 36">
                <a:extLst>
                  <a:ext uri="{FF2B5EF4-FFF2-40B4-BE49-F238E27FC236}">
                    <a16:creationId xmlns:a16="http://schemas.microsoft.com/office/drawing/2014/main" id="{E3A97D68-4D0A-4D0D-8D17-D78400350ACD}"/>
                  </a:ext>
                </a:extLst>
              </p:cNvPr>
              <p:cNvSpPr txBox="1">
                <a:spLocks noChangeArrowheads="1"/>
              </p:cNvSpPr>
              <p:nvPr/>
            </p:nvSpPr>
            <p:spPr bwMode="auto">
              <a:xfrm>
                <a:off x="4679" y="3789"/>
                <a:ext cx="178" cy="192"/>
              </a:xfrm>
              <a:prstGeom prst="rect">
                <a:avLst/>
              </a:prstGeom>
              <a:grpFill/>
              <a:ln w="9525">
                <a:noFill/>
                <a:miter lim="800000"/>
                <a:headEnd/>
                <a:tailEnd/>
              </a:ln>
            </p:spPr>
            <p:txBody>
              <a:bodyPr wrap="none">
                <a:spAutoFit/>
              </a:bodyPr>
              <a:lstStyle/>
              <a:p>
                <a:pPr>
                  <a:defRPr/>
                </a:pPr>
                <a:r>
                  <a:rPr lang="en-US" sz="1400" b="1">
                    <a:latin typeface="Arial" charset="0"/>
                  </a:rPr>
                  <a:t>9</a:t>
                </a:r>
              </a:p>
            </p:txBody>
          </p:sp>
          <p:sp>
            <p:nvSpPr>
              <p:cNvPr id="24" name="Text Box 37">
                <a:extLst>
                  <a:ext uri="{FF2B5EF4-FFF2-40B4-BE49-F238E27FC236}">
                    <a16:creationId xmlns:a16="http://schemas.microsoft.com/office/drawing/2014/main" id="{70056CAD-4160-4E5C-A7AE-2783AD903CAA}"/>
                  </a:ext>
                </a:extLst>
              </p:cNvPr>
              <p:cNvSpPr txBox="1">
                <a:spLocks noChangeArrowheads="1"/>
              </p:cNvSpPr>
              <p:nvPr/>
            </p:nvSpPr>
            <p:spPr bwMode="auto">
              <a:xfrm>
                <a:off x="4985" y="3789"/>
                <a:ext cx="240" cy="192"/>
              </a:xfrm>
              <a:prstGeom prst="rect">
                <a:avLst/>
              </a:prstGeom>
              <a:grpFill/>
              <a:ln w="9525">
                <a:noFill/>
                <a:miter lim="800000"/>
                <a:headEnd/>
                <a:tailEnd/>
              </a:ln>
            </p:spPr>
            <p:txBody>
              <a:bodyPr wrap="none">
                <a:spAutoFit/>
              </a:bodyPr>
              <a:lstStyle/>
              <a:p>
                <a:pPr>
                  <a:defRPr/>
                </a:pPr>
                <a:r>
                  <a:rPr lang="en-US" sz="1400" b="1">
                    <a:latin typeface="Arial" charset="0"/>
                  </a:rPr>
                  <a:t>10</a:t>
                </a:r>
              </a:p>
            </p:txBody>
          </p:sp>
        </p:grpSp>
        <p:sp>
          <p:nvSpPr>
            <p:cNvPr id="14" name="Text Box 38">
              <a:extLst>
                <a:ext uri="{FF2B5EF4-FFF2-40B4-BE49-F238E27FC236}">
                  <a16:creationId xmlns:a16="http://schemas.microsoft.com/office/drawing/2014/main" id="{7A96CA0B-A1A1-4C3F-8875-93DC49F180F8}"/>
                </a:ext>
              </a:extLst>
            </p:cNvPr>
            <p:cNvSpPr txBox="1">
              <a:spLocks noChangeArrowheads="1"/>
            </p:cNvSpPr>
            <p:nvPr/>
          </p:nvSpPr>
          <p:spPr bwMode="auto">
            <a:xfrm>
              <a:off x="3253" y="3891"/>
              <a:ext cx="588" cy="231"/>
            </a:xfrm>
            <a:prstGeom prst="rect">
              <a:avLst/>
            </a:prstGeom>
            <a:grpFill/>
            <a:ln w="9525">
              <a:noFill/>
              <a:miter lim="800000"/>
              <a:headEnd/>
              <a:tailEnd/>
            </a:ln>
          </p:spPr>
          <p:txBody>
            <a:bodyPr wrap="none">
              <a:spAutoFit/>
            </a:bodyPr>
            <a:lstStyle/>
            <a:p>
              <a:pPr>
                <a:defRPr/>
              </a:pPr>
              <a:r>
                <a:rPr lang="en-US" b="1">
                  <a:latin typeface="Arial" charset="0"/>
                </a:rPr>
                <a:t>Output</a:t>
              </a:r>
            </a:p>
          </p:txBody>
        </p:sp>
      </p:grpSp>
      <p:sp>
        <p:nvSpPr>
          <p:cNvPr id="46" name="Rectangle 39">
            <a:extLst>
              <a:ext uri="{FF2B5EF4-FFF2-40B4-BE49-F238E27FC236}">
                <a16:creationId xmlns:a16="http://schemas.microsoft.com/office/drawing/2014/main" id="{C92114C6-7EC1-4ED6-958B-814E920E6125}"/>
              </a:ext>
            </a:extLst>
          </p:cNvPr>
          <p:cNvSpPr>
            <a:spLocks noChangeArrowheads="1"/>
          </p:cNvSpPr>
          <p:nvPr/>
        </p:nvSpPr>
        <p:spPr bwMode="auto">
          <a:xfrm>
            <a:off x="1971675" y="3675063"/>
            <a:ext cx="3233738" cy="185737"/>
          </a:xfrm>
          <a:prstGeom prst="rect">
            <a:avLst/>
          </a:prstGeom>
          <a:solidFill>
            <a:srgbClr val="FF000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47" name="Text Box 40">
            <a:extLst>
              <a:ext uri="{FF2B5EF4-FFF2-40B4-BE49-F238E27FC236}">
                <a16:creationId xmlns:a16="http://schemas.microsoft.com/office/drawing/2014/main" id="{4B899323-7A44-4DCF-9B0A-937FC5C5D715}"/>
              </a:ext>
            </a:extLst>
          </p:cNvPr>
          <p:cNvSpPr txBox="1">
            <a:spLocks noChangeArrowheads="1"/>
          </p:cNvSpPr>
          <p:nvPr/>
        </p:nvSpPr>
        <p:spPr bwMode="auto">
          <a:xfrm>
            <a:off x="3748088" y="2813050"/>
            <a:ext cx="895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2400" b="1" i="1"/>
              <a:t>Loss</a:t>
            </a:r>
          </a:p>
        </p:txBody>
      </p:sp>
      <p:sp>
        <p:nvSpPr>
          <p:cNvPr id="48" name="Line 43">
            <a:extLst>
              <a:ext uri="{FF2B5EF4-FFF2-40B4-BE49-F238E27FC236}">
                <a16:creationId xmlns:a16="http://schemas.microsoft.com/office/drawing/2014/main" id="{F7F550F3-88FB-4DD3-BDD7-DB6C9EBFAE77}"/>
              </a:ext>
            </a:extLst>
          </p:cNvPr>
          <p:cNvSpPr>
            <a:spLocks noChangeShapeType="1"/>
          </p:cNvSpPr>
          <p:nvPr/>
        </p:nvSpPr>
        <p:spPr bwMode="auto">
          <a:xfrm>
            <a:off x="1960563" y="3862388"/>
            <a:ext cx="5649912" cy="0"/>
          </a:xfrm>
          <a:prstGeom prst="line">
            <a:avLst/>
          </a:prstGeom>
          <a:noFill/>
          <a:ln w="571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9" name="Text Box 44">
            <a:extLst>
              <a:ext uri="{FF2B5EF4-FFF2-40B4-BE49-F238E27FC236}">
                <a16:creationId xmlns:a16="http://schemas.microsoft.com/office/drawing/2014/main" id="{795C4C82-598A-47BD-8DED-BFE599434CF1}"/>
              </a:ext>
            </a:extLst>
          </p:cNvPr>
          <p:cNvSpPr txBox="1">
            <a:spLocks noChangeArrowheads="1"/>
          </p:cNvSpPr>
          <p:nvPr/>
        </p:nvSpPr>
        <p:spPr bwMode="auto">
          <a:xfrm>
            <a:off x="6942138" y="3843338"/>
            <a:ext cx="8683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MR = P</a:t>
            </a:r>
          </a:p>
        </p:txBody>
      </p:sp>
      <p:sp>
        <p:nvSpPr>
          <p:cNvPr id="50" name="Freeform 45">
            <a:extLst>
              <a:ext uri="{FF2B5EF4-FFF2-40B4-BE49-F238E27FC236}">
                <a16:creationId xmlns:a16="http://schemas.microsoft.com/office/drawing/2014/main" id="{A37A9CAB-BFE9-4BC1-8630-CA969505C18B}"/>
              </a:ext>
            </a:extLst>
          </p:cNvPr>
          <p:cNvSpPr>
            <a:spLocks/>
          </p:cNvSpPr>
          <p:nvPr/>
        </p:nvSpPr>
        <p:spPr bwMode="auto">
          <a:xfrm>
            <a:off x="2255838" y="2624138"/>
            <a:ext cx="4899025" cy="1820862"/>
          </a:xfrm>
          <a:custGeom>
            <a:avLst/>
            <a:gdLst>
              <a:gd name="T0" fmla="*/ 0 w 3182"/>
              <a:gd name="T1" fmla="*/ 2147483647 h 1099"/>
              <a:gd name="T2" fmla="*/ 2147483647 w 3182"/>
              <a:gd name="T3" fmla="*/ 2147483647 h 1099"/>
              <a:gd name="T4" fmla="*/ 2147483647 w 3182"/>
              <a:gd name="T5" fmla="*/ 2147483647 h 1099"/>
              <a:gd name="T6" fmla="*/ 2147483647 w 3182"/>
              <a:gd name="T7" fmla="*/ 2147483647 h 1099"/>
              <a:gd name="T8" fmla="*/ 2147483647 w 3182"/>
              <a:gd name="T9" fmla="*/ 0 h 1099"/>
              <a:gd name="T10" fmla="*/ 0 60000 65536"/>
              <a:gd name="T11" fmla="*/ 0 60000 65536"/>
              <a:gd name="T12" fmla="*/ 0 60000 65536"/>
              <a:gd name="T13" fmla="*/ 0 60000 65536"/>
              <a:gd name="T14" fmla="*/ 0 60000 65536"/>
              <a:gd name="T15" fmla="*/ 0 w 3182"/>
              <a:gd name="T16" fmla="*/ 0 h 1099"/>
              <a:gd name="T17" fmla="*/ 3182 w 3182"/>
              <a:gd name="T18" fmla="*/ 1099 h 1099"/>
            </a:gdLst>
            <a:ahLst/>
            <a:cxnLst>
              <a:cxn ang="T10">
                <a:pos x="T0" y="T1"/>
              </a:cxn>
              <a:cxn ang="T11">
                <a:pos x="T2" y="T3"/>
              </a:cxn>
              <a:cxn ang="T12">
                <a:pos x="T4" y="T5"/>
              </a:cxn>
              <a:cxn ang="T13">
                <a:pos x="T6" y="T7"/>
              </a:cxn>
              <a:cxn ang="T14">
                <a:pos x="T8" y="T9"/>
              </a:cxn>
            </a:cxnLst>
            <a:rect l="T15" t="T16" r="T17" b="T18"/>
            <a:pathLst>
              <a:path w="3182" h="1099">
                <a:moveTo>
                  <a:pt x="0" y="672"/>
                </a:moveTo>
                <a:cubicBezTo>
                  <a:pt x="345" y="883"/>
                  <a:pt x="691" y="1095"/>
                  <a:pt x="1035" y="1097"/>
                </a:cubicBezTo>
                <a:cubicBezTo>
                  <a:pt x="1379" y="1099"/>
                  <a:pt x="1754" y="840"/>
                  <a:pt x="2064" y="686"/>
                </a:cubicBezTo>
                <a:cubicBezTo>
                  <a:pt x="2374" y="532"/>
                  <a:pt x="2708" y="286"/>
                  <a:pt x="2894" y="172"/>
                </a:cubicBezTo>
                <a:cubicBezTo>
                  <a:pt x="3080" y="58"/>
                  <a:pt x="3131" y="29"/>
                  <a:pt x="3182" y="0"/>
                </a:cubicBezTo>
              </a:path>
            </a:pathLst>
          </a:custGeom>
          <a:noFill/>
          <a:ln w="57150">
            <a:solidFill>
              <a:schemeClr val="accent1">
                <a:lumMod val="50000"/>
              </a:schemeClr>
            </a:solidFill>
            <a:round/>
            <a:headEnd/>
            <a:tailEnd/>
          </a:ln>
        </p:spPr>
        <p:txBody>
          <a:bodyPr/>
          <a:lstStyle/>
          <a:p>
            <a:pPr>
              <a:defRPr/>
            </a:pPr>
            <a:endParaRPr lang="en-US">
              <a:latin typeface="Arial" charset="0"/>
            </a:endParaRPr>
          </a:p>
        </p:txBody>
      </p:sp>
      <p:sp>
        <p:nvSpPr>
          <p:cNvPr id="51" name="Text Box 46">
            <a:extLst>
              <a:ext uri="{FF2B5EF4-FFF2-40B4-BE49-F238E27FC236}">
                <a16:creationId xmlns:a16="http://schemas.microsoft.com/office/drawing/2014/main" id="{B1A54F11-CEB3-413A-B09A-5DB66E84785F}"/>
              </a:ext>
            </a:extLst>
          </p:cNvPr>
          <p:cNvSpPr txBox="1">
            <a:spLocks noChangeArrowheads="1"/>
          </p:cNvSpPr>
          <p:nvPr/>
        </p:nvSpPr>
        <p:spPr bwMode="auto">
          <a:xfrm>
            <a:off x="7234238" y="2446338"/>
            <a:ext cx="5000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MC</a:t>
            </a:r>
          </a:p>
        </p:txBody>
      </p:sp>
      <p:sp>
        <p:nvSpPr>
          <p:cNvPr id="52" name="Text Box 51">
            <a:extLst>
              <a:ext uri="{FF2B5EF4-FFF2-40B4-BE49-F238E27FC236}">
                <a16:creationId xmlns:a16="http://schemas.microsoft.com/office/drawing/2014/main" id="{76FAAA20-CE24-4D6C-BA95-61278AA489F3}"/>
              </a:ext>
            </a:extLst>
          </p:cNvPr>
          <p:cNvSpPr txBox="1">
            <a:spLocks noChangeArrowheads="1"/>
          </p:cNvSpPr>
          <p:nvPr/>
        </p:nvSpPr>
        <p:spPr bwMode="auto">
          <a:xfrm>
            <a:off x="7237413" y="3532188"/>
            <a:ext cx="6111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AVC</a:t>
            </a:r>
          </a:p>
        </p:txBody>
      </p:sp>
      <p:sp>
        <p:nvSpPr>
          <p:cNvPr id="53" name="Freeform 52">
            <a:extLst>
              <a:ext uri="{FF2B5EF4-FFF2-40B4-BE49-F238E27FC236}">
                <a16:creationId xmlns:a16="http://schemas.microsoft.com/office/drawing/2014/main" id="{CB7A8980-7369-4852-A55C-9F6708B070B7}"/>
              </a:ext>
            </a:extLst>
          </p:cNvPr>
          <p:cNvSpPr>
            <a:spLocks/>
          </p:cNvSpPr>
          <p:nvPr/>
        </p:nvSpPr>
        <p:spPr bwMode="auto">
          <a:xfrm>
            <a:off x="2505075" y="1673225"/>
            <a:ext cx="4746625" cy="2044700"/>
          </a:xfrm>
          <a:custGeom>
            <a:avLst/>
            <a:gdLst>
              <a:gd name="T0" fmla="*/ 0 w 2990"/>
              <a:gd name="T1" fmla="*/ 0 h 1288"/>
              <a:gd name="T2" fmla="*/ 2147483647 w 2990"/>
              <a:gd name="T3" fmla="*/ 2147483647 h 1288"/>
              <a:gd name="T4" fmla="*/ 2147483647 w 2990"/>
              <a:gd name="T5" fmla="*/ 2147483647 h 1288"/>
              <a:gd name="T6" fmla="*/ 2147483647 w 2990"/>
              <a:gd name="T7" fmla="*/ 2147483647 h 1288"/>
              <a:gd name="T8" fmla="*/ 2147483647 w 2990"/>
              <a:gd name="T9" fmla="*/ 2147483647 h 1288"/>
              <a:gd name="T10" fmla="*/ 2147483647 w 2990"/>
              <a:gd name="T11" fmla="*/ 2147483647 h 1288"/>
              <a:gd name="T12" fmla="*/ 2147483647 w 2990"/>
              <a:gd name="T13" fmla="*/ 2147483647 h 1288"/>
              <a:gd name="T14" fmla="*/ 2147483647 w 2990"/>
              <a:gd name="T15" fmla="*/ 2147483647 h 1288"/>
              <a:gd name="T16" fmla="*/ 0 60000 65536"/>
              <a:gd name="T17" fmla="*/ 0 60000 65536"/>
              <a:gd name="T18" fmla="*/ 0 60000 65536"/>
              <a:gd name="T19" fmla="*/ 0 60000 65536"/>
              <a:gd name="T20" fmla="*/ 0 60000 65536"/>
              <a:gd name="T21" fmla="*/ 0 60000 65536"/>
              <a:gd name="T22" fmla="*/ 0 60000 65536"/>
              <a:gd name="T23" fmla="*/ 0 60000 65536"/>
              <a:gd name="T24" fmla="*/ 0 w 2990"/>
              <a:gd name="T25" fmla="*/ 0 h 1288"/>
              <a:gd name="T26" fmla="*/ 2990 w 2990"/>
              <a:gd name="T27" fmla="*/ 1288 h 1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90" h="1288">
                <a:moveTo>
                  <a:pt x="0" y="0"/>
                </a:moveTo>
                <a:cubicBezTo>
                  <a:pt x="118" y="274"/>
                  <a:pt x="237" y="548"/>
                  <a:pt x="350" y="713"/>
                </a:cubicBezTo>
                <a:cubicBezTo>
                  <a:pt x="463" y="878"/>
                  <a:pt x="566" y="919"/>
                  <a:pt x="679" y="988"/>
                </a:cubicBezTo>
                <a:cubicBezTo>
                  <a:pt x="792" y="1057"/>
                  <a:pt x="842" y="1078"/>
                  <a:pt x="1029" y="1125"/>
                </a:cubicBezTo>
                <a:cubicBezTo>
                  <a:pt x="1216" y="1172"/>
                  <a:pt x="1579" y="1250"/>
                  <a:pt x="1804" y="1269"/>
                </a:cubicBezTo>
                <a:cubicBezTo>
                  <a:pt x="2029" y="1288"/>
                  <a:pt x="2228" y="1264"/>
                  <a:pt x="2380" y="1241"/>
                </a:cubicBezTo>
                <a:cubicBezTo>
                  <a:pt x="2532" y="1218"/>
                  <a:pt x="2614" y="1171"/>
                  <a:pt x="2716" y="1132"/>
                </a:cubicBezTo>
                <a:cubicBezTo>
                  <a:pt x="2818" y="1093"/>
                  <a:pt x="2904" y="1050"/>
                  <a:pt x="2990" y="1008"/>
                </a:cubicBezTo>
              </a:path>
            </a:pathLst>
          </a:cu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54" name="Text Box 53">
            <a:extLst>
              <a:ext uri="{FF2B5EF4-FFF2-40B4-BE49-F238E27FC236}">
                <a16:creationId xmlns:a16="http://schemas.microsoft.com/office/drawing/2014/main" id="{9FBAEF70-CA6F-455F-AC7D-72F3783002F8}"/>
              </a:ext>
            </a:extLst>
          </p:cNvPr>
          <p:cNvSpPr txBox="1">
            <a:spLocks noChangeArrowheads="1"/>
          </p:cNvSpPr>
          <p:nvPr/>
        </p:nvSpPr>
        <p:spPr bwMode="auto">
          <a:xfrm>
            <a:off x="7223125" y="3273425"/>
            <a:ext cx="6000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ATC</a:t>
            </a:r>
          </a:p>
        </p:txBody>
      </p:sp>
      <p:sp>
        <p:nvSpPr>
          <p:cNvPr id="55" name="Text Box 55">
            <a:extLst>
              <a:ext uri="{FF2B5EF4-FFF2-40B4-BE49-F238E27FC236}">
                <a16:creationId xmlns:a16="http://schemas.microsoft.com/office/drawing/2014/main" id="{47D1A89D-59DF-46F5-9C99-E671E751907F}"/>
              </a:ext>
            </a:extLst>
          </p:cNvPr>
          <p:cNvSpPr txBox="1">
            <a:spLocks noChangeArrowheads="1"/>
          </p:cNvSpPr>
          <p:nvPr/>
        </p:nvSpPr>
        <p:spPr bwMode="auto">
          <a:xfrm>
            <a:off x="1304925" y="3732213"/>
            <a:ext cx="7016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a:t>=$81</a:t>
            </a:r>
          </a:p>
        </p:txBody>
      </p:sp>
      <p:sp>
        <p:nvSpPr>
          <p:cNvPr id="56" name="Text Box 56">
            <a:extLst>
              <a:ext uri="{FF2B5EF4-FFF2-40B4-BE49-F238E27FC236}">
                <a16:creationId xmlns:a16="http://schemas.microsoft.com/office/drawing/2014/main" id="{65323E8F-7417-4A76-8DC4-E0B5C48ADCDE}"/>
              </a:ext>
            </a:extLst>
          </p:cNvPr>
          <p:cNvSpPr txBox="1">
            <a:spLocks noChangeArrowheads="1"/>
          </p:cNvSpPr>
          <p:nvPr/>
        </p:nvSpPr>
        <p:spPr bwMode="auto">
          <a:xfrm>
            <a:off x="1916113" y="3138488"/>
            <a:ext cx="9572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A</a:t>
            </a:r>
            <a:r>
              <a:rPr lang="en-US" altLang="cs-CZ" sz="1400" b="1"/>
              <a:t>=$91.67</a:t>
            </a:r>
          </a:p>
        </p:txBody>
      </p:sp>
      <p:sp>
        <p:nvSpPr>
          <p:cNvPr id="57" name="Line 58">
            <a:extLst>
              <a:ext uri="{FF2B5EF4-FFF2-40B4-BE49-F238E27FC236}">
                <a16:creationId xmlns:a16="http://schemas.microsoft.com/office/drawing/2014/main" id="{6F0EC299-6E20-427A-8AAA-2D17AEF2EBE9}"/>
              </a:ext>
            </a:extLst>
          </p:cNvPr>
          <p:cNvSpPr>
            <a:spLocks noChangeShapeType="1"/>
          </p:cNvSpPr>
          <p:nvPr/>
        </p:nvSpPr>
        <p:spPr bwMode="auto">
          <a:xfrm flipH="1">
            <a:off x="1989138" y="3395663"/>
            <a:ext cx="293687" cy="271462"/>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58" name="Oval 47">
            <a:extLst>
              <a:ext uri="{FF2B5EF4-FFF2-40B4-BE49-F238E27FC236}">
                <a16:creationId xmlns:a16="http://schemas.microsoft.com/office/drawing/2014/main" id="{7E2A4CEC-E37F-4CA1-A17B-425815C04EFC}"/>
              </a:ext>
            </a:extLst>
          </p:cNvPr>
          <p:cNvSpPr>
            <a:spLocks noChangeArrowheads="1"/>
          </p:cNvSpPr>
          <p:nvPr/>
        </p:nvSpPr>
        <p:spPr bwMode="auto">
          <a:xfrm>
            <a:off x="5160963" y="3813175"/>
            <a:ext cx="109537" cy="109538"/>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60" name="Line 61">
            <a:extLst>
              <a:ext uri="{FF2B5EF4-FFF2-40B4-BE49-F238E27FC236}">
                <a16:creationId xmlns:a16="http://schemas.microsoft.com/office/drawing/2014/main" id="{BDE4C288-0DFC-4FAB-873D-9C410DEAEE52}"/>
              </a:ext>
            </a:extLst>
          </p:cNvPr>
          <p:cNvSpPr>
            <a:spLocks noChangeShapeType="1"/>
          </p:cNvSpPr>
          <p:nvPr/>
        </p:nvSpPr>
        <p:spPr bwMode="auto">
          <a:xfrm flipH="1">
            <a:off x="1962150" y="4268788"/>
            <a:ext cx="25463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1" name="Text Box 62">
            <a:extLst>
              <a:ext uri="{FF2B5EF4-FFF2-40B4-BE49-F238E27FC236}">
                <a16:creationId xmlns:a16="http://schemas.microsoft.com/office/drawing/2014/main" id="{6E5BAED5-0A78-4253-9BD3-41B72BB0262C}"/>
              </a:ext>
            </a:extLst>
          </p:cNvPr>
          <p:cNvSpPr txBox="1">
            <a:spLocks noChangeArrowheads="1"/>
          </p:cNvSpPr>
          <p:nvPr/>
        </p:nvSpPr>
        <p:spPr bwMode="auto">
          <a:xfrm>
            <a:off x="2247900" y="4379913"/>
            <a:ext cx="800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V</a:t>
            </a:r>
            <a:r>
              <a:rPr lang="en-US" altLang="cs-CZ" sz="1400" b="1"/>
              <a:t> = $75</a:t>
            </a:r>
          </a:p>
        </p:txBody>
      </p:sp>
      <p:sp>
        <p:nvSpPr>
          <p:cNvPr id="62" name="Line 63">
            <a:extLst>
              <a:ext uri="{FF2B5EF4-FFF2-40B4-BE49-F238E27FC236}">
                <a16:creationId xmlns:a16="http://schemas.microsoft.com/office/drawing/2014/main" id="{BF66CBD0-B012-4412-B385-82B723C9C82F}"/>
              </a:ext>
            </a:extLst>
          </p:cNvPr>
          <p:cNvSpPr>
            <a:spLocks noChangeShapeType="1"/>
          </p:cNvSpPr>
          <p:nvPr/>
        </p:nvSpPr>
        <p:spPr bwMode="auto">
          <a:xfrm flipH="1" flipV="1">
            <a:off x="2005013" y="4300538"/>
            <a:ext cx="304800" cy="239712"/>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63" name="Oval 64">
            <a:extLst>
              <a:ext uri="{FF2B5EF4-FFF2-40B4-BE49-F238E27FC236}">
                <a16:creationId xmlns:a16="http://schemas.microsoft.com/office/drawing/2014/main" id="{423520C0-33EC-44AF-A79F-C9BCEF96A381}"/>
              </a:ext>
            </a:extLst>
          </p:cNvPr>
          <p:cNvSpPr>
            <a:spLocks noChangeArrowheads="1"/>
          </p:cNvSpPr>
          <p:nvPr/>
        </p:nvSpPr>
        <p:spPr bwMode="auto">
          <a:xfrm>
            <a:off x="5157788" y="3598863"/>
            <a:ext cx="109537" cy="109537"/>
          </a:xfrm>
          <a:prstGeom prst="ellipse">
            <a:avLst/>
          </a:prstGeom>
          <a:solidFill>
            <a:schemeClr val="tx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64" name="Line 66">
            <a:extLst>
              <a:ext uri="{FF2B5EF4-FFF2-40B4-BE49-F238E27FC236}">
                <a16:creationId xmlns:a16="http://schemas.microsoft.com/office/drawing/2014/main" id="{0F09577A-4462-4C4A-9A85-8908BD2E9A73}"/>
              </a:ext>
            </a:extLst>
          </p:cNvPr>
          <p:cNvSpPr>
            <a:spLocks noChangeShapeType="1"/>
          </p:cNvSpPr>
          <p:nvPr/>
        </p:nvSpPr>
        <p:spPr bwMode="auto">
          <a:xfrm flipH="1">
            <a:off x="3692525" y="3224213"/>
            <a:ext cx="349250" cy="56515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65" name="Freeform 50">
            <a:extLst>
              <a:ext uri="{FF2B5EF4-FFF2-40B4-BE49-F238E27FC236}">
                <a16:creationId xmlns:a16="http://schemas.microsoft.com/office/drawing/2014/main" id="{A54E7525-C2AA-4848-B4A3-1EF73B6D79B9}"/>
              </a:ext>
            </a:extLst>
          </p:cNvPr>
          <p:cNvSpPr>
            <a:spLocks/>
          </p:cNvSpPr>
          <p:nvPr/>
        </p:nvSpPr>
        <p:spPr bwMode="auto">
          <a:xfrm>
            <a:off x="2462213" y="3679825"/>
            <a:ext cx="4811712" cy="598488"/>
          </a:xfrm>
          <a:custGeom>
            <a:avLst/>
            <a:gdLst>
              <a:gd name="T0" fmla="*/ 0 w 3031"/>
              <a:gd name="T1" fmla="*/ 2147483647 h 377"/>
              <a:gd name="T2" fmla="*/ 2147483647 w 3031"/>
              <a:gd name="T3" fmla="*/ 2147483647 h 377"/>
              <a:gd name="T4" fmla="*/ 2147483647 w 3031"/>
              <a:gd name="T5" fmla="*/ 2147483647 h 377"/>
              <a:gd name="T6" fmla="*/ 2147483647 w 3031"/>
              <a:gd name="T7" fmla="*/ 2147483647 h 377"/>
              <a:gd name="T8" fmla="*/ 2147483647 w 3031"/>
              <a:gd name="T9" fmla="*/ 2147483647 h 377"/>
              <a:gd name="T10" fmla="*/ 2147483647 w 3031"/>
              <a:gd name="T11" fmla="*/ 0 h 377"/>
              <a:gd name="T12" fmla="*/ 0 60000 65536"/>
              <a:gd name="T13" fmla="*/ 0 60000 65536"/>
              <a:gd name="T14" fmla="*/ 0 60000 65536"/>
              <a:gd name="T15" fmla="*/ 0 60000 65536"/>
              <a:gd name="T16" fmla="*/ 0 60000 65536"/>
              <a:gd name="T17" fmla="*/ 0 60000 65536"/>
              <a:gd name="T18" fmla="*/ 0 w 3031"/>
              <a:gd name="T19" fmla="*/ 0 h 377"/>
              <a:gd name="T20" fmla="*/ 3031 w 3031"/>
              <a:gd name="T21" fmla="*/ 377 h 377"/>
            </a:gdLst>
            <a:ahLst/>
            <a:cxnLst>
              <a:cxn ang="T12">
                <a:pos x="T0" y="T1"/>
              </a:cxn>
              <a:cxn ang="T13">
                <a:pos x="T2" y="T3"/>
              </a:cxn>
              <a:cxn ang="T14">
                <a:pos x="T4" y="T5"/>
              </a:cxn>
              <a:cxn ang="T15">
                <a:pos x="T6" y="T7"/>
              </a:cxn>
              <a:cxn ang="T16">
                <a:pos x="T8" y="T9"/>
              </a:cxn>
              <a:cxn ang="T17">
                <a:pos x="T10" y="T11"/>
              </a:cxn>
            </a:cxnLst>
            <a:rect l="T18" t="T19" r="T20" b="T21"/>
            <a:pathLst>
              <a:path w="3031" h="377">
                <a:moveTo>
                  <a:pt x="0" y="48"/>
                </a:moveTo>
                <a:cubicBezTo>
                  <a:pt x="168" y="94"/>
                  <a:pt x="776" y="269"/>
                  <a:pt x="1008" y="323"/>
                </a:cubicBezTo>
                <a:cubicBezTo>
                  <a:pt x="1240" y="377"/>
                  <a:pt x="1217" y="374"/>
                  <a:pt x="1392" y="371"/>
                </a:cubicBezTo>
                <a:cubicBezTo>
                  <a:pt x="1567" y="368"/>
                  <a:pt x="1827" y="350"/>
                  <a:pt x="2057" y="302"/>
                </a:cubicBezTo>
                <a:cubicBezTo>
                  <a:pt x="2287" y="254"/>
                  <a:pt x="2608" y="133"/>
                  <a:pt x="2770" y="83"/>
                </a:cubicBezTo>
                <a:cubicBezTo>
                  <a:pt x="2932" y="33"/>
                  <a:pt x="2977" y="17"/>
                  <a:pt x="3031" y="0"/>
                </a:cubicBezTo>
              </a:path>
            </a:pathLst>
          </a:custGeom>
          <a:noFill/>
          <a:ln w="57150">
            <a:solidFill>
              <a:srgbClr val="CC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66" name="Oval 65">
            <a:extLst>
              <a:ext uri="{FF2B5EF4-FFF2-40B4-BE49-F238E27FC236}">
                <a16:creationId xmlns:a16="http://schemas.microsoft.com/office/drawing/2014/main" id="{D80E957B-5169-4884-9A39-E789BDFF5E56}"/>
              </a:ext>
            </a:extLst>
          </p:cNvPr>
          <p:cNvSpPr>
            <a:spLocks noChangeArrowheads="1"/>
          </p:cNvSpPr>
          <p:nvPr/>
        </p:nvSpPr>
        <p:spPr bwMode="auto">
          <a:xfrm>
            <a:off x="5165725" y="4184650"/>
            <a:ext cx="109538" cy="109538"/>
          </a:xfrm>
          <a:prstGeom prst="ellipse">
            <a:avLst/>
          </a:prstGeom>
          <a:solidFill>
            <a:schemeClr val="tx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035" name="Text Box 11">
            <a:extLst>
              <a:ext uri="{FF2B5EF4-FFF2-40B4-BE49-F238E27FC236}">
                <a16:creationId xmlns:a16="http://schemas.microsoft.com/office/drawing/2014/main" id="{37BA36D9-9D2D-488D-B04A-2BA905C8CCF4}"/>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36FE8386-AC97-4DAB-ABD5-0E6F39F1CF3F}" type="slidenum">
              <a:rPr lang="en-US" altLang="cs-CZ" sz="1400">
                <a:solidFill>
                  <a:schemeClr val="bg1"/>
                </a:solidFill>
                <a:cs typeface="Arial" panose="020B0604020202020204" pitchFamily="34" charset="0"/>
              </a:rPr>
              <a:pPr eaLnBrk="1" hangingPunct="1"/>
              <a:t>13</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nodeType="after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wipe(left)">
                                      <p:cBhvr>
                                        <p:cTn id="10" dur="2000"/>
                                        <p:tgtEl>
                                          <p:spTgt spid="48"/>
                                        </p:tgtEl>
                                      </p:cBhvr>
                                    </p:animEffect>
                                  </p:childTnLst>
                                </p:cTn>
                              </p:par>
                            </p:childTnLst>
                          </p:cTn>
                        </p:par>
                        <p:par>
                          <p:cTn id="11" fill="hold" nodeType="afterGroup">
                            <p:stCondLst>
                              <p:cond delay="2000"/>
                            </p:stCondLst>
                            <p:childTnLst>
                              <p:par>
                                <p:cTn id="12" presetID="1" presetClass="entr" presetSubtype="0" fill="hold" grpId="0" nodeType="afterEffect">
                                  <p:stCondLst>
                                    <p:cond delay="0"/>
                                  </p:stCondLst>
                                  <p:childTnLst>
                                    <p:set>
                                      <p:cBhvr>
                                        <p:cTn id="13" dur="1" fill="hold">
                                          <p:stCondLst>
                                            <p:cond delay="0"/>
                                          </p:stCondLst>
                                        </p:cTn>
                                        <p:tgtEl>
                                          <p:spTgt spid="49"/>
                                        </p:tgtEl>
                                        <p:attrNameLst>
                                          <p:attrName>style.visibility</p:attrName>
                                        </p:attrNameLst>
                                      </p:cBhvr>
                                      <p:to>
                                        <p:strVal val="visible"/>
                                      </p:to>
                                    </p:set>
                                  </p:childTnLst>
                                </p:cTn>
                              </p:par>
                            </p:childTnLst>
                          </p:cTn>
                        </p:par>
                        <p:par>
                          <p:cTn id="14" fill="hold" nodeType="afterGroup">
                            <p:stCondLst>
                              <p:cond delay="2000"/>
                            </p:stCondLst>
                            <p:childTnLst>
                              <p:par>
                                <p:cTn id="15" presetID="1" presetClass="entr" presetSubtype="0" fill="hold" grpId="0" nodeType="afterEffect">
                                  <p:stCondLst>
                                    <p:cond delay="0"/>
                                  </p:stCondLst>
                                  <p:childTnLst>
                                    <p:set>
                                      <p:cBhvr>
                                        <p:cTn id="16" dur="1" fill="hold">
                                          <p:stCondLst>
                                            <p:cond delay="0"/>
                                          </p:stCondLst>
                                        </p:cTn>
                                        <p:tgtEl>
                                          <p:spTgt spid="5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50"/>
                                        </p:tgtEl>
                                        <p:attrNameLst>
                                          <p:attrName>style.visibility</p:attrName>
                                        </p:attrNameLst>
                                      </p:cBhvr>
                                      <p:to>
                                        <p:strVal val="visible"/>
                                      </p:to>
                                    </p:set>
                                    <p:animEffect transition="in" filter="wipe(left)">
                                      <p:cBhvr>
                                        <p:cTn id="21" dur="2000"/>
                                        <p:tgtEl>
                                          <p:spTgt spid="50"/>
                                        </p:tgtEl>
                                      </p:cBhvr>
                                    </p:animEffect>
                                  </p:childTnLst>
                                </p:cTn>
                              </p:par>
                            </p:childTnLst>
                          </p:cTn>
                        </p:par>
                        <p:par>
                          <p:cTn id="22" fill="hold" nodeType="afterGroup">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51"/>
                                        </p:tgtEl>
                                        <p:attrNameLst>
                                          <p:attrName>style.visibility</p:attrName>
                                        </p:attrNameLst>
                                      </p:cBhvr>
                                      <p:to>
                                        <p:strVal val="visible"/>
                                      </p:to>
                                    </p:set>
                                  </p:childTnLst>
                                </p:cTn>
                              </p:par>
                            </p:childTnLst>
                          </p:cTn>
                        </p:par>
                        <p:par>
                          <p:cTn id="25" fill="hold" nodeType="afterGroup">
                            <p:stCondLst>
                              <p:cond delay="2000"/>
                            </p:stCondLst>
                            <p:childTnLst>
                              <p:par>
                                <p:cTn id="26" presetID="1" presetClass="entr" presetSubtype="0" fill="hold" grpId="0" nodeType="afterEffect">
                                  <p:stCondLst>
                                    <p:cond delay="0"/>
                                  </p:stCondLst>
                                  <p:childTnLst>
                                    <p:set>
                                      <p:cBhvr>
                                        <p:cTn id="27" dur="1" fill="hold">
                                          <p:stCondLst>
                                            <p:cond delay="0"/>
                                          </p:stCondLst>
                                        </p:cTn>
                                        <p:tgtEl>
                                          <p:spTgt spid="58"/>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wipe(left)">
                                      <p:cBhvr>
                                        <p:cTn id="32" dur="2000"/>
                                        <p:tgtEl>
                                          <p:spTgt spid="65"/>
                                        </p:tgtEl>
                                      </p:cBhvr>
                                    </p:animEffect>
                                  </p:childTnLst>
                                </p:cTn>
                              </p:par>
                            </p:childTnLst>
                          </p:cTn>
                        </p:par>
                        <p:par>
                          <p:cTn id="33" fill="hold" nodeType="afterGroup">
                            <p:stCondLst>
                              <p:cond delay="2000"/>
                            </p:stCondLst>
                            <p:childTnLst>
                              <p:par>
                                <p:cTn id="34" presetID="1" presetClass="entr" presetSubtype="0" fill="hold" grpId="0" nodeType="afterEffect">
                                  <p:stCondLst>
                                    <p:cond delay="0"/>
                                  </p:stCondLst>
                                  <p:childTnLst>
                                    <p:set>
                                      <p:cBhvr>
                                        <p:cTn id="35" dur="1" fill="hold">
                                          <p:stCondLst>
                                            <p:cond delay="0"/>
                                          </p:stCondLst>
                                        </p:cTn>
                                        <p:tgtEl>
                                          <p:spTgt spid="52"/>
                                        </p:tgtEl>
                                        <p:attrNameLst>
                                          <p:attrName>style.visibility</p:attrName>
                                        </p:attrNameLst>
                                      </p:cBhvr>
                                      <p:to>
                                        <p:strVal val="visible"/>
                                      </p:to>
                                    </p:set>
                                  </p:childTnLst>
                                </p:cTn>
                              </p:par>
                            </p:childTnLst>
                          </p:cTn>
                        </p:par>
                        <p:par>
                          <p:cTn id="36" fill="hold" nodeType="afterGroup">
                            <p:stCondLst>
                              <p:cond delay="2000"/>
                            </p:stCondLst>
                            <p:childTnLst>
                              <p:par>
                                <p:cTn id="37" presetID="1" presetClass="entr" presetSubtype="0" fill="hold" grpId="0" nodeType="afterEffect">
                                  <p:stCondLst>
                                    <p:cond delay="0"/>
                                  </p:stCondLst>
                                  <p:childTnLst>
                                    <p:set>
                                      <p:cBhvr>
                                        <p:cTn id="38" dur="1" fill="hold">
                                          <p:stCondLst>
                                            <p:cond delay="0"/>
                                          </p:stCondLst>
                                        </p:cTn>
                                        <p:tgtEl>
                                          <p:spTgt spid="66"/>
                                        </p:tgtEl>
                                        <p:attrNameLst>
                                          <p:attrName>style.visibility</p:attrName>
                                        </p:attrNameLst>
                                      </p:cBhvr>
                                      <p:to>
                                        <p:strVal val="visible"/>
                                      </p:to>
                                    </p:set>
                                  </p:childTnLst>
                                </p:cTn>
                              </p:par>
                            </p:childTnLst>
                          </p:cTn>
                        </p:par>
                        <p:par>
                          <p:cTn id="39" fill="hold" nodeType="afterGroup">
                            <p:stCondLst>
                              <p:cond delay="2000"/>
                            </p:stCondLst>
                            <p:childTnLst>
                              <p:par>
                                <p:cTn id="40" presetID="22" presetClass="entr" presetSubtype="2" fill="hold" nodeType="after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wipe(right)">
                                      <p:cBhvr>
                                        <p:cTn id="42" dur="1000"/>
                                        <p:tgtEl>
                                          <p:spTgt spid="60"/>
                                        </p:tgtEl>
                                      </p:cBhvr>
                                    </p:animEffect>
                                  </p:childTnLst>
                                </p:cTn>
                              </p:par>
                            </p:childTnLst>
                          </p:cTn>
                        </p:par>
                        <p:par>
                          <p:cTn id="43" fill="hold" nodeType="afterGroup">
                            <p:stCondLst>
                              <p:cond delay="3000"/>
                            </p:stCondLst>
                            <p:childTnLst>
                              <p:par>
                                <p:cTn id="44" presetID="1" presetClass="entr" presetSubtype="0" fill="hold" grpId="0" nodeType="afterEffect">
                                  <p:stCondLst>
                                    <p:cond delay="0"/>
                                  </p:stCondLst>
                                  <p:childTnLst>
                                    <p:set>
                                      <p:cBhvr>
                                        <p:cTn id="45" dur="1" fill="hold">
                                          <p:stCondLst>
                                            <p:cond delay="0"/>
                                          </p:stCondLst>
                                        </p:cTn>
                                        <p:tgtEl>
                                          <p:spTgt spid="61"/>
                                        </p:tgtEl>
                                        <p:attrNameLst>
                                          <p:attrName>style.visibility</p:attrName>
                                        </p:attrNameLst>
                                      </p:cBhvr>
                                      <p:to>
                                        <p:strVal val="visible"/>
                                      </p:to>
                                    </p:set>
                                  </p:childTnLst>
                                </p:cTn>
                              </p:par>
                            </p:childTnLst>
                          </p:cTn>
                        </p:par>
                        <p:par>
                          <p:cTn id="46" fill="hold" nodeType="afterGroup">
                            <p:stCondLst>
                              <p:cond delay="3000"/>
                            </p:stCondLst>
                            <p:childTnLst>
                              <p:par>
                                <p:cTn id="47" presetID="22" presetClass="entr" presetSubtype="4" fill="hold" nodeType="afterEffect">
                                  <p:stCondLst>
                                    <p:cond delay="0"/>
                                  </p:stCondLst>
                                  <p:childTnLst>
                                    <p:set>
                                      <p:cBhvr>
                                        <p:cTn id="48" dur="1" fill="hold">
                                          <p:stCondLst>
                                            <p:cond delay="0"/>
                                          </p:stCondLst>
                                        </p:cTn>
                                        <p:tgtEl>
                                          <p:spTgt spid="62"/>
                                        </p:tgtEl>
                                        <p:attrNameLst>
                                          <p:attrName>style.visibility</p:attrName>
                                        </p:attrNameLst>
                                      </p:cBhvr>
                                      <p:to>
                                        <p:strVal val="visible"/>
                                      </p:to>
                                    </p:set>
                                    <p:animEffect transition="in" filter="wipe(down)">
                                      <p:cBhvr>
                                        <p:cTn id="49" dur="1000"/>
                                        <p:tgtEl>
                                          <p:spTgt spid="6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nodeType="clickEffect">
                                  <p:stCondLst>
                                    <p:cond delay="0"/>
                                  </p:stCondLst>
                                  <p:childTnLst>
                                    <p:set>
                                      <p:cBhvr>
                                        <p:cTn id="53" dur="1" fill="hold">
                                          <p:stCondLst>
                                            <p:cond delay="0"/>
                                          </p:stCondLst>
                                        </p:cTn>
                                        <p:tgtEl>
                                          <p:spTgt spid="53"/>
                                        </p:tgtEl>
                                        <p:attrNameLst>
                                          <p:attrName>style.visibility</p:attrName>
                                        </p:attrNameLst>
                                      </p:cBhvr>
                                      <p:to>
                                        <p:strVal val="visible"/>
                                      </p:to>
                                    </p:set>
                                    <p:animEffect transition="in" filter="wipe(left)">
                                      <p:cBhvr>
                                        <p:cTn id="54" dur="2000"/>
                                        <p:tgtEl>
                                          <p:spTgt spid="53"/>
                                        </p:tgtEl>
                                      </p:cBhvr>
                                    </p:animEffect>
                                  </p:childTnLst>
                                </p:cTn>
                              </p:par>
                            </p:childTnLst>
                          </p:cTn>
                        </p:par>
                        <p:par>
                          <p:cTn id="55" fill="hold" nodeType="afterGroup">
                            <p:stCondLst>
                              <p:cond delay="2000"/>
                            </p:stCondLst>
                            <p:childTnLst>
                              <p:par>
                                <p:cTn id="56" presetID="1" presetClass="entr" presetSubtype="0" fill="hold" grpId="0" nodeType="afterEffect">
                                  <p:stCondLst>
                                    <p:cond delay="0"/>
                                  </p:stCondLst>
                                  <p:childTnLst>
                                    <p:set>
                                      <p:cBhvr>
                                        <p:cTn id="57" dur="1" fill="hold">
                                          <p:stCondLst>
                                            <p:cond delay="0"/>
                                          </p:stCondLst>
                                        </p:cTn>
                                        <p:tgtEl>
                                          <p:spTgt spid="54"/>
                                        </p:tgtEl>
                                        <p:attrNameLst>
                                          <p:attrName>style.visibility</p:attrName>
                                        </p:attrNameLst>
                                      </p:cBhvr>
                                      <p:to>
                                        <p:strVal val="visible"/>
                                      </p:to>
                                    </p:set>
                                  </p:childTnLst>
                                </p:cTn>
                              </p:par>
                            </p:childTnLst>
                          </p:cTn>
                        </p:par>
                        <p:par>
                          <p:cTn id="58" fill="hold" nodeType="afterGroup">
                            <p:stCondLst>
                              <p:cond delay="2000"/>
                            </p:stCondLst>
                            <p:childTnLst>
                              <p:par>
                                <p:cTn id="59" presetID="1" presetClass="entr" presetSubtype="0" fill="hold" grpId="0" nodeType="afterEffect">
                                  <p:stCondLst>
                                    <p:cond delay="0"/>
                                  </p:stCondLst>
                                  <p:childTnLst>
                                    <p:set>
                                      <p:cBhvr>
                                        <p:cTn id="60" dur="1" fill="hold">
                                          <p:stCondLst>
                                            <p:cond delay="0"/>
                                          </p:stCondLst>
                                        </p:cTn>
                                        <p:tgtEl>
                                          <p:spTgt spid="63"/>
                                        </p:tgtEl>
                                        <p:attrNameLst>
                                          <p:attrName>style.visibility</p:attrName>
                                        </p:attrNameLst>
                                      </p:cBhvr>
                                      <p:to>
                                        <p:strVal val="visible"/>
                                      </p:to>
                                    </p:set>
                                  </p:childTnLst>
                                </p:cTn>
                              </p:par>
                            </p:childTnLst>
                          </p:cTn>
                        </p:par>
                        <p:par>
                          <p:cTn id="61" fill="hold" nodeType="afterGroup">
                            <p:stCondLst>
                              <p:cond delay="2000"/>
                            </p:stCondLst>
                            <p:childTnLst>
                              <p:par>
                                <p:cTn id="62" presetID="1" presetClass="entr" presetSubtype="0" fill="hold" grpId="0" nodeType="afterEffect">
                                  <p:stCondLst>
                                    <p:cond delay="0"/>
                                  </p:stCondLst>
                                  <p:childTnLst>
                                    <p:set>
                                      <p:cBhvr>
                                        <p:cTn id="63" dur="1" fill="hold">
                                          <p:stCondLst>
                                            <p:cond delay="0"/>
                                          </p:stCondLst>
                                        </p:cTn>
                                        <p:tgtEl>
                                          <p:spTgt spid="56"/>
                                        </p:tgtEl>
                                        <p:attrNameLst>
                                          <p:attrName>style.visibility</p:attrName>
                                        </p:attrNameLst>
                                      </p:cBhvr>
                                      <p:to>
                                        <p:strVal val="visible"/>
                                      </p:to>
                                    </p:set>
                                  </p:childTnLst>
                                </p:cTn>
                              </p:par>
                            </p:childTnLst>
                          </p:cTn>
                        </p:par>
                        <p:par>
                          <p:cTn id="64" fill="hold" nodeType="afterGroup">
                            <p:stCondLst>
                              <p:cond delay="2000"/>
                            </p:stCondLst>
                            <p:childTnLst>
                              <p:par>
                                <p:cTn id="65" presetID="22" presetClass="entr" presetSubtype="1" fill="hold" nodeType="afterEffect">
                                  <p:stCondLst>
                                    <p:cond delay="0"/>
                                  </p:stCondLst>
                                  <p:childTnLst>
                                    <p:set>
                                      <p:cBhvr>
                                        <p:cTn id="66" dur="1" fill="hold">
                                          <p:stCondLst>
                                            <p:cond delay="0"/>
                                          </p:stCondLst>
                                        </p:cTn>
                                        <p:tgtEl>
                                          <p:spTgt spid="57"/>
                                        </p:tgtEl>
                                        <p:attrNameLst>
                                          <p:attrName>style.visibility</p:attrName>
                                        </p:attrNameLst>
                                      </p:cBhvr>
                                      <p:to>
                                        <p:strVal val="visible"/>
                                      </p:to>
                                    </p:set>
                                    <p:animEffect transition="in" filter="wipe(up)">
                                      <p:cBhvr>
                                        <p:cTn id="67" dur="1000"/>
                                        <p:tgtEl>
                                          <p:spTgt spid="5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2" fill="hold" grpId="0" nodeType="click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wipe(right)">
                                      <p:cBhvr>
                                        <p:cTn id="72" dur="2000"/>
                                        <p:tgtEl>
                                          <p:spTgt spid="46"/>
                                        </p:tgtEl>
                                      </p:cBhvr>
                                    </p:animEffect>
                                  </p:childTnLst>
                                </p:cTn>
                              </p:par>
                            </p:childTnLst>
                          </p:cTn>
                        </p:par>
                        <p:par>
                          <p:cTn id="73" fill="hold" nodeType="afterGroup">
                            <p:stCondLst>
                              <p:cond delay="2000"/>
                            </p:stCondLst>
                            <p:childTnLst>
                              <p:par>
                                <p:cTn id="74" presetID="1" presetClass="entr" presetSubtype="0" fill="hold" grpId="0" nodeType="afterEffect">
                                  <p:stCondLst>
                                    <p:cond delay="0"/>
                                  </p:stCondLst>
                                  <p:childTnLst>
                                    <p:set>
                                      <p:cBhvr>
                                        <p:cTn id="75" dur="1" fill="hold">
                                          <p:stCondLst>
                                            <p:cond delay="0"/>
                                          </p:stCondLst>
                                        </p:cTn>
                                        <p:tgtEl>
                                          <p:spTgt spid="47"/>
                                        </p:tgtEl>
                                        <p:attrNameLst>
                                          <p:attrName>style.visibility</p:attrName>
                                        </p:attrNameLst>
                                      </p:cBhvr>
                                      <p:to>
                                        <p:strVal val="visible"/>
                                      </p:to>
                                    </p:set>
                                  </p:childTnLst>
                                </p:cTn>
                              </p:par>
                            </p:childTnLst>
                          </p:cTn>
                        </p:par>
                        <p:par>
                          <p:cTn id="76" fill="hold" nodeType="afterGroup">
                            <p:stCondLst>
                              <p:cond delay="2000"/>
                            </p:stCondLst>
                            <p:childTnLst>
                              <p:par>
                                <p:cTn id="77" presetID="22" presetClass="entr" presetSubtype="1" fill="hold" nodeType="afterEffect">
                                  <p:stCondLst>
                                    <p:cond delay="0"/>
                                  </p:stCondLst>
                                  <p:childTnLst>
                                    <p:set>
                                      <p:cBhvr>
                                        <p:cTn id="78" dur="1" fill="hold">
                                          <p:stCondLst>
                                            <p:cond delay="0"/>
                                          </p:stCondLst>
                                        </p:cTn>
                                        <p:tgtEl>
                                          <p:spTgt spid="64"/>
                                        </p:tgtEl>
                                        <p:attrNameLst>
                                          <p:attrName>style.visibility</p:attrName>
                                        </p:attrNameLst>
                                      </p:cBhvr>
                                      <p:to>
                                        <p:strVal val="visible"/>
                                      </p:to>
                                    </p:set>
                                    <p:animEffect transition="in" filter="wipe(up)">
                                      <p:cBhvr>
                                        <p:cTn id="79"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7" grpId="0"/>
      <p:bldP spid="49" grpId="0"/>
      <p:bldP spid="51" grpId="0"/>
      <p:bldP spid="52" grpId="0"/>
      <p:bldP spid="54" grpId="0"/>
      <p:bldP spid="55" grpId="0"/>
      <p:bldP spid="56" grpId="0"/>
      <p:bldP spid="58" grpId="0" animBg="1"/>
      <p:bldP spid="61" grpId="0"/>
      <p:bldP spid="63" grpId="0" animBg="1"/>
      <p:bldP spid="6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9523BB41-4747-4A1A-9F95-8019464029C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5363" name="Rectangle 2">
            <a:extLst>
              <a:ext uri="{FF2B5EF4-FFF2-40B4-BE49-F238E27FC236}">
                <a16:creationId xmlns:a16="http://schemas.microsoft.com/office/drawing/2014/main" id="{2227EAE1-E81F-40FC-B1CE-A775F5FC075F}"/>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Shutdown Case</a:t>
            </a:r>
          </a:p>
        </p:txBody>
      </p:sp>
      <p:sp>
        <p:nvSpPr>
          <p:cNvPr id="15364" name="Rectangle 4">
            <a:extLst>
              <a:ext uri="{FF2B5EF4-FFF2-40B4-BE49-F238E27FC236}">
                <a16:creationId xmlns:a16="http://schemas.microsoft.com/office/drawing/2014/main" id="{903A681F-EEB4-4EB4-BD37-22A499E59D24}"/>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5365" name="Rectangle 5">
            <a:extLst>
              <a:ext uri="{FF2B5EF4-FFF2-40B4-BE49-F238E27FC236}">
                <a16:creationId xmlns:a16="http://schemas.microsoft.com/office/drawing/2014/main" id="{2BECBCE3-3428-49AE-A4E4-FB504AD7E11B}"/>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pSp>
        <p:nvGrpSpPr>
          <p:cNvPr id="2" name="Group 57">
            <a:extLst>
              <a:ext uri="{FF2B5EF4-FFF2-40B4-BE49-F238E27FC236}">
                <a16:creationId xmlns:a16="http://schemas.microsoft.com/office/drawing/2014/main" id="{3AA86730-10BB-454A-A4C4-06C251A0EEBE}"/>
              </a:ext>
            </a:extLst>
          </p:cNvPr>
          <p:cNvGrpSpPr>
            <a:grpSpLocks/>
          </p:cNvGrpSpPr>
          <p:nvPr/>
        </p:nvGrpSpPr>
        <p:grpSpPr bwMode="auto">
          <a:xfrm>
            <a:off x="838200" y="1336675"/>
            <a:ext cx="6991350" cy="4606925"/>
            <a:chOff x="992" y="1220"/>
            <a:chExt cx="4404" cy="2902"/>
          </a:xfrm>
          <a:noFill/>
        </p:grpSpPr>
        <p:grpSp>
          <p:nvGrpSpPr>
            <p:cNvPr id="3" name="Group 68">
              <a:extLst>
                <a:ext uri="{FF2B5EF4-FFF2-40B4-BE49-F238E27FC236}">
                  <a16:creationId xmlns:a16="http://schemas.microsoft.com/office/drawing/2014/main" id="{68F39E30-973E-4DF1-A76E-2E7AEBC62CDD}"/>
                </a:ext>
              </a:extLst>
            </p:cNvPr>
            <p:cNvGrpSpPr>
              <a:grpSpLocks/>
            </p:cNvGrpSpPr>
            <p:nvPr/>
          </p:nvGrpSpPr>
          <p:grpSpPr bwMode="auto">
            <a:xfrm>
              <a:off x="1714" y="1318"/>
              <a:ext cx="3682" cy="2486"/>
              <a:chOff x="1714" y="1318"/>
              <a:chExt cx="3682" cy="2486"/>
            </a:xfrm>
            <a:grpFill/>
          </p:grpSpPr>
          <p:grpSp>
            <p:nvGrpSpPr>
              <p:cNvPr id="4" name="Group 4">
                <a:extLst>
                  <a:ext uri="{FF2B5EF4-FFF2-40B4-BE49-F238E27FC236}">
                    <a16:creationId xmlns:a16="http://schemas.microsoft.com/office/drawing/2014/main" id="{083370EF-46F2-4D02-A872-0741BCD006B3}"/>
                  </a:ext>
                </a:extLst>
              </p:cNvPr>
              <p:cNvGrpSpPr>
                <a:grpSpLocks/>
              </p:cNvGrpSpPr>
              <p:nvPr/>
            </p:nvGrpSpPr>
            <p:grpSpPr bwMode="auto">
              <a:xfrm>
                <a:off x="1714" y="1322"/>
                <a:ext cx="3682" cy="2482"/>
                <a:chOff x="1889" y="1322"/>
                <a:chExt cx="3401" cy="2482"/>
              </a:xfrm>
              <a:grpFill/>
            </p:grpSpPr>
            <p:sp>
              <p:nvSpPr>
                <p:cNvPr id="102" name="Rectangle 5">
                  <a:extLst>
                    <a:ext uri="{FF2B5EF4-FFF2-40B4-BE49-F238E27FC236}">
                      <a16:creationId xmlns:a16="http://schemas.microsoft.com/office/drawing/2014/main" id="{85468085-36AD-4210-8FDE-CA1080A19C33}"/>
                    </a:ext>
                  </a:extLst>
                </p:cNvPr>
                <p:cNvSpPr>
                  <a:spLocks noChangeArrowheads="1"/>
                </p:cNvSpPr>
                <p:nvPr/>
              </p:nvSpPr>
              <p:spPr bwMode="auto">
                <a:xfrm>
                  <a:off x="1889" y="1322"/>
                  <a:ext cx="3395" cy="2482"/>
                </a:xfrm>
                <a:prstGeom prst="rect">
                  <a:avLst/>
                </a:prstGeom>
                <a:grpFill/>
                <a:ln w="12700">
                  <a:solidFill>
                    <a:schemeClr val="tx1"/>
                  </a:solidFill>
                  <a:miter lim="800000"/>
                  <a:headEnd/>
                  <a:tailEnd/>
                </a:ln>
              </p:spPr>
              <p:txBody>
                <a:bodyPr wrap="none" anchor="ctr"/>
                <a:lstStyle/>
                <a:p>
                  <a:pPr>
                    <a:defRPr/>
                  </a:pPr>
                  <a:endParaRPr lang="en-US">
                    <a:latin typeface="Arial" charset="0"/>
                  </a:endParaRPr>
                </a:p>
              </p:txBody>
            </p:sp>
            <p:sp>
              <p:nvSpPr>
                <p:cNvPr id="103" name="Line 6">
                  <a:extLst>
                    <a:ext uri="{FF2B5EF4-FFF2-40B4-BE49-F238E27FC236}">
                      <a16:creationId xmlns:a16="http://schemas.microsoft.com/office/drawing/2014/main" id="{3703BD7C-B720-47C5-8735-DB8964470A47}"/>
                    </a:ext>
                  </a:extLst>
                </p:cNvPr>
                <p:cNvSpPr>
                  <a:spLocks noChangeShapeType="1"/>
                </p:cNvSpPr>
                <p:nvPr/>
              </p:nvSpPr>
              <p:spPr bwMode="auto">
                <a:xfrm>
                  <a:off x="1889" y="3181"/>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04" name="Line 7">
                  <a:extLst>
                    <a:ext uri="{FF2B5EF4-FFF2-40B4-BE49-F238E27FC236}">
                      <a16:creationId xmlns:a16="http://schemas.microsoft.com/office/drawing/2014/main" id="{A6313A55-F8D6-45A2-B170-193B7DC3BF95}"/>
                    </a:ext>
                  </a:extLst>
                </p:cNvPr>
                <p:cNvSpPr>
                  <a:spLocks noChangeShapeType="1"/>
                </p:cNvSpPr>
                <p:nvPr/>
              </p:nvSpPr>
              <p:spPr bwMode="auto">
                <a:xfrm>
                  <a:off x="1889" y="2563"/>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grpSp>
          <p:sp>
            <p:nvSpPr>
              <p:cNvPr id="90" name="Line 8">
                <a:extLst>
                  <a:ext uri="{FF2B5EF4-FFF2-40B4-BE49-F238E27FC236}">
                    <a16:creationId xmlns:a16="http://schemas.microsoft.com/office/drawing/2014/main" id="{52A1E8DF-E568-4553-82CC-3366F0BFC7F2}"/>
                  </a:ext>
                </a:extLst>
              </p:cNvPr>
              <p:cNvSpPr>
                <a:spLocks noChangeShapeType="1"/>
              </p:cNvSpPr>
              <p:nvPr/>
            </p:nvSpPr>
            <p:spPr bwMode="auto">
              <a:xfrm>
                <a:off x="1714" y="1940"/>
                <a:ext cx="3669" cy="0"/>
              </a:xfrm>
              <a:prstGeom prst="line">
                <a:avLst/>
              </a:prstGeom>
              <a:grpFill/>
              <a:ln w="12700">
                <a:solidFill>
                  <a:schemeClr val="tx1"/>
                </a:solidFill>
                <a:round/>
                <a:headEnd/>
                <a:tailEnd/>
              </a:ln>
            </p:spPr>
            <p:txBody>
              <a:bodyPr/>
              <a:lstStyle/>
              <a:p>
                <a:pPr>
                  <a:defRPr/>
                </a:pPr>
                <a:endParaRPr lang="en-US">
                  <a:latin typeface="Arial" charset="0"/>
                </a:endParaRPr>
              </a:p>
            </p:txBody>
          </p:sp>
          <p:grpSp>
            <p:nvGrpSpPr>
              <p:cNvPr id="5" name="Group 9">
                <a:extLst>
                  <a:ext uri="{FF2B5EF4-FFF2-40B4-BE49-F238E27FC236}">
                    <a16:creationId xmlns:a16="http://schemas.microsoft.com/office/drawing/2014/main" id="{910FB777-366F-489E-ABB1-76C38084FA25}"/>
                  </a:ext>
                </a:extLst>
              </p:cNvPr>
              <p:cNvGrpSpPr>
                <a:grpSpLocks/>
              </p:cNvGrpSpPr>
              <p:nvPr/>
            </p:nvGrpSpPr>
            <p:grpSpPr bwMode="auto">
              <a:xfrm>
                <a:off x="2094" y="1318"/>
                <a:ext cx="3110" cy="2483"/>
                <a:chOff x="2230" y="1346"/>
                <a:chExt cx="3110" cy="2455"/>
              </a:xfrm>
              <a:grpFill/>
            </p:grpSpPr>
            <p:sp>
              <p:nvSpPr>
                <p:cNvPr id="92" name="Line 10">
                  <a:extLst>
                    <a:ext uri="{FF2B5EF4-FFF2-40B4-BE49-F238E27FC236}">
                      <a16:creationId xmlns:a16="http://schemas.microsoft.com/office/drawing/2014/main" id="{F24A766C-B3AB-4FC9-A26C-3ED136FB3A08}"/>
                    </a:ext>
                  </a:extLst>
                </p:cNvPr>
                <p:cNvSpPr>
                  <a:spLocks noChangeShapeType="1"/>
                </p:cNvSpPr>
                <p:nvPr/>
              </p:nvSpPr>
              <p:spPr bwMode="auto">
                <a:xfrm rot="-5400000">
                  <a:off x="307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93" name="Line 11">
                  <a:extLst>
                    <a:ext uri="{FF2B5EF4-FFF2-40B4-BE49-F238E27FC236}">
                      <a16:creationId xmlns:a16="http://schemas.microsoft.com/office/drawing/2014/main" id="{50C67D23-8D2E-411F-B1E5-925983C6CE4C}"/>
                    </a:ext>
                  </a:extLst>
                </p:cNvPr>
                <p:cNvSpPr>
                  <a:spLocks noChangeShapeType="1"/>
                </p:cNvSpPr>
                <p:nvPr/>
              </p:nvSpPr>
              <p:spPr bwMode="auto">
                <a:xfrm rot="-5400000">
                  <a:off x="2729"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94" name="Line 12">
                  <a:extLst>
                    <a:ext uri="{FF2B5EF4-FFF2-40B4-BE49-F238E27FC236}">
                      <a16:creationId xmlns:a16="http://schemas.microsoft.com/office/drawing/2014/main" id="{36B08B80-83C2-454F-B442-05F84E74C20C}"/>
                    </a:ext>
                  </a:extLst>
                </p:cNvPr>
                <p:cNvSpPr>
                  <a:spLocks noChangeShapeType="1"/>
                </p:cNvSpPr>
                <p:nvPr/>
              </p:nvSpPr>
              <p:spPr bwMode="auto">
                <a:xfrm rot="-5400000">
                  <a:off x="3764"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95" name="Line 13">
                  <a:extLst>
                    <a:ext uri="{FF2B5EF4-FFF2-40B4-BE49-F238E27FC236}">
                      <a16:creationId xmlns:a16="http://schemas.microsoft.com/office/drawing/2014/main" id="{DEC6E480-5F15-4CFC-9D53-02C445042CCE}"/>
                    </a:ext>
                  </a:extLst>
                </p:cNvPr>
                <p:cNvSpPr>
                  <a:spLocks noChangeShapeType="1"/>
                </p:cNvSpPr>
                <p:nvPr/>
              </p:nvSpPr>
              <p:spPr bwMode="auto">
                <a:xfrm rot="-5400000">
                  <a:off x="3421"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96" name="Line 14">
                  <a:extLst>
                    <a:ext uri="{FF2B5EF4-FFF2-40B4-BE49-F238E27FC236}">
                      <a16:creationId xmlns:a16="http://schemas.microsoft.com/office/drawing/2014/main" id="{367FC0CA-F33C-4522-9FE9-D90730837FC6}"/>
                    </a:ext>
                  </a:extLst>
                </p:cNvPr>
                <p:cNvSpPr>
                  <a:spLocks noChangeShapeType="1"/>
                </p:cNvSpPr>
                <p:nvPr/>
              </p:nvSpPr>
              <p:spPr bwMode="auto">
                <a:xfrm rot="-5400000">
                  <a:off x="169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97" name="Line 15">
                  <a:extLst>
                    <a:ext uri="{FF2B5EF4-FFF2-40B4-BE49-F238E27FC236}">
                      <a16:creationId xmlns:a16="http://schemas.microsoft.com/office/drawing/2014/main" id="{67B37670-5640-4E45-88A6-1E2369856834}"/>
                    </a:ext>
                  </a:extLst>
                </p:cNvPr>
                <p:cNvSpPr>
                  <a:spLocks noChangeShapeType="1"/>
                </p:cNvSpPr>
                <p:nvPr/>
              </p:nvSpPr>
              <p:spPr bwMode="auto">
                <a:xfrm rot="-5400000">
                  <a:off x="1348"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98" name="Line 16">
                  <a:extLst>
                    <a:ext uri="{FF2B5EF4-FFF2-40B4-BE49-F238E27FC236}">
                      <a16:creationId xmlns:a16="http://schemas.microsoft.com/office/drawing/2014/main" id="{E338052E-1C9F-4EEF-8508-4CE6A8958171}"/>
                    </a:ext>
                  </a:extLst>
                </p:cNvPr>
                <p:cNvSpPr>
                  <a:spLocks noChangeShapeType="1"/>
                </p:cNvSpPr>
                <p:nvPr/>
              </p:nvSpPr>
              <p:spPr bwMode="auto">
                <a:xfrm rot="-5400000">
                  <a:off x="100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99" name="Line 17">
                  <a:extLst>
                    <a:ext uri="{FF2B5EF4-FFF2-40B4-BE49-F238E27FC236}">
                      <a16:creationId xmlns:a16="http://schemas.microsoft.com/office/drawing/2014/main" id="{25A3981F-7F32-4DFD-9FFB-F9AB4C1450B5}"/>
                    </a:ext>
                  </a:extLst>
                </p:cNvPr>
                <p:cNvSpPr>
                  <a:spLocks noChangeShapeType="1"/>
                </p:cNvSpPr>
                <p:nvPr/>
              </p:nvSpPr>
              <p:spPr bwMode="auto">
                <a:xfrm rot="-5400000">
                  <a:off x="238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00" name="Line 18">
                  <a:extLst>
                    <a:ext uri="{FF2B5EF4-FFF2-40B4-BE49-F238E27FC236}">
                      <a16:creationId xmlns:a16="http://schemas.microsoft.com/office/drawing/2014/main" id="{6C7223CD-A086-4B3A-9EDA-72D4A3E40BE4}"/>
                    </a:ext>
                  </a:extLst>
                </p:cNvPr>
                <p:cNvSpPr>
                  <a:spLocks noChangeShapeType="1"/>
                </p:cNvSpPr>
                <p:nvPr/>
              </p:nvSpPr>
              <p:spPr bwMode="auto">
                <a:xfrm rot="-5400000">
                  <a:off x="2040"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01" name="Line 19">
                  <a:extLst>
                    <a:ext uri="{FF2B5EF4-FFF2-40B4-BE49-F238E27FC236}">
                      <a16:creationId xmlns:a16="http://schemas.microsoft.com/office/drawing/2014/main" id="{6966FCFE-AB21-4B6F-B4D5-F05FCFDD9ACC}"/>
                    </a:ext>
                  </a:extLst>
                </p:cNvPr>
                <p:cNvSpPr>
                  <a:spLocks noChangeShapeType="1"/>
                </p:cNvSpPr>
                <p:nvPr/>
              </p:nvSpPr>
              <p:spPr bwMode="auto">
                <a:xfrm rot="-5400000">
                  <a:off x="411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grpSp>
        </p:grpSp>
        <p:sp>
          <p:nvSpPr>
            <p:cNvPr id="70" name="Text Box 20">
              <a:extLst>
                <a:ext uri="{FF2B5EF4-FFF2-40B4-BE49-F238E27FC236}">
                  <a16:creationId xmlns:a16="http://schemas.microsoft.com/office/drawing/2014/main" id="{7CE04E71-3D4A-4C19-A4CE-0BAAF7FA611D}"/>
                </a:ext>
              </a:extLst>
            </p:cNvPr>
            <p:cNvSpPr txBox="1">
              <a:spLocks noChangeArrowheads="1"/>
            </p:cNvSpPr>
            <p:nvPr/>
          </p:nvSpPr>
          <p:spPr bwMode="auto">
            <a:xfrm rot="-5400000">
              <a:off x="422" y="2353"/>
              <a:ext cx="1372" cy="231"/>
            </a:xfrm>
            <a:prstGeom prst="rect">
              <a:avLst/>
            </a:prstGeom>
            <a:grpFill/>
            <a:ln w="9525">
              <a:noFill/>
              <a:miter lim="800000"/>
              <a:headEnd/>
              <a:tailEnd/>
            </a:ln>
          </p:spPr>
          <p:txBody>
            <a:bodyPr wrap="none">
              <a:spAutoFit/>
            </a:bodyPr>
            <a:lstStyle/>
            <a:p>
              <a:pPr>
                <a:defRPr/>
              </a:pPr>
              <a:r>
                <a:rPr lang="en-US" b="1">
                  <a:latin typeface="Arial" charset="0"/>
                </a:rPr>
                <a:t>Cost and Revenue</a:t>
              </a:r>
            </a:p>
          </p:txBody>
        </p:sp>
        <p:grpSp>
          <p:nvGrpSpPr>
            <p:cNvPr id="6" name="Group 21">
              <a:extLst>
                <a:ext uri="{FF2B5EF4-FFF2-40B4-BE49-F238E27FC236}">
                  <a16:creationId xmlns:a16="http://schemas.microsoft.com/office/drawing/2014/main" id="{7E23E1A1-5FB6-4676-A6FE-97A497987CC7}"/>
                </a:ext>
              </a:extLst>
            </p:cNvPr>
            <p:cNvGrpSpPr>
              <a:grpSpLocks/>
            </p:cNvGrpSpPr>
            <p:nvPr/>
          </p:nvGrpSpPr>
          <p:grpSpPr bwMode="auto">
            <a:xfrm>
              <a:off x="1389" y="1220"/>
              <a:ext cx="364" cy="2676"/>
              <a:chOff x="1389" y="1220"/>
              <a:chExt cx="364" cy="2676"/>
            </a:xfrm>
            <a:grpFill/>
          </p:grpSpPr>
          <p:sp>
            <p:nvSpPr>
              <p:cNvPr id="84" name="Text Box 22">
                <a:extLst>
                  <a:ext uri="{FF2B5EF4-FFF2-40B4-BE49-F238E27FC236}">
                    <a16:creationId xmlns:a16="http://schemas.microsoft.com/office/drawing/2014/main" id="{6DA617A0-117C-479F-B421-D0C66284AE6E}"/>
                  </a:ext>
                </a:extLst>
              </p:cNvPr>
              <p:cNvSpPr txBox="1">
                <a:spLocks noChangeArrowheads="1"/>
              </p:cNvSpPr>
              <p:nvPr/>
            </p:nvSpPr>
            <p:spPr bwMode="auto">
              <a:xfrm>
                <a:off x="1389" y="1220"/>
                <a:ext cx="364" cy="192"/>
              </a:xfrm>
              <a:prstGeom prst="rect">
                <a:avLst/>
              </a:prstGeom>
              <a:grpFill/>
              <a:ln w="9525">
                <a:noFill/>
                <a:miter lim="800000"/>
                <a:headEnd/>
                <a:tailEnd/>
              </a:ln>
            </p:spPr>
            <p:txBody>
              <a:bodyPr wrap="none">
                <a:spAutoFit/>
              </a:bodyPr>
              <a:lstStyle/>
              <a:p>
                <a:pPr>
                  <a:defRPr/>
                </a:pPr>
                <a:r>
                  <a:rPr lang="en-US" sz="1400" b="1">
                    <a:latin typeface="Arial" charset="0"/>
                  </a:rPr>
                  <a:t>$200</a:t>
                </a:r>
              </a:p>
            </p:txBody>
          </p:sp>
          <p:sp>
            <p:nvSpPr>
              <p:cNvPr id="85" name="Text Box 23">
                <a:extLst>
                  <a:ext uri="{FF2B5EF4-FFF2-40B4-BE49-F238E27FC236}">
                    <a16:creationId xmlns:a16="http://schemas.microsoft.com/office/drawing/2014/main" id="{452DD48C-1B1C-4AE1-9658-5C315FF8ABC1}"/>
                  </a:ext>
                </a:extLst>
              </p:cNvPr>
              <p:cNvSpPr txBox="1">
                <a:spLocks noChangeArrowheads="1"/>
              </p:cNvSpPr>
              <p:nvPr/>
            </p:nvSpPr>
            <p:spPr bwMode="auto">
              <a:xfrm>
                <a:off x="1451" y="1841"/>
                <a:ext cx="302" cy="192"/>
              </a:xfrm>
              <a:prstGeom prst="rect">
                <a:avLst/>
              </a:prstGeom>
              <a:grpFill/>
              <a:ln w="9525">
                <a:noFill/>
                <a:miter lim="800000"/>
                <a:headEnd/>
                <a:tailEnd/>
              </a:ln>
            </p:spPr>
            <p:txBody>
              <a:bodyPr wrap="none">
                <a:spAutoFit/>
              </a:bodyPr>
              <a:lstStyle/>
              <a:p>
                <a:pPr>
                  <a:defRPr/>
                </a:pPr>
                <a:r>
                  <a:rPr lang="en-US" sz="1400" b="1">
                    <a:latin typeface="Arial" charset="0"/>
                  </a:rPr>
                  <a:t>150</a:t>
                </a:r>
              </a:p>
            </p:txBody>
          </p:sp>
          <p:sp>
            <p:nvSpPr>
              <p:cNvPr id="86" name="Text Box 24">
                <a:extLst>
                  <a:ext uri="{FF2B5EF4-FFF2-40B4-BE49-F238E27FC236}">
                    <a16:creationId xmlns:a16="http://schemas.microsoft.com/office/drawing/2014/main" id="{229E7217-0F42-42D1-B176-BB6825A6E161}"/>
                  </a:ext>
                </a:extLst>
              </p:cNvPr>
              <p:cNvSpPr txBox="1">
                <a:spLocks noChangeArrowheads="1"/>
              </p:cNvSpPr>
              <p:nvPr/>
            </p:nvSpPr>
            <p:spPr bwMode="auto">
              <a:xfrm>
                <a:off x="1451" y="2462"/>
                <a:ext cx="302" cy="192"/>
              </a:xfrm>
              <a:prstGeom prst="rect">
                <a:avLst/>
              </a:prstGeom>
              <a:grpFill/>
              <a:ln w="9525">
                <a:noFill/>
                <a:miter lim="800000"/>
                <a:headEnd/>
                <a:tailEnd/>
              </a:ln>
            </p:spPr>
            <p:txBody>
              <a:bodyPr wrap="none">
                <a:spAutoFit/>
              </a:bodyPr>
              <a:lstStyle/>
              <a:p>
                <a:pPr>
                  <a:defRPr/>
                </a:pPr>
                <a:r>
                  <a:rPr lang="en-US" sz="1400" b="1">
                    <a:latin typeface="Arial" charset="0"/>
                  </a:rPr>
                  <a:t>100</a:t>
                </a:r>
              </a:p>
            </p:txBody>
          </p:sp>
          <p:sp>
            <p:nvSpPr>
              <p:cNvPr id="87" name="Text Box 25">
                <a:extLst>
                  <a:ext uri="{FF2B5EF4-FFF2-40B4-BE49-F238E27FC236}">
                    <a16:creationId xmlns:a16="http://schemas.microsoft.com/office/drawing/2014/main" id="{0EEC6453-E15B-4893-BFD2-0646D41DA392}"/>
                  </a:ext>
                </a:extLst>
              </p:cNvPr>
              <p:cNvSpPr txBox="1">
                <a:spLocks noChangeArrowheads="1"/>
              </p:cNvSpPr>
              <p:nvPr/>
            </p:nvSpPr>
            <p:spPr bwMode="auto">
              <a:xfrm>
                <a:off x="1513" y="3083"/>
                <a:ext cx="240" cy="192"/>
              </a:xfrm>
              <a:prstGeom prst="rect">
                <a:avLst/>
              </a:prstGeom>
              <a:grpFill/>
              <a:ln w="9525">
                <a:noFill/>
                <a:miter lim="800000"/>
                <a:headEnd/>
                <a:tailEnd/>
              </a:ln>
            </p:spPr>
            <p:txBody>
              <a:bodyPr wrap="none">
                <a:spAutoFit/>
              </a:bodyPr>
              <a:lstStyle/>
              <a:p>
                <a:pPr>
                  <a:defRPr/>
                </a:pPr>
                <a:r>
                  <a:rPr lang="en-US" sz="1400" b="1">
                    <a:latin typeface="Arial" charset="0"/>
                  </a:rPr>
                  <a:t>50</a:t>
                </a:r>
              </a:p>
            </p:txBody>
          </p:sp>
          <p:sp>
            <p:nvSpPr>
              <p:cNvPr id="88" name="Text Box 26">
                <a:extLst>
                  <a:ext uri="{FF2B5EF4-FFF2-40B4-BE49-F238E27FC236}">
                    <a16:creationId xmlns:a16="http://schemas.microsoft.com/office/drawing/2014/main" id="{04EBD15F-F432-49CC-8E37-8DAC5E8655B9}"/>
                  </a:ext>
                </a:extLst>
              </p:cNvPr>
              <p:cNvSpPr txBox="1">
                <a:spLocks noChangeArrowheads="1"/>
              </p:cNvSpPr>
              <p:nvPr/>
            </p:nvSpPr>
            <p:spPr bwMode="auto">
              <a:xfrm>
                <a:off x="1575" y="3704"/>
                <a:ext cx="178" cy="192"/>
              </a:xfrm>
              <a:prstGeom prst="rect">
                <a:avLst/>
              </a:prstGeom>
              <a:grpFill/>
              <a:ln w="9525">
                <a:noFill/>
                <a:miter lim="800000"/>
                <a:headEnd/>
                <a:tailEnd/>
              </a:ln>
            </p:spPr>
            <p:txBody>
              <a:bodyPr wrap="none">
                <a:spAutoFit/>
              </a:bodyPr>
              <a:lstStyle/>
              <a:p>
                <a:pPr>
                  <a:defRPr/>
                </a:pPr>
                <a:r>
                  <a:rPr lang="en-US" sz="1400" b="1">
                    <a:latin typeface="Arial" charset="0"/>
                  </a:rPr>
                  <a:t>0</a:t>
                </a:r>
              </a:p>
            </p:txBody>
          </p:sp>
        </p:grpSp>
        <p:grpSp>
          <p:nvGrpSpPr>
            <p:cNvPr id="7" name="Group 27">
              <a:extLst>
                <a:ext uri="{FF2B5EF4-FFF2-40B4-BE49-F238E27FC236}">
                  <a16:creationId xmlns:a16="http://schemas.microsoft.com/office/drawing/2014/main" id="{7C062CB8-C3C8-43F7-9FFC-1CB580C90CFC}"/>
                </a:ext>
              </a:extLst>
            </p:cNvPr>
            <p:cNvGrpSpPr>
              <a:grpSpLocks/>
            </p:cNvGrpSpPr>
            <p:nvPr/>
          </p:nvGrpSpPr>
          <p:grpSpPr bwMode="auto">
            <a:xfrm>
              <a:off x="1958" y="3789"/>
              <a:ext cx="3267" cy="192"/>
              <a:chOff x="1958" y="3789"/>
              <a:chExt cx="3267" cy="192"/>
            </a:xfrm>
            <a:grpFill/>
          </p:grpSpPr>
          <p:sp>
            <p:nvSpPr>
              <p:cNvPr id="74" name="Text Box 28">
                <a:extLst>
                  <a:ext uri="{FF2B5EF4-FFF2-40B4-BE49-F238E27FC236}">
                    <a16:creationId xmlns:a16="http://schemas.microsoft.com/office/drawing/2014/main" id="{76A1FFBD-A120-44A6-8574-46199AAD03BD}"/>
                  </a:ext>
                </a:extLst>
              </p:cNvPr>
              <p:cNvSpPr txBox="1">
                <a:spLocks noChangeArrowheads="1"/>
              </p:cNvSpPr>
              <p:nvPr/>
            </p:nvSpPr>
            <p:spPr bwMode="auto">
              <a:xfrm>
                <a:off x="1958" y="3789"/>
                <a:ext cx="178" cy="192"/>
              </a:xfrm>
              <a:prstGeom prst="rect">
                <a:avLst/>
              </a:prstGeom>
              <a:grpFill/>
              <a:ln w="9525">
                <a:noFill/>
                <a:miter lim="800000"/>
                <a:headEnd/>
                <a:tailEnd/>
              </a:ln>
            </p:spPr>
            <p:txBody>
              <a:bodyPr wrap="none">
                <a:spAutoFit/>
              </a:bodyPr>
              <a:lstStyle/>
              <a:p>
                <a:pPr>
                  <a:defRPr/>
                </a:pPr>
                <a:r>
                  <a:rPr lang="en-US" sz="1400" b="1">
                    <a:latin typeface="Arial" charset="0"/>
                  </a:rPr>
                  <a:t>1</a:t>
                </a:r>
              </a:p>
            </p:txBody>
          </p:sp>
          <p:sp>
            <p:nvSpPr>
              <p:cNvPr id="75" name="Text Box 29">
                <a:extLst>
                  <a:ext uri="{FF2B5EF4-FFF2-40B4-BE49-F238E27FC236}">
                    <a16:creationId xmlns:a16="http://schemas.microsoft.com/office/drawing/2014/main" id="{8A269E31-54B7-43D2-9C2F-F6751A2692C5}"/>
                  </a:ext>
                </a:extLst>
              </p:cNvPr>
              <p:cNvSpPr txBox="1">
                <a:spLocks noChangeArrowheads="1"/>
              </p:cNvSpPr>
              <p:nvPr/>
            </p:nvSpPr>
            <p:spPr bwMode="auto">
              <a:xfrm>
                <a:off x="2306" y="3789"/>
                <a:ext cx="178" cy="192"/>
              </a:xfrm>
              <a:prstGeom prst="rect">
                <a:avLst/>
              </a:prstGeom>
              <a:grpFill/>
              <a:ln w="9525">
                <a:noFill/>
                <a:miter lim="800000"/>
                <a:headEnd/>
                <a:tailEnd/>
              </a:ln>
            </p:spPr>
            <p:txBody>
              <a:bodyPr wrap="none">
                <a:spAutoFit/>
              </a:bodyPr>
              <a:lstStyle/>
              <a:p>
                <a:pPr>
                  <a:defRPr/>
                </a:pPr>
                <a:r>
                  <a:rPr lang="en-US" sz="1400" b="1">
                    <a:latin typeface="Arial" charset="0"/>
                  </a:rPr>
                  <a:t>2</a:t>
                </a:r>
              </a:p>
            </p:txBody>
          </p:sp>
          <p:sp>
            <p:nvSpPr>
              <p:cNvPr id="76" name="Text Box 30">
                <a:extLst>
                  <a:ext uri="{FF2B5EF4-FFF2-40B4-BE49-F238E27FC236}">
                    <a16:creationId xmlns:a16="http://schemas.microsoft.com/office/drawing/2014/main" id="{2DE081D4-DC22-4DAB-A9C1-755F8BF314CE}"/>
                  </a:ext>
                </a:extLst>
              </p:cNvPr>
              <p:cNvSpPr txBox="1">
                <a:spLocks noChangeArrowheads="1"/>
              </p:cNvSpPr>
              <p:nvPr/>
            </p:nvSpPr>
            <p:spPr bwMode="auto">
              <a:xfrm>
                <a:off x="2640" y="3789"/>
                <a:ext cx="178" cy="192"/>
              </a:xfrm>
              <a:prstGeom prst="rect">
                <a:avLst/>
              </a:prstGeom>
              <a:grpFill/>
              <a:ln w="9525">
                <a:noFill/>
                <a:miter lim="800000"/>
                <a:headEnd/>
                <a:tailEnd/>
              </a:ln>
            </p:spPr>
            <p:txBody>
              <a:bodyPr wrap="none">
                <a:spAutoFit/>
              </a:bodyPr>
              <a:lstStyle/>
              <a:p>
                <a:pPr>
                  <a:defRPr/>
                </a:pPr>
                <a:r>
                  <a:rPr lang="en-US" sz="1400" b="1">
                    <a:latin typeface="Arial" charset="0"/>
                  </a:rPr>
                  <a:t>3</a:t>
                </a:r>
              </a:p>
            </p:txBody>
          </p:sp>
          <p:sp>
            <p:nvSpPr>
              <p:cNvPr id="77" name="Text Box 31">
                <a:extLst>
                  <a:ext uri="{FF2B5EF4-FFF2-40B4-BE49-F238E27FC236}">
                    <a16:creationId xmlns:a16="http://schemas.microsoft.com/office/drawing/2014/main" id="{E970E163-0006-4105-97EC-32F574BDCFB6}"/>
                  </a:ext>
                </a:extLst>
              </p:cNvPr>
              <p:cNvSpPr txBox="1">
                <a:spLocks noChangeArrowheads="1"/>
              </p:cNvSpPr>
              <p:nvPr/>
            </p:nvSpPr>
            <p:spPr bwMode="auto">
              <a:xfrm>
                <a:off x="2981" y="3789"/>
                <a:ext cx="178" cy="192"/>
              </a:xfrm>
              <a:prstGeom prst="rect">
                <a:avLst/>
              </a:prstGeom>
              <a:grpFill/>
              <a:ln w="9525">
                <a:noFill/>
                <a:miter lim="800000"/>
                <a:headEnd/>
                <a:tailEnd/>
              </a:ln>
            </p:spPr>
            <p:txBody>
              <a:bodyPr wrap="none">
                <a:spAutoFit/>
              </a:bodyPr>
              <a:lstStyle/>
              <a:p>
                <a:pPr>
                  <a:defRPr/>
                </a:pPr>
                <a:r>
                  <a:rPr lang="en-US" sz="1400" b="1">
                    <a:latin typeface="Arial" charset="0"/>
                  </a:rPr>
                  <a:t>4</a:t>
                </a:r>
              </a:p>
            </p:txBody>
          </p:sp>
          <p:sp>
            <p:nvSpPr>
              <p:cNvPr id="78" name="Text Box 32">
                <a:extLst>
                  <a:ext uri="{FF2B5EF4-FFF2-40B4-BE49-F238E27FC236}">
                    <a16:creationId xmlns:a16="http://schemas.microsoft.com/office/drawing/2014/main" id="{BF8FB3F7-BDFF-44E4-9C1C-8CCD0927A39A}"/>
                  </a:ext>
                </a:extLst>
              </p:cNvPr>
              <p:cNvSpPr txBox="1">
                <a:spLocks noChangeArrowheads="1"/>
              </p:cNvSpPr>
              <p:nvPr/>
            </p:nvSpPr>
            <p:spPr bwMode="auto">
              <a:xfrm>
                <a:off x="3322" y="3789"/>
                <a:ext cx="178" cy="192"/>
              </a:xfrm>
              <a:prstGeom prst="rect">
                <a:avLst/>
              </a:prstGeom>
              <a:grpFill/>
              <a:ln w="9525">
                <a:noFill/>
                <a:miter lim="800000"/>
                <a:headEnd/>
                <a:tailEnd/>
              </a:ln>
            </p:spPr>
            <p:txBody>
              <a:bodyPr wrap="none">
                <a:spAutoFit/>
              </a:bodyPr>
              <a:lstStyle/>
              <a:p>
                <a:pPr>
                  <a:defRPr/>
                </a:pPr>
                <a:r>
                  <a:rPr lang="en-US" sz="1400" b="1">
                    <a:latin typeface="Arial" charset="0"/>
                  </a:rPr>
                  <a:t>5</a:t>
                </a:r>
              </a:p>
            </p:txBody>
          </p:sp>
          <p:sp>
            <p:nvSpPr>
              <p:cNvPr id="79" name="Text Box 33">
                <a:extLst>
                  <a:ext uri="{FF2B5EF4-FFF2-40B4-BE49-F238E27FC236}">
                    <a16:creationId xmlns:a16="http://schemas.microsoft.com/office/drawing/2014/main" id="{EA8379A2-D18A-443C-A604-D98A946F94F7}"/>
                  </a:ext>
                </a:extLst>
              </p:cNvPr>
              <p:cNvSpPr txBox="1">
                <a:spLocks noChangeArrowheads="1"/>
              </p:cNvSpPr>
              <p:nvPr/>
            </p:nvSpPr>
            <p:spPr bwMode="auto">
              <a:xfrm>
                <a:off x="3663" y="3789"/>
                <a:ext cx="178" cy="192"/>
              </a:xfrm>
              <a:prstGeom prst="rect">
                <a:avLst/>
              </a:prstGeom>
              <a:grpFill/>
              <a:ln w="9525">
                <a:noFill/>
                <a:miter lim="800000"/>
                <a:headEnd/>
                <a:tailEnd/>
              </a:ln>
            </p:spPr>
            <p:txBody>
              <a:bodyPr wrap="none">
                <a:spAutoFit/>
              </a:bodyPr>
              <a:lstStyle/>
              <a:p>
                <a:pPr>
                  <a:defRPr/>
                </a:pPr>
                <a:r>
                  <a:rPr lang="en-US" sz="1400" b="1">
                    <a:latin typeface="Arial" charset="0"/>
                  </a:rPr>
                  <a:t>6</a:t>
                </a:r>
              </a:p>
            </p:txBody>
          </p:sp>
          <p:sp>
            <p:nvSpPr>
              <p:cNvPr id="80" name="Text Box 34">
                <a:extLst>
                  <a:ext uri="{FF2B5EF4-FFF2-40B4-BE49-F238E27FC236}">
                    <a16:creationId xmlns:a16="http://schemas.microsoft.com/office/drawing/2014/main" id="{EFB7BE60-E5AE-496B-879E-E44DD6446E1D}"/>
                  </a:ext>
                </a:extLst>
              </p:cNvPr>
              <p:cNvSpPr txBox="1">
                <a:spLocks noChangeArrowheads="1"/>
              </p:cNvSpPr>
              <p:nvPr/>
            </p:nvSpPr>
            <p:spPr bwMode="auto">
              <a:xfrm>
                <a:off x="3997" y="3789"/>
                <a:ext cx="178" cy="192"/>
              </a:xfrm>
              <a:prstGeom prst="rect">
                <a:avLst/>
              </a:prstGeom>
              <a:grpFill/>
              <a:ln w="9525">
                <a:noFill/>
                <a:miter lim="800000"/>
                <a:headEnd/>
                <a:tailEnd/>
              </a:ln>
            </p:spPr>
            <p:txBody>
              <a:bodyPr wrap="none">
                <a:spAutoFit/>
              </a:bodyPr>
              <a:lstStyle/>
              <a:p>
                <a:pPr>
                  <a:defRPr/>
                </a:pPr>
                <a:r>
                  <a:rPr lang="en-US" sz="1400" b="1">
                    <a:latin typeface="Arial" charset="0"/>
                  </a:rPr>
                  <a:t>7</a:t>
                </a:r>
              </a:p>
            </p:txBody>
          </p:sp>
          <p:sp>
            <p:nvSpPr>
              <p:cNvPr id="81" name="Text Box 35">
                <a:extLst>
                  <a:ext uri="{FF2B5EF4-FFF2-40B4-BE49-F238E27FC236}">
                    <a16:creationId xmlns:a16="http://schemas.microsoft.com/office/drawing/2014/main" id="{356D8CBF-6787-4823-8457-C5D0CDB2BFA3}"/>
                  </a:ext>
                </a:extLst>
              </p:cNvPr>
              <p:cNvSpPr txBox="1">
                <a:spLocks noChangeArrowheads="1"/>
              </p:cNvSpPr>
              <p:nvPr/>
            </p:nvSpPr>
            <p:spPr bwMode="auto">
              <a:xfrm>
                <a:off x="4338" y="3789"/>
                <a:ext cx="178" cy="192"/>
              </a:xfrm>
              <a:prstGeom prst="rect">
                <a:avLst/>
              </a:prstGeom>
              <a:grpFill/>
              <a:ln w="9525">
                <a:noFill/>
                <a:miter lim="800000"/>
                <a:headEnd/>
                <a:tailEnd/>
              </a:ln>
            </p:spPr>
            <p:txBody>
              <a:bodyPr wrap="none">
                <a:spAutoFit/>
              </a:bodyPr>
              <a:lstStyle/>
              <a:p>
                <a:pPr>
                  <a:defRPr/>
                </a:pPr>
                <a:r>
                  <a:rPr lang="en-US" sz="1400" b="1">
                    <a:latin typeface="Arial" charset="0"/>
                  </a:rPr>
                  <a:t>8</a:t>
                </a:r>
              </a:p>
            </p:txBody>
          </p:sp>
          <p:sp>
            <p:nvSpPr>
              <p:cNvPr id="82" name="Text Box 36">
                <a:extLst>
                  <a:ext uri="{FF2B5EF4-FFF2-40B4-BE49-F238E27FC236}">
                    <a16:creationId xmlns:a16="http://schemas.microsoft.com/office/drawing/2014/main" id="{3516D20B-5677-49BC-B006-51DF3D44D63F}"/>
                  </a:ext>
                </a:extLst>
              </p:cNvPr>
              <p:cNvSpPr txBox="1">
                <a:spLocks noChangeArrowheads="1"/>
              </p:cNvSpPr>
              <p:nvPr/>
            </p:nvSpPr>
            <p:spPr bwMode="auto">
              <a:xfrm>
                <a:off x="4679" y="3789"/>
                <a:ext cx="178" cy="192"/>
              </a:xfrm>
              <a:prstGeom prst="rect">
                <a:avLst/>
              </a:prstGeom>
              <a:grpFill/>
              <a:ln w="9525">
                <a:noFill/>
                <a:miter lim="800000"/>
                <a:headEnd/>
                <a:tailEnd/>
              </a:ln>
            </p:spPr>
            <p:txBody>
              <a:bodyPr wrap="none">
                <a:spAutoFit/>
              </a:bodyPr>
              <a:lstStyle/>
              <a:p>
                <a:pPr>
                  <a:defRPr/>
                </a:pPr>
                <a:r>
                  <a:rPr lang="en-US" sz="1400" b="1">
                    <a:latin typeface="Arial" charset="0"/>
                  </a:rPr>
                  <a:t>9</a:t>
                </a:r>
              </a:p>
            </p:txBody>
          </p:sp>
          <p:sp>
            <p:nvSpPr>
              <p:cNvPr id="83" name="Text Box 37">
                <a:extLst>
                  <a:ext uri="{FF2B5EF4-FFF2-40B4-BE49-F238E27FC236}">
                    <a16:creationId xmlns:a16="http://schemas.microsoft.com/office/drawing/2014/main" id="{2DFD0A73-3159-4D2C-A770-BAA6939084B0}"/>
                  </a:ext>
                </a:extLst>
              </p:cNvPr>
              <p:cNvSpPr txBox="1">
                <a:spLocks noChangeArrowheads="1"/>
              </p:cNvSpPr>
              <p:nvPr/>
            </p:nvSpPr>
            <p:spPr bwMode="auto">
              <a:xfrm>
                <a:off x="4985" y="3789"/>
                <a:ext cx="240" cy="192"/>
              </a:xfrm>
              <a:prstGeom prst="rect">
                <a:avLst/>
              </a:prstGeom>
              <a:grpFill/>
              <a:ln w="9525">
                <a:noFill/>
                <a:miter lim="800000"/>
                <a:headEnd/>
                <a:tailEnd/>
              </a:ln>
            </p:spPr>
            <p:txBody>
              <a:bodyPr wrap="none">
                <a:spAutoFit/>
              </a:bodyPr>
              <a:lstStyle/>
              <a:p>
                <a:pPr>
                  <a:defRPr/>
                </a:pPr>
                <a:r>
                  <a:rPr lang="en-US" sz="1400" b="1">
                    <a:latin typeface="Arial" charset="0"/>
                  </a:rPr>
                  <a:t>10</a:t>
                </a:r>
              </a:p>
            </p:txBody>
          </p:sp>
        </p:grpSp>
        <p:sp>
          <p:nvSpPr>
            <p:cNvPr id="73" name="Text Box 38">
              <a:extLst>
                <a:ext uri="{FF2B5EF4-FFF2-40B4-BE49-F238E27FC236}">
                  <a16:creationId xmlns:a16="http://schemas.microsoft.com/office/drawing/2014/main" id="{0C27DA12-A4D4-4773-98CD-152E68C86F5C}"/>
                </a:ext>
              </a:extLst>
            </p:cNvPr>
            <p:cNvSpPr txBox="1">
              <a:spLocks noChangeArrowheads="1"/>
            </p:cNvSpPr>
            <p:nvPr/>
          </p:nvSpPr>
          <p:spPr bwMode="auto">
            <a:xfrm>
              <a:off x="3253" y="3891"/>
              <a:ext cx="588" cy="231"/>
            </a:xfrm>
            <a:prstGeom prst="rect">
              <a:avLst/>
            </a:prstGeom>
            <a:grpFill/>
            <a:ln w="9525">
              <a:noFill/>
              <a:miter lim="800000"/>
              <a:headEnd/>
              <a:tailEnd/>
            </a:ln>
          </p:spPr>
          <p:txBody>
            <a:bodyPr wrap="none">
              <a:spAutoFit/>
            </a:bodyPr>
            <a:lstStyle/>
            <a:p>
              <a:pPr>
                <a:defRPr/>
              </a:pPr>
              <a:r>
                <a:rPr lang="en-US" b="1">
                  <a:latin typeface="Arial" charset="0"/>
                </a:rPr>
                <a:t>Output</a:t>
              </a:r>
            </a:p>
          </p:txBody>
        </p:sp>
      </p:grpSp>
      <p:sp>
        <p:nvSpPr>
          <p:cNvPr id="105" name="Line 43">
            <a:extLst>
              <a:ext uri="{FF2B5EF4-FFF2-40B4-BE49-F238E27FC236}">
                <a16:creationId xmlns:a16="http://schemas.microsoft.com/office/drawing/2014/main" id="{EAB83EA4-6B85-4412-84CA-E42883FF0F87}"/>
              </a:ext>
            </a:extLst>
          </p:cNvPr>
          <p:cNvSpPr>
            <a:spLocks noChangeShapeType="1"/>
          </p:cNvSpPr>
          <p:nvPr/>
        </p:nvSpPr>
        <p:spPr bwMode="auto">
          <a:xfrm>
            <a:off x="1973263" y="4038600"/>
            <a:ext cx="5649912" cy="0"/>
          </a:xfrm>
          <a:prstGeom prst="line">
            <a:avLst/>
          </a:prstGeom>
          <a:noFill/>
          <a:ln w="571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6" name="Text Box 44">
            <a:extLst>
              <a:ext uri="{FF2B5EF4-FFF2-40B4-BE49-F238E27FC236}">
                <a16:creationId xmlns:a16="http://schemas.microsoft.com/office/drawing/2014/main" id="{EAD6B928-4DF9-4F16-9A77-C28D13D53EE9}"/>
              </a:ext>
            </a:extLst>
          </p:cNvPr>
          <p:cNvSpPr txBox="1">
            <a:spLocks noChangeArrowheads="1"/>
          </p:cNvSpPr>
          <p:nvPr/>
        </p:nvSpPr>
        <p:spPr bwMode="auto">
          <a:xfrm>
            <a:off x="7666038" y="3886200"/>
            <a:ext cx="8683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MR = P</a:t>
            </a:r>
          </a:p>
        </p:txBody>
      </p:sp>
      <p:sp>
        <p:nvSpPr>
          <p:cNvPr id="107" name="Freeform 45">
            <a:extLst>
              <a:ext uri="{FF2B5EF4-FFF2-40B4-BE49-F238E27FC236}">
                <a16:creationId xmlns:a16="http://schemas.microsoft.com/office/drawing/2014/main" id="{F46CEE9E-CABB-4770-8527-B0E8D2883F19}"/>
              </a:ext>
            </a:extLst>
          </p:cNvPr>
          <p:cNvSpPr>
            <a:spLocks/>
          </p:cNvSpPr>
          <p:nvPr/>
        </p:nvSpPr>
        <p:spPr bwMode="auto">
          <a:xfrm>
            <a:off x="2301875" y="2481263"/>
            <a:ext cx="4899025" cy="1820862"/>
          </a:xfrm>
          <a:custGeom>
            <a:avLst/>
            <a:gdLst>
              <a:gd name="T0" fmla="*/ 0 w 3182"/>
              <a:gd name="T1" fmla="*/ 2147483647 h 1099"/>
              <a:gd name="T2" fmla="*/ 2147483647 w 3182"/>
              <a:gd name="T3" fmla="*/ 2147483647 h 1099"/>
              <a:gd name="T4" fmla="*/ 2147483647 w 3182"/>
              <a:gd name="T5" fmla="*/ 2147483647 h 1099"/>
              <a:gd name="T6" fmla="*/ 2147483647 w 3182"/>
              <a:gd name="T7" fmla="*/ 2147483647 h 1099"/>
              <a:gd name="T8" fmla="*/ 2147483647 w 3182"/>
              <a:gd name="T9" fmla="*/ 0 h 1099"/>
              <a:gd name="T10" fmla="*/ 0 60000 65536"/>
              <a:gd name="T11" fmla="*/ 0 60000 65536"/>
              <a:gd name="T12" fmla="*/ 0 60000 65536"/>
              <a:gd name="T13" fmla="*/ 0 60000 65536"/>
              <a:gd name="T14" fmla="*/ 0 60000 65536"/>
              <a:gd name="T15" fmla="*/ 0 w 3182"/>
              <a:gd name="T16" fmla="*/ 0 h 1099"/>
              <a:gd name="T17" fmla="*/ 3182 w 3182"/>
              <a:gd name="T18" fmla="*/ 1099 h 1099"/>
            </a:gdLst>
            <a:ahLst/>
            <a:cxnLst>
              <a:cxn ang="T10">
                <a:pos x="T0" y="T1"/>
              </a:cxn>
              <a:cxn ang="T11">
                <a:pos x="T2" y="T3"/>
              </a:cxn>
              <a:cxn ang="T12">
                <a:pos x="T4" y="T5"/>
              </a:cxn>
              <a:cxn ang="T13">
                <a:pos x="T6" y="T7"/>
              </a:cxn>
              <a:cxn ang="T14">
                <a:pos x="T8" y="T9"/>
              </a:cxn>
            </a:cxnLst>
            <a:rect l="T15" t="T16" r="T17" b="T18"/>
            <a:pathLst>
              <a:path w="3182" h="1099">
                <a:moveTo>
                  <a:pt x="0" y="672"/>
                </a:moveTo>
                <a:cubicBezTo>
                  <a:pt x="345" y="883"/>
                  <a:pt x="691" y="1095"/>
                  <a:pt x="1035" y="1097"/>
                </a:cubicBezTo>
                <a:cubicBezTo>
                  <a:pt x="1379" y="1099"/>
                  <a:pt x="1754" y="840"/>
                  <a:pt x="2064" y="686"/>
                </a:cubicBezTo>
                <a:cubicBezTo>
                  <a:pt x="2374" y="532"/>
                  <a:pt x="2708" y="286"/>
                  <a:pt x="2894" y="172"/>
                </a:cubicBezTo>
                <a:cubicBezTo>
                  <a:pt x="3080" y="58"/>
                  <a:pt x="3131" y="29"/>
                  <a:pt x="3182" y="0"/>
                </a:cubicBezTo>
              </a:path>
            </a:pathLst>
          </a:custGeom>
          <a:noFill/>
          <a:ln w="57150">
            <a:solidFill>
              <a:schemeClr val="accent1">
                <a:lumMod val="50000"/>
              </a:schemeClr>
            </a:solidFill>
            <a:round/>
            <a:headEnd/>
            <a:tailEnd/>
          </a:ln>
        </p:spPr>
        <p:txBody>
          <a:bodyPr/>
          <a:lstStyle/>
          <a:p>
            <a:pPr>
              <a:defRPr/>
            </a:pPr>
            <a:endParaRPr lang="en-US">
              <a:latin typeface="Arial" charset="0"/>
            </a:endParaRPr>
          </a:p>
        </p:txBody>
      </p:sp>
      <p:sp>
        <p:nvSpPr>
          <p:cNvPr id="108" name="Text Box 46">
            <a:extLst>
              <a:ext uri="{FF2B5EF4-FFF2-40B4-BE49-F238E27FC236}">
                <a16:creationId xmlns:a16="http://schemas.microsoft.com/office/drawing/2014/main" id="{0D71FC67-EC9D-40F5-8E14-436361303B67}"/>
              </a:ext>
            </a:extLst>
          </p:cNvPr>
          <p:cNvSpPr txBox="1">
            <a:spLocks noChangeArrowheads="1"/>
          </p:cNvSpPr>
          <p:nvPr/>
        </p:nvSpPr>
        <p:spPr bwMode="auto">
          <a:xfrm>
            <a:off x="7246938" y="2259013"/>
            <a:ext cx="50006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MC</a:t>
            </a:r>
          </a:p>
        </p:txBody>
      </p:sp>
      <p:sp>
        <p:nvSpPr>
          <p:cNvPr id="109" name="Text Box 47">
            <a:extLst>
              <a:ext uri="{FF2B5EF4-FFF2-40B4-BE49-F238E27FC236}">
                <a16:creationId xmlns:a16="http://schemas.microsoft.com/office/drawing/2014/main" id="{8912EC81-FEE9-4DDE-B8EC-4E8855B3BC47}"/>
              </a:ext>
            </a:extLst>
          </p:cNvPr>
          <p:cNvSpPr txBox="1">
            <a:spLocks noChangeArrowheads="1"/>
          </p:cNvSpPr>
          <p:nvPr/>
        </p:nvSpPr>
        <p:spPr bwMode="auto">
          <a:xfrm>
            <a:off x="7250113" y="3344863"/>
            <a:ext cx="6111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AVC</a:t>
            </a:r>
          </a:p>
        </p:txBody>
      </p:sp>
      <p:sp>
        <p:nvSpPr>
          <p:cNvPr id="110" name="Freeform 48">
            <a:extLst>
              <a:ext uri="{FF2B5EF4-FFF2-40B4-BE49-F238E27FC236}">
                <a16:creationId xmlns:a16="http://schemas.microsoft.com/office/drawing/2014/main" id="{C0837982-130A-4E24-97EB-DB1F502167A2}"/>
              </a:ext>
            </a:extLst>
          </p:cNvPr>
          <p:cNvSpPr>
            <a:spLocks/>
          </p:cNvSpPr>
          <p:nvPr/>
        </p:nvSpPr>
        <p:spPr bwMode="auto">
          <a:xfrm>
            <a:off x="2517775" y="1485900"/>
            <a:ext cx="4746625" cy="2044700"/>
          </a:xfrm>
          <a:custGeom>
            <a:avLst/>
            <a:gdLst>
              <a:gd name="T0" fmla="*/ 0 w 2990"/>
              <a:gd name="T1" fmla="*/ 0 h 1288"/>
              <a:gd name="T2" fmla="*/ 2147483647 w 2990"/>
              <a:gd name="T3" fmla="*/ 2147483647 h 1288"/>
              <a:gd name="T4" fmla="*/ 2147483647 w 2990"/>
              <a:gd name="T5" fmla="*/ 2147483647 h 1288"/>
              <a:gd name="T6" fmla="*/ 2147483647 w 2990"/>
              <a:gd name="T7" fmla="*/ 2147483647 h 1288"/>
              <a:gd name="T8" fmla="*/ 2147483647 w 2990"/>
              <a:gd name="T9" fmla="*/ 2147483647 h 1288"/>
              <a:gd name="T10" fmla="*/ 2147483647 w 2990"/>
              <a:gd name="T11" fmla="*/ 2147483647 h 1288"/>
              <a:gd name="T12" fmla="*/ 2147483647 w 2990"/>
              <a:gd name="T13" fmla="*/ 2147483647 h 1288"/>
              <a:gd name="T14" fmla="*/ 2147483647 w 2990"/>
              <a:gd name="T15" fmla="*/ 2147483647 h 1288"/>
              <a:gd name="T16" fmla="*/ 0 60000 65536"/>
              <a:gd name="T17" fmla="*/ 0 60000 65536"/>
              <a:gd name="T18" fmla="*/ 0 60000 65536"/>
              <a:gd name="T19" fmla="*/ 0 60000 65536"/>
              <a:gd name="T20" fmla="*/ 0 60000 65536"/>
              <a:gd name="T21" fmla="*/ 0 60000 65536"/>
              <a:gd name="T22" fmla="*/ 0 60000 65536"/>
              <a:gd name="T23" fmla="*/ 0 60000 65536"/>
              <a:gd name="T24" fmla="*/ 0 w 2990"/>
              <a:gd name="T25" fmla="*/ 0 h 1288"/>
              <a:gd name="T26" fmla="*/ 2990 w 2990"/>
              <a:gd name="T27" fmla="*/ 1288 h 1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90" h="1288">
                <a:moveTo>
                  <a:pt x="0" y="0"/>
                </a:moveTo>
                <a:cubicBezTo>
                  <a:pt x="118" y="274"/>
                  <a:pt x="237" y="548"/>
                  <a:pt x="350" y="713"/>
                </a:cubicBezTo>
                <a:cubicBezTo>
                  <a:pt x="463" y="878"/>
                  <a:pt x="566" y="919"/>
                  <a:pt x="679" y="988"/>
                </a:cubicBezTo>
                <a:cubicBezTo>
                  <a:pt x="792" y="1057"/>
                  <a:pt x="842" y="1078"/>
                  <a:pt x="1029" y="1125"/>
                </a:cubicBezTo>
                <a:cubicBezTo>
                  <a:pt x="1216" y="1172"/>
                  <a:pt x="1579" y="1250"/>
                  <a:pt x="1804" y="1269"/>
                </a:cubicBezTo>
                <a:cubicBezTo>
                  <a:pt x="2029" y="1288"/>
                  <a:pt x="2228" y="1264"/>
                  <a:pt x="2380" y="1241"/>
                </a:cubicBezTo>
                <a:cubicBezTo>
                  <a:pt x="2532" y="1218"/>
                  <a:pt x="2614" y="1171"/>
                  <a:pt x="2716" y="1132"/>
                </a:cubicBezTo>
                <a:cubicBezTo>
                  <a:pt x="2818" y="1093"/>
                  <a:pt x="2904" y="1050"/>
                  <a:pt x="2990" y="1008"/>
                </a:cubicBezTo>
              </a:path>
            </a:pathLst>
          </a:cu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111" name="Text Box 49">
            <a:extLst>
              <a:ext uri="{FF2B5EF4-FFF2-40B4-BE49-F238E27FC236}">
                <a16:creationId xmlns:a16="http://schemas.microsoft.com/office/drawing/2014/main" id="{BC9F3F0E-6763-412E-8111-877ADB8D23D3}"/>
              </a:ext>
            </a:extLst>
          </p:cNvPr>
          <p:cNvSpPr txBox="1">
            <a:spLocks noChangeArrowheads="1"/>
          </p:cNvSpPr>
          <p:nvPr/>
        </p:nvSpPr>
        <p:spPr bwMode="auto">
          <a:xfrm>
            <a:off x="7235825" y="2897188"/>
            <a:ext cx="6000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ATC</a:t>
            </a:r>
          </a:p>
        </p:txBody>
      </p:sp>
      <p:sp>
        <p:nvSpPr>
          <p:cNvPr id="112" name="Text Box 51">
            <a:extLst>
              <a:ext uri="{FF2B5EF4-FFF2-40B4-BE49-F238E27FC236}">
                <a16:creationId xmlns:a16="http://schemas.microsoft.com/office/drawing/2014/main" id="{177C2D9A-E07A-438A-8FB5-CA64A5E22310}"/>
              </a:ext>
            </a:extLst>
          </p:cNvPr>
          <p:cNvSpPr txBox="1">
            <a:spLocks noChangeArrowheads="1"/>
          </p:cNvSpPr>
          <p:nvPr/>
        </p:nvSpPr>
        <p:spPr bwMode="auto">
          <a:xfrm>
            <a:off x="1319213" y="4011613"/>
            <a:ext cx="7016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a:t>=$71</a:t>
            </a:r>
          </a:p>
        </p:txBody>
      </p:sp>
      <p:sp>
        <p:nvSpPr>
          <p:cNvPr id="115" name="Line 65">
            <a:extLst>
              <a:ext uri="{FF2B5EF4-FFF2-40B4-BE49-F238E27FC236}">
                <a16:creationId xmlns:a16="http://schemas.microsoft.com/office/drawing/2014/main" id="{7AF96987-E446-4266-A23B-36B808D1A039}"/>
              </a:ext>
            </a:extLst>
          </p:cNvPr>
          <p:cNvSpPr>
            <a:spLocks noChangeShapeType="1"/>
          </p:cNvSpPr>
          <p:nvPr/>
        </p:nvSpPr>
        <p:spPr bwMode="auto">
          <a:xfrm flipH="1">
            <a:off x="2025650" y="4059238"/>
            <a:ext cx="269875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6" name="Text Box 66">
            <a:extLst>
              <a:ext uri="{FF2B5EF4-FFF2-40B4-BE49-F238E27FC236}">
                <a16:creationId xmlns:a16="http://schemas.microsoft.com/office/drawing/2014/main" id="{F82E7C9B-977F-4E2F-97BA-A8385F9CA646}"/>
              </a:ext>
            </a:extLst>
          </p:cNvPr>
          <p:cNvSpPr txBox="1">
            <a:spLocks noChangeArrowheads="1"/>
          </p:cNvSpPr>
          <p:nvPr/>
        </p:nvSpPr>
        <p:spPr bwMode="auto">
          <a:xfrm>
            <a:off x="2260600" y="3125788"/>
            <a:ext cx="800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V</a:t>
            </a:r>
            <a:r>
              <a:rPr lang="en-US" altLang="cs-CZ" sz="1400" b="1"/>
              <a:t> = $74</a:t>
            </a:r>
          </a:p>
        </p:txBody>
      </p:sp>
      <p:sp>
        <p:nvSpPr>
          <p:cNvPr id="117" name="Line 67">
            <a:extLst>
              <a:ext uri="{FF2B5EF4-FFF2-40B4-BE49-F238E27FC236}">
                <a16:creationId xmlns:a16="http://schemas.microsoft.com/office/drawing/2014/main" id="{67AE4299-F909-4DA8-9525-B1D3B65625E6}"/>
              </a:ext>
            </a:extLst>
          </p:cNvPr>
          <p:cNvSpPr>
            <a:spLocks noChangeShapeType="1"/>
          </p:cNvSpPr>
          <p:nvPr/>
        </p:nvSpPr>
        <p:spPr bwMode="auto">
          <a:xfrm rot="300000" flipH="1">
            <a:off x="2017713" y="3371850"/>
            <a:ext cx="358775" cy="54927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18" name="Freeform 62">
            <a:extLst>
              <a:ext uri="{FF2B5EF4-FFF2-40B4-BE49-F238E27FC236}">
                <a16:creationId xmlns:a16="http://schemas.microsoft.com/office/drawing/2014/main" id="{0B4F3403-9FE4-41B2-A350-331B14482176}"/>
              </a:ext>
            </a:extLst>
          </p:cNvPr>
          <p:cNvSpPr>
            <a:spLocks/>
          </p:cNvSpPr>
          <p:nvPr/>
        </p:nvSpPr>
        <p:spPr bwMode="auto">
          <a:xfrm>
            <a:off x="2474913" y="3287713"/>
            <a:ext cx="4811712" cy="598487"/>
          </a:xfrm>
          <a:custGeom>
            <a:avLst/>
            <a:gdLst>
              <a:gd name="T0" fmla="*/ 0 w 3031"/>
              <a:gd name="T1" fmla="*/ 2147483647 h 377"/>
              <a:gd name="T2" fmla="*/ 2147483647 w 3031"/>
              <a:gd name="T3" fmla="*/ 2147483647 h 377"/>
              <a:gd name="T4" fmla="*/ 2147483647 w 3031"/>
              <a:gd name="T5" fmla="*/ 2147483647 h 377"/>
              <a:gd name="T6" fmla="*/ 2147483647 w 3031"/>
              <a:gd name="T7" fmla="*/ 2147483647 h 377"/>
              <a:gd name="T8" fmla="*/ 2147483647 w 3031"/>
              <a:gd name="T9" fmla="*/ 2147483647 h 377"/>
              <a:gd name="T10" fmla="*/ 2147483647 w 3031"/>
              <a:gd name="T11" fmla="*/ 0 h 377"/>
              <a:gd name="T12" fmla="*/ 0 60000 65536"/>
              <a:gd name="T13" fmla="*/ 0 60000 65536"/>
              <a:gd name="T14" fmla="*/ 0 60000 65536"/>
              <a:gd name="T15" fmla="*/ 0 60000 65536"/>
              <a:gd name="T16" fmla="*/ 0 60000 65536"/>
              <a:gd name="T17" fmla="*/ 0 60000 65536"/>
              <a:gd name="T18" fmla="*/ 0 w 3031"/>
              <a:gd name="T19" fmla="*/ 0 h 377"/>
              <a:gd name="T20" fmla="*/ 3031 w 3031"/>
              <a:gd name="T21" fmla="*/ 377 h 377"/>
            </a:gdLst>
            <a:ahLst/>
            <a:cxnLst>
              <a:cxn ang="T12">
                <a:pos x="T0" y="T1"/>
              </a:cxn>
              <a:cxn ang="T13">
                <a:pos x="T2" y="T3"/>
              </a:cxn>
              <a:cxn ang="T14">
                <a:pos x="T4" y="T5"/>
              </a:cxn>
              <a:cxn ang="T15">
                <a:pos x="T6" y="T7"/>
              </a:cxn>
              <a:cxn ang="T16">
                <a:pos x="T8" y="T9"/>
              </a:cxn>
              <a:cxn ang="T17">
                <a:pos x="T10" y="T11"/>
              </a:cxn>
            </a:cxnLst>
            <a:rect l="T18" t="T19" r="T20" b="T21"/>
            <a:pathLst>
              <a:path w="3031" h="377">
                <a:moveTo>
                  <a:pt x="0" y="48"/>
                </a:moveTo>
                <a:cubicBezTo>
                  <a:pt x="168" y="94"/>
                  <a:pt x="776" y="269"/>
                  <a:pt x="1008" y="323"/>
                </a:cubicBezTo>
                <a:cubicBezTo>
                  <a:pt x="1240" y="377"/>
                  <a:pt x="1217" y="374"/>
                  <a:pt x="1392" y="371"/>
                </a:cubicBezTo>
                <a:cubicBezTo>
                  <a:pt x="1567" y="368"/>
                  <a:pt x="1827" y="350"/>
                  <a:pt x="2057" y="302"/>
                </a:cubicBezTo>
                <a:cubicBezTo>
                  <a:pt x="2287" y="254"/>
                  <a:pt x="2608" y="133"/>
                  <a:pt x="2770" y="83"/>
                </a:cubicBezTo>
                <a:cubicBezTo>
                  <a:pt x="2932" y="33"/>
                  <a:pt x="2977" y="17"/>
                  <a:pt x="3031" y="0"/>
                </a:cubicBezTo>
              </a:path>
            </a:pathLst>
          </a:custGeom>
          <a:noFill/>
          <a:ln w="57150">
            <a:solidFill>
              <a:srgbClr val="CC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55" name="Text Box 64">
            <a:extLst>
              <a:ext uri="{FF2B5EF4-FFF2-40B4-BE49-F238E27FC236}">
                <a16:creationId xmlns:a16="http://schemas.microsoft.com/office/drawing/2014/main" id="{70C61353-B7EE-4B3B-A38D-ABF1DBD6A9A7}"/>
              </a:ext>
            </a:extLst>
          </p:cNvPr>
          <p:cNvSpPr txBox="1">
            <a:spLocks noChangeArrowheads="1"/>
          </p:cNvSpPr>
          <p:nvPr/>
        </p:nvSpPr>
        <p:spPr bwMode="auto">
          <a:xfrm>
            <a:off x="5321300" y="4154488"/>
            <a:ext cx="3365500" cy="79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b="1"/>
              <a:t>Short-Run Shut Down Point</a:t>
            </a:r>
          </a:p>
          <a:p>
            <a:pPr algn="ctr" eaLnBrk="1" hangingPunct="1">
              <a:lnSpc>
                <a:spcPct val="85000"/>
              </a:lnSpc>
            </a:pPr>
            <a:r>
              <a:rPr lang="en-US" altLang="cs-CZ" b="1"/>
              <a:t>P &lt; Minimum AVC</a:t>
            </a:r>
          </a:p>
          <a:p>
            <a:pPr algn="ctr" eaLnBrk="1" hangingPunct="1">
              <a:lnSpc>
                <a:spcPct val="85000"/>
              </a:lnSpc>
            </a:pPr>
            <a:r>
              <a:rPr lang="en-US" altLang="cs-CZ" b="1"/>
              <a:t>$71 &lt; $74</a:t>
            </a:r>
          </a:p>
        </p:txBody>
      </p:sp>
      <p:sp>
        <p:nvSpPr>
          <p:cNvPr id="56" name="Line 68">
            <a:extLst>
              <a:ext uri="{FF2B5EF4-FFF2-40B4-BE49-F238E27FC236}">
                <a16:creationId xmlns:a16="http://schemas.microsoft.com/office/drawing/2014/main" id="{251AFF75-35EA-447B-AE84-FB6029AC694C}"/>
              </a:ext>
            </a:extLst>
          </p:cNvPr>
          <p:cNvSpPr>
            <a:spLocks noChangeShapeType="1"/>
          </p:cNvSpPr>
          <p:nvPr/>
        </p:nvSpPr>
        <p:spPr bwMode="auto">
          <a:xfrm flipH="1" flipV="1">
            <a:off x="5029200" y="3886200"/>
            <a:ext cx="500063" cy="55403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035" name="Text Box 11">
            <a:extLst>
              <a:ext uri="{FF2B5EF4-FFF2-40B4-BE49-F238E27FC236}">
                <a16:creationId xmlns:a16="http://schemas.microsoft.com/office/drawing/2014/main" id="{53E153E7-A850-44F1-A50B-E94FE1930642}"/>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64D4EABC-13C4-4BF2-BF3F-37A7BCE44EA4}" type="slidenum">
              <a:rPr lang="en-US" altLang="cs-CZ" sz="1400">
                <a:solidFill>
                  <a:schemeClr val="bg1"/>
                </a:solidFill>
                <a:cs typeface="Arial" panose="020B0604020202020204" pitchFamily="34" charset="0"/>
              </a:rPr>
              <a:pPr eaLnBrk="1" hangingPunct="1"/>
              <a:t>14</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nodeType="afterEffect">
                                  <p:stCondLst>
                                    <p:cond delay="0"/>
                                  </p:stCondLst>
                                  <p:childTnLst>
                                    <p:set>
                                      <p:cBhvr>
                                        <p:cTn id="9" dur="1" fill="hold">
                                          <p:stCondLst>
                                            <p:cond delay="0"/>
                                          </p:stCondLst>
                                        </p:cTn>
                                        <p:tgtEl>
                                          <p:spTgt spid="105"/>
                                        </p:tgtEl>
                                        <p:attrNameLst>
                                          <p:attrName>style.visibility</p:attrName>
                                        </p:attrNameLst>
                                      </p:cBhvr>
                                      <p:to>
                                        <p:strVal val="visible"/>
                                      </p:to>
                                    </p:set>
                                    <p:animEffect transition="in" filter="wipe(left)">
                                      <p:cBhvr>
                                        <p:cTn id="10" dur="2000"/>
                                        <p:tgtEl>
                                          <p:spTgt spid="105"/>
                                        </p:tgtEl>
                                      </p:cBhvr>
                                    </p:animEffect>
                                  </p:childTnLst>
                                </p:cTn>
                              </p:par>
                            </p:childTnLst>
                          </p:cTn>
                        </p:par>
                        <p:par>
                          <p:cTn id="11" fill="hold" nodeType="afterGroup">
                            <p:stCondLst>
                              <p:cond delay="2000"/>
                            </p:stCondLst>
                            <p:childTnLst>
                              <p:par>
                                <p:cTn id="12" presetID="1" presetClass="entr" presetSubtype="0" fill="hold" grpId="0" nodeType="afterEffect">
                                  <p:stCondLst>
                                    <p:cond delay="0"/>
                                  </p:stCondLst>
                                  <p:childTnLst>
                                    <p:set>
                                      <p:cBhvr>
                                        <p:cTn id="13" dur="1" fill="hold">
                                          <p:stCondLst>
                                            <p:cond delay="0"/>
                                          </p:stCondLst>
                                        </p:cTn>
                                        <p:tgtEl>
                                          <p:spTgt spid="106"/>
                                        </p:tgtEl>
                                        <p:attrNameLst>
                                          <p:attrName>style.visibility</p:attrName>
                                        </p:attrNameLst>
                                      </p:cBhvr>
                                      <p:to>
                                        <p:strVal val="visible"/>
                                      </p:to>
                                    </p:set>
                                  </p:childTnLst>
                                </p:cTn>
                              </p:par>
                            </p:childTnLst>
                          </p:cTn>
                        </p:par>
                        <p:par>
                          <p:cTn id="14" fill="hold" nodeType="afterGroup">
                            <p:stCondLst>
                              <p:cond delay="2000"/>
                            </p:stCondLst>
                            <p:childTnLst>
                              <p:par>
                                <p:cTn id="15" presetID="1" presetClass="entr" presetSubtype="0" fill="hold" grpId="0" nodeType="afterEffect">
                                  <p:stCondLst>
                                    <p:cond delay="0"/>
                                  </p:stCondLst>
                                  <p:childTnLst>
                                    <p:set>
                                      <p:cBhvr>
                                        <p:cTn id="16" dur="1" fill="hold">
                                          <p:stCondLst>
                                            <p:cond delay="0"/>
                                          </p:stCondLst>
                                        </p:cTn>
                                        <p:tgtEl>
                                          <p:spTgt spid="11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107"/>
                                        </p:tgtEl>
                                        <p:attrNameLst>
                                          <p:attrName>style.visibility</p:attrName>
                                        </p:attrNameLst>
                                      </p:cBhvr>
                                      <p:to>
                                        <p:strVal val="visible"/>
                                      </p:to>
                                    </p:set>
                                    <p:animEffect transition="in" filter="wipe(left)">
                                      <p:cBhvr>
                                        <p:cTn id="21" dur="2000"/>
                                        <p:tgtEl>
                                          <p:spTgt spid="107"/>
                                        </p:tgtEl>
                                      </p:cBhvr>
                                    </p:animEffect>
                                  </p:childTnLst>
                                </p:cTn>
                              </p:par>
                            </p:childTnLst>
                          </p:cTn>
                        </p:par>
                        <p:par>
                          <p:cTn id="22" fill="hold" nodeType="afterGroup">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10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118"/>
                                        </p:tgtEl>
                                        <p:attrNameLst>
                                          <p:attrName>style.visibility</p:attrName>
                                        </p:attrNameLst>
                                      </p:cBhvr>
                                      <p:to>
                                        <p:strVal val="visible"/>
                                      </p:to>
                                    </p:set>
                                    <p:animEffect transition="in" filter="wipe(left)">
                                      <p:cBhvr>
                                        <p:cTn id="29" dur="2000"/>
                                        <p:tgtEl>
                                          <p:spTgt spid="118"/>
                                        </p:tgtEl>
                                      </p:cBhvr>
                                    </p:animEffect>
                                  </p:childTnLst>
                                </p:cTn>
                              </p:par>
                            </p:childTnLst>
                          </p:cTn>
                        </p:par>
                        <p:par>
                          <p:cTn id="30" fill="hold" nodeType="afterGroup">
                            <p:stCondLst>
                              <p:cond delay="2000"/>
                            </p:stCondLst>
                            <p:childTnLst>
                              <p:par>
                                <p:cTn id="31" presetID="1" presetClass="entr" presetSubtype="0" fill="hold" grpId="0" nodeType="afterEffect">
                                  <p:stCondLst>
                                    <p:cond delay="0"/>
                                  </p:stCondLst>
                                  <p:childTnLst>
                                    <p:set>
                                      <p:cBhvr>
                                        <p:cTn id="32" dur="1" fill="hold">
                                          <p:stCondLst>
                                            <p:cond delay="0"/>
                                          </p:stCondLst>
                                        </p:cTn>
                                        <p:tgtEl>
                                          <p:spTgt spid="109"/>
                                        </p:tgtEl>
                                        <p:attrNameLst>
                                          <p:attrName>style.visibility</p:attrName>
                                        </p:attrNameLst>
                                      </p:cBhvr>
                                      <p:to>
                                        <p:strVal val="visible"/>
                                      </p:to>
                                    </p:set>
                                  </p:childTnLst>
                                </p:cTn>
                              </p:par>
                            </p:childTnLst>
                          </p:cTn>
                        </p:par>
                        <p:par>
                          <p:cTn id="33" fill="hold" nodeType="afterGroup">
                            <p:stCondLst>
                              <p:cond delay="2000"/>
                            </p:stCondLst>
                            <p:childTnLst>
                              <p:par>
                                <p:cTn id="34" presetID="22" presetClass="entr" presetSubtype="2" fill="hold" nodeType="afterEffect">
                                  <p:stCondLst>
                                    <p:cond delay="0"/>
                                  </p:stCondLst>
                                  <p:childTnLst>
                                    <p:set>
                                      <p:cBhvr>
                                        <p:cTn id="35" dur="1" fill="hold">
                                          <p:stCondLst>
                                            <p:cond delay="0"/>
                                          </p:stCondLst>
                                        </p:cTn>
                                        <p:tgtEl>
                                          <p:spTgt spid="115"/>
                                        </p:tgtEl>
                                        <p:attrNameLst>
                                          <p:attrName>style.visibility</p:attrName>
                                        </p:attrNameLst>
                                      </p:cBhvr>
                                      <p:to>
                                        <p:strVal val="visible"/>
                                      </p:to>
                                    </p:set>
                                    <p:animEffect transition="in" filter="wipe(right)">
                                      <p:cBhvr>
                                        <p:cTn id="36" dur="1000"/>
                                        <p:tgtEl>
                                          <p:spTgt spid="115"/>
                                        </p:tgtEl>
                                      </p:cBhvr>
                                    </p:animEffect>
                                  </p:childTnLst>
                                </p:cTn>
                              </p:par>
                            </p:childTnLst>
                          </p:cTn>
                        </p:par>
                        <p:par>
                          <p:cTn id="37" fill="hold" nodeType="afterGroup">
                            <p:stCondLst>
                              <p:cond delay="3000"/>
                            </p:stCondLst>
                            <p:childTnLst>
                              <p:par>
                                <p:cTn id="38" presetID="1" presetClass="entr" presetSubtype="0" fill="hold" grpId="0" nodeType="afterEffect">
                                  <p:stCondLst>
                                    <p:cond delay="0"/>
                                  </p:stCondLst>
                                  <p:childTnLst>
                                    <p:set>
                                      <p:cBhvr>
                                        <p:cTn id="39" dur="1" fill="hold">
                                          <p:stCondLst>
                                            <p:cond delay="0"/>
                                          </p:stCondLst>
                                        </p:cTn>
                                        <p:tgtEl>
                                          <p:spTgt spid="116"/>
                                        </p:tgtEl>
                                        <p:attrNameLst>
                                          <p:attrName>style.visibility</p:attrName>
                                        </p:attrNameLst>
                                      </p:cBhvr>
                                      <p:to>
                                        <p:strVal val="visible"/>
                                      </p:to>
                                    </p:set>
                                  </p:childTnLst>
                                </p:cTn>
                              </p:par>
                            </p:childTnLst>
                          </p:cTn>
                        </p:par>
                        <p:par>
                          <p:cTn id="40" fill="hold" nodeType="afterGroup">
                            <p:stCondLst>
                              <p:cond delay="3000"/>
                            </p:stCondLst>
                            <p:childTnLst>
                              <p:par>
                                <p:cTn id="41" presetID="22" presetClass="entr" presetSubtype="1" fill="hold" nodeType="afterEffect">
                                  <p:stCondLst>
                                    <p:cond delay="0"/>
                                  </p:stCondLst>
                                  <p:childTnLst>
                                    <p:set>
                                      <p:cBhvr>
                                        <p:cTn id="42" dur="1" fill="hold">
                                          <p:stCondLst>
                                            <p:cond delay="0"/>
                                          </p:stCondLst>
                                        </p:cTn>
                                        <p:tgtEl>
                                          <p:spTgt spid="117"/>
                                        </p:tgtEl>
                                        <p:attrNameLst>
                                          <p:attrName>style.visibility</p:attrName>
                                        </p:attrNameLst>
                                      </p:cBhvr>
                                      <p:to>
                                        <p:strVal val="visible"/>
                                      </p:to>
                                    </p:set>
                                    <p:animEffect transition="in" filter="wipe(up)">
                                      <p:cBhvr>
                                        <p:cTn id="43" dur="1000"/>
                                        <p:tgtEl>
                                          <p:spTgt spid="1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8" fill="hold" nodeType="clickEffect">
                                  <p:stCondLst>
                                    <p:cond delay="0"/>
                                  </p:stCondLst>
                                  <p:childTnLst>
                                    <p:set>
                                      <p:cBhvr>
                                        <p:cTn id="47" dur="1" fill="hold">
                                          <p:stCondLst>
                                            <p:cond delay="0"/>
                                          </p:stCondLst>
                                        </p:cTn>
                                        <p:tgtEl>
                                          <p:spTgt spid="110"/>
                                        </p:tgtEl>
                                        <p:attrNameLst>
                                          <p:attrName>style.visibility</p:attrName>
                                        </p:attrNameLst>
                                      </p:cBhvr>
                                      <p:to>
                                        <p:strVal val="visible"/>
                                      </p:to>
                                    </p:set>
                                    <p:animEffect transition="in" filter="wipe(left)">
                                      <p:cBhvr>
                                        <p:cTn id="48" dur="2000"/>
                                        <p:tgtEl>
                                          <p:spTgt spid="110"/>
                                        </p:tgtEl>
                                      </p:cBhvr>
                                    </p:animEffect>
                                  </p:childTnLst>
                                </p:cTn>
                              </p:par>
                            </p:childTnLst>
                          </p:cTn>
                        </p:par>
                        <p:par>
                          <p:cTn id="49" fill="hold" nodeType="afterGroup">
                            <p:stCondLst>
                              <p:cond delay="2000"/>
                            </p:stCondLst>
                            <p:childTnLst>
                              <p:par>
                                <p:cTn id="50" presetID="1" presetClass="entr" presetSubtype="0" fill="hold" grpId="0" nodeType="afterEffect">
                                  <p:stCondLst>
                                    <p:cond delay="0"/>
                                  </p:stCondLst>
                                  <p:childTnLst>
                                    <p:set>
                                      <p:cBhvr>
                                        <p:cTn id="51" dur="1" fill="hold">
                                          <p:stCondLst>
                                            <p:cond delay="0"/>
                                          </p:stCondLst>
                                        </p:cTn>
                                        <p:tgtEl>
                                          <p:spTgt spid="111"/>
                                        </p:tgtEl>
                                        <p:attrNameLst>
                                          <p:attrName>style.visibility</p:attrName>
                                        </p:attrNameLst>
                                      </p:cBhvr>
                                      <p:to>
                                        <p:strVal val="visible"/>
                                      </p:to>
                                    </p:set>
                                  </p:childTnLst>
                                </p:cTn>
                              </p:par>
                            </p:childTnLst>
                          </p:cTn>
                        </p:par>
                        <p:par>
                          <p:cTn id="52" fill="hold" nodeType="afterGroup">
                            <p:stCondLst>
                              <p:cond delay="2000"/>
                            </p:stCondLst>
                            <p:childTnLst>
                              <p:par>
                                <p:cTn id="53" presetID="23" presetClass="entr" presetSubtype="16" fill="hold" grpId="0" nodeType="afterEffect">
                                  <p:stCondLst>
                                    <p:cond delay="0"/>
                                  </p:stCondLst>
                                  <p:childTnLst>
                                    <p:set>
                                      <p:cBhvr>
                                        <p:cTn id="54" dur="1" fill="hold">
                                          <p:stCondLst>
                                            <p:cond delay="0"/>
                                          </p:stCondLst>
                                        </p:cTn>
                                        <p:tgtEl>
                                          <p:spTgt spid="55"/>
                                        </p:tgtEl>
                                        <p:attrNameLst>
                                          <p:attrName>style.visibility</p:attrName>
                                        </p:attrNameLst>
                                      </p:cBhvr>
                                      <p:to>
                                        <p:strVal val="visible"/>
                                      </p:to>
                                    </p:set>
                                    <p:anim calcmode="lin" valueType="num">
                                      <p:cBhvr>
                                        <p:cTn id="55" dur="500" fill="hold"/>
                                        <p:tgtEl>
                                          <p:spTgt spid="55"/>
                                        </p:tgtEl>
                                        <p:attrNameLst>
                                          <p:attrName>ppt_w</p:attrName>
                                        </p:attrNameLst>
                                      </p:cBhvr>
                                      <p:tavLst>
                                        <p:tav tm="0">
                                          <p:val>
                                            <p:fltVal val="0"/>
                                          </p:val>
                                        </p:tav>
                                        <p:tav tm="100000">
                                          <p:val>
                                            <p:strVal val="#ppt_w"/>
                                          </p:val>
                                        </p:tav>
                                      </p:tavLst>
                                    </p:anim>
                                    <p:anim calcmode="lin" valueType="num">
                                      <p:cBhvr>
                                        <p:cTn id="56" dur="500" fill="hold"/>
                                        <p:tgtEl>
                                          <p:spTgt spid="55"/>
                                        </p:tgtEl>
                                        <p:attrNameLst>
                                          <p:attrName>ppt_h</p:attrName>
                                        </p:attrNameLst>
                                      </p:cBhvr>
                                      <p:tavLst>
                                        <p:tav tm="0">
                                          <p:val>
                                            <p:fltVal val="0"/>
                                          </p:val>
                                        </p:tav>
                                        <p:tav tm="100000">
                                          <p:val>
                                            <p:strVal val="#ppt_h"/>
                                          </p:val>
                                        </p:tav>
                                      </p:tavLst>
                                    </p:anim>
                                  </p:childTnLst>
                                </p:cTn>
                              </p:par>
                            </p:childTnLst>
                          </p:cTn>
                        </p:par>
                        <p:par>
                          <p:cTn id="57" fill="hold" nodeType="afterGroup">
                            <p:stCondLst>
                              <p:cond delay="2500"/>
                            </p:stCondLst>
                            <p:childTnLst>
                              <p:par>
                                <p:cTn id="58" presetID="22" presetClass="entr" presetSubtype="4" fill="hold" nodeType="afterEffect">
                                  <p:stCondLst>
                                    <p:cond delay="0"/>
                                  </p:stCondLst>
                                  <p:childTnLst>
                                    <p:set>
                                      <p:cBhvr>
                                        <p:cTn id="59" dur="1" fill="hold">
                                          <p:stCondLst>
                                            <p:cond delay="0"/>
                                          </p:stCondLst>
                                        </p:cTn>
                                        <p:tgtEl>
                                          <p:spTgt spid="56"/>
                                        </p:tgtEl>
                                        <p:attrNameLst>
                                          <p:attrName>style.visibility</p:attrName>
                                        </p:attrNameLst>
                                      </p:cBhvr>
                                      <p:to>
                                        <p:strVal val="visible"/>
                                      </p:to>
                                    </p:set>
                                    <p:animEffect transition="in" filter="wipe(down)">
                                      <p:cBhvr>
                                        <p:cTn id="60" dur="10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P spid="108" grpId="0"/>
      <p:bldP spid="109" grpId="0"/>
      <p:bldP spid="111" grpId="0"/>
      <p:bldP spid="112" grpId="0"/>
      <p:bldP spid="116" grpId="0"/>
      <p:bldP spid="5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D48EC148-6893-4A9E-9EC3-DC5CFFECF757}"/>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6387" name="Rectangle 2">
            <a:extLst>
              <a:ext uri="{FF2B5EF4-FFF2-40B4-BE49-F238E27FC236}">
                <a16:creationId xmlns:a16="http://schemas.microsoft.com/office/drawing/2014/main" id="{B0C29340-E1A4-45EF-A55C-8D1CF63A9EC8}"/>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Marginal Cost and Short-Run Supply</a:t>
            </a:r>
          </a:p>
        </p:txBody>
      </p:sp>
      <p:sp>
        <p:nvSpPr>
          <p:cNvPr id="16388" name="Rectangle 4">
            <a:extLst>
              <a:ext uri="{FF2B5EF4-FFF2-40B4-BE49-F238E27FC236}">
                <a16:creationId xmlns:a16="http://schemas.microsoft.com/office/drawing/2014/main" id="{A7C36FB3-69BD-4D8C-BB6E-AF618A5FB319}"/>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6389" name="Rectangle 5">
            <a:extLst>
              <a:ext uri="{FF2B5EF4-FFF2-40B4-BE49-F238E27FC236}">
                <a16:creationId xmlns:a16="http://schemas.microsoft.com/office/drawing/2014/main" id="{553E3274-2C9C-4A8E-9DD3-C7353BA9CB2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LO4</a:t>
            </a:r>
          </a:p>
        </p:txBody>
      </p:sp>
      <p:graphicFrame>
        <p:nvGraphicFramePr>
          <p:cNvPr id="16431" name="Group 47">
            <a:extLst>
              <a:ext uri="{FF2B5EF4-FFF2-40B4-BE49-F238E27FC236}">
                <a16:creationId xmlns:a16="http://schemas.microsoft.com/office/drawing/2014/main" id="{D7B9D1FC-2765-474E-8F60-08434C3D3AD8}"/>
              </a:ext>
            </a:extLst>
          </p:cNvPr>
          <p:cNvGraphicFramePr>
            <a:graphicFrameLocks noGrp="1"/>
          </p:cNvGraphicFramePr>
          <p:nvPr/>
        </p:nvGraphicFramePr>
        <p:xfrm>
          <a:off x="609600" y="1066800"/>
          <a:ext cx="7924800" cy="4332292"/>
        </p:xfrm>
        <a:graphic>
          <a:graphicData uri="http://schemas.openxmlformats.org/drawingml/2006/table">
            <a:tbl>
              <a:tblPr/>
              <a:tblGrid>
                <a:gridCol w="2641600">
                  <a:extLst>
                    <a:ext uri="{9D8B030D-6E8A-4147-A177-3AD203B41FA5}">
                      <a16:colId xmlns:a16="http://schemas.microsoft.com/office/drawing/2014/main" val="1757386572"/>
                    </a:ext>
                  </a:extLst>
                </a:gridCol>
                <a:gridCol w="2641600">
                  <a:extLst>
                    <a:ext uri="{9D8B030D-6E8A-4147-A177-3AD203B41FA5}">
                      <a16:colId xmlns:a16="http://schemas.microsoft.com/office/drawing/2014/main" val="2339353093"/>
                    </a:ext>
                  </a:extLst>
                </a:gridCol>
                <a:gridCol w="2641600">
                  <a:extLst>
                    <a:ext uri="{9D8B030D-6E8A-4147-A177-3AD203B41FA5}">
                      <a16:colId xmlns:a16="http://schemas.microsoft.com/office/drawing/2014/main" val="2337737257"/>
                    </a:ext>
                  </a:extLst>
                </a:gridCol>
              </a:tblGrid>
              <a:tr h="715963">
                <a:tc gridSpan="3">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2"/>
                          </a:solidFill>
                          <a:effectLst/>
                          <a:latin typeface="Arial" panose="020B0604020202020204" pitchFamily="34" charset="0"/>
                        </a:rPr>
                        <a:t>The Supply Schedule of a Competitive Firm Confronted with the Cost Data in the table in Figure 8.3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635616071"/>
                  </a:ext>
                </a:extLst>
              </a:tr>
              <a:tr h="715963">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Quantity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Supplied</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Maximum Profit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Minimum Loss (-)</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465033108"/>
                  </a:ext>
                </a:extLst>
              </a:tr>
              <a:tr h="41433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702991285"/>
                  </a:ext>
                </a:extLst>
              </a:tr>
              <a:tr h="41433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+299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237613314"/>
                  </a:ext>
                </a:extLst>
              </a:tr>
              <a:tr h="41433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111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+138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2098853503"/>
                  </a:ext>
                </a:extLst>
              </a:tr>
              <a:tr h="41433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756147318"/>
                  </a:ext>
                </a:extLst>
              </a:tr>
              <a:tr h="41433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4243486333"/>
                  </a:ext>
                </a:extLst>
              </a:tr>
              <a:tr h="41433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264539525"/>
                  </a:ext>
                </a:extLst>
              </a:tr>
              <a:tr h="414338">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2441768316"/>
                  </a:ext>
                </a:extLst>
              </a:tr>
            </a:tbl>
          </a:graphicData>
        </a:graphic>
      </p:graphicFrame>
      <p:sp>
        <p:nvSpPr>
          <p:cNvPr id="1035" name="Text Box 11">
            <a:extLst>
              <a:ext uri="{FF2B5EF4-FFF2-40B4-BE49-F238E27FC236}">
                <a16:creationId xmlns:a16="http://schemas.microsoft.com/office/drawing/2014/main" id="{0CB9E943-3E79-4999-87A8-7018B79E34FA}"/>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21A5C0F4-C086-4382-B5C7-FE64A95FDABB}" type="slidenum">
              <a:rPr lang="en-US" altLang="cs-CZ" sz="1400">
                <a:solidFill>
                  <a:schemeClr val="bg1"/>
                </a:solidFill>
                <a:cs typeface="Arial" panose="020B0604020202020204" pitchFamily="34" charset="0"/>
              </a:rPr>
              <a:pPr eaLnBrk="1" hangingPunct="1"/>
              <a:t>15</a:t>
            </a:fld>
            <a:endParaRPr lang="en-US" altLang="cs-CZ" sz="1400">
              <a:solidFill>
                <a:schemeClr val="bg1"/>
              </a:solidFill>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a:extLst>
              <a:ext uri="{FF2B5EF4-FFF2-40B4-BE49-F238E27FC236}">
                <a16:creationId xmlns:a16="http://schemas.microsoft.com/office/drawing/2014/main" id="{7CE17C44-C048-4535-9941-711558B668EF}"/>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7411" name="Rectangle 2">
            <a:extLst>
              <a:ext uri="{FF2B5EF4-FFF2-40B4-BE49-F238E27FC236}">
                <a16:creationId xmlns:a16="http://schemas.microsoft.com/office/drawing/2014/main" id="{4DC50E98-8C4E-4980-913F-820188FEE2C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Marginal Cost and Short-Run Supply</a:t>
            </a:r>
          </a:p>
        </p:txBody>
      </p:sp>
      <p:sp>
        <p:nvSpPr>
          <p:cNvPr id="17412" name="Rectangle 4">
            <a:extLst>
              <a:ext uri="{FF2B5EF4-FFF2-40B4-BE49-F238E27FC236}">
                <a16:creationId xmlns:a16="http://schemas.microsoft.com/office/drawing/2014/main" id="{306D2D92-F7DA-4CC1-8152-F2AD3144A90A}"/>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7413" name="Rectangle 5">
            <a:extLst>
              <a:ext uri="{FF2B5EF4-FFF2-40B4-BE49-F238E27FC236}">
                <a16:creationId xmlns:a16="http://schemas.microsoft.com/office/drawing/2014/main" id="{61C81BB6-2E87-45C5-833D-25F146D290B5}"/>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LO4</a:t>
            </a:r>
          </a:p>
        </p:txBody>
      </p:sp>
      <p:sp>
        <p:nvSpPr>
          <p:cNvPr id="17" name="Text Box 36">
            <a:extLst>
              <a:ext uri="{FF2B5EF4-FFF2-40B4-BE49-F238E27FC236}">
                <a16:creationId xmlns:a16="http://schemas.microsoft.com/office/drawing/2014/main" id="{A88513FB-74F1-4C09-BE84-1D11D564B1A2}"/>
              </a:ext>
            </a:extLst>
          </p:cNvPr>
          <p:cNvSpPr txBox="1">
            <a:spLocks noChangeArrowheads="1"/>
          </p:cNvSpPr>
          <p:nvPr/>
        </p:nvSpPr>
        <p:spPr bwMode="auto">
          <a:xfrm>
            <a:off x="1603375" y="4243388"/>
            <a:ext cx="3667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1</a:t>
            </a:r>
          </a:p>
        </p:txBody>
      </p:sp>
      <p:sp>
        <p:nvSpPr>
          <p:cNvPr id="18" name="Text Box 37">
            <a:extLst>
              <a:ext uri="{FF2B5EF4-FFF2-40B4-BE49-F238E27FC236}">
                <a16:creationId xmlns:a16="http://schemas.microsoft.com/office/drawing/2014/main" id="{C6F55DD8-57AC-4338-9871-D4B948593ACC}"/>
              </a:ext>
            </a:extLst>
          </p:cNvPr>
          <p:cNvSpPr txBox="1">
            <a:spLocks noChangeArrowheads="1"/>
          </p:cNvSpPr>
          <p:nvPr/>
        </p:nvSpPr>
        <p:spPr bwMode="auto">
          <a:xfrm>
            <a:off x="1768475" y="54625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0</a:t>
            </a:r>
          </a:p>
        </p:txBody>
      </p:sp>
      <p:grpSp>
        <p:nvGrpSpPr>
          <p:cNvPr id="2" name="Group 88">
            <a:extLst>
              <a:ext uri="{FF2B5EF4-FFF2-40B4-BE49-F238E27FC236}">
                <a16:creationId xmlns:a16="http://schemas.microsoft.com/office/drawing/2014/main" id="{15C65656-D68D-47AB-96F6-74747A46170B}"/>
              </a:ext>
            </a:extLst>
          </p:cNvPr>
          <p:cNvGrpSpPr>
            <a:grpSpLocks/>
          </p:cNvGrpSpPr>
          <p:nvPr/>
        </p:nvGrpSpPr>
        <p:grpSpPr bwMode="auto">
          <a:xfrm>
            <a:off x="1131888" y="1674812"/>
            <a:ext cx="6702425" cy="4362451"/>
            <a:chOff x="1200" y="1428"/>
            <a:chExt cx="4222" cy="2748"/>
          </a:xfrm>
          <a:noFill/>
        </p:grpSpPr>
        <p:grpSp>
          <p:nvGrpSpPr>
            <p:cNvPr id="3" name="Group 14">
              <a:extLst>
                <a:ext uri="{FF2B5EF4-FFF2-40B4-BE49-F238E27FC236}">
                  <a16:creationId xmlns:a16="http://schemas.microsoft.com/office/drawing/2014/main" id="{4D0D4512-DB39-4984-8877-FB467397BABA}"/>
                </a:ext>
              </a:extLst>
            </p:cNvPr>
            <p:cNvGrpSpPr>
              <a:grpSpLocks/>
            </p:cNvGrpSpPr>
            <p:nvPr/>
          </p:nvGrpSpPr>
          <p:grpSpPr bwMode="auto">
            <a:xfrm>
              <a:off x="1740" y="1428"/>
              <a:ext cx="3682" cy="2383"/>
              <a:chOff x="1714" y="1318"/>
              <a:chExt cx="3682" cy="2486"/>
            </a:xfrm>
            <a:grpFill/>
          </p:grpSpPr>
          <p:grpSp>
            <p:nvGrpSpPr>
              <p:cNvPr id="4" name="Group 15">
                <a:extLst>
                  <a:ext uri="{FF2B5EF4-FFF2-40B4-BE49-F238E27FC236}">
                    <a16:creationId xmlns:a16="http://schemas.microsoft.com/office/drawing/2014/main" id="{5A1E3AFE-C360-4A40-9EE2-E205EDA131CD}"/>
                  </a:ext>
                </a:extLst>
              </p:cNvPr>
              <p:cNvGrpSpPr>
                <a:grpSpLocks/>
              </p:cNvGrpSpPr>
              <p:nvPr/>
            </p:nvGrpSpPr>
            <p:grpSpPr bwMode="auto">
              <a:xfrm>
                <a:off x="1714" y="1322"/>
                <a:ext cx="3682" cy="2482"/>
                <a:chOff x="1889" y="1322"/>
                <a:chExt cx="3401" cy="2482"/>
              </a:xfrm>
              <a:grpFill/>
            </p:grpSpPr>
            <p:sp>
              <p:nvSpPr>
                <p:cNvPr id="36" name="Rectangle 16">
                  <a:extLst>
                    <a:ext uri="{FF2B5EF4-FFF2-40B4-BE49-F238E27FC236}">
                      <a16:creationId xmlns:a16="http://schemas.microsoft.com/office/drawing/2014/main" id="{91456FDC-FB65-42DE-A47D-74F744A524E3}"/>
                    </a:ext>
                  </a:extLst>
                </p:cNvPr>
                <p:cNvSpPr>
                  <a:spLocks noChangeArrowheads="1"/>
                </p:cNvSpPr>
                <p:nvPr/>
              </p:nvSpPr>
              <p:spPr bwMode="auto">
                <a:xfrm>
                  <a:off x="1889" y="1322"/>
                  <a:ext cx="3395" cy="2482"/>
                </a:xfrm>
                <a:prstGeom prst="rect">
                  <a:avLst/>
                </a:prstGeom>
                <a:grpFill/>
                <a:ln w="12700">
                  <a:solidFill>
                    <a:schemeClr val="tx1"/>
                  </a:solidFill>
                  <a:miter lim="800000"/>
                  <a:headEnd/>
                  <a:tailEnd/>
                </a:ln>
              </p:spPr>
              <p:txBody>
                <a:bodyPr wrap="none" anchor="ctr"/>
                <a:lstStyle/>
                <a:p>
                  <a:pPr>
                    <a:defRPr/>
                  </a:pPr>
                  <a:endParaRPr lang="en-US">
                    <a:latin typeface="Arial" charset="0"/>
                  </a:endParaRPr>
                </a:p>
              </p:txBody>
            </p:sp>
            <p:sp>
              <p:nvSpPr>
                <p:cNvPr id="37" name="Line 17">
                  <a:extLst>
                    <a:ext uri="{FF2B5EF4-FFF2-40B4-BE49-F238E27FC236}">
                      <a16:creationId xmlns:a16="http://schemas.microsoft.com/office/drawing/2014/main" id="{4AE4E975-C4E1-4B26-BCCE-C75B2D140F42}"/>
                    </a:ext>
                  </a:extLst>
                </p:cNvPr>
                <p:cNvSpPr>
                  <a:spLocks noChangeShapeType="1"/>
                </p:cNvSpPr>
                <p:nvPr/>
              </p:nvSpPr>
              <p:spPr bwMode="auto">
                <a:xfrm>
                  <a:off x="1889" y="3181"/>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8" name="Line 18">
                  <a:extLst>
                    <a:ext uri="{FF2B5EF4-FFF2-40B4-BE49-F238E27FC236}">
                      <a16:creationId xmlns:a16="http://schemas.microsoft.com/office/drawing/2014/main" id="{F2A320B2-19DF-4FC5-BBEF-6C7937D80CF3}"/>
                    </a:ext>
                  </a:extLst>
                </p:cNvPr>
                <p:cNvSpPr>
                  <a:spLocks noChangeShapeType="1"/>
                </p:cNvSpPr>
                <p:nvPr/>
              </p:nvSpPr>
              <p:spPr bwMode="auto">
                <a:xfrm>
                  <a:off x="1889" y="2563"/>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grpSp>
          <p:sp>
            <p:nvSpPr>
              <p:cNvPr id="24" name="Line 19">
                <a:extLst>
                  <a:ext uri="{FF2B5EF4-FFF2-40B4-BE49-F238E27FC236}">
                    <a16:creationId xmlns:a16="http://schemas.microsoft.com/office/drawing/2014/main" id="{295E6AEB-263A-4847-A238-58149B9A9B70}"/>
                  </a:ext>
                </a:extLst>
              </p:cNvPr>
              <p:cNvSpPr>
                <a:spLocks noChangeShapeType="1"/>
              </p:cNvSpPr>
              <p:nvPr/>
            </p:nvSpPr>
            <p:spPr bwMode="auto">
              <a:xfrm>
                <a:off x="1714" y="1940"/>
                <a:ext cx="3669" cy="0"/>
              </a:xfrm>
              <a:prstGeom prst="line">
                <a:avLst/>
              </a:prstGeom>
              <a:grpFill/>
              <a:ln w="12700">
                <a:solidFill>
                  <a:schemeClr val="tx1"/>
                </a:solidFill>
                <a:round/>
                <a:headEnd/>
                <a:tailEnd/>
              </a:ln>
            </p:spPr>
            <p:txBody>
              <a:bodyPr/>
              <a:lstStyle/>
              <a:p>
                <a:pPr>
                  <a:defRPr/>
                </a:pPr>
                <a:endParaRPr lang="en-US">
                  <a:latin typeface="Arial" charset="0"/>
                </a:endParaRPr>
              </a:p>
            </p:txBody>
          </p:sp>
          <p:grpSp>
            <p:nvGrpSpPr>
              <p:cNvPr id="5" name="Group 20">
                <a:extLst>
                  <a:ext uri="{FF2B5EF4-FFF2-40B4-BE49-F238E27FC236}">
                    <a16:creationId xmlns:a16="http://schemas.microsoft.com/office/drawing/2014/main" id="{BBF7ACBB-6197-4FC8-9EE8-B205D91FBD32}"/>
                  </a:ext>
                </a:extLst>
              </p:cNvPr>
              <p:cNvGrpSpPr>
                <a:grpSpLocks/>
              </p:cNvGrpSpPr>
              <p:nvPr/>
            </p:nvGrpSpPr>
            <p:grpSpPr bwMode="auto">
              <a:xfrm>
                <a:off x="2094" y="1318"/>
                <a:ext cx="3110" cy="2483"/>
                <a:chOff x="2230" y="1346"/>
                <a:chExt cx="3110" cy="2455"/>
              </a:xfrm>
              <a:grpFill/>
            </p:grpSpPr>
            <p:sp>
              <p:nvSpPr>
                <p:cNvPr id="26" name="Line 21">
                  <a:extLst>
                    <a:ext uri="{FF2B5EF4-FFF2-40B4-BE49-F238E27FC236}">
                      <a16:creationId xmlns:a16="http://schemas.microsoft.com/office/drawing/2014/main" id="{FCBDCFD7-D22C-4CB3-9B73-CEE67DB47812}"/>
                    </a:ext>
                  </a:extLst>
                </p:cNvPr>
                <p:cNvSpPr>
                  <a:spLocks noChangeShapeType="1"/>
                </p:cNvSpPr>
                <p:nvPr/>
              </p:nvSpPr>
              <p:spPr bwMode="auto">
                <a:xfrm rot="-5400000">
                  <a:off x="307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7" name="Line 22">
                  <a:extLst>
                    <a:ext uri="{FF2B5EF4-FFF2-40B4-BE49-F238E27FC236}">
                      <a16:creationId xmlns:a16="http://schemas.microsoft.com/office/drawing/2014/main" id="{F3275F12-617E-4A7B-9EBC-AC6E4305B143}"/>
                    </a:ext>
                  </a:extLst>
                </p:cNvPr>
                <p:cNvSpPr>
                  <a:spLocks noChangeShapeType="1"/>
                </p:cNvSpPr>
                <p:nvPr/>
              </p:nvSpPr>
              <p:spPr bwMode="auto">
                <a:xfrm rot="-5400000">
                  <a:off x="2729"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8" name="Line 23">
                  <a:extLst>
                    <a:ext uri="{FF2B5EF4-FFF2-40B4-BE49-F238E27FC236}">
                      <a16:creationId xmlns:a16="http://schemas.microsoft.com/office/drawing/2014/main" id="{8B0CF9EF-AA11-4482-8C38-CA8483965EFA}"/>
                    </a:ext>
                  </a:extLst>
                </p:cNvPr>
                <p:cNvSpPr>
                  <a:spLocks noChangeShapeType="1"/>
                </p:cNvSpPr>
                <p:nvPr/>
              </p:nvSpPr>
              <p:spPr bwMode="auto">
                <a:xfrm rot="-5400000">
                  <a:off x="3764"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9" name="Line 24">
                  <a:extLst>
                    <a:ext uri="{FF2B5EF4-FFF2-40B4-BE49-F238E27FC236}">
                      <a16:creationId xmlns:a16="http://schemas.microsoft.com/office/drawing/2014/main" id="{1FA81CBC-700A-4B25-9274-135D55F2CE6F}"/>
                    </a:ext>
                  </a:extLst>
                </p:cNvPr>
                <p:cNvSpPr>
                  <a:spLocks noChangeShapeType="1"/>
                </p:cNvSpPr>
                <p:nvPr/>
              </p:nvSpPr>
              <p:spPr bwMode="auto">
                <a:xfrm rot="-5400000">
                  <a:off x="3421"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0" name="Line 25">
                  <a:extLst>
                    <a:ext uri="{FF2B5EF4-FFF2-40B4-BE49-F238E27FC236}">
                      <a16:creationId xmlns:a16="http://schemas.microsoft.com/office/drawing/2014/main" id="{BD5700CE-0F28-4F7B-BD80-D37AA03F7866}"/>
                    </a:ext>
                  </a:extLst>
                </p:cNvPr>
                <p:cNvSpPr>
                  <a:spLocks noChangeShapeType="1"/>
                </p:cNvSpPr>
                <p:nvPr/>
              </p:nvSpPr>
              <p:spPr bwMode="auto">
                <a:xfrm rot="-5400000">
                  <a:off x="169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1" name="Line 26">
                  <a:extLst>
                    <a:ext uri="{FF2B5EF4-FFF2-40B4-BE49-F238E27FC236}">
                      <a16:creationId xmlns:a16="http://schemas.microsoft.com/office/drawing/2014/main" id="{771D7EBC-3D91-4033-9F08-703BBFCB049F}"/>
                    </a:ext>
                  </a:extLst>
                </p:cNvPr>
                <p:cNvSpPr>
                  <a:spLocks noChangeShapeType="1"/>
                </p:cNvSpPr>
                <p:nvPr/>
              </p:nvSpPr>
              <p:spPr bwMode="auto">
                <a:xfrm rot="-5400000">
                  <a:off x="1348"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2" name="Line 27">
                  <a:extLst>
                    <a:ext uri="{FF2B5EF4-FFF2-40B4-BE49-F238E27FC236}">
                      <a16:creationId xmlns:a16="http://schemas.microsoft.com/office/drawing/2014/main" id="{6DB58E84-A93B-481E-A626-1E52E2E450C2}"/>
                    </a:ext>
                  </a:extLst>
                </p:cNvPr>
                <p:cNvSpPr>
                  <a:spLocks noChangeShapeType="1"/>
                </p:cNvSpPr>
                <p:nvPr/>
              </p:nvSpPr>
              <p:spPr bwMode="auto">
                <a:xfrm rot="-5400000">
                  <a:off x="100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3" name="Line 28">
                  <a:extLst>
                    <a:ext uri="{FF2B5EF4-FFF2-40B4-BE49-F238E27FC236}">
                      <a16:creationId xmlns:a16="http://schemas.microsoft.com/office/drawing/2014/main" id="{500F5D35-02FB-4263-A637-E8C889816312}"/>
                    </a:ext>
                  </a:extLst>
                </p:cNvPr>
                <p:cNvSpPr>
                  <a:spLocks noChangeShapeType="1"/>
                </p:cNvSpPr>
                <p:nvPr/>
              </p:nvSpPr>
              <p:spPr bwMode="auto">
                <a:xfrm rot="-5400000">
                  <a:off x="238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4" name="Line 29">
                  <a:extLst>
                    <a:ext uri="{FF2B5EF4-FFF2-40B4-BE49-F238E27FC236}">
                      <a16:creationId xmlns:a16="http://schemas.microsoft.com/office/drawing/2014/main" id="{47A704A7-DAE6-4AF6-9F60-A54F6EA0105E}"/>
                    </a:ext>
                  </a:extLst>
                </p:cNvPr>
                <p:cNvSpPr>
                  <a:spLocks noChangeShapeType="1"/>
                </p:cNvSpPr>
                <p:nvPr/>
              </p:nvSpPr>
              <p:spPr bwMode="auto">
                <a:xfrm rot="-5400000">
                  <a:off x="2040"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35" name="Line 30">
                  <a:extLst>
                    <a:ext uri="{FF2B5EF4-FFF2-40B4-BE49-F238E27FC236}">
                      <a16:creationId xmlns:a16="http://schemas.microsoft.com/office/drawing/2014/main" id="{465A2ED0-71FE-42BE-A5E0-7D7955E07AE8}"/>
                    </a:ext>
                  </a:extLst>
                </p:cNvPr>
                <p:cNvSpPr>
                  <a:spLocks noChangeShapeType="1"/>
                </p:cNvSpPr>
                <p:nvPr/>
              </p:nvSpPr>
              <p:spPr bwMode="auto">
                <a:xfrm rot="-5400000">
                  <a:off x="411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grpSp>
        </p:grpSp>
        <p:sp>
          <p:nvSpPr>
            <p:cNvPr id="21" name="Text Box 31">
              <a:extLst>
                <a:ext uri="{FF2B5EF4-FFF2-40B4-BE49-F238E27FC236}">
                  <a16:creationId xmlns:a16="http://schemas.microsoft.com/office/drawing/2014/main" id="{2E5D38E9-C61F-4B61-9017-C9C9CC6A4816}"/>
                </a:ext>
              </a:extLst>
            </p:cNvPr>
            <p:cNvSpPr txBox="1">
              <a:spLocks noChangeArrowheads="1"/>
            </p:cNvSpPr>
            <p:nvPr/>
          </p:nvSpPr>
          <p:spPr bwMode="auto">
            <a:xfrm rot="-5400000">
              <a:off x="377" y="2489"/>
              <a:ext cx="1858" cy="212"/>
            </a:xfrm>
            <a:prstGeom prst="rect">
              <a:avLst/>
            </a:prstGeom>
            <a:grpFill/>
            <a:ln w="9525">
              <a:noFill/>
              <a:miter lim="800000"/>
              <a:headEnd/>
              <a:tailEnd/>
            </a:ln>
          </p:spPr>
          <p:txBody>
            <a:bodyPr wrap="none">
              <a:spAutoFit/>
            </a:bodyPr>
            <a:lstStyle/>
            <a:p>
              <a:pPr>
                <a:defRPr/>
              </a:pPr>
              <a:r>
                <a:rPr lang="en-US" sz="1600" b="1">
                  <a:latin typeface="Arial" charset="0"/>
                </a:rPr>
                <a:t>Cost and Revenues (Dollars)</a:t>
              </a:r>
            </a:p>
          </p:txBody>
        </p:sp>
        <p:sp>
          <p:nvSpPr>
            <p:cNvPr id="22" name="Text Box 49">
              <a:extLst>
                <a:ext uri="{FF2B5EF4-FFF2-40B4-BE49-F238E27FC236}">
                  <a16:creationId xmlns:a16="http://schemas.microsoft.com/office/drawing/2014/main" id="{906BF6D2-19E6-4994-ACDF-E899A139D5C7}"/>
                </a:ext>
              </a:extLst>
            </p:cNvPr>
            <p:cNvSpPr txBox="1">
              <a:spLocks noChangeArrowheads="1"/>
            </p:cNvSpPr>
            <p:nvPr/>
          </p:nvSpPr>
          <p:spPr bwMode="auto">
            <a:xfrm>
              <a:off x="2859" y="3945"/>
              <a:ext cx="1348" cy="231"/>
            </a:xfrm>
            <a:prstGeom prst="rect">
              <a:avLst/>
            </a:prstGeom>
            <a:grpFill/>
            <a:ln w="9525">
              <a:noFill/>
              <a:miter lim="800000"/>
              <a:headEnd/>
              <a:tailEnd/>
            </a:ln>
          </p:spPr>
          <p:txBody>
            <a:bodyPr wrap="none">
              <a:spAutoFit/>
            </a:bodyPr>
            <a:lstStyle/>
            <a:p>
              <a:pPr>
                <a:defRPr/>
              </a:pPr>
              <a:r>
                <a:rPr lang="en-US" b="1">
                  <a:latin typeface="Arial" charset="0"/>
                </a:rPr>
                <a:t>Quantity Supplied</a:t>
              </a:r>
            </a:p>
          </p:txBody>
        </p:sp>
      </p:grpSp>
      <p:sp>
        <p:nvSpPr>
          <p:cNvPr id="39" name="Line 50">
            <a:extLst>
              <a:ext uri="{FF2B5EF4-FFF2-40B4-BE49-F238E27FC236}">
                <a16:creationId xmlns:a16="http://schemas.microsoft.com/office/drawing/2014/main" id="{0262B119-6ED6-49E4-A40F-098B8BB0F2C9}"/>
              </a:ext>
            </a:extLst>
          </p:cNvPr>
          <p:cNvSpPr>
            <a:spLocks noChangeShapeType="1"/>
          </p:cNvSpPr>
          <p:nvPr/>
        </p:nvSpPr>
        <p:spPr bwMode="auto">
          <a:xfrm>
            <a:off x="1978025" y="4391025"/>
            <a:ext cx="5345113" cy="0"/>
          </a:xfrm>
          <a:prstGeom prst="line">
            <a:avLst/>
          </a:prstGeom>
          <a:noFill/>
          <a:ln w="57150">
            <a:solidFill>
              <a:schemeClr val="bg2">
                <a:lumMod val="75000"/>
              </a:schemeClr>
            </a:solidFill>
            <a:round/>
            <a:headEnd/>
            <a:tailEnd/>
          </a:ln>
        </p:spPr>
        <p:txBody>
          <a:bodyPr/>
          <a:lstStyle/>
          <a:p>
            <a:pPr>
              <a:defRPr/>
            </a:pPr>
            <a:endParaRPr lang="en-US">
              <a:latin typeface="Arial" charset="0"/>
            </a:endParaRPr>
          </a:p>
        </p:txBody>
      </p:sp>
      <p:sp>
        <p:nvSpPr>
          <p:cNvPr id="40" name="Freeform 52">
            <a:extLst>
              <a:ext uri="{FF2B5EF4-FFF2-40B4-BE49-F238E27FC236}">
                <a16:creationId xmlns:a16="http://schemas.microsoft.com/office/drawing/2014/main" id="{CF31BE92-A7DA-44E2-AFB0-54097B58E607}"/>
              </a:ext>
            </a:extLst>
          </p:cNvPr>
          <p:cNvSpPr>
            <a:spLocks/>
          </p:cNvSpPr>
          <p:nvPr/>
        </p:nvSpPr>
        <p:spPr bwMode="auto">
          <a:xfrm>
            <a:off x="2847975" y="2144713"/>
            <a:ext cx="4421188" cy="1435100"/>
          </a:xfrm>
          <a:custGeom>
            <a:avLst/>
            <a:gdLst>
              <a:gd name="T0" fmla="*/ 0 w 2990"/>
              <a:gd name="T1" fmla="*/ 0 h 1288"/>
              <a:gd name="T2" fmla="*/ 2147483647 w 2990"/>
              <a:gd name="T3" fmla="*/ 2147483647 h 1288"/>
              <a:gd name="T4" fmla="*/ 2147483647 w 2990"/>
              <a:gd name="T5" fmla="*/ 2147483647 h 1288"/>
              <a:gd name="T6" fmla="*/ 2147483647 w 2990"/>
              <a:gd name="T7" fmla="*/ 2147483647 h 1288"/>
              <a:gd name="T8" fmla="*/ 2147483647 w 2990"/>
              <a:gd name="T9" fmla="*/ 2147483647 h 1288"/>
              <a:gd name="T10" fmla="*/ 2147483647 w 2990"/>
              <a:gd name="T11" fmla="*/ 2147483647 h 1288"/>
              <a:gd name="T12" fmla="*/ 2147483647 w 2990"/>
              <a:gd name="T13" fmla="*/ 2147483647 h 1288"/>
              <a:gd name="T14" fmla="*/ 2147483647 w 2990"/>
              <a:gd name="T15" fmla="*/ 2147483647 h 1288"/>
              <a:gd name="T16" fmla="*/ 0 60000 65536"/>
              <a:gd name="T17" fmla="*/ 0 60000 65536"/>
              <a:gd name="T18" fmla="*/ 0 60000 65536"/>
              <a:gd name="T19" fmla="*/ 0 60000 65536"/>
              <a:gd name="T20" fmla="*/ 0 60000 65536"/>
              <a:gd name="T21" fmla="*/ 0 60000 65536"/>
              <a:gd name="T22" fmla="*/ 0 60000 65536"/>
              <a:gd name="T23" fmla="*/ 0 60000 65536"/>
              <a:gd name="T24" fmla="*/ 0 w 2990"/>
              <a:gd name="T25" fmla="*/ 0 h 1288"/>
              <a:gd name="T26" fmla="*/ 2990 w 2990"/>
              <a:gd name="T27" fmla="*/ 1288 h 1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90" h="1288">
                <a:moveTo>
                  <a:pt x="0" y="0"/>
                </a:moveTo>
                <a:cubicBezTo>
                  <a:pt x="118" y="274"/>
                  <a:pt x="237" y="548"/>
                  <a:pt x="350" y="713"/>
                </a:cubicBezTo>
                <a:cubicBezTo>
                  <a:pt x="463" y="878"/>
                  <a:pt x="566" y="919"/>
                  <a:pt x="679" y="988"/>
                </a:cubicBezTo>
                <a:cubicBezTo>
                  <a:pt x="792" y="1057"/>
                  <a:pt x="842" y="1078"/>
                  <a:pt x="1029" y="1125"/>
                </a:cubicBezTo>
                <a:cubicBezTo>
                  <a:pt x="1216" y="1172"/>
                  <a:pt x="1579" y="1250"/>
                  <a:pt x="1804" y="1269"/>
                </a:cubicBezTo>
                <a:cubicBezTo>
                  <a:pt x="2029" y="1288"/>
                  <a:pt x="2228" y="1264"/>
                  <a:pt x="2380" y="1241"/>
                </a:cubicBezTo>
                <a:cubicBezTo>
                  <a:pt x="2532" y="1218"/>
                  <a:pt x="2614" y="1171"/>
                  <a:pt x="2716" y="1132"/>
                </a:cubicBezTo>
                <a:cubicBezTo>
                  <a:pt x="2818" y="1093"/>
                  <a:pt x="2904" y="1050"/>
                  <a:pt x="2990" y="1008"/>
                </a:cubicBezTo>
              </a:path>
            </a:pathLst>
          </a:cu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41" name="Text Box 54">
            <a:extLst>
              <a:ext uri="{FF2B5EF4-FFF2-40B4-BE49-F238E27FC236}">
                <a16:creationId xmlns:a16="http://schemas.microsoft.com/office/drawing/2014/main" id="{FDFB398B-5844-461C-80A4-25C02BE93740}"/>
              </a:ext>
            </a:extLst>
          </p:cNvPr>
          <p:cNvSpPr txBox="1">
            <a:spLocks noChangeArrowheads="1"/>
          </p:cNvSpPr>
          <p:nvPr/>
        </p:nvSpPr>
        <p:spPr bwMode="auto">
          <a:xfrm>
            <a:off x="7299325" y="4252913"/>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1</a:t>
            </a:r>
          </a:p>
        </p:txBody>
      </p:sp>
      <p:sp>
        <p:nvSpPr>
          <p:cNvPr id="42" name="Text Box 55">
            <a:extLst>
              <a:ext uri="{FF2B5EF4-FFF2-40B4-BE49-F238E27FC236}">
                <a16:creationId xmlns:a16="http://schemas.microsoft.com/office/drawing/2014/main" id="{345FF78B-B4C9-4D26-914F-BD662623AC70}"/>
              </a:ext>
            </a:extLst>
          </p:cNvPr>
          <p:cNvSpPr txBox="1">
            <a:spLocks noChangeArrowheads="1"/>
          </p:cNvSpPr>
          <p:nvPr/>
        </p:nvSpPr>
        <p:spPr bwMode="auto">
          <a:xfrm>
            <a:off x="1600200" y="4006850"/>
            <a:ext cx="3667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2</a:t>
            </a:r>
          </a:p>
        </p:txBody>
      </p:sp>
      <p:sp>
        <p:nvSpPr>
          <p:cNvPr id="43" name="Line 56">
            <a:extLst>
              <a:ext uri="{FF2B5EF4-FFF2-40B4-BE49-F238E27FC236}">
                <a16:creationId xmlns:a16="http://schemas.microsoft.com/office/drawing/2014/main" id="{1DED2059-3AF3-446A-89F6-0D8D096E65E8}"/>
              </a:ext>
            </a:extLst>
          </p:cNvPr>
          <p:cNvSpPr>
            <a:spLocks noChangeShapeType="1"/>
          </p:cNvSpPr>
          <p:nvPr/>
        </p:nvSpPr>
        <p:spPr bwMode="auto">
          <a:xfrm>
            <a:off x="1974850" y="4154488"/>
            <a:ext cx="5345113" cy="0"/>
          </a:xfrm>
          <a:prstGeom prst="line">
            <a:avLst/>
          </a:prstGeom>
          <a:noFill/>
          <a:ln w="57150">
            <a:solidFill>
              <a:schemeClr val="bg2">
                <a:lumMod val="75000"/>
              </a:schemeClr>
            </a:solidFill>
            <a:round/>
            <a:headEnd/>
            <a:tailEnd/>
          </a:ln>
        </p:spPr>
        <p:txBody>
          <a:bodyPr/>
          <a:lstStyle/>
          <a:p>
            <a:pPr>
              <a:defRPr/>
            </a:pPr>
            <a:endParaRPr lang="en-US">
              <a:latin typeface="Arial" charset="0"/>
            </a:endParaRPr>
          </a:p>
        </p:txBody>
      </p:sp>
      <p:sp>
        <p:nvSpPr>
          <p:cNvPr id="44" name="Text Box 57">
            <a:extLst>
              <a:ext uri="{FF2B5EF4-FFF2-40B4-BE49-F238E27FC236}">
                <a16:creationId xmlns:a16="http://schemas.microsoft.com/office/drawing/2014/main" id="{A2A2C461-33D2-49AC-8A2A-7BF3714ECD5D}"/>
              </a:ext>
            </a:extLst>
          </p:cNvPr>
          <p:cNvSpPr txBox="1">
            <a:spLocks noChangeArrowheads="1"/>
          </p:cNvSpPr>
          <p:nvPr/>
        </p:nvSpPr>
        <p:spPr bwMode="auto">
          <a:xfrm>
            <a:off x="7296150" y="4016375"/>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2</a:t>
            </a:r>
          </a:p>
        </p:txBody>
      </p:sp>
      <p:sp>
        <p:nvSpPr>
          <p:cNvPr id="45" name="Text Box 58">
            <a:extLst>
              <a:ext uri="{FF2B5EF4-FFF2-40B4-BE49-F238E27FC236}">
                <a16:creationId xmlns:a16="http://schemas.microsoft.com/office/drawing/2014/main" id="{DFBD7308-5122-4D7C-9CCF-A9329CE9FE53}"/>
              </a:ext>
            </a:extLst>
          </p:cNvPr>
          <p:cNvSpPr txBox="1">
            <a:spLocks noChangeArrowheads="1"/>
          </p:cNvSpPr>
          <p:nvPr/>
        </p:nvSpPr>
        <p:spPr bwMode="auto">
          <a:xfrm>
            <a:off x="1608138" y="3748088"/>
            <a:ext cx="3667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3</a:t>
            </a:r>
          </a:p>
        </p:txBody>
      </p:sp>
      <p:sp>
        <p:nvSpPr>
          <p:cNvPr id="46" name="Line 59">
            <a:extLst>
              <a:ext uri="{FF2B5EF4-FFF2-40B4-BE49-F238E27FC236}">
                <a16:creationId xmlns:a16="http://schemas.microsoft.com/office/drawing/2014/main" id="{BDCEB32F-E70E-4773-A100-296319FCE57E}"/>
              </a:ext>
            </a:extLst>
          </p:cNvPr>
          <p:cNvSpPr>
            <a:spLocks noChangeShapeType="1"/>
          </p:cNvSpPr>
          <p:nvPr/>
        </p:nvSpPr>
        <p:spPr bwMode="auto">
          <a:xfrm>
            <a:off x="1982788" y="3895725"/>
            <a:ext cx="5345112" cy="0"/>
          </a:xfrm>
          <a:prstGeom prst="line">
            <a:avLst/>
          </a:prstGeom>
          <a:noFill/>
          <a:ln w="57150">
            <a:solidFill>
              <a:schemeClr val="bg2">
                <a:lumMod val="75000"/>
              </a:schemeClr>
            </a:solidFill>
            <a:round/>
            <a:headEnd/>
            <a:tailEnd/>
          </a:ln>
        </p:spPr>
        <p:txBody>
          <a:bodyPr/>
          <a:lstStyle/>
          <a:p>
            <a:pPr>
              <a:defRPr/>
            </a:pPr>
            <a:endParaRPr lang="en-US">
              <a:latin typeface="Arial" charset="0"/>
            </a:endParaRPr>
          </a:p>
        </p:txBody>
      </p:sp>
      <p:sp>
        <p:nvSpPr>
          <p:cNvPr id="47" name="Text Box 60">
            <a:extLst>
              <a:ext uri="{FF2B5EF4-FFF2-40B4-BE49-F238E27FC236}">
                <a16:creationId xmlns:a16="http://schemas.microsoft.com/office/drawing/2014/main" id="{D9DE026C-B82B-44A9-9596-359D2BEB95D7}"/>
              </a:ext>
            </a:extLst>
          </p:cNvPr>
          <p:cNvSpPr txBox="1">
            <a:spLocks noChangeArrowheads="1"/>
          </p:cNvSpPr>
          <p:nvPr/>
        </p:nvSpPr>
        <p:spPr bwMode="auto">
          <a:xfrm>
            <a:off x="7304088" y="3757613"/>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3</a:t>
            </a:r>
          </a:p>
        </p:txBody>
      </p:sp>
      <p:sp>
        <p:nvSpPr>
          <p:cNvPr id="48" name="Text Box 61">
            <a:extLst>
              <a:ext uri="{FF2B5EF4-FFF2-40B4-BE49-F238E27FC236}">
                <a16:creationId xmlns:a16="http://schemas.microsoft.com/office/drawing/2014/main" id="{A3862D8E-EAFE-462A-8743-66E30DF6A09A}"/>
              </a:ext>
            </a:extLst>
          </p:cNvPr>
          <p:cNvSpPr txBox="1">
            <a:spLocks noChangeArrowheads="1"/>
          </p:cNvSpPr>
          <p:nvPr/>
        </p:nvSpPr>
        <p:spPr bwMode="auto">
          <a:xfrm>
            <a:off x="1616075" y="3433763"/>
            <a:ext cx="3667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4</a:t>
            </a:r>
          </a:p>
        </p:txBody>
      </p:sp>
      <p:sp>
        <p:nvSpPr>
          <p:cNvPr id="49" name="Line 62">
            <a:extLst>
              <a:ext uri="{FF2B5EF4-FFF2-40B4-BE49-F238E27FC236}">
                <a16:creationId xmlns:a16="http://schemas.microsoft.com/office/drawing/2014/main" id="{C36ED756-F343-400E-89F6-F9FF53E8F1B3}"/>
              </a:ext>
            </a:extLst>
          </p:cNvPr>
          <p:cNvSpPr>
            <a:spLocks noChangeShapeType="1"/>
          </p:cNvSpPr>
          <p:nvPr/>
        </p:nvSpPr>
        <p:spPr bwMode="auto">
          <a:xfrm>
            <a:off x="1990725" y="3581400"/>
            <a:ext cx="5345113" cy="0"/>
          </a:xfrm>
          <a:prstGeom prst="line">
            <a:avLst/>
          </a:prstGeom>
          <a:noFill/>
          <a:ln w="57150">
            <a:solidFill>
              <a:schemeClr val="bg2">
                <a:lumMod val="75000"/>
              </a:schemeClr>
            </a:solidFill>
            <a:round/>
            <a:headEnd/>
            <a:tailEnd/>
          </a:ln>
        </p:spPr>
        <p:txBody>
          <a:bodyPr/>
          <a:lstStyle/>
          <a:p>
            <a:pPr>
              <a:defRPr/>
            </a:pPr>
            <a:endParaRPr lang="en-US">
              <a:latin typeface="Arial" charset="0"/>
            </a:endParaRPr>
          </a:p>
        </p:txBody>
      </p:sp>
      <p:sp>
        <p:nvSpPr>
          <p:cNvPr id="50" name="Text Box 63">
            <a:extLst>
              <a:ext uri="{FF2B5EF4-FFF2-40B4-BE49-F238E27FC236}">
                <a16:creationId xmlns:a16="http://schemas.microsoft.com/office/drawing/2014/main" id="{F5A20701-5FED-4B43-A478-943C0B368AEE}"/>
              </a:ext>
            </a:extLst>
          </p:cNvPr>
          <p:cNvSpPr txBox="1">
            <a:spLocks noChangeArrowheads="1"/>
          </p:cNvSpPr>
          <p:nvPr/>
        </p:nvSpPr>
        <p:spPr bwMode="auto">
          <a:xfrm>
            <a:off x="7312025" y="3443288"/>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4</a:t>
            </a:r>
          </a:p>
        </p:txBody>
      </p:sp>
      <p:sp>
        <p:nvSpPr>
          <p:cNvPr id="51" name="Text Box 64">
            <a:extLst>
              <a:ext uri="{FF2B5EF4-FFF2-40B4-BE49-F238E27FC236}">
                <a16:creationId xmlns:a16="http://schemas.microsoft.com/office/drawing/2014/main" id="{7AD9AF94-6497-4625-A198-04523B0B2A85}"/>
              </a:ext>
            </a:extLst>
          </p:cNvPr>
          <p:cNvSpPr txBox="1">
            <a:spLocks noChangeArrowheads="1"/>
          </p:cNvSpPr>
          <p:nvPr/>
        </p:nvSpPr>
        <p:spPr bwMode="auto">
          <a:xfrm>
            <a:off x="1624013" y="3030538"/>
            <a:ext cx="3667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5</a:t>
            </a:r>
          </a:p>
        </p:txBody>
      </p:sp>
      <p:sp>
        <p:nvSpPr>
          <p:cNvPr id="52" name="Line 65">
            <a:extLst>
              <a:ext uri="{FF2B5EF4-FFF2-40B4-BE49-F238E27FC236}">
                <a16:creationId xmlns:a16="http://schemas.microsoft.com/office/drawing/2014/main" id="{67D466B4-F9B9-432D-8B31-DCA1F8F60215}"/>
              </a:ext>
            </a:extLst>
          </p:cNvPr>
          <p:cNvSpPr>
            <a:spLocks noChangeShapeType="1"/>
          </p:cNvSpPr>
          <p:nvPr/>
        </p:nvSpPr>
        <p:spPr bwMode="auto">
          <a:xfrm>
            <a:off x="1998663" y="3178175"/>
            <a:ext cx="5345112" cy="0"/>
          </a:xfrm>
          <a:prstGeom prst="line">
            <a:avLst/>
          </a:prstGeom>
          <a:noFill/>
          <a:ln w="57150">
            <a:solidFill>
              <a:schemeClr val="bg2">
                <a:lumMod val="75000"/>
              </a:schemeClr>
            </a:solidFill>
            <a:round/>
            <a:headEnd/>
            <a:tailEnd/>
          </a:ln>
        </p:spPr>
        <p:txBody>
          <a:bodyPr/>
          <a:lstStyle/>
          <a:p>
            <a:pPr>
              <a:defRPr/>
            </a:pPr>
            <a:endParaRPr lang="en-US">
              <a:latin typeface="Arial" charset="0"/>
            </a:endParaRPr>
          </a:p>
        </p:txBody>
      </p:sp>
      <p:sp>
        <p:nvSpPr>
          <p:cNvPr id="53" name="Text Box 66">
            <a:extLst>
              <a:ext uri="{FF2B5EF4-FFF2-40B4-BE49-F238E27FC236}">
                <a16:creationId xmlns:a16="http://schemas.microsoft.com/office/drawing/2014/main" id="{0A06BAC3-6CB2-4430-BEF0-DDB9749962BB}"/>
              </a:ext>
            </a:extLst>
          </p:cNvPr>
          <p:cNvSpPr txBox="1">
            <a:spLocks noChangeArrowheads="1"/>
          </p:cNvSpPr>
          <p:nvPr/>
        </p:nvSpPr>
        <p:spPr bwMode="auto">
          <a:xfrm>
            <a:off x="7319963" y="3040063"/>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5</a:t>
            </a:r>
          </a:p>
        </p:txBody>
      </p:sp>
      <p:sp>
        <p:nvSpPr>
          <p:cNvPr id="54" name="Text Box 67">
            <a:extLst>
              <a:ext uri="{FF2B5EF4-FFF2-40B4-BE49-F238E27FC236}">
                <a16:creationId xmlns:a16="http://schemas.microsoft.com/office/drawing/2014/main" id="{EF2A1FC1-1469-405A-BFD0-70528CCEAF83}"/>
              </a:ext>
            </a:extLst>
          </p:cNvPr>
          <p:cNvSpPr txBox="1">
            <a:spLocks noChangeArrowheads="1"/>
          </p:cNvSpPr>
          <p:nvPr/>
        </p:nvSpPr>
        <p:spPr bwMode="auto">
          <a:xfrm>
            <a:off x="6954838" y="2727325"/>
            <a:ext cx="460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MC</a:t>
            </a:r>
          </a:p>
        </p:txBody>
      </p:sp>
      <p:sp>
        <p:nvSpPr>
          <p:cNvPr id="55" name="Text Box 68">
            <a:extLst>
              <a:ext uri="{FF2B5EF4-FFF2-40B4-BE49-F238E27FC236}">
                <a16:creationId xmlns:a16="http://schemas.microsoft.com/office/drawing/2014/main" id="{1064D893-C0ED-49E6-A2CC-F57688381C7B}"/>
              </a:ext>
            </a:extLst>
          </p:cNvPr>
          <p:cNvSpPr txBox="1">
            <a:spLocks noChangeArrowheads="1"/>
          </p:cNvSpPr>
          <p:nvPr/>
        </p:nvSpPr>
        <p:spPr bwMode="auto">
          <a:xfrm>
            <a:off x="6931025" y="3625850"/>
            <a:ext cx="5603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AVC</a:t>
            </a:r>
          </a:p>
        </p:txBody>
      </p:sp>
      <p:sp>
        <p:nvSpPr>
          <p:cNvPr id="56" name="Text Box 69">
            <a:extLst>
              <a:ext uri="{FF2B5EF4-FFF2-40B4-BE49-F238E27FC236}">
                <a16:creationId xmlns:a16="http://schemas.microsoft.com/office/drawing/2014/main" id="{DEA763DD-342D-4389-87EC-3AB8A71C15C2}"/>
              </a:ext>
            </a:extLst>
          </p:cNvPr>
          <p:cNvSpPr txBox="1">
            <a:spLocks noChangeArrowheads="1"/>
          </p:cNvSpPr>
          <p:nvPr/>
        </p:nvSpPr>
        <p:spPr bwMode="auto">
          <a:xfrm>
            <a:off x="6910388" y="3319463"/>
            <a:ext cx="5492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ATC</a:t>
            </a:r>
          </a:p>
        </p:txBody>
      </p:sp>
      <p:sp>
        <p:nvSpPr>
          <p:cNvPr id="57" name="Text Box 75">
            <a:extLst>
              <a:ext uri="{FF2B5EF4-FFF2-40B4-BE49-F238E27FC236}">
                <a16:creationId xmlns:a16="http://schemas.microsoft.com/office/drawing/2014/main" id="{187009ED-8FE7-4E55-B5BF-61F870DA4304}"/>
              </a:ext>
            </a:extLst>
          </p:cNvPr>
          <p:cNvSpPr txBox="1">
            <a:spLocks noChangeArrowheads="1"/>
          </p:cNvSpPr>
          <p:nvPr/>
        </p:nvSpPr>
        <p:spPr bwMode="auto">
          <a:xfrm>
            <a:off x="4652963" y="5426075"/>
            <a:ext cx="3857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2</a:t>
            </a:r>
          </a:p>
        </p:txBody>
      </p:sp>
      <p:sp>
        <p:nvSpPr>
          <p:cNvPr id="58" name="Text Box 76">
            <a:extLst>
              <a:ext uri="{FF2B5EF4-FFF2-40B4-BE49-F238E27FC236}">
                <a16:creationId xmlns:a16="http://schemas.microsoft.com/office/drawing/2014/main" id="{18FABECD-3811-4035-957E-D090A33E7ECB}"/>
              </a:ext>
            </a:extLst>
          </p:cNvPr>
          <p:cNvSpPr txBox="1">
            <a:spLocks noChangeArrowheads="1"/>
          </p:cNvSpPr>
          <p:nvPr/>
        </p:nvSpPr>
        <p:spPr bwMode="auto">
          <a:xfrm>
            <a:off x="5094288" y="5426075"/>
            <a:ext cx="3857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3</a:t>
            </a:r>
          </a:p>
        </p:txBody>
      </p:sp>
      <p:sp>
        <p:nvSpPr>
          <p:cNvPr id="59" name="Text Box 77">
            <a:extLst>
              <a:ext uri="{FF2B5EF4-FFF2-40B4-BE49-F238E27FC236}">
                <a16:creationId xmlns:a16="http://schemas.microsoft.com/office/drawing/2014/main" id="{C1172D5F-9FFE-444D-A77A-53C783C4B92B}"/>
              </a:ext>
            </a:extLst>
          </p:cNvPr>
          <p:cNvSpPr txBox="1">
            <a:spLocks noChangeArrowheads="1"/>
          </p:cNvSpPr>
          <p:nvPr/>
        </p:nvSpPr>
        <p:spPr bwMode="auto">
          <a:xfrm>
            <a:off x="5668963" y="5426075"/>
            <a:ext cx="3857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4</a:t>
            </a:r>
          </a:p>
        </p:txBody>
      </p:sp>
      <p:sp>
        <p:nvSpPr>
          <p:cNvPr id="60" name="Text Box 78">
            <a:extLst>
              <a:ext uri="{FF2B5EF4-FFF2-40B4-BE49-F238E27FC236}">
                <a16:creationId xmlns:a16="http://schemas.microsoft.com/office/drawing/2014/main" id="{0CE20B07-9E62-40E6-8F95-5E89F7B1AEA2}"/>
              </a:ext>
            </a:extLst>
          </p:cNvPr>
          <p:cNvSpPr txBox="1">
            <a:spLocks noChangeArrowheads="1"/>
          </p:cNvSpPr>
          <p:nvPr/>
        </p:nvSpPr>
        <p:spPr bwMode="auto">
          <a:xfrm>
            <a:off x="6221413" y="5426075"/>
            <a:ext cx="3857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5</a:t>
            </a:r>
          </a:p>
        </p:txBody>
      </p:sp>
      <p:sp>
        <p:nvSpPr>
          <p:cNvPr id="63" name="Line 86">
            <a:extLst>
              <a:ext uri="{FF2B5EF4-FFF2-40B4-BE49-F238E27FC236}">
                <a16:creationId xmlns:a16="http://schemas.microsoft.com/office/drawing/2014/main" id="{E699B92D-4177-4691-85A1-4670B37686AA}"/>
              </a:ext>
            </a:extLst>
          </p:cNvPr>
          <p:cNvSpPr>
            <a:spLocks noChangeShapeType="1"/>
          </p:cNvSpPr>
          <p:nvPr/>
        </p:nvSpPr>
        <p:spPr bwMode="auto">
          <a:xfrm>
            <a:off x="5881688" y="3519488"/>
            <a:ext cx="0" cy="19272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4" name="Line 87">
            <a:extLst>
              <a:ext uri="{FF2B5EF4-FFF2-40B4-BE49-F238E27FC236}">
                <a16:creationId xmlns:a16="http://schemas.microsoft.com/office/drawing/2014/main" id="{A0F6DC49-A26E-458B-8D6B-483067E82ED5}"/>
              </a:ext>
            </a:extLst>
          </p:cNvPr>
          <p:cNvSpPr>
            <a:spLocks noChangeShapeType="1"/>
          </p:cNvSpPr>
          <p:nvPr/>
        </p:nvSpPr>
        <p:spPr bwMode="auto">
          <a:xfrm>
            <a:off x="6411913" y="3149600"/>
            <a:ext cx="0" cy="22971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7" name="Freeform 80">
            <a:extLst>
              <a:ext uri="{FF2B5EF4-FFF2-40B4-BE49-F238E27FC236}">
                <a16:creationId xmlns:a16="http://schemas.microsoft.com/office/drawing/2014/main" id="{A436808E-BEF9-4478-A431-40C379C22C51}"/>
              </a:ext>
            </a:extLst>
          </p:cNvPr>
          <p:cNvSpPr>
            <a:spLocks/>
          </p:cNvSpPr>
          <p:nvPr/>
        </p:nvSpPr>
        <p:spPr bwMode="auto">
          <a:xfrm>
            <a:off x="2325688" y="3794125"/>
            <a:ext cx="2540000" cy="712788"/>
          </a:xfrm>
          <a:custGeom>
            <a:avLst/>
            <a:gdLst>
              <a:gd name="T0" fmla="*/ 0 w 1600"/>
              <a:gd name="T1" fmla="*/ 0 h 456"/>
              <a:gd name="T2" fmla="*/ 2147483647 w 1600"/>
              <a:gd name="T3" fmla="*/ 2147483647 h 456"/>
              <a:gd name="T4" fmla="*/ 2147483647 w 1600"/>
              <a:gd name="T5" fmla="*/ 2147483647 h 456"/>
              <a:gd name="T6" fmla="*/ 2147483647 w 1600"/>
              <a:gd name="T7" fmla="*/ 2147483647 h 456"/>
              <a:gd name="T8" fmla="*/ 2147483647 w 1600"/>
              <a:gd name="T9" fmla="*/ 2147483647 h 456"/>
              <a:gd name="T10" fmla="*/ 0 60000 65536"/>
              <a:gd name="T11" fmla="*/ 0 60000 65536"/>
              <a:gd name="T12" fmla="*/ 0 60000 65536"/>
              <a:gd name="T13" fmla="*/ 0 60000 65536"/>
              <a:gd name="T14" fmla="*/ 0 60000 65536"/>
              <a:gd name="T15" fmla="*/ 0 w 1600"/>
              <a:gd name="T16" fmla="*/ 0 h 456"/>
              <a:gd name="T17" fmla="*/ 1600 w 1600"/>
              <a:gd name="T18" fmla="*/ 456 h 456"/>
            </a:gdLst>
            <a:ahLst/>
            <a:cxnLst>
              <a:cxn ang="T10">
                <a:pos x="T0" y="T1"/>
              </a:cxn>
              <a:cxn ang="T11">
                <a:pos x="T2" y="T3"/>
              </a:cxn>
              <a:cxn ang="T12">
                <a:pos x="T4" y="T5"/>
              </a:cxn>
              <a:cxn ang="T13">
                <a:pos x="T6" y="T7"/>
              </a:cxn>
              <a:cxn ang="T14">
                <a:pos x="T8" y="T9"/>
              </a:cxn>
            </a:cxnLst>
            <a:rect l="T15" t="T16" r="T17" b="T18"/>
            <a:pathLst>
              <a:path w="1600" h="456">
                <a:moveTo>
                  <a:pt x="0" y="0"/>
                </a:moveTo>
                <a:cubicBezTo>
                  <a:pt x="174" y="117"/>
                  <a:pt x="349" y="235"/>
                  <a:pt x="491" y="307"/>
                </a:cubicBezTo>
                <a:cubicBezTo>
                  <a:pt x="633" y="378"/>
                  <a:pt x="744" y="413"/>
                  <a:pt x="853" y="432"/>
                </a:cubicBezTo>
                <a:cubicBezTo>
                  <a:pt x="962" y="451"/>
                  <a:pt x="1019" y="456"/>
                  <a:pt x="1143" y="424"/>
                </a:cubicBezTo>
                <a:cubicBezTo>
                  <a:pt x="1267" y="392"/>
                  <a:pt x="1505" y="279"/>
                  <a:pt x="1600" y="241"/>
                </a:cubicBezTo>
              </a:path>
            </a:pathLst>
          </a:custGeom>
          <a:noFill/>
          <a:ln w="57150">
            <a:solidFill>
              <a:schemeClr val="accent1">
                <a:lumMod val="50000"/>
              </a:schemeClr>
            </a:solidFill>
            <a:prstDash val="dash"/>
            <a:round/>
            <a:headEnd/>
            <a:tailEnd/>
          </a:ln>
        </p:spPr>
        <p:txBody>
          <a:bodyPr/>
          <a:lstStyle/>
          <a:p>
            <a:pPr>
              <a:defRPr/>
            </a:pPr>
            <a:endParaRPr lang="en-US">
              <a:latin typeface="Arial" charset="0"/>
            </a:endParaRPr>
          </a:p>
        </p:txBody>
      </p:sp>
      <p:sp>
        <p:nvSpPr>
          <p:cNvPr id="68" name="Freeform 82">
            <a:extLst>
              <a:ext uri="{FF2B5EF4-FFF2-40B4-BE49-F238E27FC236}">
                <a16:creationId xmlns:a16="http://schemas.microsoft.com/office/drawing/2014/main" id="{18D694ED-4BB1-4ECB-B4F9-54CC6FC20495}"/>
              </a:ext>
            </a:extLst>
          </p:cNvPr>
          <p:cNvSpPr>
            <a:spLocks/>
          </p:cNvSpPr>
          <p:nvPr/>
        </p:nvSpPr>
        <p:spPr bwMode="auto">
          <a:xfrm>
            <a:off x="4883150" y="2635250"/>
            <a:ext cx="2317750" cy="1511300"/>
          </a:xfrm>
          <a:custGeom>
            <a:avLst/>
            <a:gdLst>
              <a:gd name="T0" fmla="*/ 0 w 1460"/>
              <a:gd name="T1" fmla="*/ 2147483647 h 952"/>
              <a:gd name="T2" fmla="*/ 2147483647 w 1460"/>
              <a:gd name="T3" fmla="*/ 2147483647 h 952"/>
              <a:gd name="T4" fmla="*/ 2147483647 w 1460"/>
              <a:gd name="T5" fmla="*/ 0 h 952"/>
              <a:gd name="T6" fmla="*/ 0 60000 65536"/>
              <a:gd name="T7" fmla="*/ 0 60000 65536"/>
              <a:gd name="T8" fmla="*/ 0 60000 65536"/>
              <a:gd name="T9" fmla="*/ 0 w 1460"/>
              <a:gd name="T10" fmla="*/ 0 h 952"/>
              <a:gd name="T11" fmla="*/ 1460 w 1460"/>
              <a:gd name="T12" fmla="*/ 952 h 952"/>
            </a:gdLst>
            <a:ahLst/>
            <a:cxnLst>
              <a:cxn ang="T6">
                <a:pos x="T0" y="T1"/>
              </a:cxn>
              <a:cxn ang="T7">
                <a:pos x="T2" y="T3"/>
              </a:cxn>
              <a:cxn ang="T8">
                <a:pos x="T4" y="T5"/>
              </a:cxn>
            </a:cxnLst>
            <a:rect l="T9" t="T10" r="T11" b="T12"/>
            <a:pathLst>
              <a:path w="1460" h="952">
                <a:moveTo>
                  <a:pt x="0" y="952"/>
                </a:moveTo>
                <a:cubicBezTo>
                  <a:pt x="79" y="905"/>
                  <a:pt x="229" y="827"/>
                  <a:pt x="472" y="668"/>
                </a:cubicBezTo>
                <a:cubicBezTo>
                  <a:pt x="715" y="509"/>
                  <a:pt x="1087" y="254"/>
                  <a:pt x="1460" y="0"/>
                </a:cubicBezTo>
              </a:path>
            </a:pathLst>
          </a:custGeom>
          <a:noFill/>
          <a:ln w="57150">
            <a:solidFill>
              <a:schemeClr val="accent1">
                <a:lumMod val="50000"/>
              </a:schemeClr>
            </a:solidFill>
            <a:round/>
            <a:headEnd/>
            <a:tailEnd/>
          </a:ln>
        </p:spPr>
        <p:txBody>
          <a:bodyPr/>
          <a:lstStyle/>
          <a:p>
            <a:pPr>
              <a:defRPr/>
            </a:pPr>
            <a:endParaRPr lang="en-US">
              <a:latin typeface="Arial" charset="0"/>
            </a:endParaRPr>
          </a:p>
        </p:txBody>
      </p:sp>
      <p:sp>
        <p:nvSpPr>
          <p:cNvPr id="69" name="Oval 74">
            <a:extLst>
              <a:ext uri="{FF2B5EF4-FFF2-40B4-BE49-F238E27FC236}">
                <a16:creationId xmlns:a16="http://schemas.microsoft.com/office/drawing/2014/main" id="{62A09D5A-753E-444F-BDCB-4F4681AEA86E}"/>
              </a:ext>
            </a:extLst>
          </p:cNvPr>
          <p:cNvSpPr>
            <a:spLocks noChangeArrowheads="1"/>
          </p:cNvSpPr>
          <p:nvPr/>
        </p:nvSpPr>
        <p:spPr bwMode="auto">
          <a:xfrm>
            <a:off x="4333875" y="4330700"/>
            <a:ext cx="109538" cy="109538"/>
          </a:xfrm>
          <a:prstGeom prst="ellipse">
            <a:avLst/>
          </a:prstGeom>
          <a:solidFill>
            <a:schemeClr val="tx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71" name="Oval 72">
            <a:extLst>
              <a:ext uri="{FF2B5EF4-FFF2-40B4-BE49-F238E27FC236}">
                <a16:creationId xmlns:a16="http://schemas.microsoft.com/office/drawing/2014/main" id="{0C52B442-A65A-48B5-972E-B74A2807C2F2}"/>
              </a:ext>
            </a:extLst>
          </p:cNvPr>
          <p:cNvSpPr>
            <a:spLocks noChangeArrowheads="1"/>
          </p:cNvSpPr>
          <p:nvPr/>
        </p:nvSpPr>
        <p:spPr bwMode="auto">
          <a:xfrm>
            <a:off x="5830888" y="3479800"/>
            <a:ext cx="109537" cy="109538"/>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72" name="Freeform 53">
            <a:extLst>
              <a:ext uri="{FF2B5EF4-FFF2-40B4-BE49-F238E27FC236}">
                <a16:creationId xmlns:a16="http://schemas.microsoft.com/office/drawing/2014/main" id="{30CE6774-B0B7-4EB4-A194-CA9DF07E0F16}"/>
              </a:ext>
            </a:extLst>
          </p:cNvPr>
          <p:cNvSpPr>
            <a:spLocks/>
          </p:cNvSpPr>
          <p:nvPr/>
        </p:nvSpPr>
        <p:spPr bwMode="auto">
          <a:xfrm>
            <a:off x="2643188" y="3597275"/>
            <a:ext cx="4648200" cy="554038"/>
          </a:xfrm>
          <a:custGeom>
            <a:avLst/>
            <a:gdLst>
              <a:gd name="T0" fmla="*/ 0 w 3031"/>
              <a:gd name="T1" fmla="*/ 2147483647 h 377"/>
              <a:gd name="T2" fmla="*/ 2147483647 w 3031"/>
              <a:gd name="T3" fmla="*/ 2147483647 h 377"/>
              <a:gd name="T4" fmla="*/ 2147483647 w 3031"/>
              <a:gd name="T5" fmla="*/ 2147483647 h 377"/>
              <a:gd name="T6" fmla="*/ 2147483647 w 3031"/>
              <a:gd name="T7" fmla="*/ 2147483647 h 377"/>
              <a:gd name="T8" fmla="*/ 2147483647 w 3031"/>
              <a:gd name="T9" fmla="*/ 2147483647 h 377"/>
              <a:gd name="T10" fmla="*/ 2147483647 w 3031"/>
              <a:gd name="T11" fmla="*/ 0 h 377"/>
              <a:gd name="T12" fmla="*/ 0 60000 65536"/>
              <a:gd name="T13" fmla="*/ 0 60000 65536"/>
              <a:gd name="T14" fmla="*/ 0 60000 65536"/>
              <a:gd name="T15" fmla="*/ 0 60000 65536"/>
              <a:gd name="T16" fmla="*/ 0 60000 65536"/>
              <a:gd name="T17" fmla="*/ 0 60000 65536"/>
              <a:gd name="T18" fmla="*/ 0 w 3031"/>
              <a:gd name="T19" fmla="*/ 0 h 377"/>
              <a:gd name="T20" fmla="*/ 3031 w 3031"/>
              <a:gd name="T21" fmla="*/ 377 h 377"/>
            </a:gdLst>
            <a:ahLst/>
            <a:cxnLst>
              <a:cxn ang="T12">
                <a:pos x="T0" y="T1"/>
              </a:cxn>
              <a:cxn ang="T13">
                <a:pos x="T2" y="T3"/>
              </a:cxn>
              <a:cxn ang="T14">
                <a:pos x="T4" y="T5"/>
              </a:cxn>
              <a:cxn ang="T15">
                <a:pos x="T6" y="T7"/>
              </a:cxn>
              <a:cxn ang="T16">
                <a:pos x="T8" y="T9"/>
              </a:cxn>
              <a:cxn ang="T17">
                <a:pos x="T10" y="T11"/>
              </a:cxn>
            </a:cxnLst>
            <a:rect l="T18" t="T19" r="T20" b="T21"/>
            <a:pathLst>
              <a:path w="3031" h="377">
                <a:moveTo>
                  <a:pt x="0" y="48"/>
                </a:moveTo>
                <a:cubicBezTo>
                  <a:pt x="168" y="94"/>
                  <a:pt x="776" y="269"/>
                  <a:pt x="1008" y="323"/>
                </a:cubicBezTo>
                <a:cubicBezTo>
                  <a:pt x="1240" y="377"/>
                  <a:pt x="1217" y="374"/>
                  <a:pt x="1392" y="371"/>
                </a:cubicBezTo>
                <a:cubicBezTo>
                  <a:pt x="1567" y="368"/>
                  <a:pt x="1827" y="350"/>
                  <a:pt x="2057" y="302"/>
                </a:cubicBezTo>
                <a:cubicBezTo>
                  <a:pt x="2287" y="254"/>
                  <a:pt x="2608" y="133"/>
                  <a:pt x="2770" y="83"/>
                </a:cubicBezTo>
                <a:cubicBezTo>
                  <a:pt x="2932" y="33"/>
                  <a:pt x="2977" y="17"/>
                  <a:pt x="3031" y="0"/>
                </a:cubicBezTo>
              </a:path>
            </a:pathLst>
          </a:custGeom>
          <a:noFill/>
          <a:ln w="57150">
            <a:solidFill>
              <a:srgbClr val="CC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73" name="Oval 73">
            <a:extLst>
              <a:ext uri="{FF2B5EF4-FFF2-40B4-BE49-F238E27FC236}">
                <a16:creationId xmlns:a16="http://schemas.microsoft.com/office/drawing/2014/main" id="{9E4DC460-F345-45BE-B085-D3B4E9F962DA}"/>
              </a:ext>
            </a:extLst>
          </p:cNvPr>
          <p:cNvSpPr>
            <a:spLocks noChangeArrowheads="1"/>
          </p:cNvSpPr>
          <p:nvPr/>
        </p:nvSpPr>
        <p:spPr bwMode="auto">
          <a:xfrm>
            <a:off x="6361113" y="3124200"/>
            <a:ext cx="109537" cy="109538"/>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74" name="Oval 70">
            <a:extLst>
              <a:ext uri="{FF2B5EF4-FFF2-40B4-BE49-F238E27FC236}">
                <a16:creationId xmlns:a16="http://schemas.microsoft.com/office/drawing/2014/main" id="{132B771F-AF74-4488-92C0-768F74D3042E}"/>
              </a:ext>
            </a:extLst>
          </p:cNvPr>
          <p:cNvSpPr>
            <a:spLocks noChangeArrowheads="1"/>
          </p:cNvSpPr>
          <p:nvPr/>
        </p:nvSpPr>
        <p:spPr bwMode="auto">
          <a:xfrm>
            <a:off x="4792663" y="4100513"/>
            <a:ext cx="109537" cy="109537"/>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75" name="Text Box 91">
            <a:extLst>
              <a:ext uri="{FF2B5EF4-FFF2-40B4-BE49-F238E27FC236}">
                <a16:creationId xmlns:a16="http://schemas.microsoft.com/office/drawing/2014/main" id="{64656799-BE5C-431D-802B-52C796724E08}"/>
              </a:ext>
            </a:extLst>
          </p:cNvPr>
          <p:cNvSpPr txBox="1">
            <a:spLocks noChangeArrowheads="1"/>
          </p:cNvSpPr>
          <p:nvPr/>
        </p:nvSpPr>
        <p:spPr bwMode="auto">
          <a:xfrm>
            <a:off x="4189413" y="409733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a</a:t>
            </a:r>
          </a:p>
        </p:txBody>
      </p:sp>
      <p:sp>
        <p:nvSpPr>
          <p:cNvPr id="76" name="Text Box 92">
            <a:extLst>
              <a:ext uri="{FF2B5EF4-FFF2-40B4-BE49-F238E27FC236}">
                <a16:creationId xmlns:a16="http://schemas.microsoft.com/office/drawing/2014/main" id="{E9978DD4-2811-4C76-9F9A-D7C240B029B4}"/>
              </a:ext>
            </a:extLst>
          </p:cNvPr>
          <p:cNvSpPr txBox="1">
            <a:spLocks noChangeArrowheads="1"/>
          </p:cNvSpPr>
          <p:nvPr/>
        </p:nvSpPr>
        <p:spPr bwMode="auto">
          <a:xfrm>
            <a:off x="4548188" y="3860800"/>
            <a:ext cx="292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b</a:t>
            </a:r>
          </a:p>
        </p:txBody>
      </p:sp>
      <p:sp>
        <p:nvSpPr>
          <p:cNvPr id="77" name="Text Box 93">
            <a:extLst>
              <a:ext uri="{FF2B5EF4-FFF2-40B4-BE49-F238E27FC236}">
                <a16:creationId xmlns:a16="http://schemas.microsoft.com/office/drawing/2014/main" id="{B552D16E-50FB-439D-9295-97BF83EBAE62}"/>
              </a:ext>
            </a:extLst>
          </p:cNvPr>
          <p:cNvSpPr txBox="1">
            <a:spLocks noChangeArrowheads="1"/>
          </p:cNvSpPr>
          <p:nvPr/>
        </p:nvSpPr>
        <p:spPr bwMode="auto">
          <a:xfrm>
            <a:off x="5081588" y="3579813"/>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c</a:t>
            </a:r>
          </a:p>
        </p:txBody>
      </p:sp>
      <p:sp>
        <p:nvSpPr>
          <p:cNvPr id="78" name="Text Box 94">
            <a:extLst>
              <a:ext uri="{FF2B5EF4-FFF2-40B4-BE49-F238E27FC236}">
                <a16:creationId xmlns:a16="http://schemas.microsoft.com/office/drawing/2014/main" id="{F0D97869-8C97-49C2-8F81-F3039046B5DA}"/>
              </a:ext>
            </a:extLst>
          </p:cNvPr>
          <p:cNvSpPr txBox="1">
            <a:spLocks noChangeArrowheads="1"/>
          </p:cNvSpPr>
          <p:nvPr/>
        </p:nvSpPr>
        <p:spPr bwMode="auto">
          <a:xfrm>
            <a:off x="5614988" y="3221038"/>
            <a:ext cx="292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d</a:t>
            </a:r>
          </a:p>
        </p:txBody>
      </p:sp>
      <p:sp>
        <p:nvSpPr>
          <p:cNvPr id="79" name="Text Box 95">
            <a:extLst>
              <a:ext uri="{FF2B5EF4-FFF2-40B4-BE49-F238E27FC236}">
                <a16:creationId xmlns:a16="http://schemas.microsoft.com/office/drawing/2014/main" id="{7F3B1DE9-599B-4E66-8EAB-E1465944CE20}"/>
              </a:ext>
            </a:extLst>
          </p:cNvPr>
          <p:cNvSpPr txBox="1">
            <a:spLocks noChangeArrowheads="1"/>
          </p:cNvSpPr>
          <p:nvPr/>
        </p:nvSpPr>
        <p:spPr bwMode="auto">
          <a:xfrm>
            <a:off x="6148388" y="285115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e</a:t>
            </a:r>
          </a:p>
        </p:txBody>
      </p:sp>
      <p:sp>
        <p:nvSpPr>
          <p:cNvPr id="65" name="Line 86">
            <a:extLst>
              <a:ext uri="{FF2B5EF4-FFF2-40B4-BE49-F238E27FC236}">
                <a16:creationId xmlns:a16="http://schemas.microsoft.com/office/drawing/2014/main" id="{7F2542A4-1687-4265-B5D9-0E19A5A95465}"/>
              </a:ext>
            </a:extLst>
          </p:cNvPr>
          <p:cNvSpPr>
            <a:spLocks noChangeShapeType="1"/>
          </p:cNvSpPr>
          <p:nvPr/>
        </p:nvSpPr>
        <p:spPr bwMode="auto">
          <a:xfrm>
            <a:off x="5310188" y="3929063"/>
            <a:ext cx="0" cy="15462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66" name="Line 86">
            <a:extLst>
              <a:ext uri="{FF2B5EF4-FFF2-40B4-BE49-F238E27FC236}">
                <a16:creationId xmlns:a16="http://schemas.microsoft.com/office/drawing/2014/main" id="{2E0DE899-B79A-4AF8-9601-1774945FC97B}"/>
              </a:ext>
            </a:extLst>
          </p:cNvPr>
          <p:cNvSpPr>
            <a:spLocks noChangeShapeType="1"/>
          </p:cNvSpPr>
          <p:nvPr/>
        </p:nvSpPr>
        <p:spPr bwMode="auto">
          <a:xfrm>
            <a:off x="4852988" y="4211638"/>
            <a:ext cx="0" cy="12414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0" name="Line 86">
            <a:extLst>
              <a:ext uri="{FF2B5EF4-FFF2-40B4-BE49-F238E27FC236}">
                <a16:creationId xmlns:a16="http://schemas.microsoft.com/office/drawing/2014/main" id="{2E4A65A5-86EF-4CDC-ADAD-30BF2FE879F0}"/>
              </a:ext>
            </a:extLst>
          </p:cNvPr>
          <p:cNvSpPr>
            <a:spLocks noChangeShapeType="1"/>
          </p:cNvSpPr>
          <p:nvPr/>
        </p:nvSpPr>
        <p:spPr bwMode="auto">
          <a:xfrm>
            <a:off x="4395788" y="4462463"/>
            <a:ext cx="0" cy="10128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70" name="Oval 71">
            <a:extLst>
              <a:ext uri="{FF2B5EF4-FFF2-40B4-BE49-F238E27FC236}">
                <a16:creationId xmlns:a16="http://schemas.microsoft.com/office/drawing/2014/main" id="{5FFBFCC7-6FF3-4B5D-B0F1-3ADEC438A414}"/>
              </a:ext>
            </a:extLst>
          </p:cNvPr>
          <p:cNvSpPr>
            <a:spLocks noChangeArrowheads="1"/>
          </p:cNvSpPr>
          <p:nvPr/>
        </p:nvSpPr>
        <p:spPr bwMode="auto">
          <a:xfrm>
            <a:off x="5251450" y="3848100"/>
            <a:ext cx="109538" cy="109538"/>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035" name="Text Box 11">
            <a:extLst>
              <a:ext uri="{FF2B5EF4-FFF2-40B4-BE49-F238E27FC236}">
                <a16:creationId xmlns:a16="http://schemas.microsoft.com/office/drawing/2014/main" id="{40F060CA-B786-4292-B762-29453CBF2AFB}"/>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8AFE7441-CEA2-4125-90C3-8537843959D1}" type="slidenum">
              <a:rPr lang="en-US" altLang="cs-CZ" sz="1400">
                <a:solidFill>
                  <a:schemeClr val="bg1"/>
                </a:solidFill>
                <a:cs typeface="Arial" panose="020B0604020202020204" pitchFamily="34" charset="0"/>
              </a:rPr>
              <a:pPr eaLnBrk="1" hangingPunct="1"/>
              <a:t>16</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1" presetClass="entr" presetSubtype="0" fill="hold" grpId="0" nodeType="afterEffect">
                                  <p:stCondLst>
                                    <p:cond delay="0"/>
                                  </p:stCondLst>
                                  <p:childTnLst>
                                    <p:set>
                                      <p:cBhvr>
                                        <p:cTn id="11" dur="1" fill="hold">
                                          <p:stCondLst>
                                            <p:cond delay="0"/>
                                          </p:stCondLst>
                                        </p:cTn>
                                        <p:tgtEl>
                                          <p:spTgt spid="18"/>
                                        </p:tgtEl>
                                        <p:attrNameLst>
                                          <p:attrName>style.visibility</p:attrName>
                                        </p:attrNameLst>
                                      </p:cBhvr>
                                      <p:to>
                                        <p:strVal val="visible"/>
                                      </p:to>
                                    </p:set>
                                  </p:childTnLst>
                                </p:cTn>
                              </p:par>
                            </p:childTnLst>
                          </p:cTn>
                        </p:par>
                        <p:par>
                          <p:cTn id="12" fill="hold" nodeType="afterGroup">
                            <p:stCondLst>
                              <p:cond delay="1000"/>
                            </p:stCondLst>
                            <p:childTnLst>
                              <p:par>
                                <p:cTn id="13" presetID="1" presetClass="entr" presetSubtype="0"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39"/>
                                        </p:tgtEl>
                                        <p:attrNameLst>
                                          <p:attrName>style.visibility</p:attrName>
                                        </p:attrNameLst>
                                      </p:cBhvr>
                                      <p:to>
                                        <p:strVal val="visible"/>
                                      </p:to>
                                    </p:set>
                                    <p:animEffect transition="in" filter="wipe(left)">
                                      <p:cBhvr>
                                        <p:cTn id="18" dur="2000"/>
                                        <p:tgtEl>
                                          <p:spTgt spid="39"/>
                                        </p:tgtEl>
                                      </p:cBhvr>
                                    </p:animEffect>
                                  </p:childTnLst>
                                </p:cTn>
                              </p:par>
                            </p:childTnLst>
                          </p:cTn>
                        </p:par>
                        <p:par>
                          <p:cTn id="19" fill="hold" nodeType="afterGroup">
                            <p:stCondLst>
                              <p:cond delay="3000"/>
                            </p:stCondLst>
                            <p:childTnLst>
                              <p:par>
                                <p:cTn id="20" presetID="1" presetClass="entr" presetSubtype="0" fill="hold" grpId="0" nodeType="afterEffect">
                                  <p:stCondLst>
                                    <p:cond delay="0"/>
                                  </p:stCondLst>
                                  <p:childTnLst>
                                    <p:set>
                                      <p:cBhvr>
                                        <p:cTn id="21" dur="1" fill="hold">
                                          <p:stCondLst>
                                            <p:cond delay="0"/>
                                          </p:stCondLst>
                                        </p:cTn>
                                        <p:tgtEl>
                                          <p:spTgt spid="41"/>
                                        </p:tgtEl>
                                        <p:attrNameLst>
                                          <p:attrName>style.visibility</p:attrName>
                                        </p:attrNameLst>
                                      </p:cBhvr>
                                      <p:to>
                                        <p:strVal val="visible"/>
                                      </p:to>
                                    </p:set>
                                  </p:childTnLst>
                                </p:cTn>
                              </p:par>
                            </p:childTnLst>
                          </p:cTn>
                        </p:par>
                        <p:par>
                          <p:cTn id="22" fill="hold" nodeType="afterGroup">
                            <p:stCondLst>
                              <p:cond delay="3000"/>
                            </p:stCondLst>
                            <p:childTnLst>
                              <p:par>
                                <p:cTn id="23" presetID="22" presetClass="entr" presetSubtype="8" fill="hold" nodeType="afterEffect">
                                  <p:stCondLst>
                                    <p:cond delay="0"/>
                                  </p:stCondLst>
                                  <p:childTnLst>
                                    <p:set>
                                      <p:cBhvr>
                                        <p:cTn id="24" dur="1" fill="hold">
                                          <p:stCondLst>
                                            <p:cond delay="0"/>
                                          </p:stCondLst>
                                        </p:cTn>
                                        <p:tgtEl>
                                          <p:spTgt spid="72"/>
                                        </p:tgtEl>
                                        <p:attrNameLst>
                                          <p:attrName>style.visibility</p:attrName>
                                        </p:attrNameLst>
                                      </p:cBhvr>
                                      <p:to>
                                        <p:strVal val="visible"/>
                                      </p:to>
                                    </p:set>
                                    <p:animEffect transition="in" filter="wipe(left)">
                                      <p:cBhvr>
                                        <p:cTn id="25" dur="2000"/>
                                        <p:tgtEl>
                                          <p:spTgt spid="72"/>
                                        </p:tgtEl>
                                      </p:cBhvr>
                                    </p:animEffect>
                                  </p:childTnLst>
                                </p:cTn>
                              </p:par>
                            </p:childTnLst>
                          </p:cTn>
                        </p:par>
                        <p:par>
                          <p:cTn id="26" fill="hold" nodeType="afterGroup">
                            <p:stCondLst>
                              <p:cond delay="5000"/>
                            </p:stCondLst>
                            <p:childTnLst>
                              <p:par>
                                <p:cTn id="27" presetID="1" presetClass="entr" presetSubtype="0" fill="hold" grpId="0" nodeType="afterEffect">
                                  <p:stCondLst>
                                    <p:cond delay="0"/>
                                  </p:stCondLst>
                                  <p:childTnLst>
                                    <p:set>
                                      <p:cBhvr>
                                        <p:cTn id="28" dur="1" fill="hold">
                                          <p:stCondLst>
                                            <p:cond delay="0"/>
                                          </p:stCondLst>
                                        </p:cTn>
                                        <p:tgtEl>
                                          <p:spTgt spid="55"/>
                                        </p:tgtEl>
                                        <p:attrNameLst>
                                          <p:attrName>style.visibility</p:attrName>
                                        </p:attrNameLst>
                                      </p:cBhvr>
                                      <p:to>
                                        <p:strVal val="visible"/>
                                      </p:to>
                                    </p:set>
                                  </p:childTnLst>
                                </p:cTn>
                              </p:par>
                            </p:childTnLst>
                          </p:cTn>
                        </p:par>
                        <p:par>
                          <p:cTn id="29" fill="hold" nodeType="afterGroup">
                            <p:stCondLst>
                              <p:cond delay="5000"/>
                            </p:stCondLst>
                            <p:childTnLst>
                              <p:par>
                                <p:cTn id="30" presetID="22" presetClass="entr" presetSubtype="8" fill="hold" nodeType="after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wipe(left)">
                                      <p:cBhvr>
                                        <p:cTn id="32" dur="2000"/>
                                        <p:tgtEl>
                                          <p:spTgt spid="40"/>
                                        </p:tgtEl>
                                      </p:cBhvr>
                                    </p:animEffect>
                                  </p:childTnLst>
                                </p:cTn>
                              </p:par>
                            </p:childTnLst>
                          </p:cTn>
                        </p:par>
                        <p:par>
                          <p:cTn id="33" fill="hold" nodeType="afterGroup">
                            <p:stCondLst>
                              <p:cond delay="7000"/>
                            </p:stCondLst>
                            <p:childTnLst>
                              <p:par>
                                <p:cTn id="34" presetID="1" presetClass="entr" presetSubtype="0" fill="hold" grpId="0" nodeType="afterEffect">
                                  <p:stCondLst>
                                    <p:cond delay="0"/>
                                  </p:stCondLst>
                                  <p:childTnLst>
                                    <p:set>
                                      <p:cBhvr>
                                        <p:cTn id="35" dur="1" fill="hold">
                                          <p:stCondLst>
                                            <p:cond delay="0"/>
                                          </p:stCondLst>
                                        </p:cTn>
                                        <p:tgtEl>
                                          <p:spTgt spid="56"/>
                                        </p:tgtEl>
                                        <p:attrNameLst>
                                          <p:attrName>style.visibility</p:attrName>
                                        </p:attrNameLst>
                                      </p:cBhvr>
                                      <p:to>
                                        <p:strVal val="visible"/>
                                      </p:to>
                                    </p:set>
                                  </p:childTnLst>
                                </p:cTn>
                              </p:par>
                            </p:childTnLst>
                          </p:cTn>
                        </p:par>
                        <p:par>
                          <p:cTn id="36" fill="hold" nodeType="afterGroup">
                            <p:stCondLst>
                              <p:cond delay="7000"/>
                            </p:stCondLst>
                            <p:childTnLst>
                              <p:par>
                                <p:cTn id="37" presetID="22" presetClass="entr" presetSubtype="8" fill="hold" nodeType="afterEffect">
                                  <p:stCondLst>
                                    <p:cond delay="0"/>
                                  </p:stCondLst>
                                  <p:childTnLst>
                                    <p:set>
                                      <p:cBhvr>
                                        <p:cTn id="38" dur="1" fill="hold">
                                          <p:stCondLst>
                                            <p:cond delay="0"/>
                                          </p:stCondLst>
                                        </p:cTn>
                                        <p:tgtEl>
                                          <p:spTgt spid="67"/>
                                        </p:tgtEl>
                                        <p:attrNameLst>
                                          <p:attrName>style.visibility</p:attrName>
                                        </p:attrNameLst>
                                      </p:cBhvr>
                                      <p:to>
                                        <p:strVal val="visible"/>
                                      </p:to>
                                    </p:set>
                                    <p:animEffect transition="in" filter="wipe(left)">
                                      <p:cBhvr>
                                        <p:cTn id="39" dur="2000"/>
                                        <p:tgtEl>
                                          <p:spTgt spid="67"/>
                                        </p:tgtEl>
                                      </p:cBhvr>
                                    </p:animEffect>
                                  </p:childTnLst>
                                </p:cTn>
                              </p:par>
                            </p:childTnLst>
                          </p:cTn>
                        </p:par>
                        <p:par>
                          <p:cTn id="40" fill="hold" nodeType="afterGroup">
                            <p:stCondLst>
                              <p:cond delay="9000"/>
                            </p:stCondLst>
                            <p:childTnLst>
                              <p:par>
                                <p:cTn id="41" presetID="1" presetClass="entr" presetSubtype="0" fill="hold" grpId="0" nodeType="afterEffect">
                                  <p:stCondLst>
                                    <p:cond delay="0"/>
                                  </p:stCondLst>
                                  <p:childTnLst>
                                    <p:set>
                                      <p:cBhvr>
                                        <p:cTn id="42" dur="1" fill="hold">
                                          <p:stCondLst>
                                            <p:cond delay="0"/>
                                          </p:stCondLst>
                                        </p:cTn>
                                        <p:tgtEl>
                                          <p:spTgt spid="69"/>
                                        </p:tgtEl>
                                        <p:attrNameLst>
                                          <p:attrName>style.visibility</p:attrName>
                                        </p:attrNameLst>
                                      </p:cBhvr>
                                      <p:to>
                                        <p:strVal val="visible"/>
                                      </p:to>
                                    </p:set>
                                  </p:childTnLst>
                                </p:cTn>
                              </p:par>
                            </p:childTnLst>
                          </p:cTn>
                        </p:par>
                        <p:par>
                          <p:cTn id="43" fill="hold" nodeType="afterGroup">
                            <p:stCondLst>
                              <p:cond delay="9000"/>
                            </p:stCondLst>
                            <p:childTnLst>
                              <p:par>
                                <p:cTn id="44" presetID="1" presetClass="entr" presetSubtype="0" fill="hold" grpId="0" nodeType="afterEffect">
                                  <p:stCondLst>
                                    <p:cond delay="0"/>
                                  </p:stCondLst>
                                  <p:childTnLst>
                                    <p:set>
                                      <p:cBhvr>
                                        <p:cTn id="45" dur="1" fill="hold">
                                          <p:stCondLst>
                                            <p:cond delay="0"/>
                                          </p:stCondLst>
                                        </p:cTn>
                                        <p:tgtEl>
                                          <p:spTgt spid="75"/>
                                        </p:tgtEl>
                                        <p:attrNameLst>
                                          <p:attrName>style.visibility</p:attrName>
                                        </p:attrNameLst>
                                      </p:cBhvr>
                                      <p:to>
                                        <p:strVal val="visible"/>
                                      </p:to>
                                    </p:set>
                                  </p:childTnLst>
                                </p:cTn>
                              </p:par>
                            </p:childTnLst>
                          </p:cTn>
                        </p:par>
                        <p:par>
                          <p:cTn id="46" fill="hold" nodeType="afterGroup">
                            <p:stCondLst>
                              <p:cond delay="9000"/>
                            </p:stCondLst>
                            <p:childTnLst>
                              <p:par>
                                <p:cTn id="47" presetID="22" presetClass="entr" presetSubtype="1" fill="hold" nodeType="afterEffect">
                                  <p:stCondLst>
                                    <p:cond delay="0"/>
                                  </p:stCondLst>
                                  <p:childTnLst>
                                    <p:set>
                                      <p:cBhvr>
                                        <p:cTn id="48" dur="1" fill="hold">
                                          <p:stCondLst>
                                            <p:cond delay="0"/>
                                          </p:stCondLst>
                                        </p:cTn>
                                        <p:tgtEl>
                                          <p:spTgt spid="80"/>
                                        </p:tgtEl>
                                        <p:attrNameLst>
                                          <p:attrName>style.visibility</p:attrName>
                                        </p:attrNameLst>
                                      </p:cBhvr>
                                      <p:to>
                                        <p:strVal val="visible"/>
                                      </p:to>
                                    </p:set>
                                    <p:animEffect transition="in" filter="wipe(up)">
                                      <p:cBhvr>
                                        <p:cTn id="49" dur="1000"/>
                                        <p:tgtEl>
                                          <p:spTgt spid="80"/>
                                        </p:tgtEl>
                                      </p:cBhvr>
                                    </p:animEffect>
                                  </p:childTnLst>
                                </p:cTn>
                              </p:par>
                            </p:childTnLst>
                          </p:cTn>
                        </p:par>
                        <p:par>
                          <p:cTn id="50" fill="hold" nodeType="afterGroup">
                            <p:stCondLst>
                              <p:cond delay="10000"/>
                            </p:stCondLst>
                            <p:childTnLst>
                              <p:par>
                                <p:cTn id="51" presetID="22" presetClass="entr" presetSubtype="8" fill="hold" nodeType="afterEffect">
                                  <p:stCondLst>
                                    <p:cond delay="0"/>
                                  </p:stCondLst>
                                  <p:childTnLst>
                                    <p:set>
                                      <p:cBhvr>
                                        <p:cTn id="52" dur="1" fill="hold">
                                          <p:stCondLst>
                                            <p:cond delay="0"/>
                                          </p:stCondLst>
                                        </p:cTn>
                                        <p:tgtEl>
                                          <p:spTgt spid="68"/>
                                        </p:tgtEl>
                                        <p:attrNameLst>
                                          <p:attrName>style.visibility</p:attrName>
                                        </p:attrNameLst>
                                      </p:cBhvr>
                                      <p:to>
                                        <p:strVal val="visible"/>
                                      </p:to>
                                    </p:set>
                                    <p:animEffect transition="in" filter="wipe(left)">
                                      <p:cBhvr>
                                        <p:cTn id="53" dur="2000"/>
                                        <p:tgtEl>
                                          <p:spTgt spid="68"/>
                                        </p:tgtEl>
                                      </p:cBhvr>
                                    </p:animEffect>
                                  </p:childTnLst>
                                </p:cTn>
                              </p:par>
                            </p:childTnLst>
                          </p:cTn>
                        </p:par>
                        <p:par>
                          <p:cTn id="54" fill="hold" nodeType="afterGroup">
                            <p:stCondLst>
                              <p:cond delay="12000"/>
                            </p:stCondLst>
                            <p:childTnLst>
                              <p:par>
                                <p:cTn id="55" presetID="1" presetClass="entr" presetSubtype="0" fill="hold" grpId="0" nodeType="afterEffect">
                                  <p:stCondLst>
                                    <p:cond delay="0"/>
                                  </p:stCondLst>
                                  <p:childTnLst>
                                    <p:set>
                                      <p:cBhvr>
                                        <p:cTn id="56" dur="1" fill="hold">
                                          <p:stCondLst>
                                            <p:cond delay="0"/>
                                          </p:stCondLst>
                                        </p:cTn>
                                        <p:tgtEl>
                                          <p:spTgt spid="54"/>
                                        </p:tgtEl>
                                        <p:attrNameLst>
                                          <p:attrName>style.visibility</p:attrName>
                                        </p:attrNameLst>
                                      </p:cBhvr>
                                      <p:to>
                                        <p:strVal val="visible"/>
                                      </p:to>
                                    </p:set>
                                  </p:childTnLst>
                                </p:cTn>
                              </p:par>
                            </p:childTnLst>
                          </p:cTn>
                        </p:par>
                        <p:par>
                          <p:cTn id="57" fill="hold" nodeType="afterGroup">
                            <p:stCondLst>
                              <p:cond delay="12000"/>
                            </p:stCondLst>
                            <p:childTnLst>
                              <p:par>
                                <p:cTn id="58" presetID="1" presetClass="entr" presetSubtype="0" fill="hold" grpId="0" nodeType="afterEffect">
                                  <p:stCondLst>
                                    <p:cond delay="0"/>
                                  </p:stCondLst>
                                  <p:childTnLst>
                                    <p:set>
                                      <p:cBhvr>
                                        <p:cTn id="59" dur="1" fill="hold">
                                          <p:stCondLst>
                                            <p:cond delay="0"/>
                                          </p:stCondLst>
                                        </p:cTn>
                                        <p:tgtEl>
                                          <p:spTgt spid="42"/>
                                        </p:tgtEl>
                                        <p:attrNameLst>
                                          <p:attrName>style.visibility</p:attrName>
                                        </p:attrNameLst>
                                      </p:cBhvr>
                                      <p:to>
                                        <p:strVal val="visible"/>
                                      </p:to>
                                    </p:set>
                                  </p:childTnLst>
                                </p:cTn>
                              </p:par>
                            </p:childTnLst>
                          </p:cTn>
                        </p:par>
                        <p:par>
                          <p:cTn id="60" fill="hold" nodeType="afterGroup">
                            <p:stCondLst>
                              <p:cond delay="12000"/>
                            </p:stCondLst>
                            <p:childTnLst>
                              <p:par>
                                <p:cTn id="61" presetID="22" presetClass="entr" presetSubtype="8" fill="hold" nodeType="afterEffect">
                                  <p:stCondLst>
                                    <p:cond delay="0"/>
                                  </p:stCondLst>
                                  <p:childTnLst>
                                    <p:set>
                                      <p:cBhvr>
                                        <p:cTn id="62" dur="1" fill="hold">
                                          <p:stCondLst>
                                            <p:cond delay="0"/>
                                          </p:stCondLst>
                                        </p:cTn>
                                        <p:tgtEl>
                                          <p:spTgt spid="43"/>
                                        </p:tgtEl>
                                        <p:attrNameLst>
                                          <p:attrName>style.visibility</p:attrName>
                                        </p:attrNameLst>
                                      </p:cBhvr>
                                      <p:to>
                                        <p:strVal val="visible"/>
                                      </p:to>
                                    </p:set>
                                    <p:animEffect transition="in" filter="wipe(left)">
                                      <p:cBhvr>
                                        <p:cTn id="63" dur="2000"/>
                                        <p:tgtEl>
                                          <p:spTgt spid="43"/>
                                        </p:tgtEl>
                                      </p:cBhvr>
                                    </p:animEffect>
                                  </p:childTnLst>
                                </p:cTn>
                              </p:par>
                            </p:childTnLst>
                          </p:cTn>
                        </p:par>
                        <p:par>
                          <p:cTn id="64" fill="hold" nodeType="afterGroup">
                            <p:stCondLst>
                              <p:cond delay="14000"/>
                            </p:stCondLst>
                            <p:childTnLst>
                              <p:par>
                                <p:cTn id="65" presetID="1" presetClass="entr" presetSubtype="0" fill="hold" grpId="0" nodeType="afterEffect">
                                  <p:stCondLst>
                                    <p:cond delay="0"/>
                                  </p:stCondLst>
                                  <p:childTnLst>
                                    <p:set>
                                      <p:cBhvr>
                                        <p:cTn id="66" dur="1" fill="hold">
                                          <p:stCondLst>
                                            <p:cond delay="0"/>
                                          </p:stCondLst>
                                        </p:cTn>
                                        <p:tgtEl>
                                          <p:spTgt spid="44"/>
                                        </p:tgtEl>
                                        <p:attrNameLst>
                                          <p:attrName>style.visibility</p:attrName>
                                        </p:attrNameLst>
                                      </p:cBhvr>
                                      <p:to>
                                        <p:strVal val="visible"/>
                                      </p:to>
                                    </p:set>
                                  </p:childTnLst>
                                </p:cTn>
                              </p:par>
                            </p:childTnLst>
                          </p:cTn>
                        </p:par>
                        <p:par>
                          <p:cTn id="67" fill="hold" nodeType="afterGroup">
                            <p:stCondLst>
                              <p:cond delay="14000"/>
                            </p:stCondLst>
                            <p:childTnLst>
                              <p:par>
                                <p:cTn id="68" presetID="1" presetClass="entr" presetSubtype="0" fill="hold" grpId="0" nodeType="afterEffect">
                                  <p:stCondLst>
                                    <p:cond delay="0"/>
                                  </p:stCondLst>
                                  <p:childTnLst>
                                    <p:set>
                                      <p:cBhvr>
                                        <p:cTn id="69" dur="1" fill="hold">
                                          <p:stCondLst>
                                            <p:cond delay="0"/>
                                          </p:stCondLst>
                                        </p:cTn>
                                        <p:tgtEl>
                                          <p:spTgt spid="74"/>
                                        </p:tgtEl>
                                        <p:attrNameLst>
                                          <p:attrName>style.visibility</p:attrName>
                                        </p:attrNameLst>
                                      </p:cBhvr>
                                      <p:to>
                                        <p:strVal val="visible"/>
                                      </p:to>
                                    </p:set>
                                  </p:childTnLst>
                                </p:cTn>
                              </p:par>
                            </p:childTnLst>
                          </p:cTn>
                        </p:par>
                        <p:par>
                          <p:cTn id="70" fill="hold" nodeType="afterGroup">
                            <p:stCondLst>
                              <p:cond delay="14000"/>
                            </p:stCondLst>
                            <p:childTnLst>
                              <p:par>
                                <p:cTn id="71" presetID="1" presetClass="entr" presetSubtype="0" fill="hold" grpId="0" nodeType="afterEffect">
                                  <p:stCondLst>
                                    <p:cond delay="0"/>
                                  </p:stCondLst>
                                  <p:childTnLst>
                                    <p:set>
                                      <p:cBhvr>
                                        <p:cTn id="72" dur="1" fill="hold">
                                          <p:stCondLst>
                                            <p:cond delay="0"/>
                                          </p:stCondLst>
                                        </p:cTn>
                                        <p:tgtEl>
                                          <p:spTgt spid="76"/>
                                        </p:tgtEl>
                                        <p:attrNameLst>
                                          <p:attrName>style.visibility</p:attrName>
                                        </p:attrNameLst>
                                      </p:cBhvr>
                                      <p:to>
                                        <p:strVal val="visible"/>
                                      </p:to>
                                    </p:set>
                                  </p:childTnLst>
                                </p:cTn>
                              </p:par>
                            </p:childTnLst>
                          </p:cTn>
                        </p:par>
                        <p:par>
                          <p:cTn id="73" fill="hold" nodeType="afterGroup">
                            <p:stCondLst>
                              <p:cond delay="14000"/>
                            </p:stCondLst>
                            <p:childTnLst>
                              <p:par>
                                <p:cTn id="74" presetID="1" presetClass="entr" presetSubtype="0" fill="hold" grpId="0" nodeType="afterEffect">
                                  <p:stCondLst>
                                    <p:cond delay="0"/>
                                  </p:stCondLst>
                                  <p:childTnLst>
                                    <p:set>
                                      <p:cBhvr>
                                        <p:cTn id="75" dur="1" fill="hold">
                                          <p:stCondLst>
                                            <p:cond delay="0"/>
                                          </p:stCondLst>
                                        </p:cTn>
                                        <p:tgtEl>
                                          <p:spTgt spid="57"/>
                                        </p:tgtEl>
                                        <p:attrNameLst>
                                          <p:attrName>style.visibility</p:attrName>
                                        </p:attrNameLst>
                                      </p:cBhvr>
                                      <p:to>
                                        <p:strVal val="visible"/>
                                      </p:to>
                                    </p:set>
                                  </p:childTnLst>
                                </p:cTn>
                              </p:par>
                            </p:childTnLst>
                          </p:cTn>
                        </p:par>
                        <p:par>
                          <p:cTn id="76" fill="hold" nodeType="afterGroup">
                            <p:stCondLst>
                              <p:cond delay="14000"/>
                            </p:stCondLst>
                            <p:childTnLst>
                              <p:par>
                                <p:cTn id="77" presetID="22" presetClass="entr" presetSubtype="1" fill="hold" nodeType="afterEffect">
                                  <p:stCondLst>
                                    <p:cond delay="0"/>
                                  </p:stCondLst>
                                  <p:childTnLst>
                                    <p:set>
                                      <p:cBhvr>
                                        <p:cTn id="78" dur="1" fill="hold">
                                          <p:stCondLst>
                                            <p:cond delay="0"/>
                                          </p:stCondLst>
                                        </p:cTn>
                                        <p:tgtEl>
                                          <p:spTgt spid="66"/>
                                        </p:tgtEl>
                                        <p:attrNameLst>
                                          <p:attrName>style.visibility</p:attrName>
                                        </p:attrNameLst>
                                      </p:cBhvr>
                                      <p:to>
                                        <p:strVal val="visible"/>
                                      </p:to>
                                    </p:set>
                                    <p:animEffect transition="in" filter="wipe(up)">
                                      <p:cBhvr>
                                        <p:cTn id="79" dur="1000"/>
                                        <p:tgtEl>
                                          <p:spTgt spid="66"/>
                                        </p:tgtEl>
                                      </p:cBhvr>
                                    </p:animEffect>
                                  </p:childTnLst>
                                </p:cTn>
                              </p:par>
                            </p:childTnLst>
                          </p:cTn>
                        </p:par>
                        <p:par>
                          <p:cTn id="80" fill="hold" nodeType="afterGroup">
                            <p:stCondLst>
                              <p:cond delay="15000"/>
                            </p:stCondLst>
                            <p:childTnLst>
                              <p:par>
                                <p:cTn id="81" presetID="1" presetClass="entr" presetSubtype="0" fill="hold" grpId="0" nodeType="afterEffect">
                                  <p:stCondLst>
                                    <p:cond delay="0"/>
                                  </p:stCondLst>
                                  <p:childTnLst>
                                    <p:set>
                                      <p:cBhvr>
                                        <p:cTn id="82" dur="1" fill="hold">
                                          <p:stCondLst>
                                            <p:cond delay="0"/>
                                          </p:stCondLst>
                                        </p:cTn>
                                        <p:tgtEl>
                                          <p:spTgt spid="45"/>
                                        </p:tgtEl>
                                        <p:attrNameLst>
                                          <p:attrName>style.visibility</p:attrName>
                                        </p:attrNameLst>
                                      </p:cBhvr>
                                      <p:to>
                                        <p:strVal val="visible"/>
                                      </p:to>
                                    </p:set>
                                  </p:childTnLst>
                                </p:cTn>
                              </p:par>
                            </p:childTnLst>
                          </p:cTn>
                        </p:par>
                        <p:par>
                          <p:cTn id="83" fill="hold" nodeType="afterGroup">
                            <p:stCondLst>
                              <p:cond delay="15000"/>
                            </p:stCondLst>
                            <p:childTnLst>
                              <p:par>
                                <p:cTn id="84" presetID="22" presetClass="entr" presetSubtype="8" fill="hold" nodeType="afterEffect">
                                  <p:stCondLst>
                                    <p:cond delay="0"/>
                                  </p:stCondLst>
                                  <p:childTnLst>
                                    <p:set>
                                      <p:cBhvr>
                                        <p:cTn id="85" dur="1" fill="hold">
                                          <p:stCondLst>
                                            <p:cond delay="0"/>
                                          </p:stCondLst>
                                        </p:cTn>
                                        <p:tgtEl>
                                          <p:spTgt spid="46"/>
                                        </p:tgtEl>
                                        <p:attrNameLst>
                                          <p:attrName>style.visibility</p:attrName>
                                        </p:attrNameLst>
                                      </p:cBhvr>
                                      <p:to>
                                        <p:strVal val="visible"/>
                                      </p:to>
                                    </p:set>
                                    <p:animEffect transition="in" filter="wipe(left)">
                                      <p:cBhvr>
                                        <p:cTn id="86" dur="2000"/>
                                        <p:tgtEl>
                                          <p:spTgt spid="46"/>
                                        </p:tgtEl>
                                      </p:cBhvr>
                                    </p:animEffect>
                                  </p:childTnLst>
                                </p:cTn>
                              </p:par>
                            </p:childTnLst>
                          </p:cTn>
                        </p:par>
                        <p:par>
                          <p:cTn id="87" fill="hold" nodeType="afterGroup">
                            <p:stCondLst>
                              <p:cond delay="17000"/>
                            </p:stCondLst>
                            <p:childTnLst>
                              <p:par>
                                <p:cTn id="88" presetID="1" presetClass="entr" presetSubtype="0" fill="hold" grpId="0" nodeType="afterEffect">
                                  <p:stCondLst>
                                    <p:cond delay="0"/>
                                  </p:stCondLst>
                                  <p:childTnLst>
                                    <p:set>
                                      <p:cBhvr>
                                        <p:cTn id="89" dur="1" fill="hold">
                                          <p:stCondLst>
                                            <p:cond delay="0"/>
                                          </p:stCondLst>
                                        </p:cTn>
                                        <p:tgtEl>
                                          <p:spTgt spid="47"/>
                                        </p:tgtEl>
                                        <p:attrNameLst>
                                          <p:attrName>style.visibility</p:attrName>
                                        </p:attrNameLst>
                                      </p:cBhvr>
                                      <p:to>
                                        <p:strVal val="visible"/>
                                      </p:to>
                                    </p:set>
                                  </p:childTnLst>
                                </p:cTn>
                              </p:par>
                            </p:childTnLst>
                          </p:cTn>
                        </p:par>
                        <p:par>
                          <p:cTn id="90" fill="hold" nodeType="afterGroup">
                            <p:stCondLst>
                              <p:cond delay="17000"/>
                            </p:stCondLst>
                            <p:childTnLst>
                              <p:par>
                                <p:cTn id="91" presetID="1" presetClass="entr" presetSubtype="0" fill="hold" grpId="0" nodeType="afterEffect">
                                  <p:stCondLst>
                                    <p:cond delay="0"/>
                                  </p:stCondLst>
                                  <p:childTnLst>
                                    <p:set>
                                      <p:cBhvr>
                                        <p:cTn id="92" dur="1" fill="hold">
                                          <p:stCondLst>
                                            <p:cond delay="0"/>
                                          </p:stCondLst>
                                        </p:cTn>
                                        <p:tgtEl>
                                          <p:spTgt spid="70"/>
                                        </p:tgtEl>
                                        <p:attrNameLst>
                                          <p:attrName>style.visibility</p:attrName>
                                        </p:attrNameLst>
                                      </p:cBhvr>
                                      <p:to>
                                        <p:strVal val="visible"/>
                                      </p:to>
                                    </p:set>
                                  </p:childTnLst>
                                </p:cTn>
                              </p:par>
                            </p:childTnLst>
                          </p:cTn>
                        </p:par>
                        <p:par>
                          <p:cTn id="93" fill="hold" nodeType="afterGroup">
                            <p:stCondLst>
                              <p:cond delay="17000"/>
                            </p:stCondLst>
                            <p:childTnLst>
                              <p:par>
                                <p:cTn id="94" presetID="1" presetClass="entr" presetSubtype="0" fill="hold" grpId="0" nodeType="afterEffect">
                                  <p:stCondLst>
                                    <p:cond delay="0"/>
                                  </p:stCondLst>
                                  <p:childTnLst>
                                    <p:set>
                                      <p:cBhvr>
                                        <p:cTn id="95" dur="1" fill="hold">
                                          <p:stCondLst>
                                            <p:cond delay="0"/>
                                          </p:stCondLst>
                                        </p:cTn>
                                        <p:tgtEl>
                                          <p:spTgt spid="77"/>
                                        </p:tgtEl>
                                        <p:attrNameLst>
                                          <p:attrName>style.visibility</p:attrName>
                                        </p:attrNameLst>
                                      </p:cBhvr>
                                      <p:to>
                                        <p:strVal val="visible"/>
                                      </p:to>
                                    </p:set>
                                  </p:childTnLst>
                                </p:cTn>
                              </p:par>
                            </p:childTnLst>
                          </p:cTn>
                        </p:par>
                        <p:par>
                          <p:cTn id="96" fill="hold" nodeType="afterGroup">
                            <p:stCondLst>
                              <p:cond delay="17000"/>
                            </p:stCondLst>
                            <p:childTnLst>
                              <p:par>
                                <p:cTn id="97" presetID="1" presetClass="entr" presetSubtype="0" fill="hold" grpId="0" nodeType="afterEffect">
                                  <p:stCondLst>
                                    <p:cond delay="0"/>
                                  </p:stCondLst>
                                  <p:childTnLst>
                                    <p:set>
                                      <p:cBhvr>
                                        <p:cTn id="98" dur="1" fill="hold">
                                          <p:stCondLst>
                                            <p:cond delay="0"/>
                                          </p:stCondLst>
                                        </p:cTn>
                                        <p:tgtEl>
                                          <p:spTgt spid="58"/>
                                        </p:tgtEl>
                                        <p:attrNameLst>
                                          <p:attrName>style.visibility</p:attrName>
                                        </p:attrNameLst>
                                      </p:cBhvr>
                                      <p:to>
                                        <p:strVal val="visible"/>
                                      </p:to>
                                    </p:set>
                                  </p:childTnLst>
                                </p:cTn>
                              </p:par>
                            </p:childTnLst>
                          </p:cTn>
                        </p:par>
                        <p:par>
                          <p:cTn id="99" fill="hold" nodeType="afterGroup">
                            <p:stCondLst>
                              <p:cond delay="17000"/>
                            </p:stCondLst>
                            <p:childTnLst>
                              <p:par>
                                <p:cTn id="100" presetID="22" presetClass="entr" presetSubtype="1" fill="hold" nodeType="afterEffect">
                                  <p:stCondLst>
                                    <p:cond delay="0"/>
                                  </p:stCondLst>
                                  <p:childTnLst>
                                    <p:set>
                                      <p:cBhvr>
                                        <p:cTn id="101" dur="1" fill="hold">
                                          <p:stCondLst>
                                            <p:cond delay="0"/>
                                          </p:stCondLst>
                                        </p:cTn>
                                        <p:tgtEl>
                                          <p:spTgt spid="65"/>
                                        </p:tgtEl>
                                        <p:attrNameLst>
                                          <p:attrName>style.visibility</p:attrName>
                                        </p:attrNameLst>
                                      </p:cBhvr>
                                      <p:to>
                                        <p:strVal val="visible"/>
                                      </p:to>
                                    </p:set>
                                    <p:animEffect transition="in" filter="wipe(up)">
                                      <p:cBhvr>
                                        <p:cTn id="102" dur="1000"/>
                                        <p:tgtEl>
                                          <p:spTgt spid="65"/>
                                        </p:tgtEl>
                                      </p:cBhvr>
                                    </p:animEffect>
                                  </p:childTnLst>
                                </p:cTn>
                              </p:par>
                            </p:childTnLst>
                          </p:cTn>
                        </p:par>
                        <p:par>
                          <p:cTn id="103" fill="hold" nodeType="afterGroup">
                            <p:stCondLst>
                              <p:cond delay="18000"/>
                            </p:stCondLst>
                            <p:childTnLst>
                              <p:par>
                                <p:cTn id="104" presetID="1" presetClass="entr" presetSubtype="0" fill="hold" grpId="0" nodeType="afterEffect">
                                  <p:stCondLst>
                                    <p:cond delay="0"/>
                                  </p:stCondLst>
                                  <p:childTnLst>
                                    <p:set>
                                      <p:cBhvr>
                                        <p:cTn id="105" dur="1" fill="hold">
                                          <p:stCondLst>
                                            <p:cond delay="0"/>
                                          </p:stCondLst>
                                        </p:cTn>
                                        <p:tgtEl>
                                          <p:spTgt spid="48"/>
                                        </p:tgtEl>
                                        <p:attrNameLst>
                                          <p:attrName>style.visibility</p:attrName>
                                        </p:attrNameLst>
                                      </p:cBhvr>
                                      <p:to>
                                        <p:strVal val="visible"/>
                                      </p:to>
                                    </p:set>
                                  </p:childTnLst>
                                </p:cTn>
                              </p:par>
                            </p:childTnLst>
                          </p:cTn>
                        </p:par>
                        <p:par>
                          <p:cTn id="106" fill="hold" nodeType="afterGroup">
                            <p:stCondLst>
                              <p:cond delay="18000"/>
                            </p:stCondLst>
                            <p:childTnLst>
                              <p:par>
                                <p:cTn id="107" presetID="22" presetClass="entr" presetSubtype="8" fill="hold" nodeType="afterEffect">
                                  <p:stCondLst>
                                    <p:cond delay="0"/>
                                  </p:stCondLst>
                                  <p:childTnLst>
                                    <p:set>
                                      <p:cBhvr>
                                        <p:cTn id="108" dur="1" fill="hold">
                                          <p:stCondLst>
                                            <p:cond delay="0"/>
                                          </p:stCondLst>
                                        </p:cTn>
                                        <p:tgtEl>
                                          <p:spTgt spid="49"/>
                                        </p:tgtEl>
                                        <p:attrNameLst>
                                          <p:attrName>style.visibility</p:attrName>
                                        </p:attrNameLst>
                                      </p:cBhvr>
                                      <p:to>
                                        <p:strVal val="visible"/>
                                      </p:to>
                                    </p:set>
                                    <p:animEffect transition="in" filter="wipe(left)">
                                      <p:cBhvr>
                                        <p:cTn id="109" dur="2000"/>
                                        <p:tgtEl>
                                          <p:spTgt spid="49"/>
                                        </p:tgtEl>
                                      </p:cBhvr>
                                    </p:animEffect>
                                  </p:childTnLst>
                                </p:cTn>
                              </p:par>
                            </p:childTnLst>
                          </p:cTn>
                        </p:par>
                        <p:par>
                          <p:cTn id="110" fill="hold" nodeType="afterGroup">
                            <p:stCondLst>
                              <p:cond delay="20000"/>
                            </p:stCondLst>
                            <p:childTnLst>
                              <p:par>
                                <p:cTn id="111" presetID="1" presetClass="entr" presetSubtype="0" fill="hold" grpId="0" nodeType="afterEffect">
                                  <p:stCondLst>
                                    <p:cond delay="0"/>
                                  </p:stCondLst>
                                  <p:childTnLst>
                                    <p:set>
                                      <p:cBhvr>
                                        <p:cTn id="112" dur="1" fill="hold">
                                          <p:stCondLst>
                                            <p:cond delay="0"/>
                                          </p:stCondLst>
                                        </p:cTn>
                                        <p:tgtEl>
                                          <p:spTgt spid="50"/>
                                        </p:tgtEl>
                                        <p:attrNameLst>
                                          <p:attrName>style.visibility</p:attrName>
                                        </p:attrNameLst>
                                      </p:cBhvr>
                                      <p:to>
                                        <p:strVal val="visible"/>
                                      </p:to>
                                    </p:set>
                                  </p:childTnLst>
                                </p:cTn>
                              </p:par>
                            </p:childTnLst>
                          </p:cTn>
                        </p:par>
                        <p:par>
                          <p:cTn id="113" fill="hold" nodeType="afterGroup">
                            <p:stCondLst>
                              <p:cond delay="20000"/>
                            </p:stCondLst>
                            <p:childTnLst>
                              <p:par>
                                <p:cTn id="114" presetID="1" presetClass="entr" presetSubtype="0" fill="hold" grpId="0" nodeType="afterEffect">
                                  <p:stCondLst>
                                    <p:cond delay="0"/>
                                  </p:stCondLst>
                                  <p:childTnLst>
                                    <p:set>
                                      <p:cBhvr>
                                        <p:cTn id="115" dur="1" fill="hold">
                                          <p:stCondLst>
                                            <p:cond delay="0"/>
                                          </p:stCondLst>
                                        </p:cTn>
                                        <p:tgtEl>
                                          <p:spTgt spid="71"/>
                                        </p:tgtEl>
                                        <p:attrNameLst>
                                          <p:attrName>style.visibility</p:attrName>
                                        </p:attrNameLst>
                                      </p:cBhvr>
                                      <p:to>
                                        <p:strVal val="visible"/>
                                      </p:to>
                                    </p:set>
                                  </p:childTnLst>
                                </p:cTn>
                              </p:par>
                            </p:childTnLst>
                          </p:cTn>
                        </p:par>
                        <p:par>
                          <p:cTn id="116" fill="hold" nodeType="afterGroup">
                            <p:stCondLst>
                              <p:cond delay="20000"/>
                            </p:stCondLst>
                            <p:childTnLst>
                              <p:par>
                                <p:cTn id="117" presetID="1" presetClass="entr" presetSubtype="0" fill="hold" grpId="0" nodeType="afterEffect">
                                  <p:stCondLst>
                                    <p:cond delay="0"/>
                                  </p:stCondLst>
                                  <p:childTnLst>
                                    <p:set>
                                      <p:cBhvr>
                                        <p:cTn id="118" dur="1" fill="hold">
                                          <p:stCondLst>
                                            <p:cond delay="0"/>
                                          </p:stCondLst>
                                        </p:cTn>
                                        <p:tgtEl>
                                          <p:spTgt spid="78"/>
                                        </p:tgtEl>
                                        <p:attrNameLst>
                                          <p:attrName>style.visibility</p:attrName>
                                        </p:attrNameLst>
                                      </p:cBhvr>
                                      <p:to>
                                        <p:strVal val="visible"/>
                                      </p:to>
                                    </p:set>
                                  </p:childTnLst>
                                </p:cTn>
                              </p:par>
                            </p:childTnLst>
                          </p:cTn>
                        </p:par>
                        <p:par>
                          <p:cTn id="119" fill="hold" nodeType="afterGroup">
                            <p:stCondLst>
                              <p:cond delay="20000"/>
                            </p:stCondLst>
                            <p:childTnLst>
                              <p:par>
                                <p:cTn id="120" presetID="22" presetClass="entr" presetSubtype="1" fill="hold" nodeType="afterEffect">
                                  <p:stCondLst>
                                    <p:cond delay="0"/>
                                  </p:stCondLst>
                                  <p:childTnLst>
                                    <p:set>
                                      <p:cBhvr>
                                        <p:cTn id="121" dur="1" fill="hold">
                                          <p:stCondLst>
                                            <p:cond delay="0"/>
                                          </p:stCondLst>
                                        </p:cTn>
                                        <p:tgtEl>
                                          <p:spTgt spid="63"/>
                                        </p:tgtEl>
                                        <p:attrNameLst>
                                          <p:attrName>style.visibility</p:attrName>
                                        </p:attrNameLst>
                                      </p:cBhvr>
                                      <p:to>
                                        <p:strVal val="visible"/>
                                      </p:to>
                                    </p:set>
                                    <p:animEffect transition="in" filter="wipe(up)">
                                      <p:cBhvr>
                                        <p:cTn id="122" dur="1000"/>
                                        <p:tgtEl>
                                          <p:spTgt spid="63"/>
                                        </p:tgtEl>
                                      </p:cBhvr>
                                    </p:animEffect>
                                  </p:childTnLst>
                                </p:cTn>
                              </p:par>
                            </p:childTnLst>
                          </p:cTn>
                        </p:par>
                        <p:par>
                          <p:cTn id="123" fill="hold" nodeType="afterGroup">
                            <p:stCondLst>
                              <p:cond delay="21000"/>
                            </p:stCondLst>
                            <p:childTnLst>
                              <p:par>
                                <p:cTn id="124" presetID="1" presetClass="entr" presetSubtype="0" fill="hold" grpId="0" nodeType="afterEffect">
                                  <p:stCondLst>
                                    <p:cond delay="0"/>
                                  </p:stCondLst>
                                  <p:childTnLst>
                                    <p:set>
                                      <p:cBhvr>
                                        <p:cTn id="125" dur="1" fill="hold">
                                          <p:stCondLst>
                                            <p:cond delay="0"/>
                                          </p:stCondLst>
                                        </p:cTn>
                                        <p:tgtEl>
                                          <p:spTgt spid="59"/>
                                        </p:tgtEl>
                                        <p:attrNameLst>
                                          <p:attrName>style.visibility</p:attrName>
                                        </p:attrNameLst>
                                      </p:cBhvr>
                                      <p:to>
                                        <p:strVal val="visible"/>
                                      </p:to>
                                    </p:set>
                                  </p:childTnLst>
                                </p:cTn>
                              </p:par>
                            </p:childTnLst>
                          </p:cTn>
                        </p:par>
                        <p:par>
                          <p:cTn id="126" fill="hold" nodeType="afterGroup">
                            <p:stCondLst>
                              <p:cond delay="21000"/>
                            </p:stCondLst>
                            <p:childTnLst>
                              <p:par>
                                <p:cTn id="127" presetID="1" presetClass="entr" presetSubtype="0" fill="hold" grpId="0" nodeType="afterEffect">
                                  <p:stCondLst>
                                    <p:cond delay="0"/>
                                  </p:stCondLst>
                                  <p:childTnLst>
                                    <p:set>
                                      <p:cBhvr>
                                        <p:cTn id="128" dur="1" fill="hold">
                                          <p:stCondLst>
                                            <p:cond delay="0"/>
                                          </p:stCondLst>
                                        </p:cTn>
                                        <p:tgtEl>
                                          <p:spTgt spid="51"/>
                                        </p:tgtEl>
                                        <p:attrNameLst>
                                          <p:attrName>style.visibility</p:attrName>
                                        </p:attrNameLst>
                                      </p:cBhvr>
                                      <p:to>
                                        <p:strVal val="visible"/>
                                      </p:to>
                                    </p:set>
                                  </p:childTnLst>
                                </p:cTn>
                              </p:par>
                            </p:childTnLst>
                          </p:cTn>
                        </p:par>
                        <p:par>
                          <p:cTn id="129" fill="hold" nodeType="afterGroup">
                            <p:stCondLst>
                              <p:cond delay="21000"/>
                            </p:stCondLst>
                            <p:childTnLst>
                              <p:par>
                                <p:cTn id="130" presetID="22" presetClass="entr" presetSubtype="8" fill="hold" nodeType="afterEffect">
                                  <p:stCondLst>
                                    <p:cond delay="0"/>
                                  </p:stCondLst>
                                  <p:childTnLst>
                                    <p:set>
                                      <p:cBhvr>
                                        <p:cTn id="131" dur="1" fill="hold">
                                          <p:stCondLst>
                                            <p:cond delay="0"/>
                                          </p:stCondLst>
                                        </p:cTn>
                                        <p:tgtEl>
                                          <p:spTgt spid="52"/>
                                        </p:tgtEl>
                                        <p:attrNameLst>
                                          <p:attrName>style.visibility</p:attrName>
                                        </p:attrNameLst>
                                      </p:cBhvr>
                                      <p:to>
                                        <p:strVal val="visible"/>
                                      </p:to>
                                    </p:set>
                                    <p:animEffect transition="in" filter="wipe(left)">
                                      <p:cBhvr>
                                        <p:cTn id="132" dur="2000"/>
                                        <p:tgtEl>
                                          <p:spTgt spid="52"/>
                                        </p:tgtEl>
                                      </p:cBhvr>
                                    </p:animEffect>
                                  </p:childTnLst>
                                </p:cTn>
                              </p:par>
                            </p:childTnLst>
                          </p:cTn>
                        </p:par>
                        <p:par>
                          <p:cTn id="133" fill="hold" nodeType="afterGroup">
                            <p:stCondLst>
                              <p:cond delay="23000"/>
                            </p:stCondLst>
                            <p:childTnLst>
                              <p:par>
                                <p:cTn id="134" presetID="1" presetClass="entr" presetSubtype="0" fill="hold" grpId="0" nodeType="afterEffect">
                                  <p:stCondLst>
                                    <p:cond delay="0"/>
                                  </p:stCondLst>
                                  <p:childTnLst>
                                    <p:set>
                                      <p:cBhvr>
                                        <p:cTn id="135" dur="1" fill="hold">
                                          <p:stCondLst>
                                            <p:cond delay="0"/>
                                          </p:stCondLst>
                                        </p:cTn>
                                        <p:tgtEl>
                                          <p:spTgt spid="53"/>
                                        </p:tgtEl>
                                        <p:attrNameLst>
                                          <p:attrName>style.visibility</p:attrName>
                                        </p:attrNameLst>
                                      </p:cBhvr>
                                      <p:to>
                                        <p:strVal val="visible"/>
                                      </p:to>
                                    </p:set>
                                  </p:childTnLst>
                                </p:cTn>
                              </p:par>
                            </p:childTnLst>
                          </p:cTn>
                        </p:par>
                        <p:par>
                          <p:cTn id="136" fill="hold" nodeType="afterGroup">
                            <p:stCondLst>
                              <p:cond delay="23000"/>
                            </p:stCondLst>
                            <p:childTnLst>
                              <p:par>
                                <p:cTn id="137" presetID="1" presetClass="entr" presetSubtype="0" fill="hold" grpId="0" nodeType="afterEffect">
                                  <p:stCondLst>
                                    <p:cond delay="0"/>
                                  </p:stCondLst>
                                  <p:childTnLst>
                                    <p:set>
                                      <p:cBhvr>
                                        <p:cTn id="138" dur="1" fill="hold">
                                          <p:stCondLst>
                                            <p:cond delay="0"/>
                                          </p:stCondLst>
                                        </p:cTn>
                                        <p:tgtEl>
                                          <p:spTgt spid="73"/>
                                        </p:tgtEl>
                                        <p:attrNameLst>
                                          <p:attrName>style.visibility</p:attrName>
                                        </p:attrNameLst>
                                      </p:cBhvr>
                                      <p:to>
                                        <p:strVal val="visible"/>
                                      </p:to>
                                    </p:set>
                                  </p:childTnLst>
                                </p:cTn>
                              </p:par>
                            </p:childTnLst>
                          </p:cTn>
                        </p:par>
                        <p:par>
                          <p:cTn id="139" fill="hold" nodeType="afterGroup">
                            <p:stCondLst>
                              <p:cond delay="23000"/>
                            </p:stCondLst>
                            <p:childTnLst>
                              <p:par>
                                <p:cTn id="140" presetID="1" presetClass="entr" presetSubtype="0" fill="hold" grpId="0" nodeType="afterEffect">
                                  <p:stCondLst>
                                    <p:cond delay="0"/>
                                  </p:stCondLst>
                                  <p:childTnLst>
                                    <p:set>
                                      <p:cBhvr>
                                        <p:cTn id="141" dur="1" fill="hold">
                                          <p:stCondLst>
                                            <p:cond delay="0"/>
                                          </p:stCondLst>
                                        </p:cTn>
                                        <p:tgtEl>
                                          <p:spTgt spid="79"/>
                                        </p:tgtEl>
                                        <p:attrNameLst>
                                          <p:attrName>style.visibility</p:attrName>
                                        </p:attrNameLst>
                                      </p:cBhvr>
                                      <p:to>
                                        <p:strVal val="visible"/>
                                      </p:to>
                                    </p:set>
                                  </p:childTnLst>
                                </p:cTn>
                              </p:par>
                            </p:childTnLst>
                          </p:cTn>
                        </p:par>
                        <p:par>
                          <p:cTn id="142" fill="hold" nodeType="afterGroup">
                            <p:stCondLst>
                              <p:cond delay="23000"/>
                            </p:stCondLst>
                            <p:childTnLst>
                              <p:par>
                                <p:cTn id="143" presetID="22" presetClass="entr" presetSubtype="1" fill="hold" nodeType="afterEffect">
                                  <p:stCondLst>
                                    <p:cond delay="0"/>
                                  </p:stCondLst>
                                  <p:childTnLst>
                                    <p:set>
                                      <p:cBhvr>
                                        <p:cTn id="144" dur="1" fill="hold">
                                          <p:stCondLst>
                                            <p:cond delay="0"/>
                                          </p:stCondLst>
                                        </p:cTn>
                                        <p:tgtEl>
                                          <p:spTgt spid="64"/>
                                        </p:tgtEl>
                                        <p:attrNameLst>
                                          <p:attrName>style.visibility</p:attrName>
                                        </p:attrNameLst>
                                      </p:cBhvr>
                                      <p:to>
                                        <p:strVal val="visible"/>
                                      </p:to>
                                    </p:set>
                                    <p:animEffect transition="in" filter="wipe(up)">
                                      <p:cBhvr>
                                        <p:cTn id="145" dur="1000"/>
                                        <p:tgtEl>
                                          <p:spTgt spid="64"/>
                                        </p:tgtEl>
                                      </p:cBhvr>
                                    </p:animEffect>
                                  </p:childTnLst>
                                </p:cTn>
                              </p:par>
                            </p:childTnLst>
                          </p:cTn>
                        </p:par>
                        <p:par>
                          <p:cTn id="146" fill="hold" nodeType="afterGroup">
                            <p:stCondLst>
                              <p:cond delay="24000"/>
                            </p:stCondLst>
                            <p:childTnLst>
                              <p:par>
                                <p:cTn id="147" presetID="1" presetClass="entr" presetSubtype="0" fill="hold" grpId="0" nodeType="afterEffect">
                                  <p:stCondLst>
                                    <p:cond delay="0"/>
                                  </p:stCondLst>
                                  <p:childTnLst>
                                    <p:set>
                                      <p:cBhvr>
                                        <p:cTn id="14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41" grpId="0"/>
      <p:bldP spid="42" grpId="0"/>
      <p:bldP spid="44" grpId="0"/>
      <p:bldP spid="45" grpId="0"/>
      <p:bldP spid="47" grpId="0"/>
      <p:bldP spid="48" grpId="0"/>
      <p:bldP spid="50" grpId="0"/>
      <p:bldP spid="51" grpId="0"/>
      <p:bldP spid="53" grpId="0"/>
      <p:bldP spid="54" grpId="0"/>
      <p:bldP spid="55" grpId="0"/>
      <p:bldP spid="56" grpId="0"/>
      <p:bldP spid="57" grpId="0"/>
      <p:bldP spid="58" grpId="0"/>
      <p:bldP spid="59" grpId="0"/>
      <p:bldP spid="60" grpId="0"/>
      <p:bldP spid="69" grpId="0" animBg="1"/>
      <p:bldP spid="71" grpId="0" animBg="1"/>
      <p:bldP spid="73" grpId="0" animBg="1"/>
      <p:bldP spid="74" grpId="0" animBg="1"/>
      <p:bldP spid="75" grpId="0"/>
      <p:bldP spid="76" grpId="0"/>
      <p:bldP spid="77" grpId="0"/>
      <p:bldP spid="78" grpId="0"/>
      <p:bldP spid="79" grpId="0"/>
      <p:bldP spid="7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a:extLst>
              <a:ext uri="{FF2B5EF4-FFF2-40B4-BE49-F238E27FC236}">
                <a16:creationId xmlns:a16="http://schemas.microsoft.com/office/drawing/2014/main" id="{51B478CF-12E8-4CF7-9077-BE885F117F41}"/>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8435" name="Rectangle 2">
            <a:extLst>
              <a:ext uri="{FF2B5EF4-FFF2-40B4-BE49-F238E27FC236}">
                <a16:creationId xmlns:a16="http://schemas.microsoft.com/office/drawing/2014/main" id="{D448404B-8E87-456F-9C34-E64AF4D848A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Marginal Cost and Short-Run Supply</a:t>
            </a:r>
          </a:p>
        </p:txBody>
      </p:sp>
      <p:sp>
        <p:nvSpPr>
          <p:cNvPr id="18436" name="Rectangle 4">
            <a:extLst>
              <a:ext uri="{FF2B5EF4-FFF2-40B4-BE49-F238E27FC236}">
                <a16:creationId xmlns:a16="http://schemas.microsoft.com/office/drawing/2014/main" id="{753E591E-214D-4C05-B3A1-FF29E614389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8437" name="Rectangle 5">
            <a:extLst>
              <a:ext uri="{FF2B5EF4-FFF2-40B4-BE49-F238E27FC236}">
                <a16:creationId xmlns:a16="http://schemas.microsoft.com/office/drawing/2014/main" id="{FC12BC6A-D269-44C4-A06A-FC60908CBC16}"/>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LO4</a:t>
            </a:r>
          </a:p>
        </p:txBody>
      </p:sp>
      <p:sp>
        <p:nvSpPr>
          <p:cNvPr id="18438" name="Text Box 4">
            <a:extLst>
              <a:ext uri="{FF2B5EF4-FFF2-40B4-BE49-F238E27FC236}">
                <a16:creationId xmlns:a16="http://schemas.microsoft.com/office/drawing/2014/main" id="{A4FE47B6-F234-4017-BD4E-4A4914C2C7DE}"/>
              </a:ext>
            </a:extLst>
          </p:cNvPr>
          <p:cNvSpPr txBox="1">
            <a:spLocks noChangeArrowheads="1"/>
          </p:cNvSpPr>
          <p:nvPr/>
        </p:nvSpPr>
        <p:spPr bwMode="auto">
          <a:xfrm>
            <a:off x="1608138" y="4225925"/>
            <a:ext cx="3667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1</a:t>
            </a:r>
          </a:p>
        </p:txBody>
      </p:sp>
      <p:sp>
        <p:nvSpPr>
          <p:cNvPr id="18439" name="Text Box 5">
            <a:extLst>
              <a:ext uri="{FF2B5EF4-FFF2-40B4-BE49-F238E27FC236}">
                <a16:creationId xmlns:a16="http://schemas.microsoft.com/office/drawing/2014/main" id="{248C424D-C7D5-4AF4-9E8E-A0B32E101D20}"/>
              </a:ext>
            </a:extLst>
          </p:cNvPr>
          <p:cNvSpPr txBox="1">
            <a:spLocks noChangeArrowheads="1"/>
          </p:cNvSpPr>
          <p:nvPr/>
        </p:nvSpPr>
        <p:spPr bwMode="auto">
          <a:xfrm>
            <a:off x="1773238" y="5445125"/>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0</a:t>
            </a:r>
          </a:p>
        </p:txBody>
      </p:sp>
      <p:grpSp>
        <p:nvGrpSpPr>
          <p:cNvPr id="2" name="Group 6">
            <a:extLst>
              <a:ext uri="{FF2B5EF4-FFF2-40B4-BE49-F238E27FC236}">
                <a16:creationId xmlns:a16="http://schemas.microsoft.com/office/drawing/2014/main" id="{E28EB367-3107-45BF-99D1-ED35BABB84B2}"/>
              </a:ext>
            </a:extLst>
          </p:cNvPr>
          <p:cNvGrpSpPr>
            <a:grpSpLocks/>
          </p:cNvGrpSpPr>
          <p:nvPr/>
        </p:nvGrpSpPr>
        <p:grpSpPr bwMode="auto">
          <a:xfrm>
            <a:off x="1136650" y="1657350"/>
            <a:ext cx="6702425" cy="4362450"/>
            <a:chOff x="1200" y="1428"/>
            <a:chExt cx="4222" cy="2748"/>
          </a:xfrm>
          <a:noFill/>
        </p:grpSpPr>
        <p:grpSp>
          <p:nvGrpSpPr>
            <p:cNvPr id="3" name="Group 7">
              <a:extLst>
                <a:ext uri="{FF2B5EF4-FFF2-40B4-BE49-F238E27FC236}">
                  <a16:creationId xmlns:a16="http://schemas.microsoft.com/office/drawing/2014/main" id="{0DD2EA44-F9ED-4BC8-A363-ED5C12C27AAC}"/>
                </a:ext>
              </a:extLst>
            </p:cNvPr>
            <p:cNvGrpSpPr>
              <a:grpSpLocks/>
            </p:cNvGrpSpPr>
            <p:nvPr/>
          </p:nvGrpSpPr>
          <p:grpSpPr bwMode="auto">
            <a:xfrm>
              <a:off x="1740" y="1428"/>
              <a:ext cx="3682" cy="2383"/>
              <a:chOff x="1714" y="1318"/>
              <a:chExt cx="3682" cy="2486"/>
            </a:xfrm>
            <a:grpFill/>
          </p:grpSpPr>
          <p:grpSp>
            <p:nvGrpSpPr>
              <p:cNvPr id="4" name="Group 8">
                <a:extLst>
                  <a:ext uri="{FF2B5EF4-FFF2-40B4-BE49-F238E27FC236}">
                    <a16:creationId xmlns:a16="http://schemas.microsoft.com/office/drawing/2014/main" id="{2F8107E6-FD5A-4A0C-B753-12654E327AF6}"/>
                  </a:ext>
                </a:extLst>
              </p:cNvPr>
              <p:cNvGrpSpPr>
                <a:grpSpLocks/>
              </p:cNvGrpSpPr>
              <p:nvPr/>
            </p:nvGrpSpPr>
            <p:grpSpPr bwMode="auto">
              <a:xfrm>
                <a:off x="1714" y="1322"/>
                <a:ext cx="3682" cy="2482"/>
                <a:chOff x="1889" y="1322"/>
                <a:chExt cx="3401" cy="2482"/>
              </a:xfrm>
              <a:grpFill/>
            </p:grpSpPr>
            <p:sp>
              <p:nvSpPr>
                <p:cNvPr id="25" name="Rectangle 9">
                  <a:extLst>
                    <a:ext uri="{FF2B5EF4-FFF2-40B4-BE49-F238E27FC236}">
                      <a16:creationId xmlns:a16="http://schemas.microsoft.com/office/drawing/2014/main" id="{4D1DDCC5-C9D5-4AAB-BC64-D5E044BBB7E3}"/>
                    </a:ext>
                  </a:extLst>
                </p:cNvPr>
                <p:cNvSpPr>
                  <a:spLocks noChangeArrowheads="1"/>
                </p:cNvSpPr>
                <p:nvPr/>
              </p:nvSpPr>
              <p:spPr bwMode="auto">
                <a:xfrm>
                  <a:off x="1889" y="1322"/>
                  <a:ext cx="3395" cy="2482"/>
                </a:xfrm>
                <a:prstGeom prst="rect">
                  <a:avLst/>
                </a:prstGeom>
                <a:grpFill/>
                <a:ln w="12700">
                  <a:solidFill>
                    <a:schemeClr val="tx1"/>
                  </a:solidFill>
                  <a:miter lim="800000"/>
                  <a:headEnd/>
                  <a:tailEnd/>
                </a:ln>
              </p:spPr>
              <p:txBody>
                <a:bodyPr wrap="none" anchor="ctr"/>
                <a:lstStyle/>
                <a:p>
                  <a:pPr>
                    <a:defRPr/>
                  </a:pPr>
                  <a:endParaRPr lang="en-US">
                    <a:latin typeface="Arial" charset="0"/>
                  </a:endParaRPr>
                </a:p>
              </p:txBody>
            </p:sp>
            <p:sp>
              <p:nvSpPr>
                <p:cNvPr id="26" name="Line 10">
                  <a:extLst>
                    <a:ext uri="{FF2B5EF4-FFF2-40B4-BE49-F238E27FC236}">
                      <a16:creationId xmlns:a16="http://schemas.microsoft.com/office/drawing/2014/main" id="{35EEB3E0-1014-4035-B57B-C694C2174917}"/>
                    </a:ext>
                  </a:extLst>
                </p:cNvPr>
                <p:cNvSpPr>
                  <a:spLocks noChangeShapeType="1"/>
                </p:cNvSpPr>
                <p:nvPr/>
              </p:nvSpPr>
              <p:spPr bwMode="auto">
                <a:xfrm>
                  <a:off x="1889" y="3181"/>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7" name="Line 11">
                  <a:extLst>
                    <a:ext uri="{FF2B5EF4-FFF2-40B4-BE49-F238E27FC236}">
                      <a16:creationId xmlns:a16="http://schemas.microsoft.com/office/drawing/2014/main" id="{DC841AAB-A40D-42B9-88EB-A9DD0818A245}"/>
                    </a:ext>
                  </a:extLst>
                </p:cNvPr>
                <p:cNvSpPr>
                  <a:spLocks noChangeShapeType="1"/>
                </p:cNvSpPr>
                <p:nvPr/>
              </p:nvSpPr>
              <p:spPr bwMode="auto">
                <a:xfrm>
                  <a:off x="1889" y="2563"/>
                  <a:ext cx="3401" cy="0"/>
                </a:xfrm>
                <a:prstGeom prst="line">
                  <a:avLst/>
                </a:prstGeom>
                <a:grpFill/>
                <a:ln w="12700">
                  <a:solidFill>
                    <a:schemeClr val="tx1"/>
                  </a:solidFill>
                  <a:round/>
                  <a:headEnd/>
                  <a:tailEnd/>
                </a:ln>
              </p:spPr>
              <p:txBody>
                <a:bodyPr/>
                <a:lstStyle/>
                <a:p>
                  <a:pPr>
                    <a:defRPr/>
                  </a:pPr>
                  <a:endParaRPr lang="en-US">
                    <a:latin typeface="Arial" charset="0"/>
                  </a:endParaRPr>
                </a:p>
              </p:txBody>
            </p:sp>
          </p:grpSp>
          <p:sp>
            <p:nvSpPr>
              <p:cNvPr id="13" name="Line 12">
                <a:extLst>
                  <a:ext uri="{FF2B5EF4-FFF2-40B4-BE49-F238E27FC236}">
                    <a16:creationId xmlns:a16="http://schemas.microsoft.com/office/drawing/2014/main" id="{6DC8C0BE-9BDB-4ED5-86BA-18AF5C148578}"/>
                  </a:ext>
                </a:extLst>
              </p:cNvPr>
              <p:cNvSpPr>
                <a:spLocks noChangeShapeType="1"/>
              </p:cNvSpPr>
              <p:nvPr/>
            </p:nvSpPr>
            <p:spPr bwMode="auto">
              <a:xfrm>
                <a:off x="1714" y="1940"/>
                <a:ext cx="3669" cy="0"/>
              </a:xfrm>
              <a:prstGeom prst="line">
                <a:avLst/>
              </a:prstGeom>
              <a:grpFill/>
              <a:ln w="12700">
                <a:solidFill>
                  <a:schemeClr val="tx1"/>
                </a:solidFill>
                <a:round/>
                <a:headEnd/>
                <a:tailEnd/>
              </a:ln>
            </p:spPr>
            <p:txBody>
              <a:bodyPr/>
              <a:lstStyle/>
              <a:p>
                <a:pPr>
                  <a:defRPr/>
                </a:pPr>
                <a:endParaRPr lang="en-US">
                  <a:latin typeface="Arial" charset="0"/>
                </a:endParaRPr>
              </a:p>
            </p:txBody>
          </p:sp>
          <p:grpSp>
            <p:nvGrpSpPr>
              <p:cNvPr id="5" name="Group 13">
                <a:extLst>
                  <a:ext uri="{FF2B5EF4-FFF2-40B4-BE49-F238E27FC236}">
                    <a16:creationId xmlns:a16="http://schemas.microsoft.com/office/drawing/2014/main" id="{8E5227FD-2B78-4CD6-B893-18DD079B8B70}"/>
                  </a:ext>
                </a:extLst>
              </p:cNvPr>
              <p:cNvGrpSpPr>
                <a:grpSpLocks/>
              </p:cNvGrpSpPr>
              <p:nvPr/>
            </p:nvGrpSpPr>
            <p:grpSpPr bwMode="auto">
              <a:xfrm>
                <a:off x="2094" y="1318"/>
                <a:ext cx="3110" cy="2483"/>
                <a:chOff x="2230" y="1346"/>
                <a:chExt cx="3110" cy="2455"/>
              </a:xfrm>
              <a:grpFill/>
            </p:grpSpPr>
            <p:sp>
              <p:nvSpPr>
                <p:cNvPr id="15" name="Line 14">
                  <a:extLst>
                    <a:ext uri="{FF2B5EF4-FFF2-40B4-BE49-F238E27FC236}">
                      <a16:creationId xmlns:a16="http://schemas.microsoft.com/office/drawing/2014/main" id="{4C82661A-DBC8-4BD8-B2AF-D4FEA9B7E0BF}"/>
                    </a:ext>
                  </a:extLst>
                </p:cNvPr>
                <p:cNvSpPr>
                  <a:spLocks noChangeShapeType="1"/>
                </p:cNvSpPr>
                <p:nvPr/>
              </p:nvSpPr>
              <p:spPr bwMode="auto">
                <a:xfrm rot="-5400000">
                  <a:off x="307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6" name="Line 15">
                  <a:extLst>
                    <a:ext uri="{FF2B5EF4-FFF2-40B4-BE49-F238E27FC236}">
                      <a16:creationId xmlns:a16="http://schemas.microsoft.com/office/drawing/2014/main" id="{663ADE03-FE60-41C1-838D-7CCAA83AE786}"/>
                    </a:ext>
                  </a:extLst>
                </p:cNvPr>
                <p:cNvSpPr>
                  <a:spLocks noChangeShapeType="1"/>
                </p:cNvSpPr>
                <p:nvPr/>
              </p:nvSpPr>
              <p:spPr bwMode="auto">
                <a:xfrm rot="-5400000">
                  <a:off x="2729"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7" name="Line 16">
                  <a:extLst>
                    <a:ext uri="{FF2B5EF4-FFF2-40B4-BE49-F238E27FC236}">
                      <a16:creationId xmlns:a16="http://schemas.microsoft.com/office/drawing/2014/main" id="{40540693-15E0-4C2E-B499-6F2C4080EB1F}"/>
                    </a:ext>
                  </a:extLst>
                </p:cNvPr>
                <p:cNvSpPr>
                  <a:spLocks noChangeShapeType="1"/>
                </p:cNvSpPr>
                <p:nvPr/>
              </p:nvSpPr>
              <p:spPr bwMode="auto">
                <a:xfrm rot="-5400000">
                  <a:off x="3764"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8" name="Line 17">
                  <a:extLst>
                    <a:ext uri="{FF2B5EF4-FFF2-40B4-BE49-F238E27FC236}">
                      <a16:creationId xmlns:a16="http://schemas.microsoft.com/office/drawing/2014/main" id="{95BE494D-9C3B-4B60-AA49-2C28C7B424AF}"/>
                    </a:ext>
                  </a:extLst>
                </p:cNvPr>
                <p:cNvSpPr>
                  <a:spLocks noChangeShapeType="1"/>
                </p:cNvSpPr>
                <p:nvPr/>
              </p:nvSpPr>
              <p:spPr bwMode="auto">
                <a:xfrm rot="-5400000">
                  <a:off x="3421"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19" name="Line 18">
                  <a:extLst>
                    <a:ext uri="{FF2B5EF4-FFF2-40B4-BE49-F238E27FC236}">
                      <a16:creationId xmlns:a16="http://schemas.microsoft.com/office/drawing/2014/main" id="{3DECC524-C1D3-4CB6-9F4A-A78F7E5FEF7A}"/>
                    </a:ext>
                  </a:extLst>
                </p:cNvPr>
                <p:cNvSpPr>
                  <a:spLocks noChangeShapeType="1"/>
                </p:cNvSpPr>
                <p:nvPr/>
              </p:nvSpPr>
              <p:spPr bwMode="auto">
                <a:xfrm rot="-5400000">
                  <a:off x="169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0" name="Line 19">
                  <a:extLst>
                    <a:ext uri="{FF2B5EF4-FFF2-40B4-BE49-F238E27FC236}">
                      <a16:creationId xmlns:a16="http://schemas.microsoft.com/office/drawing/2014/main" id="{3AFFACBB-F30D-4E7A-8443-BF1DE7FFB275}"/>
                    </a:ext>
                  </a:extLst>
                </p:cNvPr>
                <p:cNvSpPr>
                  <a:spLocks noChangeShapeType="1"/>
                </p:cNvSpPr>
                <p:nvPr/>
              </p:nvSpPr>
              <p:spPr bwMode="auto">
                <a:xfrm rot="-5400000">
                  <a:off x="1348"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1" name="Line 20">
                  <a:extLst>
                    <a:ext uri="{FF2B5EF4-FFF2-40B4-BE49-F238E27FC236}">
                      <a16:creationId xmlns:a16="http://schemas.microsoft.com/office/drawing/2014/main" id="{8D07FA09-DC91-4682-9356-4EDB2C70E2C9}"/>
                    </a:ext>
                  </a:extLst>
                </p:cNvPr>
                <p:cNvSpPr>
                  <a:spLocks noChangeShapeType="1"/>
                </p:cNvSpPr>
                <p:nvPr/>
              </p:nvSpPr>
              <p:spPr bwMode="auto">
                <a:xfrm rot="-5400000">
                  <a:off x="100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2" name="Line 21">
                  <a:extLst>
                    <a:ext uri="{FF2B5EF4-FFF2-40B4-BE49-F238E27FC236}">
                      <a16:creationId xmlns:a16="http://schemas.microsoft.com/office/drawing/2014/main" id="{6D2F900E-E06C-4A89-8974-EA67BADEF5B0}"/>
                    </a:ext>
                  </a:extLst>
                </p:cNvPr>
                <p:cNvSpPr>
                  <a:spLocks noChangeShapeType="1"/>
                </p:cNvSpPr>
                <p:nvPr/>
              </p:nvSpPr>
              <p:spPr bwMode="auto">
                <a:xfrm rot="-5400000">
                  <a:off x="2383"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3" name="Line 22">
                  <a:extLst>
                    <a:ext uri="{FF2B5EF4-FFF2-40B4-BE49-F238E27FC236}">
                      <a16:creationId xmlns:a16="http://schemas.microsoft.com/office/drawing/2014/main" id="{AAE1B725-0A45-40B9-8227-4A863C8FF3E2}"/>
                    </a:ext>
                  </a:extLst>
                </p:cNvPr>
                <p:cNvSpPr>
                  <a:spLocks noChangeShapeType="1"/>
                </p:cNvSpPr>
                <p:nvPr/>
              </p:nvSpPr>
              <p:spPr bwMode="auto">
                <a:xfrm rot="-5400000">
                  <a:off x="2040"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sp>
              <p:nvSpPr>
                <p:cNvPr id="24" name="Line 23">
                  <a:extLst>
                    <a:ext uri="{FF2B5EF4-FFF2-40B4-BE49-F238E27FC236}">
                      <a16:creationId xmlns:a16="http://schemas.microsoft.com/office/drawing/2014/main" id="{F9634FFD-857C-46D1-84F6-20AE8F85373E}"/>
                    </a:ext>
                  </a:extLst>
                </p:cNvPr>
                <p:cNvSpPr>
                  <a:spLocks noChangeShapeType="1"/>
                </p:cNvSpPr>
                <p:nvPr/>
              </p:nvSpPr>
              <p:spPr bwMode="auto">
                <a:xfrm rot="-5400000">
                  <a:off x="4112" y="2574"/>
                  <a:ext cx="2455" cy="0"/>
                </a:xfrm>
                <a:prstGeom prst="line">
                  <a:avLst/>
                </a:prstGeom>
                <a:grpFill/>
                <a:ln w="12700">
                  <a:solidFill>
                    <a:schemeClr val="tx1"/>
                  </a:solidFill>
                  <a:round/>
                  <a:headEnd/>
                  <a:tailEnd/>
                </a:ln>
              </p:spPr>
              <p:txBody>
                <a:bodyPr/>
                <a:lstStyle/>
                <a:p>
                  <a:pPr>
                    <a:defRPr/>
                  </a:pPr>
                  <a:endParaRPr lang="en-US">
                    <a:latin typeface="Arial" charset="0"/>
                  </a:endParaRPr>
                </a:p>
              </p:txBody>
            </p:sp>
          </p:grpSp>
        </p:grpSp>
        <p:sp>
          <p:nvSpPr>
            <p:cNvPr id="10" name="Text Box 24">
              <a:extLst>
                <a:ext uri="{FF2B5EF4-FFF2-40B4-BE49-F238E27FC236}">
                  <a16:creationId xmlns:a16="http://schemas.microsoft.com/office/drawing/2014/main" id="{7CB9021B-C02C-4CA6-817D-747393A2FEEA}"/>
                </a:ext>
              </a:extLst>
            </p:cNvPr>
            <p:cNvSpPr txBox="1">
              <a:spLocks noChangeArrowheads="1"/>
            </p:cNvSpPr>
            <p:nvPr/>
          </p:nvSpPr>
          <p:spPr bwMode="auto">
            <a:xfrm rot="-5400000">
              <a:off x="377" y="2489"/>
              <a:ext cx="1858" cy="212"/>
            </a:xfrm>
            <a:prstGeom prst="rect">
              <a:avLst/>
            </a:prstGeom>
            <a:grpFill/>
            <a:ln w="9525">
              <a:noFill/>
              <a:miter lim="800000"/>
              <a:headEnd/>
              <a:tailEnd/>
            </a:ln>
          </p:spPr>
          <p:txBody>
            <a:bodyPr wrap="none">
              <a:spAutoFit/>
            </a:bodyPr>
            <a:lstStyle/>
            <a:p>
              <a:pPr>
                <a:defRPr/>
              </a:pPr>
              <a:r>
                <a:rPr lang="en-US" sz="1600" b="1">
                  <a:latin typeface="Arial" charset="0"/>
                </a:rPr>
                <a:t>Cost and Revenues (Dollars)</a:t>
              </a:r>
            </a:p>
          </p:txBody>
        </p:sp>
        <p:sp>
          <p:nvSpPr>
            <p:cNvPr id="11" name="Text Box 25">
              <a:extLst>
                <a:ext uri="{FF2B5EF4-FFF2-40B4-BE49-F238E27FC236}">
                  <a16:creationId xmlns:a16="http://schemas.microsoft.com/office/drawing/2014/main" id="{2B521BEB-CF85-4FD3-9F3B-72361642FAB0}"/>
                </a:ext>
              </a:extLst>
            </p:cNvPr>
            <p:cNvSpPr txBox="1">
              <a:spLocks noChangeArrowheads="1"/>
            </p:cNvSpPr>
            <p:nvPr/>
          </p:nvSpPr>
          <p:spPr bwMode="auto">
            <a:xfrm>
              <a:off x="2859" y="3945"/>
              <a:ext cx="1348" cy="231"/>
            </a:xfrm>
            <a:prstGeom prst="rect">
              <a:avLst/>
            </a:prstGeom>
            <a:grpFill/>
            <a:ln w="9525">
              <a:noFill/>
              <a:miter lim="800000"/>
              <a:headEnd/>
              <a:tailEnd/>
            </a:ln>
          </p:spPr>
          <p:txBody>
            <a:bodyPr wrap="none">
              <a:spAutoFit/>
            </a:bodyPr>
            <a:lstStyle/>
            <a:p>
              <a:pPr>
                <a:defRPr/>
              </a:pPr>
              <a:r>
                <a:rPr lang="en-US" b="1">
                  <a:latin typeface="Arial" charset="0"/>
                </a:rPr>
                <a:t>Quantity Supplied</a:t>
              </a:r>
            </a:p>
          </p:txBody>
        </p:sp>
      </p:grpSp>
      <p:sp>
        <p:nvSpPr>
          <p:cNvPr id="18441" name="Line 26">
            <a:extLst>
              <a:ext uri="{FF2B5EF4-FFF2-40B4-BE49-F238E27FC236}">
                <a16:creationId xmlns:a16="http://schemas.microsoft.com/office/drawing/2014/main" id="{999E7590-CF09-40B0-A2B0-CEB7EA2779C0}"/>
              </a:ext>
            </a:extLst>
          </p:cNvPr>
          <p:cNvSpPr>
            <a:spLocks noChangeShapeType="1"/>
          </p:cNvSpPr>
          <p:nvPr/>
        </p:nvSpPr>
        <p:spPr bwMode="auto">
          <a:xfrm>
            <a:off x="1982788" y="4373563"/>
            <a:ext cx="5345112" cy="0"/>
          </a:xfrm>
          <a:prstGeom prst="line">
            <a:avLst/>
          </a:prstGeom>
          <a:noFill/>
          <a:ln w="571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9" name="Freeform 27">
            <a:extLst>
              <a:ext uri="{FF2B5EF4-FFF2-40B4-BE49-F238E27FC236}">
                <a16:creationId xmlns:a16="http://schemas.microsoft.com/office/drawing/2014/main" id="{1DCB6F70-E05B-4139-A7FB-8D36444340D2}"/>
              </a:ext>
            </a:extLst>
          </p:cNvPr>
          <p:cNvSpPr>
            <a:spLocks/>
          </p:cNvSpPr>
          <p:nvPr/>
        </p:nvSpPr>
        <p:spPr bwMode="auto">
          <a:xfrm>
            <a:off x="2852738" y="2127250"/>
            <a:ext cx="4421187" cy="1435100"/>
          </a:xfrm>
          <a:custGeom>
            <a:avLst/>
            <a:gdLst>
              <a:gd name="T0" fmla="*/ 0 w 2990"/>
              <a:gd name="T1" fmla="*/ 0 h 1288"/>
              <a:gd name="T2" fmla="*/ 2147483647 w 2990"/>
              <a:gd name="T3" fmla="*/ 2147483647 h 1288"/>
              <a:gd name="T4" fmla="*/ 2147483647 w 2990"/>
              <a:gd name="T5" fmla="*/ 2147483647 h 1288"/>
              <a:gd name="T6" fmla="*/ 2147483647 w 2990"/>
              <a:gd name="T7" fmla="*/ 2147483647 h 1288"/>
              <a:gd name="T8" fmla="*/ 2147483647 w 2990"/>
              <a:gd name="T9" fmla="*/ 2147483647 h 1288"/>
              <a:gd name="T10" fmla="*/ 2147483647 w 2990"/>
              <a:gd name="T11" fmla="*/ 2147483647 h 1288"/>
              <a:gd name="T12" fmla="*/ 2147483647 w 2990"/>
              <a:gd name="T13" fmla="*/ 2147483647 h 1288"/>
              <a:gd name="T14" fmla="*/ 2147483647 w 2990"/>
              <a:gd name="T15" fmla="*/ 2147483647 h 1288"/>
              <a:gd name="T16" fmla="*/ 0 60000 65536"/>
              <a:gd name="T17" fmla="*/ 0 60000 65536"/>
              <a:gd name="T18" fmla="*/ 0 60000 65536"/>
              <a:gd name="T19" fmla="*/ 0 60000 65536"/>
              <a:gd name="T20" fmla="*/ 0 60000 65536"/>
              <a:gd name="T21" fmla="*/ 0 60000 65536"/>
              <a:gd name="T22" fmla="*/ 0 60000 65536"/>
              <a:gd name="T23" fmla="*/ 0 60000 65536"/>
              <a:gd name="T24" fmla="*/ 0 w 2990"/>
              <a:gd name="T25" fmla="*/ 0 h 1288"/>
              <a:gd name="T26" fmla="*/ 2990 w 2990"/>
              <a:gd name="T27" fmla="*/ 1288 h 12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90" h="1288">
                <a:moveTo>
                  <a:pt x="0" y="0"/>
                </a:moveTo>
                <a:cubicBezTo>
                  <a:pt x="118" y="274"/>
                  <a:pt x="237" y="548"/>
                  <a:pt x="350" y="713"/>
                </a:cubicBezTo>
                <a:cubicBezTo>
                  <a:pt x="463" y="878"/>
                  <a:pt x="566" y="919"/>
                  <a:pt x="679" y="988"/>
                </a:cubicBezTo>
                <a:cubicBezTo>
                  <a:pt x="792" y="1057"/>
                  <a:pt x="842" y="1078"/>
                  <a:pt x="1029" y="1125"/>
                </a:cubicBezTo>
                <a:cubicBezTo>
                  <a:pt x="1216" y="1172"/>
                  <a:pt x="1579" y="1250"/>
                  <a:pt x="1804" y="1269"/>
                </a:cubicBezTo>
                <a:cubicBezTo>
                  <a:pt x="2029" y="1288"/>
                  <a:pt x="2228" y="1264"/>
                  <a:pt x="2380" y="1241"/>
                </a:cubicBezTo>
                <a:cubicBezTo>
                  <a:pt x="2532" y="1218"/>
                  <a:pt x="2614" y="1171"/>
                  <a:pt x="2716" y="1132"/>
                </a:cubicBezTo>
                <a:cubicBezTo>
                  <a:pt x="2818" y="1093"/>
                  <a:pt x="2904" y="1050"/>
                  <a:pt x="2990" y="1008"/>
                </a:cubicBezTo>
              </a:path>
            </a:pathLst>
          </a:cu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18443" name="Text Box 28">
            <a:extLst>
              <a:ext uri="{FF2B5EF4-FFF2-40B4-BE49-F238E27FC236}">
                <a16:creationId xmlns:a16="http://schemas.microsoft.com/office/drawing/2014/main" id="{C097E116-E6AA-4568-A1FA-A3F69AD8968A}"/>
              </a:ext>
            </a:extLst>
          </p:cNvPr>
          <p:cNvSpPr txBox="1">
            <a:spLocks noChangeArrowheads="1"/>
          </p:cNvSpPr>
          <p:nvPr/>
        </p:nvSpPr>
        <p:spPr bwMode="auto">
          <a:xfrm>
            <a:off x="7304088" y="4235450"/>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1</a:t>
            </a:r>
          </a:p>
        </p:txBody>
      </p:sp>
      <p:sp>
        <p:nvSpPr>
          <p:cNvPr id="18444" name="Text Box 29">
            <a:extLst>
              <a:ext uri="{FF2B5EF4-FFF2-40B4-BE49-F238E27FC236}">
                <a16:creationId xmlns:a16="http://schemas.microsoft.com/office/drawing/2014/main" id="{EFE10461-F6FB-48BF-B167-561835FB0698}"/>
              </a:ext>
            </a:extLst>
          </p:cNvPr>
          <p:cNvSpPr txBox="1">
            <a:spLocks noChangeArrowheads="1"/>
          </p:cNvSpPr>
          <p:nvPr/>
        </p:nvSpPr>
        <p:spPr bwMode="auto">
          <a:xfrm>
            <a:off x="1604963" y="3989388"/>
            <a:ext cx="3667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2</a:t>
            </a:r>
          </a:p>
        </p:txBody>
      </p:sp>
      <p:sp>
        <p:nvSpPr>
          <p:cNvPr id="18445" name="Line 30">
            <a:extLst>
              <a:ext uri="{FF2B5EF4-FFF2-40B4-BE49-F238E27FC236}">
                <a16:creationId xmlns:a16="http://schemas.microsoft.com/office/drawing/2014/main" id="{B9F0B447-C249-41DD-A50E-F74138EA1F75}"/>
              </a:ext>
            </a:extLst>
          </p:cNvPr>
          <p:cNvSpPr>
            <a:spLocks noChangeShapeType="1"/>
          </p:cNvSpPr>
          <p:nvPr/>
        </p:nvSpPr>
        <p:spPr bwMode="auto">
          <a:xfrm>
            <a:off x="1979613" y="4137025"/>
            <a:ext cx="5345112" cy="0"/>
          </a:xfrm>
          <a:prstGeom prst="line">
            <a:avLst/>
          </a:prstGeom>
          <a:noFill/>
          <a:ln w="571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46" name="Text Box 31">
            <a:extLst>
              <a:ext uri="{FF2B5EF4-FFF2-40B4-BE49-F238E27FC236}">
                <a16:creationId xmlns:a16="http://schemas.microsoft.com/office/drawing/2014/main" id="{E053B458-12E3-4EF4-8F16-AFCFB8A02B69}"/>
              </a:ext>
            </a:extLst>
          </p:cNvPr>
          <p:cNvSpPr txBox="1">
            <a:spLocks noChangeArrowheads="1"/>
          </p:cNvSpPr>
          <p:nvPr/>
        </p:nvSpPr>
        <p:spPr bwMode="auto">
          <a:xfrm>
            <a:off x="7300913" y="3998913"/>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2</a:t>
            </a:r>
          </a:p>
        </p:txBody>
      </p:sp>
      <p:sp>
        <p:nvSpPr>
          <p:cNvPr id="18447" name="Text Box 32">
            <a:extLst>
              <a:ext uri="{FF2B5EF4-FFF2-40B4-BE49-F238E27FC236}">
                <a16:creationId xmlns:a16="http://schemas.microsoft.com/office/drawing/2014/main" id="{72A69795-75BF-43F4-9225-DC9E0E6E7771}"/>
              </a:ext>
            </a:extLst>
          </p:cNvPr>
          <p:cNvSpPr txBox="1">
            <a:spLocks noChangeArrowheads="1"/>
          </p:cNvSpPr>
          <p:nvPr/>
        </p:nvSpPr>
        <p:spPr bwMode="auto">
          <a:xfrm>
            <a:off x="1612900" y="3730625"/>
            <a:ext cx="3667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3</a:t>
            </a:r>
          </a:p>
        </p:txBody>
      </p:sp>
      <p:sp>
        <p:nvSpPr>
          <p:cNvPr id="18448" name="Line 33">
            <a:extLst>
              <a:ext uri="{FF2B5EF4-FFF2-40B4-BE49-F238E27FC236}">
                <a16:creationId xmlns:a16="http://schemas.microsoft.com/office/drawing/2014/main" id="{0D18691E-A454-48C8-A0A5-04AECD2BA925}"/>
              </a:ext>
            </a:extLst>
          </p:cNvPr>
          <p:cNvSpPr>
            <a:spLocks noChangeShapeType="1"/>
          </p:cNvSpPr>
          <p:nvPr/>
        </p:nvSpPr>
        <p:spPr bwMode="auto">
          <a:xfrm>
            <a:off x="1987550" y="3878263"/>
            <a:ext cx="5345113" cy="0"/>
          </a:xfrm>
          <a:prstGeom prst="line">
            <a:avLst/>
          </a:prstGeom>
          <a:noFill/>
          <a:ln w="571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49" name="Text Box 34">
            <a:extLst>
              <a:ext uri="{FF2B5EF4-FFF2-40B4-BE49-F238E27FC236}">
                <a16:creationId xmlns:a16="http://schemas.microsoft.com/office/drawing/2014/main" id="{857F501C-0532-4284-88BC-3C1FB9EBED22}"/>
              </a:ext>
            </a:extLst>
          </p:cNvPr>
          <p:cNvSpPr txBox="1">
            <a:spLocks noChangeArrowheads="1"/>
          </p:cNvSpPr>
          <p:nvPr/>
        </p:nvSpPr>
        <p:spPr bwMode="auto">
          <a:xfrm>
            <a:off x="7308850" y="3740150"/>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3</a:t>
            </a:r>
          </a:p>
        </p:txBody>
      </p:sp>
      <p:sp>
        <p:nvSpPr>
          <p:cNvPr id="18450" name="Text Box 35">
            <a:extLst>
              <a:ext uri="{FF2B5EF4-FFF2-40B4-BE49-F238E27FC236}">
                <a16:creationId xmlns:a16="http://schemas.microsoft.com/office/drawing/2014/main" id="{4DAE1219-D40B-4E89-9B52-27A2250E83AC}"/>
              </a:ext>
            </a:extLst>
          </p:cNvPr>
          <p:cNvSpPr txBox="1">
            <a:spLocks noChangeArrowheads="1"/>
          </p:cNvSpPr>
          <p:nvPr/>
        </p:nvSpPr>
        <p:spPr bwMode="auto">
          <a:xfrm>
            <a:off x="1620838" y="3416300"/>
            <a:ext cx="3667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4</a:t>
            </a:r>
          </a:p>
        </p:txBody>
      </p:sp>
      <p:sp>
        <p:nvSpPr>
          <p:cNvPr id="18451" name="Line 36">
            <a:extLst>
              <a:ext uri="{FF2B5EF4-FFF2-40B4-BE49-F238E27FC236}">
                <a16:creationId xmlns:a16="http://schemas.microsoft.com/office/drawing/2014/main" id="{50502A66-0B47-46B4-821F-82F1EA4514CD}"/>
              </a:ext>
            </a:extLst>
          </p:cNvPr>
          <p:cNvSpPr>
            <a:spLocks noChangeShapeType="1"/>
          </p:cNvSpPr>
          <p:nvPr/>
        </p:nvSpPr>
        <p:spPr bwMode="auto">
          <a:xfrm>
            <a:off x="1995488" y="3563938"/>
            <a:ext cx="5345112" cy="0"/>
          </a:xfrm>
          <a:prstGeom prst="line">
            <a:avLst/>
          </a:prstGeom>
          <a:noFill/>
          <a:ln w="57150">
            <a:solidFill>
              <a:srgbClr val="5F5F5F"/>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8452" name="Text Box 37">
            <a:extLst>
              <a:ext uri="{FF2B5EF4-FFF2-40B4-BE49-F238E27FC236}">
                <a16:creationId xmlns:a16="http://schemas.microsoft.com/office/drawing/2014/main" id="{E0E54C8B-15AB-427C-B53A-9EFD27EDD3BB}"/>
              </a:ext>
            </a:extLst>
          </p:cNvPr>
          <p:cNvSpPr txBox="1">
            <a:spLocks noChangeArrowheads="1"/>
          </p:cNvSpPr>
          <p:nvPr/>
        </p:nvSpPr>
        <p:spPr bwMode="auto">
          <a:xfrm>
            <a:off x="7316788" y="3425825"/>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4</a:t>
            </a:r>
          </a:p>
        </p:txBody>
      </p:sp>
      <p:sp>
        <p:nvSpPr>
          <p:cNvPr id="18453" name="Text Box 38">
            <a:extLst>
              <a:ext uri="{FF2B5EF4-FFF2-40B4-BE49-F238E27FC236}">
                <a16:creationId xmlns:a16="http://schemas.microsoft.com/office/drawing/2014/main" id="{622B7990-A99B-49AE-BE57-C87B489FF321}"/>
              </a:ext>
            </a:extLst>
          </p:cNvPr>
          <p:cNvSpPr txBox="1">
            <a:spLocks noChangeArrowheads="1"/>
          </p:cNvSpPr>
          <p:nvPr/>
        </p:nvSpPr>
        <p:spPr bwMode="auto">
          <a:xfrm>
            <a:off x="1628775" y="3013075"/>
            <a:ext cx="3667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P</a:t>
            </a:r>
            <a:r>
              <a:rPr lang="en-US" altLang="cs-CZ" sz="1400" b="1" i="1" baseline="-25000"/>
              <a:t>5</a:t>
            </a:r>
          </a:p>
        </p:txBody>
      </p:sp>
      <p:sp>
        <p:nvSpPr>
          <p:cNvPr id="20502" name="Line 39">
            <a:extLst>
              <a:ext uri="{FF2B5EF4-FFF2-40B4-BE49-F238E27FC236}">
                <a16:creationId xmlns:a16="http://schemas.microsoft.com/office/drawing/2014/main" id="{ED024EB6-8BD7-4E69-B34E-68F94E17519B}"/>
              </a:ext>
            </a:extLst>
          </p:cNvPr>
          <p:cNvSpPr>
            <a:spLocks noChangeShapeType="1"/>
          </p:cNvSpPr>
          <p:nvPr/>
        </p:nvSpPr>
        <p:spPr bwMode="auto">
          <a:xfrm>
            <a:off x="2003425" y="3160713"/>
            <a:ext cx="5345113" cy="0"/>
          </a:xfrm>
          <a:prstGeom prst="line">
            <a:avLst/>
          </a:prstGeom>
          <a:noFill/>
          <a:ln w="57150">
            <a:solidFill>
              <a:schemeClr val="bg2">
                <a:lumMod val="75000"/>
              </a:schemeClr>
            </a:solidFill>
            <a:round/>
            <a:headEnd/>
            <a:tailEnd/>
          </a:ln>
        </p:spPr>
        <p:txBody>
          <a:bodyPr/>
          <a:lstStyle/>
          <a:p>
            <a:pPr>
              <a:defRPr/>
            </a:pPr>
            <a:endParaRPr lang="en-US">
              <a:latin typeface="Arial" charset="0"/>
            </a:endParaRPr>
          </a:p>
        </p:txBody>
      </p:sp>
      <p:sp>
        <p:nvSpPr>
          <p:cNvPr id="18455" name="Text Box 40">
            <a:extLst>
              <a:ext uri="{FF2B5EF4-FFF2-40B4-BE49-F238E27FC236}">
                <a16:creationId xmlns:a16="http://schemas.microsoft.com/office/drawing/2014/main" id="{F47D8E8F-9573-47C6-A4AC-04DAD06045CC}"/>
              </a:ext>
            </a:extLst>
          </p:cNvPr>
          <p:cNvSpPr txBox="1">
            <a:spLocks noChangeArrowheads="1"/>
          </p:cNvSpPr>
          <p:nvPr/>
        </p:nvSpPr>
        <p:spPr bwMode="auto">
          <a:xfrm>
            <a:off x="7324725" y="3022600"/>
            <a:ext cx="523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MR</a:t>
            </a:r>
            <a:r>
              <a:rPr lang="en-US" altLang="cs-CZ" sz="1400" b="1" baseline="-25000"/>
              <a:t>5</a:t>
            </a:r>
          </a:p>
        </p:txBody>
      </p:sp>
      <p:sp>
        <p:nvSpPr>
          <p:cNvPr id="18456" name="Text Box 41">
            <a:extLst>
              <a:ext uri="{FF2B5EF4-FFF2-40B4-BE49-F238E27FC236}">
                <a16:creationId xmlns:a16="http://schemas.microsoft.com/office/drawing/2014/main" id="{B400D8F3-C9B5-4F42-9E97-E931BECB75F6}"/>
              </a:ext>
            </a:extLst>
          </p:cNvPr>
          <p:cNvSpPr txBox="1">
            <a:spLocks noChangeArrowheads="1"/>
          </p:cNvSpPr>
          <p:nvPr/>
        </p:nvSpPr>
        <p:spPr bwMode="auto">
          <a:xfrm>
            <a:off x="6959600" y="2709863"/>
            <a:ext cx="4603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MC</a:t>
            </a:r>
          </a:p>
        </p:txBody>
      </p:sp>
      <p:sp>
        <p:nvSpPr>
          <p:cNvPr id="18457" name="Text Box 42">
            <a:extLst>
              <a:ext uri="{FF2B5EF4-FFF2-40B4-BE49-F238E27FC236}">
                <a16:creationId xmlns:a16="http://schemas.microsoft.com/office/drawing/2014/main" id="{660ECCA6-1F9E-4D6E-91AD-17BEDAEAEB33}"/>
              </a:ext>
            </a:extLst>
          </p:cNvPr>
          <p:cNvSpPr txBox="1">
            <a:spLocks noChangeArrowheads="1"/>
          </p:cNvSpPr>
          <p:nvPr/>
        </p:nvSpPr>
        <p:spPr bwMode="auto">
          <a:xfrm>
            <a:off x="6935788" y="3608388"/>
            <a:ext cx="5603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AVC</a:t>
            </a:r>
          </a:p>
        </p:txBody>
      </p:sp>
      <p:sp>
        <p:nvSpPr>
          <p:cNvPr id="18458" name="Text Box 43">
            <a:extLst>
              <a:ext uri="{FF2B5EF4-FFF2-40B4-BE49-F238E27FC236}">
                <a16:creationId xmlns:a16="http://schemas.microsoft.com/office/drawing/2014/main" id="{D7CBBF23-2A00-4CD9-9A69-277DCF91D571}"/>
              </a:ext>
            </a:extLst>
          </p:cNvPr>
          <p:cNvSpPr txBox="1">
            <a:spLocks noChangeArrowheads="1"/>
          </p:cNvSpPr>
          <p:nvPr/>
        </p:nvSpPr>
        <p:spPr bwMode="auto">
          <a:xfrm>
            <a:off x="6919913" y="3294063"/>
            <a:ext cx="5492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ATC</a:t>
            </a:r>
          </a:p>
        </p:txBody>
      </p:sp>
      <p:sp>
        <p:nvSpPr>
          <p:cNvPr id="18459" name="Text Box 44">
            <a:extLst>
              <a:ext uri="{FF2B5EF4-FFF2-40B4-BE49-F238E27FC236}">
                <a16:creationId xmlns:a16="http://schemas.microsoft.com/office/drawing/2014/main" id="{54D197DF-77A0-4206-82A5-DAA55105180B}"/>
              </a:ext>
            </a:extLst>
          </p:cNvPr>
          <p:cNvSpPr txBox="1">
            <a:spLocks noChangeArrowheads="1"/>
          </p:cNvSpPr>
          <p:nvPr/>
        </p:nvSpPr>
        <p:spPr bwMode="auto">
          <a:xfrm>
            <a:off x="4657725" y="5408613"/>
            <a:ext cx="3857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2</a:t>
            </a:r>
          </a:p>
        </p:txBody>
      </p:sp>
      <p:sp>
        <p:nvSpPr>
          <p:cNvPr id="18460" name="Text Box 45">
            <a:extLst>
              <a:ext uri="{FF2B5EF4-FFF2-40B4-BE49-F238E27FC236}">
                <a16:creationId xmlns:a16="http://schemas.microsoft.com/office/drawing/2014/main" id="{F8CFBC64-0C85-4C81-806E-8F2C51E0CA42}"/>
              </a:ext>
            </a:extLst>
          </p:cNvPr>
          <p:cNvSpPr txBox="1">
            <a:spLocks noChangeArrowheads="1"/>
          </p:cNvSpPr>
          <p:nvPr/>
        </p:nvSpPr>
        <p:spPr bwMode="auto">
          <a:xfrm>
            <a:off x="5099050" y="5408613"/>
            <a:ext cx="3857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3</a:t>
            </a:r>
          </a:p>
        </p:txBody>
      </p:sp>
      <p:sp>
        <p:nvSpPr>
          <p:cNvPr id="18461" name="Text Box 46">
            <a:extLst>
              <a:ext uri="{FF2B5EF4-FFF2-40B4-BE49-F238E27FC236}">
                <a16:creationId xmlns:a16="http://schemas.microsoft.com/office/drawing/2014/main" id="{ADDC9202-0AF4-4FDC-9014-6EE3D1BE8D95}"/>
              </a:ext>
            </a:extLst>
          </p:cNvPr>
          <p:cNvSpPr txBox="1">
            <a:spLocks noChangeArrowheads="1"/>
          </p:cNvSpPr>
          <p:nvPr/>
        </p:nvSpPr>
        <p:spPr bwMode="auto">
          <a:xfrm>
            <a:off x="5673725" y="5408613"/>
            <a:ext cx="3857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4</a:t>
            </a:r>
          </a:p>
        </p:txBody>
      </p:sp>
      <p:sp>
        <p:nvSpPr>
          <p:cNvPr id="18462" name="Text Box 47">
            <a:extLst>
              <a:ext uri="{FF2B5EF4-FFF2-40B4-BE49-F238E27FC236}">
                <a16:creationId xmlns:a16="http://schemas.microsoft.com/office/drawing/2014/main" id="{A232A896-33E0-424A-82D4-960D55D97C50}"/>
              </a:ext>
            </a:extLst>
          </p:cNvPr>
          <p:cNvSpPr txBox="1">
            <a:spLocks noChangeArrowheads="1"/>
          </p:cNvSpPr>
          <p:nvPr/>
        </p:nvSpPr>
        <p:spPr bwMode="auto">
          <a:xfrm>
            <a:off x="6226175" y="5408613"/>
            <a:ext cx="3857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Q</a:t>
            </a:r>
            <a:r>
              <a:rPr lang="en-US" altLang="cs-CZ" sz="1400" b="1" i="1" baseline="-25000"/>
              <a:t>5</a:t>
            </a:r>
          </a:p>
        </p:txBody>
      </p:sp>
      <p:sp>
        <p:nvSpPr>
          <p:cNvPr id="18463" name="Line 50">
            <a:extLst>
              <a:ext uri="{FF2B5EF4-FFF2-40B4-BE49-F238E27FC236}">
                <a16:creationId xmlns:a16="http://schemas.microsoft.com/office/drawing/2014/main" id="{4F1B4CA4-7637-4CB2-9F25-2BDEC87DF5B1}"/>
              </a:ext>
            </a:extLst>
          </p:cNvPr>
          <p:cNvSpPr>
            <a:spLocks noChangeShapeType="1"/>
          </p:cNvSpPr>
          <p:nvPr/>
        </p:nvSpPr>
        <p:spPr bwMode="auto">
          <a:xfrm>
            <a:off x="5886450" y="3502025"/>
            <a:ext cx="0" cy="19272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54" name="Freeform 54">
            <a:extLst>
              <a:ext uri="{FF2B5EF4-FFF2-40B4-BE49-F238E27FC236}">
                <a16:creationId xmlns:a16="http://schemas.microsoft.com/office/drawing/2014/main" id="{014AD311-E4FD-45B5-BF33-DC56BB173132}"/>
              </a:ext>
            </a:extLst>
          </p:cNvPr>
          <p:cNvSpPr>
            <a:spLocks/>
          </p:cNvSpPr>
          <p:nvPr/>
        </p:nvSpPr>
        <p:spPr bwMode="auto">
          <a:xfrm>
            <a:off x="2330450" y="3776663"/>
            <a:ext cx="2540000" cy="712787"/>
          </a:xfrm>
          <a:custGeom>
            <a:avLst/>
            <a:gdLst>
              <a:gd name="T0" fmla="*/ 0 w 1600"/>
              <a:gd name="T1" fmla="*/ 0 h 456"/>
              <a:gd name="T2" fmla="*/ 2147483647 w 1600"/>
              <a:gd name="T3" fmla="*/ 2147483647 h 456"/>
              <a:gd name="T4" fmla="*/ 2147483647 w 1600"/>
              <a:gd name="T5" fmla="*/ 2147483647 h 456"/>
              <a:gd name="T6" fmla="*/ 2147483647 w 1600"/>
              <a:gd name="T7" fmla="*/ 2147483647 h 456"/>
              <a:gd name="T8" fmla="*/ 2147483647 w 1600"/>
              <a:gd name="T9" fmla="*/ 2147483647 h 456"/>
              <a:gd name="T10" fmla="*/ 0 60000 65536"/>
              <a:gd name="T11" fmla="*/ 0 60000 65536"/>
              <a:gd name="T12" fmla="*/ 0 60000 65536"/>
              <a:gd name="T13" fmla="*/ 0 60000 65536"/>
              <a:gd name="T14" fmla="*/ 0 60000 65536"/>
              <a:gd name="T15" fmla="*/ 0 w 1600"/>
              <a:gd name="T16" fmla="*/ 0 h 456"/>
              <a:gd name="T17" fmla="*/ 1600 w 1600"/>
              <a:gd name="T18" fmla="*/ 456 h 456"/>
            </a:gdLst>
            <a:ahLst/>
            <a:cxnLst>
              <a:cxn ang="T10">
                <a:pos x="T0" y="T1"/>
              </a:cxn>
              <a:cxn ang="T11">
                <a:pos x="T2" y="T3"/>
              </a:cxn>
              <a:cxn ang="T12">
                <a:pos x="T4" y="T5"/>
              </a:cxn>
              <a:cxn ang="T13">
                <a:pos x="T6" y="T7"/>
              </a:cxn>
              <a:cxn ang="T14">
                <a:pos x="T8" y="T9"/>
              </a:cxn>
            </a:cxnLst>
            <a:rect l="T15" t="T16" r="T17" b="T18"/>
            <a:pathLst>
              <a:path w="1600" h="456">
                <a:moveTo>
                  <a:pt x="0" y="0"/>
                </a:moveTo>
                <a:cubicBezTo>
                  <a:pt x="174" y="117"/>
                  <a:pt x="349" y="235"/>
                  <a:pt x="491" y="307"/>
                </a:cubicBezTo>
                <a:cubicBezTo>
                  <a:pt x="633" y="378"/>
                  <a:pt x="744" y="413"/>
                  <a:pt x="853" y="432"/>
                </a:cubicBezTo>
                <a:cubicBezTo>
                  <a:pt x="962" y="451"/>
                  <a:pt x="1019" y="456"/>
                  <a:pt x="1143" y="424"/>
                </a:cubicBezTo>
                <a:cubicBezTo>
                  <a:pt x="1267" y="392"/>
                  <a:pt x="1505" y="279"/>
                  <a:pt x="1600" y="241"/>
                </a:cubicBezTo>
              </a:path>
            </a:pathLst>
          </a:custGeom>
          <a:noFill/>
          <a:ln w="57150">
            <a:solidFill>
              <a:schemeClr val="accent1">
                <a:lumMod val="50000"/>
              </a:schemeClr>
            </a:solidFill>
            <a:prstDash val="dash"/>
            <a:round/>
            <a:headEnd/>
            <a:tailEnd/>
          </a:ln>
        </p:spPr>
        <p:txBody>
          <a:bodyPr/>
          <a:lstStyle/>
          <a:p>
            <a:pPr>
              <a:defRPr/>
            </a:pPr>
            <a:endParaRPr lang="en-US">
              <a:latin typeface="Arial" charset="0"/>
            </a:endParaRPr>
          </a:p>
        </p:txBody>
      </p:sp>
      <p:sp>
        <p:nvSpPr>
          <p:cNvPr id="55" name="Freeform 55">
            <a:extLst>
              <a:ext uri="{FF2B5EF4-FFF2-40B4-BE49-F238E27FC236}">
                <a16:creationId xmlns:a16="http://schemas.microsoft.com/office/drawing/2014/main" id="{5C8EAAFA-0480-4823-8420-739539BF83DA}"/>
              </a:ext>
            </a:extLst>
          </p:cNvPr>
          <p:cNvSpPr>
            <a:spLocks/>
          </p:cNvSpPr>
          <p:nvPr/>
        </p:nvSpPr>
        <p:spPr bwMode="auto">
          <a:xfrm>
            <a:off x="4887913" y="2617788"/>
            <a:ext cx="2317750" cy="1511300"/>
          </a:xfrm>
          <a:custGeom>
            <a:avLst/>
            <a:gdLst>
              <a:gd name="T0" fmla="*/ 0 w 1460"/>
              <a:gd name="T1" fmla="*/ 2147483647 h 952"/>
              <a:gd name="T2" fmla="*/ 2147483647 w 1460"/>
              <a:gd name="T3" fmla="*/ 2147483647 h 952"/>
              <a:gd name="T4" fmla="*/ 2147483647 w 1460"/>
              <a:gd name="T5" fmla="*/ 0 h 952"/>
              <a:gd name="T6" fmla="*/ 0 60000 65536"/>
              <a:gd name="T7" fmla="*/ 0 60000 65536"/>
              <a:gd name="T8" fmla="*/ 0 60000 65536"/>
              <a:gd name="T9" fmla="*/ 0 w 1460"/>
              <a:gd name="T10" fmla="*/ 0 h 952"/>
              <a:gd name="T11" fmla="*/ 1460 w 1460"/>
              <a:gd name="T12" fmla="*/ 952 h 952"/>
            </a:gdLst>
            <a:ahLst/>
            <a:cxnLst>
              <a:cxn ang="T6">
                <a:pos x="T0" y="T1"/>
              </a:cxn>
              <a:cxn ang="T7">
                <a:pos x="T2" y="T3"/>
              </a:cxn>
              <a:cxn ang="T8">
                <a:pos x="T4" y="T5"/>
              </a:cxn>
            </a:cxnLst>
            <a:rect l="T9" t="T10" r="T11" b="T12"/>
            <a:pathLst>
              <a:path w="1460" h="952">
                <a:moveTo>
                  <a:pt x="0" y="952"/>
                </a:moveTo>
                <a:cubicBezTo>
                  <a:pt x="79" y="905"/>
                  <a:pt x="229" y="827"/>
                  <a:pt x="472" y="668"/>
                </a:cubicBezTo>
                <a:cubicBezTo>
                  <a:pt x="715" y="509"/>
                  <a:pt x="1087" y="254"/>
                  <a:pt x="1460" y="0"/>
                </a:cubicBezTo>
              </a:path>
            </a:pathLst>
          </a:custGeom>
          <a:noFill/>
          <a:ln w="57150">
            <a:solidFill>
              <a:schemeClr val="accent1">
                <a:lumMod val="50000"/>
              </a:schemeClr>
            </a:solidFill>
            <a:round/>
            <a:headEnd/>
            <a:tailEnd/>
          </a:ln>
        </p:spPr>
        <p:txBody>
          <a:bodyPr/>
          <a:lstStyle/>
          <a:p>
            <a:pPr>
              <a:defRPr/>
            </a:pPr>
            <a:endParaRPr lang="en-US">
              <a:latin typeface="Arial" charset="0"/>
            </a:endParaRPr>
          </a:p>
        </p:txBody>
      </p:sp>
      <p:sp>
        <p:nvSpPr>
          <p:cNvPr id="18466" name="Oval 56">
            <a:extLst>
              <a:ext uri="{FF2B5EF4-FFF2-40B4-BE49-F238E27FC236}">
                <a16:creationId xmlns:a16="http://schemas.microsoft.com/office/drawing/2014/main" id="{E15B590F-C84F-49E2-AB7E-8A979C104FF5}"/>
              </a:ext>
            </a:extLst>
          </p:cNvPr>
          <p:cNvSpPr>
            <a:spLocks noChangeArrowheads="1"/>
          </p:cNvSpPr>
          <p:nvPr/>
        </p:nvSpPr>
        <p:spPr bwMode="auto">
          <a:xfrm>
            <a:off x="4338638" y="4313238"/>
            <a:ext cx="109537" cy="109537"/>
          </a:xfrm>
          <a:prstGeom prst="ellipse">
            <a:avLst/>
          </a:prstGeom>
          <a:solidFill>
            <a:schemeClr val="tx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8467" name="Oval 57">
            <a:extLst>
              <a:ext uri="{FF2B5EF4-FFF2-40B4-BE49-F238E27FC236}">
                <a16:creationId xmlns:a16="http://schemas.microsoft.com/office/drawing/2014/main" id="{3D4E055D-04C7-40A8-9D83-4BCFC6F2F1E2}"/>
              </a:ext>
            </a:extLst>
          </p:cNvPr>
          <p:cNvSpPr>
            <a:spLocks noChangeArrowheads="1"/>
          </p:cNvSpPr>
          <p:nvPr/>
        </p:nvSpPr>
        <p:spPr bwMode="auto">
          <a:xfrm>
            <a:off x="5256213" y="3830638"/>
            <a:ext cx="109537" cy="109537"/>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8468" name="Oval 58">
            <a:extLst>
              <a:ext uri="{FF2B5EF4-FFF2-40B4-BE49-F238E27FC236}">
                <a16:creationId xmlns:a16="http://schemas.microsoft.com/office/drawing/2014/main" id="{4613F165-0322-47FD-9C53-122A1786EADB}"/>
              </a:ext>
            </a:extLst>
          </p:cNvPr>
          <p:cNvSpPr>
            <a:spLocks noChangeArrowheads="1"/>
          </p:cNvSpPr>
          <p:nvPr/>
        </p:nvSpPr>
        <p:spPr bwMode="auto">
          <a:xfrm>
            <a:off x="5835650" y="3462338"/>
            <a:ext cx="109538" cy="109537"/>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59" name="Freeform 59">
            <a:extLst>
              <a:ext uri="{FF2B5EF4-FFF2-40B4-BE49-F238E27FC236}">
                <a16:creationId xmlns:a16="http://schemas.microsoft.com/office/drawing/2014/main" id="{6B680883-DB82-4704-8B8F-6606FE83136C}"/>
              </a:ext>
            </a:extLst>
          </p:cNvPr>
          <p:cNvSpPr>
            <a:spLocks/>
          </p:cNvSpPr>
          <p:nvPr/>
        </p:nvSpPr>
        <p:spPr bwMode="auto">
          <a:xfrm>
            <a:off x="2647950" y="3579813"/>
            <a:ext cx="4648200" cy="554037"/>
          </a:xfrm>
          <a:custGeom>
            <a:avLst/>
            <a:gdLst>
              <a:gd name="T0" fmla="*/ 0 w 3031"/>
              <a:gd name="T1" fmla="*/ 2147483647 h 377"/>
              <a:gd name="T2" fmla="*/ 2147483647 w 3031"/>
              <a:gd name="T3" fmla="*/ 2147483647 h 377"/>
              <a:gd name="T4" fmla="*/ 2147483647 w 3031"/>
              <a:gd name="T5" fmla="*/ 2147483647 h 377"/>
              <a:gd name="T6" fmla="*/ 2147483647 w 3031"/>
              <a:gd name="T7" fmla="*/ 2147483647 h 377"/>
              <a:gd name="T8" fmla="*/ 2147483647 w 3031"/>
              <a:gd name="T9" fmla="*/ 2147483647 h 377"/>
              <a:gd name="T10" fmla="*/ 2147483647 w 3031"/>
              <a:gd name="T11" fmla="*/ 0 h 377"/>
              <a:gd name="T12" fmla="*/ 0 60000 65536"/>
              <a:gd name="T13" fmla="*/ 0 60000 65536"/>
              <a:gd name="T14" fmla="*/ 0 60000 65536"/>
              <a:gd name="T15" fmla="*/ 0 60000 65536"/>
              <a:gd name="T16" fmla="*/ 0 60000 65536"/>
              <a:gd name="T17" fmla="*/ 0 60000 65536"/>
              <a:gd name="T18" fmla="*/ 0 w 3031"/>
              <a:gd name="T19" fmla="*/ 0 h 377"/>
              <a:gd name="T20" fmla="*/ 3031 w 3031"/>
              <a:gd name="T21" fmla="*/ 377 h 377"/>
            </a:gdLst>
            <a:ahLst/>
            <a:cxnLst>
              <a:cxn ang="T12">
                <a:pos x="T0" y="T1"/>
              </a:cxn>
              <a:cxn ang="T13">
                <a:pos x="T2" y="T3"/>
              </a:cxn>
              <a:cxn ang="T14">
                <a:pos x="T4" y="T5"/>
              </a:cxn>
              <a:cxn ang="T15">
                <a:pos x="T6" y="T7"/>
              </a:cxn>
              <a:cxn ang="T16">
                <a:pos x="T8" y="T9"/>
              </a:cxn>
              <a:cxn ang="T17">
                <a:pos x="T10" y="T11"/>
              </a:cxn>
            </a:cxnLst>
            <a:rect l="T18" t="T19" r="T20" b="T21"/>
            <a:pathLst>
              <a:path w="3031" h="377">
                <a:moveTo>
                  <a:pt x="0" y="48"/>
                </a:moveTo>
                <a:cubicBezTo>
                  <a:pt x="168" y="94"/>
                  <a:pt x="776" y="269"/>
                  <a:pt x="1008" y="323"/>
                </a:cubicBezTo>
                <a:cubicBezTo>
                  <a:pt x="1240" y="377"/>
                  <a:pt x="1217" y="374"/>
                  <a:pt x="1392" y="371"/>
                </a:cubicBezTo>
                <a:cubicBezTo>
                  <a:pt x="1567" y="368"/>
                  <a:pt x="1827" y="350"/>
                  <a:pt x="2057" y="302"/>
                </a:cubicBezTo>
                <a:cubicBezTo>
                  <a:pt x="2287" y="254"/>
                  <a:pt x="2608" y="133"/>
                  <a:pt x="2770" y="83"/>
                </a:cubicBezTo>
                <a:cubicBezTo>
                  <a:pt x="2932" y="33"/>
                  <a:pt x="2977" y="17"/>
                  <a:pt x="3031" y="0"/>
                </a:cubicBezTo>
              </a:path>
            </a:pathLst>
          </a:custGeom>
          <a:noFill/>
          <a:ln w="57150">
            <a:solidFill>
              <a:srgbClr val="CC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18470" name="Oval 60">
            <a:extLst>
              <a:ext uri="{FF2B5EF4-FFF2-40B4-BE49-F238E27FC236}">
                <a16:creationId xmlns:a16="http://schemas.microsoft.com/office/drawing/2014/main" id="{AED324BE-F5D5-443A-ACDC-A3D7B5392756}"/>
              </a:ext>
            </a:extLst>
          </p:cNvPr>
          <p:cNvSpPr>
            <a:spLocks noChangeArrowheads="1"/>
          </p:cNvSpPr>
          <p:nvPr/>
        </p:nvSpPr>
        <p:spPr bwMode="auto">
          <a:xfrm>
            <a:off x="6365875" y="3106738"/>
            <a:ext cx="109538" cy="109537"/>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8471" name="Oval 61">
            <a:extLst>
              <a:ext uri="{FF2B5EF4-FFF2-40B4-BE49-F238E27FC236}">
                <a16:creationId xmlns:a16="http://schemas.microsoft.com/office/drawing/2014/main" id="{33971164-FD3C-47D0-8132-6B2CCAB0E85B}"/>
              </a:ext>
            </a:extLst>
          </p:cNvPr>
          <p:cNvSpPr>
            <a:spLocks noChangeArrowheads="1"/>
          </p:cNvSpPr>
          <p:nvPr/>
        </p:nvSpPr>
        <p:spPr bwMode="auto">
          <a:xfrm>
            <a:off x="4797425" y="4083050"/>
            <a:ext cx="109538" cy="109538"/>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8472" name="Text Box 62">
            <a:extLst>
              <a:ext uri="{FF2B5EF4-FFF2-40B4-BE49-F238E27FC236}">
                <a16:creationId xmlns:a16="http://schemas.microsoft.com/office/drawing/2014/main" id="{03879AB7-9202-440C-AA60-CFF80A9866E1}"/>
              </a:ext>
            </a:extLst>
          </p:cNvPr>
          <p:cNvSpPr txBox="1">
            <a:spLocks noChangeArrowheads="1"/>
          </p:cNvSpPr>
          <p:nvPr/>
        </p:nvSpPr>
        <p:spPr bwMode="auto">
          <a:xfrm>
            <a:off x="4213225" y="4079875"/>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a</a:t>
            </a:r>
          </a:p>
        </p:txBody>
      </p:sp>
      <p:sp>
        <p:nvSpPr>
          <p:cNvPr id="18473" name="Text Box 63">
            <a:extLst>
              <a:ext uri="{FF2B5EF4-FFF2-40B4-BE49-F238E27FC236}">
                <a16:creationId xmlns:a16="http://schemas.microsoft.com/office/drawing/2014/main" id="{0DE11391-C0A4-4703-BD4F-606E9B8E7900}"/>
              </a:ext>
            </a:extLst>
          </p:cNvPr>
          <p:cNvSpPr txBox="1">
            <a:spLocks noChangeArrowheads="1"/>
          </p:cNvSpPr>
          <p:nvPr/>
        </p:nvSpPr>
        <p:spPr bwMode="auto">
          <a:xfrm>
            <a:off x="4572000" y="3843338"/>
            <a:ext cx="292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b</a:t>
            </a:r>
          </a:p>
        </p:txBody>
      </p:sp>
      <p:sp>
        <p:nvSpPr>
          <p:cNvPr id="18474" name="Text Box 64">
            <a:extLst>
              <a:ext uri="{FF2B5EF4-FFF2-40B4-BE49-F238E27FC236}">
                <a16:creationId xmlns:a16="http://schemas.microsoft.com/office/drawing/2014/main" id="{740D2AEF-E615-4382-A75A-1A556D6DE853}"/>
              </a:ext>
            </a:extLst>
          </p:cNvPr>
          <p:cNvSpPr txBox="1">
            <a:spLocks noChangeArrowheads="1"/>
          </p:cNvSpPr>
          <p:nvPr/>
        </p:nvSpPr>
        <p:spPr bwMode="auto">
          <a:xfrm>
            <a:off x="5105400" y="3562350"/>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c</a:t>
            </a:r>
          </a:p>
        </p:txBody>
      </p:sp>
      <p:sp>
        <p:nvSpPr>
          <p:cNvPr id="18475" name="Text Box 65">
            <a:extLst>
              <a:ext uri="{FF2B5EF4-FFF2-40B4-BE49-F238E27FC236}">
                <a16:creationId xmlns:a16="http://schemas.microsoft.com/office/drawing/2014/main" id="{50080C7E-A43E-45C1-8252-2BB0839A3014}"/>
              </a:ext>
            </a:extLst>
          </p:cNvPr>
          <p:cNvSpPr txBox="1">
            <a:spLocks noChangeArrowheads="1"/>
          </p:cNvSpPr>
          <p:nvPr/>
        </p:nvSpPr>
        <p:spPr bwMode="auto">
          <a:xfrm>
            <a:off x="5638800" y="3203575"/>
            <a:ext cx="2921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d</a:t>
            </a:r>
          </a:p>
        </p:txBody>
      </p:sp>
      <p:sp>
        <p:nvSpPr>
          <p:cNvPr id="18476" name="Text Box 66">
            <a:extLst>
              <a:ext uri="{FF2B5EF4-FFF2-40B4-BE49-F238E27FC236}">
                <a16:creationId xmlns:a16="http://schemas.microsoft.com/office/drawing/2014/main" id="{5C005145-2AD7-4186-AD6E-3D76B9B8CF1A}"/>
              </a:ext>
            </a:extLst>
          </p:cNvPr>
          <p:cNvSpPr txBox="1">
            <a:spLocks noChangeArrowheads="1"/>
          </p:cNvSpPr>
          <p:nvPr/>
        </p:nvSpPr>
        <p:spPr bwMode="auto">
          <a:xfrm>
            <a:off x="6172200" y="28336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i="1"/>
              <a:t>e</a:t>
            </a:r>
          </a:p>
        </p:txBody>
      </p:sp>
      <p:sp>
        <p:nvSpPr>
          <p:cNvPr id="69" name="Text Box 69">
            <a:extLst>
              <a:ext uri="{FF2B5EF4-FFF2-40B4-BE49-F238E27FC236}">
                <a16:creationId xmlns:a16="http://schemas.microsoft.com/office/drawing/2014/main" id="{F73F44CE-A21E-4EC0-8BAD-D66AAEAB2297}"/>
              </a:ext>
            </a:extLst>
          </p:cNvPr>
          <p:cNvSpPr txBox="1">
            <a:spLocks noChangeArrowheads="1"/>
          </p:cNvSpPr>
          <p:nvPr/>
        </p:nvSpPr>
        <p:spPr bwMode="auto">
          <a:xfrm>
            <a:off x="7007225" y="2281238"/>
            <a:ext cx="336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i="1"/>
              <a:t>S</a:t>
            </a:r>
          </a:p>
        </p:txBody>
      </p:sp>
      <p:sp>
        <p:nvSpPr>
          <p:cNvPr id="73" name="Text Box 73">
            <a:extLst>
              <a:ext uri="{FF2B5EF4-FFF2-40B4-BE49-F238E27FC236}">
                <a16:creationId xmlns:a16="http://schemas.microsoft.com/office/drawing/2014/main" id="{DDBE7EA5-945F-4CA1-BE22-2E927D58B1A9}"/>
              </a:ext>
            </a:extLst>
          </p:cNvPr>
          <p:cNvSpPr txBox="1">
            <a:spLocks noChangeArrowheads="1"/>
          </p:cNvSpPr>
          <p:nvPr/>
        </p:nvSpPr>
        <p:spPr bwMode="auto">
          <a:xfrm>
            <a:off x="5205413" y="4651375"/>
            <a:ext cx="21082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b="1"/>
              <a:t>Shut-Down Point </a:t>
            </a:r>
          </a:p>
          <a:p>
            <a:pPr algn="ctr" eaLnBrk="1" hangingPunct="1">
              <a:lnSpc>
                <a:spcPct val="85000"/>
              </a:lnSpc>
            </a:pPr>
            <a:r>
              <a:rPr lang="en-US" altLang="cs-CZ" b="1"/>
              <a:t>(If P is Below)</a:t>
            </a:r>
          </a:p>
        </p:txBody>
      </p:sp>
      <p:sp>
        <p:nvSpPr>
          <p:cNvPr id="74" name="Line 74">
            <a:extLst>
              <a:ext uri="{FF2B5EF4-FFF2-40B4-BE49-F238E27FC236}">
                <a16:creationId xmlns:a16="http://schemas.microsoft.com/office/drawing/2014/main" id="{05E444E9-704A-45A8-9257-0E8F7AB2FE37}"/>
              </a:ext>
            </a:extLst>
          </p:cNvPr>
          <p:cNvSpPr>
            <a:spLocks noChangeShapeType="1"/>
          </p:cNvSpPr>
          <p:nvPr/>
        </p:nvSpPr>
        <p:spPr bwMode="auto">
          <a:xfrm flipH="1" flipV="1">
            <a:off x="4913313" y="4191000"/>
            <a:ext cx="631825" cy="423863"/>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035" name="Text Box 11">
            <a:extLst>
              <a:ext uri="{FF2B5EF4-FFF2-40B4-BE49-F238E27FC236}">
                <a16:creationId xmlns:a16="http://schemas.microsoft.com/office/drawing/2014/main" id="{6861C301-0FB1-4606-AEC4-3A75DE541441}"/>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3313C7FB-AAFF-405D-9B83-24AAC19837D3}" type="slidenum">
              <a:rPr lang="en-US" altLang="cs-CZ" sz="1400">
                <a:solidFill>
                  <a:schemeClr val="bg1"/>
                </a:solidFill>
                <a:cs typeface="Arial" panose="020B0604020202020204" pitchFamily="34" charset="0"/>
              </a:rPr>
              <a:pPr eaLnBrk="1" hangingPunct="1"/>
              <a:t>17</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73"/>
                                        </p:tgtEl>
                                        <p:attrNameLst>
                                          <p:attrName>style.visibility</p:attrName>
                                        </p:attrNameLst>
                                      </p:cBhvr>
                                      <p:to>
                                        <p:strVal val="visible"/>
                                      </p:to>
                                    </p:set>
                                    <p:anim calcmode="lin" valueType="num">
                                      <p:cBhvr>
                                        <p:cTn id="7" dur="1000" fill="hold"/>
                                        <p:tgtEl>
                                          <p:spTgt spid="73"/>
                                        </p:tgtEl>
                                        <p:attrNameLst>
                                          <p:attrName>ppt_w</p:attrName>
                                        </p:attrNameLst>
                                      </p:cBhvr>
                                      <p:tavLst>
                                        <p:tav tm="0">
                                          <p:val>
                                            <p:fltVal val="0"/>
                                          </p:val>
                                        </p:tav>
                                        <p:tav tm="100000">
                                          <p:val>
                                            <p:strVal val="#ppt_w"/>
                                          </p:val>
                                        </p:tav>
                                      </p:tavLst>
                                    </p:anim>
                                    <p:anim calcmode="lin" valueType="num">
                                      <p:cBhvr>
                                        <p:cTn id="8" dur="1000" fill="hold"/>
                                        <p:tgtEl>
                                          <p:spTgt spid="73"/>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22" presetClass="entr" presetSubtype="2" fill="hold" nodeType="afterEffect">
                                  <p:stCondLst>
                                    <p:cond delay="0"/>
                                  </p:stCondLst>
                                  <p:childTnLst>
                                    <p:set>
                                      <p:cBhvr>
                                        <p:cTn id="11" dur="1" fill="hold">
                                          <p:stCondLst>
                                            <p:cond delay="0"/>
                                          </p:stCondLst>
                                        </p:cTn>
                                        <p:tgtEl>
                                          <p:spTgt spid="74"/>
                                        </p:tgtEl>
                                        <p:attrNameLst>
                                          <p:attrName>style.visibility</p:attrName>
                                        </p:attrNameLst>
                                      </p:cBhvr>
                                      <p:to>
                                        <p:strVal val="visible"/>
                                      </p:to>
                                    </p:set>
                                    <p:animEffect transition="in" filter="wipe(right)">
                                      <p:cBhvr>
                                        <p:cTn id="12" dur="1000"/>
                                        <p:tgtEl>
                                          <p:spTgt spid="74"/>
                                        </p:tgtEl>
                                      </p:cBhvr>
                                    </p:animEffect>
                                  </p:childTnLst>
                                </p:cTn>
                              </p:par>
                            </p:childTnLst>
                          </p:cTn>
                        </p:par>
                        <p:par>
                          <p:cTn id="13" fill="hold" nodeType="afterGroup">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7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a:extLst>
              <a:ext uri="{FF2B5EF4-FFF2-40B4-BE49-F238E27FC236}">
                <a16:creationId xmlns:a16="http://schemas.microsoft.com/office/drawing/2014/main" id="{67D75499-1B92-440B-AEAD-E1FF5320F766}"/>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9459" name="Rectangle 2">
            <a:extLst>
              <a:ext uri="{FF2B5EF4-FFF2-40B4-BE49-F238E27FC236}">
                <a16:creationId xmlns:a16="http://schemas.microsoft.com/office/drawing/2014/main" id="{F12CE564-DF9D-4F72-BB38-A194F7DBE2EC}"/>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3 Production Questions</a:t>
            </a:r>
          </a:p>
        </p:txBody>
      </p:sp>
      <p:sp>
        <p:nvSpPr>
          <p:cNvPr id="19460" name="Rectangle 4">
            <a:extLst>
              <a:ext uri="{FF2B5EF4-FFF2-40B4-BE49-F238E27FC236}">
                <a16:creationId xmlns:a16="http://schemas.microsoft.com/office/drawing/2014/main" id="{ACF30B9A-1CD0-4A6E-BF9C-0417202DC63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9461" name="Rectangle 5">
            <a:extLst>
              <a:ext uri="{FF2B5EF4-FFF2-40B4-BE49-F238E27FC236}">
                <a16:creationId xmlns:a16="http://schemas.microsoft.com/office/drawing/2014/main" id="{66572CB4-CE85-4C7E-9C75-2F62AEE84C7D}"/>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aphicFrame>
        <p:nvGraphicFramePr>
          <p:cNvPr id="19482" name="Group 26">
            <a:extLst>
              <a:ext uri="{FF2B5EF4-FFF2-40B4-BE49-F238E27FC236}">
                <a16:creationId xmlns:a16="http://schemas.microsoft.com/office/drawing/2014/main" id="{6A77E4E0-873B-40A3-A5AF-F0A81B8E31CB}"/>
              </a:ext>
            </a:extLst>
          </p:cNvPr>
          <p:cNvGraphicFramePr>
            <a:graphicFrameLocks noGrp="1"/>
          </p:cNvGraphicFramePr>
          <p:nvPr/>
        </p:nvGraphicFramePr>
        <p:xfrm>
          <a:off x="304800" y="914400"/>
          <a:ext cx="8504238" cy="5213350"/>
        </p:xfrm>
        <a:graphic>
          <a:graphicData uri="http://schemas.openxmlformats.org/drawingml/2006/table">
            <a:tbl>
              <a:tblPr/>
              <a:tblGrid>
                <a:gridCol w="4275138">
                  <a:extLst>
                    <a:ext uri="{9D8B030D-6E8A-4147-A177-3AD203B41FA5}">
                      <a16:colId xmlns:a16="http://schemas.microsoft.com/office/drawing/2014/main" val="1515679380"/>
                    </a:ext>
                  </a:extLst>
                </a:gridCol>
                <a:gridCol w="4229100">
                  <a:extLst>
                    <a:ext uri="{9D8B030D-6E8A-4147-A177-3AD203B41FA5}">
                      <a16:colId xmlns:a16="http://schemas.microsoft.com/office/drawing/2014/main" val="3678804341"/>
                    </a:ext>
                  </a:extLst>
                </a:gridCol>
              </a:tblGrid>
              <a:tr h="422275">
                <a:tc gridSpan="2">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Output Determination in Pure Competition in the Short Run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extLst>
                  <a:ext uri="{0D108BD9-81ED-4DB2-BD59-A6C34878D82A}">
                    <a16:rowId xmlns:a16="http://schemas.microsoft.com/office/drawing/2014/main" val="1038932183"/>
                  </a:ext>
                </a:extLst>
              </a:tr>
              <a:tr h="4222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Question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Answer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64380583"/>
                  </a:ext>
                </a:extLst>
              </a:tr>
              <a:tr h="16637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Should this firm produce?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Yes, if price is equal to, or greater than, minimum average variable cost. This means that the firm is profitable or that its losses are less than its fixed cost.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2313369603"/>
                  </a:ext>
                </a:extLst>
              </a:tr>
              <a:tr h="135255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What quantity should this firm produce?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Produce where MR (=P) = MC; there, profit is maximized (TR exceeds TC by a maximum amount) or loss is minimized.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4061132024"/>
                  </a:ext>
                </a:extLst>
              </a:tr>
              <a:tr h="135255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Will production result in economic profit?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Yes, if price exceeds average total cost (TR will exceed TC). No, if average total cost exceeds price (TC will exceed TR).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457332914"/>
                  </a:ext>
                </a:extLst>
              </a:tr>
            </a:tbl>
          </a:graphicData>
        </a:graphic>
      </p:graphicFrame>
      <p:sp>
        <p:nvSpPr>
          <p:cNvPr id="1035" name="Text Box 11">
            <a:extLst>
              <a:ext uri="{FF2B5EF4-FFF2-40B4-BE49-F238E27FC236}">
                <a16:creationId xmlns:a16="http://schemas.microsoft.com/office/drawing/2014/main" id="{539E8C85-491F-4C27-9F5B-3013C7A56FF3}"/>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05C01F00-A8F1-4AA7-BE14-6D0B4841E04F}" type="slidenum">
              <a:rPr lang="en-US" altLang="cs-CZ" sz="1400">
                <a:solidFill>
                  <a:schemeClr val="bg1"/>
                </a:solidFill>
                <a:cs typeface="Arial" panose="020B0604020202020204" pitchFamily="34" charset="0"/>
              </a:rPr>
              <a:pPr eaLnBrk="1" hangingPunct="1"/>
              <a:t>18</a:t>
            </a:fld>
            <a:endParaRPr lang="en-US" altLang="cs-CZ" sz="1400">
              <a:solidFill>
                <a:schemeClr val="bg1"/>
              </a:solidFill>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5">
            <a:extLst>
              <a:ext uri="{FF2B5EF4-FFF2-40B4-BE49-F238E27FC236}">
                <a16:creationId xmlns:a16="http://schemas.microsoft.com/office/drawing/2014/main" id="{D400AD3E-CB69-4144-9090-854B57F042FF}"/>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20483" name="Rectangle 2">
            <a:extLst>
              <a:ext uri="{FF2B5EF4-FFF2-40B4-BE49-F238E27FC236}">
                <a16:creationId xmlns:a16="http://schemas.microsoft.com/office/drawing/2014/main" id="{A6230C29-893D-4B1B-9D70-182CCA0F2A4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Firm and Industry: Equilibrium</a:t>
            </a:r>
          </a:p>
        </p:txBody>
      </p:sp>
      <p:sp>
        <p:nvSpPr>
          <p:cNvPr id="20484" name="Rectangle 4">
            <a:extLst>
              <a:ext uri="{FF2B5EF4-FFF2-40B4-BE49-F238E27FC236}">
                <a16:creationId xmlns:a16="http://schemas.microsoft.com/office/drawing/2014/main" id="{C9815799-F266-48B7-8639-E281943E22DB}"/>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20485" name="Rectangle 5">
            <a:extLst>
              <a:ext uri="{FF2B5EF4-FFF2-40B4-BE49-F238E27FC236}">
                <a16:creationId xmlns:a16="http://schemas.microsoft.com/office/drawing/2014/main" id="{92F4C656-AA85-4F9D-9192-9006670BA59A}"/>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LO4</a:t>
            </a:r>
          </a:p>
        </p:txBody>
      </p:sp>
      <p:graphicFrame>
        <p:nvGraphicFramePr>
          <p:cNvPr id="20536" name="Group 56">
            <a:extLst>
              <a:ext uri="{FF2B5EF4-FFF2-40B4-BE49-F238E27FC236}">
                <a16:creationId xmlns:a16="http://schemas.microsoft.com/office/drawing/2014/main" id="{4071968D-84D3-4E97-9D5D-947262F1FB16}"/>
              </a:ext>
            </a:extLst>
          </p:cNvPr>
          <p:cNvGraphicFramePr>
            <a:graphicFrameLocks noGrp="1"/>
          </p:cNvGraphicFramePr>
          <p:nvPr/>
        </p:nvGraphicFramePr>
        <p:xfrm>
          <a:off x="822325" y="914400"/>
          <a:ext cx="7407275" cy="4434840"/>
        </p:xfrm>
        <a:graphic>
          <a:graphicData uri="http://schemas.openxmlformats.org/drawingml/2006/table">
            <a:tbl>
              <a:tblPr/>
              <a:tblGrid>
                <a:gridCol w="1851025">
                  <a:extLst>
                    <a:ext uri="{9D8B030D-6E8A-4147-A177-3AD203B41FA5}">
                      <a16:colId xmlns:a16="http://schemas.microsoft.com/office/drawing/2014/main" val="448618226"/>
                    </a:ext>
                  </a:extLst>
                </a:gridCol>
                <a:gridCol w="1852613">
                  <a:extLst>
                    <a:ext uri="{9D8B030D-6E8A-4147-A177-3AD203B41FA5}">
                      <a16:colId xmlns:a16="http://schemas.microsoft.com/office/drawing/2014/main" val="3462222986"/>
                    </a:ext>
                  </a:extLst>
                </a:gridCol>
                <a:gridCol w="1851025">
                  <a:extLst>
                    <a:ext uri="{9D8B030D-6E8A-4147-A177-3AD203B41FA5}">
                      <a16:colId xmlns:a16="http://schemas.microsoft.com/office/drawing/2014/main" val="3221389563"/>
                    </a:ext>
                  </a:extLst>
                </a:gridCol>
                <a:gridCol w="1852612">
                  <a:extLst>
                    <a:ext uri="{9D8B030D-6E8A-4147-A177-3AD203B41FA5}">
                      <a16:colId xmlns:a16="http://schemas.microsoft.com/office/drawing/2014/main" val="680988127"/>
                    </a:ext>
                  </a:extLst>
                </a:gridCol>
              </a:tblGrid>
              <a:tr h="371475">
                <a:tc gridSpan="4">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Firm and Market Supply and the Market Demand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4072050009"/>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(1)</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Quantity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Supplied,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Single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Firm</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Total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Quantity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Supplied,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1000 Firms</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Product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Price</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Total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Quantity</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Demanded</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064291377"/>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$151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830233005"/>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980855037"/>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E0E3"/>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E0E3"/>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111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E0E3"/>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BBE0E3"/>
                    </a:solidFill>
                  </a:tcPr>
                </a:tc>
                <a:extLst>
                  <a:ext uri="{0D108BD9-81ED-4DB2-BD59-A6C34878D82A}">
                    <a16:rowId xmlns:a16="http://schemas.microsoft.com/office/drawing/2014/main" val="1134137296"/>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393724220"/>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11,000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2381565139"/>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13,000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334527281"/>
                  </a:ext>
                </a:extLst>
              </a:tr>
              <a:tr h="371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16,000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3274906486"/>
                  </a:ext>
                </a:extLst>
              </a:tr>
            </a:tbl>
          </a:graphicData>
        </a:graphic>
      </p:graphicFrame>
      <p:sp>
        <p:nvSpPr>
          <p:cNvPr id="1035" name="Text Box 11">
            <a:extLst>
              <a:ext uri="{FF2B5EF4-FFF2-40B4-BE49-F238E27FC236}">
                <a16:creationId xmlns:a16="http://schemas.microsoft.com/office/drawing/2014/main" id="{CB28E6C2-79A0-4BBC-8F41-6B1011A55C6A}"/>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595681BD-6099-4424-910C-D69711756E10}" type="slidenum">
              <a:rPr lang="en-US" altLang="cs-CZ" sz="1400">
                <a:solidFill>
                  <a:schemeClr val="bg1"/>
                </a:solidFill>
                <a:cs typeface="Arial" panose="020B0604020202020204" pitchFamily="34" charset="0"/>
              </a:rPr>
              <a:pPr eaLnBrk="1" hangingPunct="1"/>
              <a:t>19</a:t>
            </a:fld>
            <a:endParaRPr lang="en-US" altLang="cs-CZ" sz="1400">
              <a:solidFill>
                <a:schemeClr val="bg1"/>
              </a:solidFill>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id="{B47A602B-83A1-4E90-9E9A-3D6C16A697CD}"/>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3075" name="Rectangle 2">
            <a:extLst>
              <a:ext uri="{FF2B5EF4-FFF2-40B4-BE49-F238E27FC236}">
                <a16:creationId xmlns:a16="http://schemas.microsoft.com/office/drawing/2014/main" id="{64C7D25A-CDDC-4B2B-B44C-341E70A2EA2A}"/>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Four Market Models</a:t>
            </a:r>
          </a:p>
        </p:txBody>
      </p:sp>
      <p:sp>
        <p:nvSpPr>
          <p:cNvPr id="3076" name="Rectangle 3">
            <a:extLst>
              <a:ext uri="{FF2B5EF4-FFF2-40B4-BE49-F238E27FC236}">
                <a16:creationId xmlns:a16="http://schemas.microsoft.com/office/drawing/2014/main" id="{513BED0A-9F20-4643-9176-4EB9CB2898B0}"/>
              </a:ext>
            </a:extLst>
          </p:cNvPr>
          <p:cNvSpPr>
            <a:spLocks noGrp="1" noChangeAspect="1" noChangeArrowheads="1"/>
          </p:cNvSpPr>
          <p:nvPr>
            <p:ph type="body" idx="1"/>
          </p:nvPr>
        </p:nvSpPr>
        <p:spPr>
          <a:xfrm>
            <a:off x="1066800" y="1143000"/>
            <a:ext cx="7162800" cy="2438400"/>
          </a:xfrm>
        </p:spPr>
        <p:txBody>
          <a:bodyPr/>
          <a:lstStyle/>
          <a:p>
            <a:pPr eaLnBrk="1" hangingPunct="1">
              <a:spcBef>
                <a:spcPts val="363"/>
              </a:spcBef>
              <a:buClr>
                <a:srgbClr val="3399FF"/>
              </a:buClr>
              <a:buSzPct val="125000"/>
            </a:pPr>
            <a:r>
              <a:rPr lang="en-US" altLang="cs-CZ" sz="3600">
                <a:ea typeface="ＭＳ Ｐゴシック" panose="020B0600070205080204" pitchFamily="34" charset="-128"/>
              </a:rPr>
              <a:t>Pure competition</a:t>
            </a:r>
          </a:p>
          <a:p>
            <a:pPr eaLnBrk="1" hangingPunct="1">
              <a:spcBef>
                <a:spcPts val="363"/>
              </a:spcBef>
              <a:buClr>
                <a:srgbClr val="3399FF"/>
              </a:buClr>
              <a:buSzPct val="125000"/>
            </a:pPr>
            <a:r>
              <a:rPr lang="en-US" altLang="cs-CZ" sz="3600">
                <a:ea typeface="ＭＳ Ｐゴシック" panose="020B0600070205080204" pitchFamily="34" charset="-128"/>
              </a:rPr>
              <a:t>Pure monopoly</a:t>
            </a:r>
          </a:p>
          <a:p>
            <a:pPr eaLnBrk="1" hangingPunct="1">
              <a:spcBef>
                <a:spcPts val="363"/>
              </a:spcBef>
              <a:buClr>
                <a:srgbClr val="3399FF"/>
              </a:buClr>
              <a:buSzPct val="125000"/>
            </a:pPr>
            <a:r>
              <a:rPr lang="en-US" altLang="cs-CZ" sz="3600">
                <a:ea typeface="ＭＳ Ｐゴシック" panose="020B0600070205080204" pitchFamily="34" charset="-128"/>
              </a:rPr>
              <a:t>Monopolistic competition</a:t>
            </a:r>
          </a:p>
          <a:p>
            <a:pPr eaLnBrk="1" hangingPunct="1">
              <a:spcBef>
                <a:spcPts val="363"/>
              </a:spcBef>
              <a:buClr>
                <a:srgbClr val="3399FF"/>
              </a:buClr>
              <a:buSzPct val="125000"/>
            </a:pPr>
            <a:r>
              <a:rPr lang="en-US" altLang="cs-CZ" sz="3600">
                <a:ea typeface="ＭＳ Ｐゴシック" panose="020B0600070205080204" pitchFamily="34" charset="-128"/>
              </a:rPr>
              <a:t>Oligopoly</a:t>
            </a:r>
          </a:p>
        </p:txBody>
      </p:sp>
      <p:sp>
        <p:nvSpPr>
          <p:cNvPr id="3077" name="Rectangle 4">
            <a:extLst>
              <a:ext uri="{FF2B5EF4-FFF2-40B4-BE49-F238E27FC236}">
                <a16:creationId xmlns:a16="http://schemas.microsoft.com/office/drawing/2014/main" id="{D02662EC-7897-4958-8335-2A98C055E02C}"/>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3078" name="Rectangle 5">
            <a:extLst>
              <a:ext uri="{FF2B5EF4-FFF2-40B4-BE49-F238E27FC236}">
                <a16:creationId xmlns:a16="http://schemas.microsoft.com/office/drawing/2014/main" id="{33C8FE5E-0699-4739-9DB4-3100B4BF8AED}"/>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LO1</a:t>
            </a:r>
          </a:p>
        </p:txBody>
      </p:sp>
      <p:sp>
        <p:nvSpPr>
          <p:cNvPr id="7" name="AutoShape 4">
            <a:extLst>
              <a:ext uri="{FF2B5EF4-FFF2-40B4-BE49-F238E27FC236}">
                <a16:creationId xmlns:a16="http://schemas.microsoft.com/office/drawing/2014/main" id="{E65437C3-E9F3-4461-8742-830B52694E8A}"/>
              </a:ext>
            </a:extLst>
          </p:cNvPr>
          <p:cNvSpPr>
            <a:spLocks noChangeArrowheads="1"/>
          </p:cNvSpPr>
          <p:nvPr/>
        </p:nvSpPr>
        <p:spPr bwMode="auto">
          <a:xfrm>
            <a:off x="990600" y="4343400"/>
            <a:ext cx="7046913" cy="1104900"/>
          </a:xfrm>
          <a:prstGeom prst="rightArrow">
            <a:avLst>
              <a:gd name="adj1" fmla="val 66093"/>
              <a:gd name="adj2" fmla="val 63661"/>
            </a:avLst>
          </a:prstGeom>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w="9525">
            <a:noFill/>
            <a:miter lim="800000"/>
            <a:headEnd/>
            <a:tailEnd/>
          </a:ln>
          <a:effectLst>
            <a:outerShdw blurRad="50800" dist="50800" dir="5400000" algn="ctr" rotWithShape="0">
              <a:srgbClr val="000000">
                <a:alpha val="59000"/>
              </a:srgbClr>
            </a:outerShdw>
          </a:effectLst>
        </p:spPr>
        <p:txBody>
          <a:bodyPr wrap="none" anchor="ctr"/>
          <a:lstStyle/>
          <a:p>
            <a:pPr>
              <a:defRPr/>
            </a:pPr>
            <a:endParaRPr lang="en-US">
              <a:latin typeface="Arial" charset="0"/>
            </a:endParaRPr>
          </a:p>
        </p:txBody>
      </p:sp>
      <p:sp>
        <p:nvSpPr>
          <p:cNvPr id="8" name="Rectangle 5">
            <a:extLst>
              <a:ext uri="{FF2B5EF4-FFF2-40B4-BE49-F238E27FC236}">
                <a16:creationId xmlns:a16="http://schemas.microsoft.com/office/drawing/2014/main" id="{9B9490C7-2D0D-4E68-87DF-05924F1FEC12}"/>
              </a:ext>
            </a:extLst>
          </p:cNvPr>
          <p:cNvSpPr>
            <a:spLocks noChangeArrowheads="1"/>
          </p:cNvSpPr>
          <p:nvPr/>
        </p:nvSpPr>
        <p:spPr bwMode="auto">
          <a:xfrm>
            <a:off x="1093788" y="5648325"/>
            <a:ext cx="6780212" cy="457200"/>
          </a:xfrm>
          <a:prstGeom prst="rect">
            <a:avLst/>
          </a:prstGeom>
          <a:solidFill>
            <a:srgbClr val="BBE0E3"/>
          </a:solidFill>
          <a:ln w="19050">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3200" b="1"/>
              <a:t>Market Structure Continuum</a:t>
            </a:r>
          </a:p>
        </p:txBody>
      </p:sp>
      <p:sp>
        <p:nvSpPr>
          <p:cNvPr id="9" name="Text Box 6">
            <a:extLst>
              <a:ext uri="{FF2B5EF4-FFF2-40B4-BE49-F238E27FC236}">
                <a16:creationId xmlns:a16="http://schemas.microsoft.com/office/drawing/2014/main" id="{0ADCAC56-5B90-4EEA-A98F-E2D5784C20BC}"/>
              </a:ext>
            </a:extLst>
          </p:cNvPr>
          <p:cNvSpPr txBox="1">
            <a:spLocks noChangeArrowheads="1"/>
          </p:cNvSpPr>
          <p:nvPr/>
        </p:nvSpPr>
        <p:spPr bwMode="auto">
          <a:xfrm>
            <a:off x="1143000" y="4648200"/>
            <a:ext cx="1517650" cy="530225"/>
          </a:xfrm>
          <a:prstGeom prst="rect">
            <a:avLst/>
          </a:prstGeom>
          <a:noFill/>
          <a:ln>
            <a:noFill/>
          </a:ln>
          <a:effectLst/>
          <a:extLst>
            <a:ext uri="{909E8E84-426E-40DD-AFC4-6F175D3DCCD1}">
              <a14:hiddenFill xmlns:a14="http://schemas.microsoft.com/office/drawing/2010/main">
                <a:solidFill>
                  <a:srgbClr val="6A8486"/>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80000"/>
              </a:lnSpc>
            </a:pPr>
            <a:r>
              <a:rPr lang="en-US" altLang="cs-CZ" b="1">
                <a:solidFill>
                  <a:srgbClr val="000000"/>
                </a:solidFill>
              </a:rPr>
              <a:t>Pure </a:t>
            </a:r>
          </a:p>
          <a:p>
            <a:pPr eaLnBrk="1" hangingPunct="1">
              <a:lnSpc>
                <a:spcPct val="80000"/>
              </a:lnSpc>
            </a:pPr>
            <a:r>
              <a:rPr lang="en-US" altLang="cs-CZ" b="1">
                <a:solidFill>
                  <a:srgbClr val="000000"/>
                </a:solidFill>
              </a:rPr>
              <a:t>Competition</a:t>
            </a:r>
          </a:p>
        </p:txBody>
      </p:sp>
      <p:sp>
        <p:nvSpPr>
          <p:cNvPr id="10" name="Text Box 7">
            <a:extLst>
              <a:ext uri="{FF2B5EF4-FFF2-40B4-BE49-F238E27FC236}">
                <a16:creationId xmlns:a16="http://schemas.microsoft.com/office/drawing/2014/main" id="{A6686A04-45B0-40CB-B189-E8BC4176AC90}"/>
              </a:ext>
            </a:extLst>
          </p:cNvPr>
          <p:cNvSpPr txBox="1">
            <a:spLocks noChangeArrowheads="1"/>
          </p:cNvSpPr>
          <p:nvPr/>
        </p:nvSpPr>
        <p:spPr bwMode="auto">
          <a:xfrm>
            <a:off x="2849563" y="4646613"/>
            <a:ext cx="1593850" cy="530225"/>
          </a:xfrm>
          <a:prstGeom prst="rect">
            <a:avLst/>
          </a:prstGeom>
          <a:noFill/>
          <a:ln>
            <a:noFill/>
          </a:ln>
          <a:extLst>
            <a:ext uri="{909E8E84-426E-40DD-AFC4-6F175D3DCCD1}">
              <a14:hiddenFill xmlns:a14="http://schemas.microsoft.com/office/drawing/2010/main">
                <a:solidFill>
                  <a:srgbClr val="6A8486"/>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lnSpc>
                <a:spcPct val="80000"/>
              </a:lnSpc>
              <a:defRPr/>
            </a:pPr>
            <a:r>
              <a:rPr lang="en-US" b="1" dirty="0">
                <a:solidFill>
                  <a:srgbClr val="000000"/>
                </a:solidFill>
                <a:latin typeface="Arial" charset="0"/>
              </a:rPr>
              <a:t>Monopolistic</a:t>
            </a:r>
          </a:p>
          <a:p>
            <a:pPr algn="ctr">
              <a:lnSpc>
                <a:spcPct val="80000"/>
              </a:lnSpc>
              <a:defRPr/>
            </a:pPr>
            <a:r>
              <a:rPr lang="en-US" b="1" dirty="0">
                <a:solidFill>
                  <a:srgbClr val="000000"/>
                </a:solidFill>
                <a:latin typeface="Arial" charset="0"/>
              </a:rPr>
              <a:t>Competition</a:t>
            </a:r>
          </a:p>
        </p:txBody>
      </p:sp>
      <p:sp>
        <p:nvSpPr>
          <p:cNvPr id="11" name="Text Box 8">
            <a:extLst>
              <a:ext uri="{FF2B5EF4-FFF2-40B4-BE49-F238E27FC236}">
                <a16:creationId xmlns:a16="http://schemas.microsoft.com/office/drawing/2014/main" id="{02138619-051A-4BEE-87E8-7BA7285F17DC}"/>
              </a:ext>
            </a:extLst>
          </p:cNvPr>
          <p:cNvSpPr txBox="1">
            <a:spLocks noChangeArrowheads="1"/>
          </p:cNvSpPr>
          <p:nvPr/>
        </p:nvSpPr>
        <p:spPr bwMode="auto">
          <a:xfrm>
            <a:off x="4818063" y="4495800"/>
            <a:ext cx="1238250" cy="530225"/>
          </a:xfrm>
          <a:prstGeom prst="rect">
            <a:avLst/>
          </a:prstGeom>
          <a:noFill/>
          <a:ln>
            <a:noFill/>
          </a:ln>
          <a:extLst>
            <a:ext uri="{909E8E84-426E-40DD-AFC4-6F175D3DCCD1}">
              <a14:hiddenFill xmlns:a14="http://schemas.microsoft.com/office/drawing/2010/main">
                <a:solidFill>
                  <a:srgbClr val="6A8486"/>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80000"/>
              </a:lnSpc>
              <a:defRPr/>
            </a:pPr>
            <a:endParaRPr lang="en-US" b="1" dirty="0">
              <a:solidFill>
                <a:srgbClr val="000000"/>
              </a:solidFill>
              <a:latin typeface="Arial" charset="0"/>
            </a:endParaRPr>
          </a:p>
          <a:p>
            <a:pPr algn="ctr">
              <a:lnSpc>
                <a:spcPct val="80000"/>
              </a:lnSpc>
              <a:defRPr/>
            </a:pPr>
            <a:r>
              <a:rPr lang="en-US" b="1" dirty="0">
                <a:solidFill>
                  <a:srgbClr val="000000"/>
                </a:solidFill>
                <a:latin typeface="Arial" charset="0"/>
              </a:rPr>
              <a:t>Oligopoly</a:t>
            </a:r>
          </a:p>
        </p:txBody>
      </p:sp>
      <p:sp>
        <p:nvSpPr>
          <p:cNvPr id="12" name="Text Box 9">
            <a:extLst>
              <a:ext uri="{FF2B5EF4-FFF2-40B4-BE49-F238E27FC236}">
                <a16:creationId xmlns:a16="http://schemas.microsoft.com/office/drawing/2014/main" id="{05D3933A-C0E8-4B47-B95D-C67F96EA4268}"/>
              </a:ext>
            </a:extLst>
          </p:cNvPr>
          <p:cNvSpPr txBox="1">
            <a:spLocks noChangeArrowheads="1"/>
          </p:cNvSpPr>
          <p:nvPr/>
        </p:nvSpPr>
        <p:spPr bwMode="auto">
          <a:xfrm>
            <a:off x="6361113" y="4646613"/>
            <a:ext cx="1263650" cy="530225"/>
          </a:xfrm>
          <a:prstGeom prst="rect">
            <a:avLst/>
          </a:prstGeom>
          <a:noFill/>
          <a:ln>
            <a:noFill/>
          </a:ln>
          <a:extLst>
            <a:ext uri="{909E8E84-426E-40DD-AFC4-6F175D3DCCD1}">
              <a14:hiddenFill xmlns:a14="http://schemas.microsoft.com/office/drawing/2010/main">
                <a:solidFill>
                  <a:srgbClr val="6A8486"/>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nSpc>
                <a:spcPct val="80000"/>
              </a:lnSpc>
              <a:defRPr/>
            </a:pPr>
            <a:r>
              <a:rPr lang="en-US" b="1" dirty="0">
                <a:solidFill>
                  <a:srgbClr val="000000"/>
                </a:solidFill>
                <a:latin typeface="Arial" charset="0"/>
              </a:rPr>
              <a:t>Pure</a:t>
            </a:r>
          </a:p>
          <a:p>
            <a:pPr algn="r">
              <a:lnSpc>
                <a:spcPct val="80000"/>
              </a:lnSpc>
              <a:defRPr/>
            </a:pPr>
            <a:r>
              <a:rPr lang="en-US" b="1" dirty="0">
                <a:solidFill>
                  <a:srgbClr val="000000"/>
                </a:solidFill>
                <a:latin typeface="Arial" charset="0"/>
              </a:rPr>
              <a:t>Monopoly</a:t>
            </a:r>
          </a:p>
        </p:txBody>
      </p:sp>
      <p:sp>
        <p:nvSpPr>
          <p:cNvPr id="1035" name="Text Box 11">
            <a:extLst>
              <a:ext uri="{FF2B5EF4-FFF2-40B4-BE49-F238E27FC236}">
                <a16:creationId xmlns:a16="http://schemas.microsoft.com/office/drawing/2014/main" id="{38B236A9-2747-4139-ACE1-F6C9A8D75882}"/>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AB871110-ECB7-43BC-9D48-658D11650CF0}" type="slidenum">
              <a:rPr lang="en-US" altLang="cs-CZ" sz="1400">
                <a:solidFill>
                  <a:schemeClr val="bg1"/>
                </a:solidFill>
                <a:cs typeface="Arial" panose="020B0604020202020204" pitchFamily="34" charset="0"/>
              </a:rPr>
              <a:pPr eaLnBrk="1" hangingPunct="1"/>
              <a:t>2</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23" presetClass="entr" presetSubtype="16"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fltVal val="0"/>
                                          </p:val>
                                        </p:tav>
                                        <p:tav tm="100000">
                                          <p:val>
                                            <p:strVal val="#ppt_w"/>
                                          </p:val>
                                        </p:tav>
                                      </p:tavLst>
                                    </p:anim>
                                    <p:anim calcmode="lin" valueType="num">
                                      <p:cBhvr>
                                        <p:cTn id="13" dur="10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2000"/>
                                        <p:tgtEl>
                                          <p:spTgt spid="7"/>
                                        </p:tgtEl>
                                      </p:cBhvr>
                                    </p:animEffect>
                                  </p:childTnLst>
                                </p:cTn>
                              </p:par>
                              <p:par>
                                <p:cTn id="19" presetID="3" presetClass="emph" presetSubtype="1" grpId="1" nodeType="withEffect">
                                  <p:stCondLst>
                                    <p:cond delay="0"/>
                                  </p:stCondLst>
                                  <p:childTnLst>
                                    <p:set>
                                      <p:cBhvr override="childStyle">
                                        <p:cTn id="20" dur="indefinite"/>
                                        <p:tgtEl>
                                          <p:spTgt spid="9"/>
                                        </p:tgtEl>
                                        <p:attrNameLst>
                                          <p:attrName>style.color</p:attrName>
                                        </p:attrNameLst>
                                      </p:cBhvr>
                                      <p:to>
                                        <p:clrVal>
                                          <a:schemeClr val="tx1"/>
                                        </p:clrVal>
                                      </p:to>
                                    </p:set>
                                  </p:childTnLst>
                                </p:cTn>
                              </p:par>
                            </p:childTnLst>
                          </p:cTn>
                        </p:par>
                        <p:par>
                          <p:cTn id="21" fill="hold" nodeType="afterGroup">
                            <p:stCondLst>
                              <p:cond delay="2000"/>
                            </p:stCondLst>
                            <p:childTnLst>
                              <p:par>
                                <p:cTn id="22" presetID="23" presetClass="entr" presetSubtype="16"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1000" fill="hold"/>
                                        <p:tgtEl>
                                          <p:spTgt spid="12"/>
                                        </p:tgtEl>
                                        <p:attrNameLst>
                                          <p:attrName>ppt_w</p:attrName>
                                        </p:attrNameLst>
                                      </p:cBhvr>
                                      <p:tavLst>
                                        <p:tav tm="0">
                                          <p:val>
                                            <p:fltVal val="0"/>
                                          </p:val>
                                        </p:tav>
                                        <p:tav tm="100000">
                                          <p:val>
                                            <p:strVal val="#ppt_w"/>
                                          </p:val>
                                        </p:tav>
                                      </p:tavLst>
                                    </p:anim>
                                    <p:anim calcmode="lin" valueType="num">
                                      <p:cBhvr>
                                        <p:cTn id="25" dur="1000" fill="hold"/>
                                        <p:tgtEl>
                                          <p:spTgt spid="12"/>
                                        </p:tgtEl>
                                        <p:attrNameLst>
                                          <p:attrName>ppt_h</p:attrName>
                                        </p:attrNameLst>
                                      </p:cBhvr>
                                      <p:tavLst>
                                        <p:tav tm="0">
                                          <p:val>
                                            <p:fltVal val="0"/>
                                          </p:val>
                                        </p:tav>
                                        <p:tav tm="100000">
                                          <p:val>
                                            <p:strVal val="#ppt_h"/>
                                          </p:val>
                                        </p:tav>
                                      </p:tavLst>
                                    </p:anim>
                                  </p:childTnLst>
                                </p:cTn>
                              </p:par>
                              <p:par>
                                <p:cTn id="26" presetID="3" presetClass="emph" presetSubtype="1" grpId="1" nodeType="withEffect">
                                  <p:stCondLst>
                                    <p:cond delay="0"/>
                                  </p:stCondLst>
                                  <p:childTnLst>
                                    <p:set>
                                      <p:cBhvr override="childStyle">
                                        <p:cTn id="27" dur="indefinite"/>
                                        <p:tgtEl>
                                          <p:spTgt spid="12"/>
                                        </p:tgtEl>
                                        <p:attrNameLst>
                                          <p:attrName>style.color</p:attrName>
                                        </p:attrNameLst>
                                      </p:cBhvr>
                                      <p:to>
                                        <p:clrVal>
                                          <a:schemeClr val="tx1"/>
                                        </p:clrVal>
                                      </p:to>
                                    </p:set>
                                  </p:childTnLst>
                                </p:cTn>
                              </p:par>
                            </p:childTnLst>
                          </p:cTn>
                        </p:par>
                        <p:par>
                          <p:cTn id="28" fill="hold" nodeType="afterGroup">
                            <p:stCondLst>
                              <p:cond delay="3000"/>
                            </p:stCondLst>
                            <p:childTnLst>
                              <p:par>
                                <p:cTn id="29" presetID="23" presetClass="entr" presetSubtype="16"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p:cTn id="31" dur="1000" fill="hold"/>
                                        <p:tgtEl>
                                          <p:spTgt spid="10"/>
                                        </p:tgtEl>
                                        <p:attrNameLst>
                                          <p:attrName>ppt_w</p:attrName>
                                        </p:attrNameLst>
                                      </p:cBhvr>
                                      <p:tavLst>
                                        <p:tav tm="0">
                                          <p:val>
                                            <p:fltVal val="0"/>
                                          </p:val>
                                        </p:tav>
                                        <p:tav tm="100000">
                                          <p:val>
                                            <p:strVal val="#ppt_w"/>
                                          </p:val>
                                        </p:tav>
                                      </p:tavLst>
                                    </p:anim>
                                    <p:anim calcmode="lin" valueType="num">
                                      <p:cBhvr>
                                        <p:cTn id="32" dur="1000" fill="hold"/>
                                        <p:tgtEl>
                                          <p:spTgt spid="10"/>
                                        </p:tgtEl>
                                        <p:attrNameLst>
                                          <p:attrName>ppt_h</p:attrName>
                                        </p:attrNameLst>
                                      </p:cBhvr>
                                      <p:tavLst>
                                        <p:tav tm="0">
                                          <p:val>
                                            <p:fltVal val="0"/>
                                          </p:val>
                                        </p:tav>
                                        <p:tav tm="100000">
                                          <p:val>
                                            <p:strVal val="#ppt_h"/>
                                          </p:val>
                                        </p:tav>
                                      </p:tavLst>
                                    </p:anim>
                                  </p:childTnLst>
                                </p:cTn>
                              </p:par>
                              <p:par>
                                <p:cTn id="33" presetID="3" presetClass="emph" presetSubtype="1" grpId="1" nodeType="withEffect">
                                  <p:stCondLst>
                                    <p:cond delay="0"/>
                                  </p:stCondLst>
                                  <p:childTnLst>
                                    <p:set>
                                      <p:cBhvr override="childStyle">
                                        <p:cTn id="34" dur="indefinite"/>
                                        <p:tgtEl>
                                          <p:spTgt spid="10"/>
                                        </p:tgtEl>
                                        <p:attrNameLst>
                                          <p:attrName>style.color</p:attrName>
                                        </p:attrNameLst>
                                      </p:cBhvr>
                                      <p:to>
                                        <p:clrVal>
                                          <a:schemeClr val="tx1"/>
                                        </p:clrVal>
                                      </p:to>
                                    </p:set>
                                  </p:childTnLst>
                                </p:cTn>
                              </p:par>
                            </p:childTnLst>
                          </p:cTn>
                        </p:par>
                        <p:par>
                          <p:cTn id="35" fill="hold" nodeType="afterGroup">
                            <p:stCondLst>
                              <p:cond delay="4000"/>
                            </p:stCondLst>
                            <p:childTnLst>
                              <p:par>
                                <p:cTn id="36" presetID="23" presetClass="entr" presetSubtype="16" fill="hold" grpId="0" nodeType="after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p:cTn id="38" dur="1000" fill="hold"/>
                                        <p:tgtEl>
                                          <p:spTgt spid="11"/>
                                        </p:tgtEl>
                                        <p:attrNameLst>
                                          <p:attrName>ppt_w</p:attrName>
                                        </p:attrNameLst>
                                      </p:cBhvr>
                                      <p:tavLst>
                                        <p:tav tm="0">
                                          <p:val>
                                            <p:fltVal val="0"/>
                                          </p:val>
                                        </p:tav>
                                        <p:tav tm="100000">
                                          <p:val>
                                            <p:strVal val="#ppt_w"/>
                                          </p:val>
                                        </p:tav>
                                      </p:tavLst>
                                    </p:anim>
                                    <p:anim calcmode="lin" valueType="num">
                                      <p:cBhvr>
                                        <p:cTn id="39" dur="10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9" grpId="1"/>
      <p:bldP spid="10" grpId="0"/>
      <p:bldP spid="10" grpId="1"/>
      <p:bldP spid="11" grpId="0"/>
      <p:bldP spid="12" grpId="0"/>
      <p:bldP spid="12"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37" descr="gridlines">
            <a:extLst>
              <a:ext uri="{FF2B5EF4-FFF2-40B4-BE49-F238E27FC236}">
                <a16:creationId xmlns:a16="http://schemas.microsoft.com/office/drawing/2014/main" id="{37F00178-3167-4AF9-8CEE-1BB3F6845C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6338" y="1600200"/>
            <a:ext cx="3014662" cy="384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36" descr="gridlines">
            <a:extLst>
              <a:ext uri="{FF2B5EF4-FFF2-40B4-BE49-F238E27FC236}">
                <a16:creationId xmlns:a16="http://schemas.microsoft.com/office/drawing/2014/main" id="{8920F5C9-368E-4343-9648-4A48DFCDD3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600200"/>
            <a:ext cx="2971800" cy="3846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ctangle 5">
            <a:extLst>
              <a:ext uri="{FF2B5EF4-FFF2-40B4-BE49-F238E27FC236}">
                <a16:creationId xmlns:a16="http://schemas.microsoft.com/office/drawing/2014/main" id="{9A341053-D0CA-4AA5-B690-337AF81702B9}"/>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21509" name="Rectangle 2">
            <a:extLst>
              <a:ext uri="{FF2B5EF4-FFF2-40B4-BE49-F238E27FC236}">
                <a16:creationId xmlns:a16="http://schemas.microsoft.com/office/drawing/2014/main" id="{39BEBB05-E1B0-4CC5-82A6-77F42E696D29}"/>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Firm and Industry: Equilibrium</a:t>
            </a:r>
          </a:p>
        </p:txBody>
      </p:sp>
      <p:sp>
        <p:nvSpPr>
          <p:cNvPr id="21510" name="Rectangle 4">
            <a:extLst>
              <a:ext uri="{FF2B5EF4-FFF2-40B4-BE49-F238E27FC236}">
                <a16:creationId xmlns:a16="http://schemas.microsoft.com/office/drawing/2014/main" id="{14C7EC6A-D4C7-444B-85A5-ECE6AEF41F92}"/>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21511" name="Rectangle 5">
            <a:extLst>
              <a:ext uri="{FF2B5EF4-FFF2-40B4-BE49-F238E27FC236}">
                <a16:creationId xmlns:a16="http://schemas.microsoft.com/office/drawing/2014/main" id="{8E281077-A03A-4F55-9850-03F53ACFC286}"/>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LO4</a:t>
            </a:r>
          </a:p>
        </p:txBody>
      </p:sp>
      <p:sp>
        <p:nvSpPr>
          <p:cNvPr id="19" name="Freeform 51">
            <a:extLst>
              <a:ext uri="{FF2B5EF4-FFF2-40B4-BE49-F238E27FC236}">
                <a16:creationId xmlns:a16="http://schemas.microsoft.com/office/drawing/2014/main" id="{59B265DD-4299-42CD-8D4F-BDF1A31150E2}"/>
              </a:ext>
            </a:extLst>
          </p:cNvPr>
          <p:cNvSpPr>
            <a:spLocks/>
          </p:cNvSpPr>
          <p:nvPr/>
        </p:nvSpPr>
        <p:spPr bwMode="auto">
          <a:xfrm>
            <a:off x="5197475" y="1593850"/>
            <a:ext cx="104775" cy="3692525"/>
          </a:xfrm>
          <a:custGeom>
            <a:avLst/>
            <a:gdLst>
              <a:gd name="T0" fmla="*/ 2147483647 w 175"/>
              <a:gd name="T1" fmla="*/ 0 h 2271"/>
              <a:gd name="T2" fmla="*/ 2147483647 w 175"/>
              <a:gd name="T3" fmla="*/ 2147483647 h 2271"/>
              <a:gd name="T4" fmla="*/ 2147483647 w 175"/>
              <a:gd name="T5" fmla="*/ 2147483647 h 2271"/>
              <a:gd name="T6" fmla="*/ 2147483647 w 175"/>
              <a:gd name="T7" fmla="*/ 2147483647 h 2271"/>
              <a:gd name="T8" fmla="*/ 2147483647 w 175"/>
              <a:gd name="T9" fmla="*/ 2147483647 h 2271"/>
              <a:gd name="T10" fmla="*/ 2147483647 w 175"/>
              <a:gd name="T11" fmla="*/ 2147483647 h 2271"/>
              <a:gd name="T12" fmla="*/ 2147483647 w 175"/>
              <a:gd name="T13" fmla="*/ 2147483647 h 2271"/>
              <a:gd name="T14" fmla="*/ 2147483647 w 175"/>
              <a:gd name="T15" fmla="*/ 2147483647 h 2271"/>
              <a:gd name="T16" fmla="*/ 2147483647 w 175"/>
              <a:gd name="T17" fmla="*/ 2147483647 h 2271"/>
              <a:gd name="T18" fmla="*/ 2147483647 w 175"/>
              <a:gd name="T19" fmla="*/ 2147483647 h 2271"/>
              <a:gd name="T20" fmla="*/ 2147483647 w 175"/>
              <a:gd name="T21" fmla="*/ 2147483647 h 2271"/>
              <a:gd name="T22" fmla="*/ 2147483647 w 175"/>
              <a:gd name="T23" fmla="*/ 2147483647 h 2271"/>
              <a:gd name="T24" fmla="*/ 2147483647 w 175"/>
              <a:gd name="T25" fmla="*/ 2147483647 h 2271"/>
              <a:gd name="T26" fmla="*/ 2147483647 w 175"/>
              <a:gd name="T27" fmla="*/ 2147483647 h 2271"/>
              <a:gd name="T28" fmla="*/ 0 w 175"/>
              <a:gd name="T29" fmla="*/ 2147483647 h 227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75"/>
              <a:gd name="T46" fmla="*/ 0 h 2271"/>
              <a:gd name="T47" fmla="*/ 175 w 175"/>
              <a:gd name="T48" fmla="*/ 2271 h 227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75" h="2271">
                <a:moveTo>
                  <a:pt x="19" y="0"/>
                </a:moveTo>
                <a:cubicBezTo>
                  <a:pt x="43" y="25"/>
                  <a:pt x="166" y="89"/>
                  <a:pt x="166" y="143"/>
                </a:cubicBezTo>
                <a:cubicBezTo>
                  <a:pt x="166" y="197"/>
                  <a:pt x="19" y="262"/>
                  <a:pt x="19" y="322"/>
                </a:cubicBezTo>
                <a:cubicBezTo>
                  <a:pt x="19" y="382"/>
                  <a:pt x="168" y="453"/>
                  <a:pt x="166" y="506"/>
                </a:cubicBezTo>
                <a:cubicBezTo>
                  <a:pt x="164" y="560"/>
                  <a:pt x="6" y="595"/>
                  <a:pt x="7" y="645"/>
                </a:cubicBezTo>
                <a:cubicBezTo>
                  <a:pt x="8" y="695"/>
                  <a:pt x="172" y="752"/>
                  <a:pt x="173" y="808"/>
                </a:cubicBezTo>
                <a:cubicBezTo>
                  <a:pt x="174" y="864"/>
                  <a:pt x="17" y="922"/>
                  <a:pt x="15" y="983"/>
                </a:cubicBezTo>
                <a:cubicBezTo>
                  <a:pt x="13" y="1044"/>
                  <a:pt x="162" y="1116"/>
                  <a:pt x="160" y="1172"/>
                </a:cubicBezTo>
                <a:cubicBezTo>
                  <a:pt x="158" y="1228"/>
                  <a:pt x="7" y="1271"/>
                  <a:pt x="6" y="1321"/>
                </a:cubicBezTo>
                <a:cubicBezTo>
                  <a:pt x="5" y="1371"/>
                  <a:pt x="151" y="1417"/>
                  <a:pt x="154" y="1471"/>
                </a:cubicBezTo>
                <a:cubicBezTo>
                  <a:pt x="157" y="1525"/>
                  <a:pt x="23" y="1594"/>
                  <a:pt x="26" y="1647"/>
                </a:cubicBezTo>
                <a:cubicBezTo>
                  <a:pt x="29" y="1699"/>
                  <a:pt x="175" y="1738"/>
                  <a:pt x="173" y="1790"/>
                </a:cubicBezTo>
                <a:cubicBezTo>
                  <a:pt x="171" y="1842"/>
                  <a:pt x="13" y="1906"/>
                  <a:pt x="13" y="1959"/>
                </a:cubicBezTo>
                <a:cubicBezTo>
                  <a:pt x="13" y="2012"/>
                  <a:pt x="175" y="2056"/>
                  <a:pt x="173" y="2108"/>
                </a:cubicBezTo>
                <a:cubicBezTo>
                  <a:pt x="171" y="2160"/>
                  <a:pt x="36" y="2237"/>
                  <a:pt x="0" y="2271"/>
                </a:cubicBezTo>
              </a:path>
            </a:pathLst>
          </a:custGeom>
          <a:noFill/>
          <a:ln w="76200">
            <a:solidFill>
              <a:srgbClr val="B2B2B2"/>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20" name="Rectangle 37">
            <a:extLst>
              <a:ext uri="{FF2B5EF4-FFF2-40B4-BE49-F238E27FC236}">
                <a16:creationId xmlns:a16="http://schemas.microsoft.com/office/drawing/2014/main" id="{4980E32A-0E3F-40B0-A1D6-332C05271206}"/>
              </a:ext>
            </a:extLst>
          </p:cNvPr>
          <p:cNvSpPr>
            <a:spLocks noChangeArrowheads="1"/>
          </p:cNvSpPr>
          <p:nvPr/>
        </p:nvSpPr>
        <p:spPr bwMode="auto">
          <a:xfrm>
            <a:off x="1485900" y="3497263"/>
            <a:ext cx="1917700" cy="217487"/>
          </a:xfrm>
          <a:prstGeom prst="rect">
            <a:avLst/>
          </a:prstGeom>
          <a:solidFill>
            <a:srgbClr val="92D050"/>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21" name="Text Box 9">
            <a:extLst>
              <a:ext uri="{FF2B5EF4-FFF2-40B4-BE49-F238E27FC236}">
                <a16:creationId xmlns:a16="http://schemas.microsoft.com/office/drawing/2014/main" id="{0BB5C191-D7DC-466D-946C-7BCE031DF1C9}"/>
              </a:ext>
            </a:extLst>
          </p:cNvPr>
          <p:cNvSpPr txBox="1">
            <a:spLocks noChangeArrowheads="1"/>
          </p:cNvSpPr>
          <p:nvPr/>
        </p:nvSpPr>
        <p:spPr bwMode="auto">
          <a:xfrm>
            <a:off x="1514475" y="2676525"/>
            <a:ext cx="12874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b="1"/>
              <a:t>Economic</a:t>
            </a:r>
          </a:p>
          <a:p>
            <a:pPr algn="ctr" eaLnBrk="1" hangingPunct="1"/>
            <a:r>
              <a:rPr lang="en-US" altLang="cs-CZ" b="1"/>
              <a:t>Profit</a:t>
            </a:r>
          </a:p>
        </p:txBody>
      </p:sp>
      <p:grpSp>
        <p:nvGrpSpPr>
          <p:cNvPr id="3" name="Group 14">
            <a:extLst>
              <a:ext uri="{FF2B5EF4-FFF2-40B4-BE49-F238E27FC236}">
                <a16:creationId xmlns:a16="http://schemas.microsoft.com/office/drawing/2014/main" id="{26FCE107-5446-4B13-A2A0-2E61680C13BD}"/>
              </a:ext>
            </a:extLst>
          </p:cNvPr>
          <p:cNvGrpSpPr>
            <a:grpSpLocks/>
          </p:cNvGrpSpPr>
          <p:nvPr/>
        </p:nvGrpSpPr>
        <p:grpSpPr bwMode="auto">
          <a:xfrm>
            <a:off x="1712913" y="2378075"/>
            <a:ext cx="2238375" cy="2047875"/>
            <a:chOff x="1582" y="1558"/>
            <a:chExt cx="1410" cy="1290"/>
          </a:xfrm>
        </p:grpSpPr>
        <p:sp>
          <p:nvSpPr>
            <p:cNvPr id="23585" name="Freeform 10">
              <a:extLst>
                <a:ext uri="{FF2B5EF4-FFF2-40B4-BE49-F238E27FC236}">
                  <a16:creationId xmlns:a16="http://schemas.microsoft.com/office/drawing/2014/main" id="{B582F303-1126-49B7-9D75-50A4C688EE01}"/>
                </a:ext>
              </a:extLst>
            </p:cNvPr>
            <p:cNvSpPr>
              <a:spLocks/>
            </p:cNvSpPr>
            <p:nvPr/>
          </p:nvSpPr>
          <p:spPr bwMode="auto">
            <a:xfrm>
              <a:off x="1582" y="2495"/>
              <a:ext cx="781" cy="353"/>
            </a:xfrm>
            <a:custGeom>
              <a:avLst/>
              <a:gdLst>
                <a:gd name="T0" fmla="*/ 0 w 1600"/>
                <a:gd name="T1" fmla="*/ 0 h 456"/>
                <a:gd name="T2" fmla="*/ 0 w 1600"/>
                <a:gd name="T3" fmla="*/ 23 h 456"/>
                <a:gd name="T4" fmla="*/ 0 w 1600"/>
                <a:gd name="T5" fmla="*/ 33 h 456"/>
                <a:gd name="T6" fmla="*/ 1 w 1600"/>
                <a:gd name="T7" fmla="*/ 33 h 456"/>
                <a:gd name="T8" fmla="*/ 1 w 1600"/>
                <a:gd name="T9" fmla="*/ 19 h 456"/>
                <a:gd name="T10" fmla="*/ 0 60000 65536"/>
                <a:gd name="T11" fmla="*/ 0 60000 65536"/>
                <a:gd name="T12" fmla="*/ 0 60000 65536"/>
                <a:gd name="T13" fmla="*/ 0 60000 65536"/>
                <a:gd name="T14" fmla="*/ 0 60000 65536"/>
                <a:gd name="T15" fmla="*/ 0 w 1600"/>
                <a:gd name="T16" fmla="*/ 0 h 456"/>
                <a:gd name="T17" fmla="*/ 1600 w 1600"/>
                <a:gd name="T18" fmla="*/ 456 h 456"/>
              </a:gdLst>
              <a:ahLst/>
              <a:cxnLst>
                <a:cxn ang="T10">
                  <a:pos x="T0" y="T1"/>
                </a:cxn>
                <a:cxn ang="T11">
                  <a:pos x="T2" y="T3"/>
                </a:cxn>
                <a:cxn ang="T12">
                  <a:pos x="T4" y="T5"/>
                </a:cxn>
                <a:cxn ang="T13">
                  <a:pos x="T6" y="T7"/>
                </a:cxn>
                <a:cxn ang="T14">
                  <a:pos x="T8" y="T9"/>
                </a:cxn>
              </a:cxnLst>
              <a:rect l="T15" t="T16" r="T17" b="T18"/>
              <a:pathLst>
                <a:path w="1600" h="456">
                  <a:moveTo>
                    <a:pt x="0" y="0"/>
                  </a:moveTo>
                  <a:cubicBezTo>
                    <a:pt x="174" y="117"/>
                    <a:pt x="349" y="235"/>
                    <a:pt x="491" y="307"/>
                  </a:cubicBezTo>
                  <a:cubicBezTo>
                    <a:pt x="633" y="378"/>
                    <a:pt x="744" y="413"/>
                    <a:pt x="853" y="432"/>
                  </a:cubicBezTo>
                  <a:cubicBezTo>
                    <a:pt x="962" y="451"/>
                    <a:pt x="1019" y="456"/>
                    <a:pt x="1143" y="424"/>
                  </a:cubicBezTo>
                  <a:cubicBezTo>
                    <a:pt x="1267" y="392"/>
                    <a:pt x="1505" y="279"/>
                    <a:pt x="1600" y="241"/>
                  </a:cubicBezTo>
                </a:path>
              </a:pathLst>
            </a:custGeom>
            <a:noFill/>
            <a:ln w="57150">
              <a:solidFill>
                <a:schemeClr val="accent1">
                  <a:lumMod val="50000"/>
                </a:schemeClr>
              </a:solidFill>
              <a:prstDash val="dash"/>
              <a:round/>
              <a:headEnd/>
              <a:tailEnd/>
            </a:ln>
          </p:spPr>
          <p:txBody>
            <a:bodyPr/>
            <a:lstStyle/>
            <a:p>
              <a:pPr>
                <a:defRPr/>
              </a:pPr>
              <a:endParaRPr lang="en-US">
                <a:latin typeface="Arial" charset="0"/>
              </a:endParaRPr>
            </a:p>
          </p:txBody>
        </p:sp>
        <p:sp>
          <p:nvSpPr>
            <p:cNvPr id="23586" name="Freeform 11">
              <a:extLst>
                <a:ext uri="{FF2B5EF4-FFF2-40B4-BE49-F238E27FC236}">
                  <a16:creationId xmlns:a16="http://schemas.microsoft.com/office/drawing/2014/main" id="{01DCB3A6-1934-4B35-818C-2B1CF1FB8CF0}"/>
                </a:ext>
              </a:extLst>
            </p:cNvPr>
            <p:cNvSpPr>
              <a:spLocks/>
            </p:cNvSpPr>
            <p:nvPr/>
          </p:nvSpPr>
          <p:spPr bwMode="auto">
            <a:xfrm>
              <a:off x="2461" y="1558"/>
              <a:ext cx="531" cy="1058"/>
            </a:xfrm>
            <a:custGeom>
              <a:avLst/>
              <a:gdLst>
                <a:gd name="T0" fmla="*/ 0 w 531"/>
                <a:gd name="T1" fmla="*/ 1058 h 1058"/>
                <a:gd name="T2" fmla="*/ 172 w 531"/>
                <a:gd name="T3" fmla="*/ 742 h 1058"/>
                <a:gd name="T4" fmla="*/ 531 w 531"/>
                <a:gd name="T5" fmla="*/ 0 h 1058"/>
                <a:gd name="T6" fmla="*/ 0 60000 65536"/>
                <a:gd name="T7" fmla="*/ 0 60000 65536"/>
                <a:gd name="T8" fmla="*/ 0 60000 65536"/>
                <a:gd name="T9" fmla="*/ 0 w 531"/>
                <a:gd name="T10" fmla="*/ 0 h 1058"/>
                <a:gd name="T11" fmla="*/ 531 w 531"/>
                <a:gd name="T12" fmla="*/ 1058 h 1058"/>
              </a:gdLst>
              <a:ahLst/>
              <a:cxnLst>
                <a:cxn ang="T6">
                  <a:pos x="T0" y="T1"/>
                </a:cxn>
                <a:cxn ang="T7">
                  <a:pos x="T2" y="T3"/>
                </a:cxn>
                <a:cxn ang="T8">
                  <a:pos x="T4" y="T5"/>
                </a:cxn>
              </a:cxnLst>
              <a:rect l="T9" t="T10" r="T11" b="T12"/>
              <a:pathLst>
                <a:path w="531" h="1058">
                  <a:moveTo>
                    <a:pt x="0" y="1058"/>
                  </a:moveTo>
                  <a:cubicBezTo>
                    <a:pt x="29" y="1005"/>
                    <a:pt x="83" y="919"/>
                    <a:pt x="172" y="742"/>
                  </a:cubicBezTo>
                  <a:cubicBezTo>
                    <a:pt x="260" y="566"/>
                    <a:pt x="395" y="282"/>
                    <a:pt x="531" y="0"/>
                  </a:cubicBezTo>
                </a:path>
              </a:pathLst>
            </a:custGeom>
            <a:noFill/>
            <a:ln w="57150">
              <a:solidFill>
                <a:schemeClr val="accent1">
                  <a:lumMod val="50000"/>
                </a:schemeClr>
              </a:solidFill>
              <a:round/>
              <a:headEnd/>
              <a:tailEnd/>
            </a:ln>
          </p:spPr>
          <p:txBody>
            <a:bodyPr/>
            <a:lstStyle/>
            <a:p>
              <a:pPr>
                <a:defRPr/>
              </a:pPr>
              <a:endParaRPr lang="en-US">
                <a:latin typeface="Arial" charset="0"/>
              </a:endParaRPr>
            </a:p>
          </p:txBody>
        </p:sp>
      </p:grpSp>
      <p:sp>
        <p:nvSpPr>
          <p:cNvPr id="25" name="Freeform 17">
            <a:extLst>
              <a:ext uri="{FF2B5EF4-FFF2-40B4-BE49-F238E27FC236}">
                <a16:creationId xmlns:a16="http://schemas.microsoft.com/office/drawing/2014/main" id="{0F03CE52-AD27-4740-8A5B-EFF035741306}"/>
              </a:ext>
            </a:extLst>
          </p:cNvPr>
          <p:cNvSpPr>
            <a:spLocks/>
          </p:cNvSpPr>
          <p:nvPr/>
        </p:nvSpPr>
        <p:spPr bwMode="auto">
          <a:xfrm>
            <a:off x="5461000" y="2024063"/>
            <a:ext cx="1384300" cy="2211387"/>
          </a:xfrm>
          <a:custGeom>
            <a:avLst/>
            <a:gdLst>
              <a:gd name="T0" fmla="*/ 0 w 872"/>
              <a:gd name="T1" fmla="*/ 2147483647 h 1393"/>
              <a:gd name="T2" fmla="*/ 2147483647 w 872"/>
              <a:gd name="T3" fmla="*/ 2147483647 h 1393"/>
              <a:gd name="T4" fmla="*/ 2147483647 w 872"/>
              <a:gd name="T5" fmla="*/ 2147483647 h 1393"/>
              <a:gd name="T6" fmla="*/ 2147483647 w 872"/>
              <a:gd name="T7" fmla="*/ 0 h 1393"/>
              <a:gd name="T8" fmla="*/ 0 60000 65536"/>
              <a:gd name="T9" fmla="*/ 0 60000 65536"/>
              <a:gd name="T10" fmla="*/ 0 60000 65536"/>
              <a:gd name="T11" fmla="*/ 0 60000 65536"/>
              <a:gd name="T12" fmla="*/ 0 w 872"/>
              <a:gd name="T13" fmla="*/ 0 h 1393"/>
              <a:gd name="T14" fmla="*/ 872 w 872"/>
              <a:gd name="T15" fmla="*/ 1393 h 1393"/>
            </a:gdLst>
            <a:ahLst/>
            <a:cxnLst>
              <a:cxn ang="T8">
                <a:pos x="T0" y="T1"/>
              </a:cxn>
              <a:cxn ang="T9">
                <a:pos x="T2" y="T3"/>
              </a:cxn>
              <a:cxn ang="T10">
                <a:pos x="T4" y="T5"/>
              </a:cxn>
              <a:cxn ang="T11">
                <a:pos x="T6" y="T7"/>
              </a:cxn>
            </a:cxnLst>
            <a:rect l="T12" t="T13" r="T14" b="T15"/>
            <a:pathLst>
              <a:path w="872" h="1393">
                <a:moveTo>
                  <a:pt x="0" y="1393"/>
                </a:moveTo>
                <a:cubicBezTo>
                  <a:pt x="86" y="1324"/>
                  <a:pt x="392" y="1132"/>
                  <a:pt x="514" y="995"/>
                </a:cubicBezTo>
                <a:cubicBezTo>
                  <a:pt x="636" y="858"/>
                  <a:pt x="674" y="736"/>
                  <a:pt x="734" y="570"/>
                </a:cubicBezTo>
                <a:cubicBezTo>
                  <a:pt x="794" y="404"/>
                  <a:pt x="843" y="119"/>
                  <a:pt x="872" y="0"/>
                </a:cubicBezTo>
              </a:path>
            </a:pathLst>
          </a:custGeom>
          <a:noFill/>
          <a:ln w="57150">
            <a:solidFill>
              <a:schemeClr val="accent1">
                <a:lumMod val="50000"/>
              </a:schemeClr>
            </a:solidFill>
            <a:round/>
            <a:headEnd/>
            <a:tailEnd/>
          </a:ln>
        </p:spPr>
        <p:txBody>
          <a:bodyPr/>
          <a:lstStyle/>
          <a:p>
            <a:pPr>
              <a:defRPr/>
            </a:pPr>
            <a:endParaRPr lang="en-US">
              <a:latin typeface="Arial" charset="0"/>
            </a:endParaRPr>
          </a:p>
        </p:txBody>
      </p:sp>
      <p:sp>
        <p:nvSpPr>
          <p:cNvPr id="26" name="Freeform 18">
            <a:extLst>
              <a:ext uri="{FF2B5EF4-FFF2-40B4-BE49-F238E27FC236}">
                <a16:creationId xmlns:a16="http://schemas.microsoft.com/office/drawing/2014/main" id="{A46C8EC6-16D0-4954-8FB1-1398C963427F}"/>
              </a:ext>
            </a:extLst>
          </p:cNvPr>
          <p:cNvSpPr>
            <a:spLocks/>
          </p:cNvSpPr>
          <p:nvPr/>
        </p:nvSpPr>
        <p:spPr bwMode="auto">
          <a:xfrm>
            <a:off x="2433638" y="3729038"/>
            <a:ext cx="1338262" cy="320675"/>
          </a:xfrm>
          <a:custGeom>
            <a:avLst/>
            <a:gdLst>
              <a:gd name="T0" fmla="*/ 0 w 1515"/>
              <a:gd name="T1" fmla="*/ 2147483647 h 250"/>
              <a:gd name="T2" fmla="*/ 2147483647 w 1515"/>
              <a:gd name="T3" fmla="*/ 2147483647 h 250"/>
              <a:gd name="T4" fmla="*/ 2147483647 w 1515"/>
              <a:gd name="T5" fmla="*/ 0 h 250"/>
              <a:gd name="T6" fmla="*/ 0 60000 65536"/>
              <a:gd name="T7" fmla="*/ 0 60000 65536"/>
              <a:gd name="T8" fmla="*/ 0 60000 65536"/>
              <a:gd name="T9" fmla="*/ 0 w 1515"/>
              <a:gd name="T10" fmla="*/ 0 h 250"/>
              <a:gd name="T11" fmla="*/ 1515 w 1515"/>
              <a:gd name="T12" fmla="*/ 250 h 250"/>
            </a:gdLst>
            <a:ahLst/>
            <a:cxnLst>
              <a:cxn ang="T6">
                <a:pos x="T0" y="T1"/>
              </a:cxn>
              <a:cxn ang="T7">
                <a:pos x="T2" y="T3"/>
              </a:cxn>
              <a:cxn ang="T8">
                <a:pos x="T4" y="T5"/>
              </a:cxn>
            </a:cxnLst>
            <a:rect l="T9" t="T10" r="T11" b="T12"/>
            <a:pathLst>
              <a:path w="1515" h="250">
                <a:moveTo>
                  <a:pt x="0" y="20"/>
                </a:moveTo>
                <a:cubicBezTo>
                  <a:pt x="264" y="135"/>
                  <a:pt x="529" y="250"/>
                  <a:pt x="781" y="247"/>
                </a:cubicBezTo>
                <a:cubicBezTo>
                  <a:pt x="1033" y="244"/>
                  <a:pt x="1274" y="122"/>
                  <a:pt x="1515" y="0"/>
                </a:cubicBezTo>
              </a:path>
            </a:pathLst>
          </a:custGeom>
          <a:noFill/>
          <a:ln w="57150">
            <a:solidFill>
              <a:srgbClr val="CC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27" name="Freeform 19">
            <a:extLst>
              <a:ext uri="{FF2B5EF4-FFF2-40B4-BE49-F238E27FC236}">
                <a16:creationId xmlns:a16="http://schemas.microsoft.com/office/drawing/2014/main" id="{4AA0C68C-114E-4E61-B322-8F8D2EAE913C}"/>
              </a:ext>
            </a:extLst>
          </p:cNvPr>
          <p:cNvSpPr>
            <a:spLocks/>
          </p:cNvSpPr>
          <p:nvPr/>
        </p:nvSpPr>
        <p:spPr bwMode="auto">
          <a:xfrm>
            <a:off x="2386013" y="3217863"/>
            <a:ext cx="1784350" cy="517525"/>
          </a:xfrm>
          <a:custGeom>
            <a:avLst/>
            <a:gdLst>
              <a:gd name="T0" fmla="*/ 0 w 1515"/>
              <a:gd name="T1" fmla="*/ 2147483647 h 250"/>
              <a:gd name="T2" fmla="*/ 2147483647 w 1515"/>
              <a:gd name="T3" fmla="*/ 2147483647 h 250"/>
              <a:gd name="T4" fmla="*/ 2147483647 w 1515"/>
              <a:gd name="T5" fmla="*/ 0 h 250"/>
              <a:gd name="T6" fmla="*/ 0 60000 65536"/>
              <a:gd name="T7" fmla="*/ 0 60000 65536"/>
              <a:gd name="T8" fmla="*/ 0 60000 65536"/>
              <a:gd name="T9" fmla="*/ 0 w 1515"/>
              <a:gd name="T10" fmla="*/ 0 h 250"/>
              <a:gd name="T11" fmla="*/ 1515 w 1515"/>
              <a:gd name="T12" fmla="*/ 250 h 250"/>
            </a:gdLst>
            <a:ahLst/>
            <a:cxnLst>
              <a:cxn ang="T6">
                <a:pos x="T0" y="T1"/>
              </a:cxn>
              <a:cxn ang="T7">
                <a:pos x="T2" y="T3"/>
              </a:cxn>
              <a:cxn ang="T8">
                <a:pos x="T4" y="T5"/>
              </a:cxn>
            </a:cxnLst>
            <a:rect l="T9" t="T10" r="T11" b="T12"/>
            <a:pathLst>
              <a:path w="1515" h="250">
                <a:moveTo>
                  <a:pt x="0" y="20"/>
                </a:moveTo>
                <a:cubicBezTo>
                  <a:pt x="264" y="135"/>
                  <a:pt x="529" y="250"/>
                  <a:pt x="781" y="247"/>
                </a:cubicBezTo>
                <a:cubicBezTo>
                  <a:pt x="1033" y="244"/>
                  <a:pt x="1274" y="122"/>
                  <a:pt x="1515" y="0"/>
                </a:cubicBezTo>
              </a:path>
            </a:pathLst>
          </a:cu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28" name="Line 20">
            <a:extLst>
              <a:ext uri="{FF2B5EF4-FFF2-40B4-BE49-F238E27FC236}">
                <a16:creationId xmlns:a16="http://schemas.microsoft.com/office/drawing/2014/main" id="{C826EA52-89FC-49C2-A551-670EB8E4183D}"/>
              </a:ext>
            </a:extLst>
          </p:cNvPr>
          <p:cNvSpPr>
            <a:spLocks noChangeShapeType="1"/>
          </p:cNvSpPr>
          <p:nvPr/>
        </p:nvSpPr>
        <p:spPr bwMode="auto">
          <a:xfrm>
            <a:off x="1476375" y="3484563"/>
            <a:ext cx="2765425" cy="0"/>
          </a:xfrm>
          <a:prstGeom prst="line">
            <a:avLst/>
          </a:prstGeom>
          <a:noFill/>
          <a:ln w="57150">
            <a:solidFill>
              <a:srgbClr val="6699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9" name="Freeform 22">
            <a:extLst>
              <a:ext uri="{FF2B5EF4-FFF2-40B4-BE49-F238E27FC236}">
                <a16:creationId xmlns:a16="http://schemas.microsoft.com/office/drawing/2014/main" id="{6ECFF34E-A01A-411C-A2DE-AD8BBC8BB0B1}"/>
              </a:ext>
            </a:extLst>
          </p:cNvPr>
          <p:cNvSpPr>
            <a:spLocks/>
          </p:cNvSpPr>
          <p:nvPr/>
        </p:nvSpPr>
        <p:spPr bwMode="auto">
          <a:xfrm>
            <a:off x="5449888" y="2601913"/>
            <a:ext cx="2079625" cy="1631950"/>
          </a:xfrm>
          <a:custGeom>
            <a:avLst/>
            <a:gdLst>
              <a:gd name="T0" fmla="*/ 0 w 1310"/>
              <a:gd name="T1" fmla="*/ 0 h 1028"/>
              <a:gd name="T2" fmla="*/ 2147483647 w 1310"/>
              <a:gd name="T3" fmla="*/ 2147483647 h 1028"/>
              <a:gd name="T4" fmla="*/ 2147483647 w 1310"/>
              <a:gd name="T5" fmla="*/ 2147483647 h 1028"/>
              <a:gd name="T6" fmla="*/ 0 60000 65536"/>
              <a:gd name="T7" fmla="*/ 0 60000 65536"/>
              <a:gd name="T8" fmla="*/ 0 60000 65536"/>
              <a:gd name="T9" fmla="*/ 0 w 1310"/>
              <a:gd name="T10" fmla="*/ 0 h 1028"/>
              <a:gd name="T11" fmla="*/ 1310 w 1310"/>
              <a:gd name="T12" fmla="*/ 1028 h 1028"/>
            </a:gdLst>
            <a:ahLst/>
            <a:cxnLst>
              <a:cxn ang="T6">
                <a:pos x="T0" y="T1"/>
              </a:cxn>
              <a:cxn ang="T7">
                <a:pos x="T2" y="T3"/>
              </a:cxn>
              <a:cxn ang="T8">
                <a:pos x="T4" y="T5"/>
              </a:cxn>
            </a:cxnLst>
            <a:rect l="T9" t="T10" r="T11" b="T12"/>
            <a:pathLst>
              <a:path w="1310" h="1028">
                <a:moveTo>
                  <a:pt x="0" y="0"/>
                </a:moveTo>
                <a:cubicBezTo>
                  <a:pt x="97" y="95"/>
                  <a:pt x="365" y="398"/>
                  <a:pt x="583" y="569"/>
                </a:cubicBezTo>
                <a:cubicBezTo>
                  <a:pt x="801" y="740"/>
                  <a:pt x="1159" y="933"/>
                  <a:pt x="1310" y="1028"/>
                </a:cubicBezTo>
              </a:path>
            </a:pathLst>
          </a:custGeom>
          <a:noFill/>
          <a:ln w="57150">
            <a:solidFill>
              <a:srgbClr val="6699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30" name="Text Box 23">
            <a:extLst>
              <a:ext uri="{FF2B5EF4-FFF2-40B4-BE49-F238E27FC236}">
                <a16:creationId xmlns:a16="http://schemas.microsoft.com/office/drawing/2014/main" id="{F51B2261-87C5-448F-A651-F03A3F2A229A}"/>
              </a:ext>
            </a:extLst>
          </p:cNvPr>
          <p:cNvSpPr txBox="1">
            <a:spLocks noChangeArrowheads="1"/>
          </p:cNvSpPr>
          <p:nvPr/>
        </p:nvSpPr>
        <p:spPr bwMode="auto">
          <a:xfrm>
            <a:off x="4137025" y="3200400"/>
            <a:ext cx="309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i="1"/>
              <a:t>d</a:t>
            </a:r>
          </a:p>
        </p:txBody>
      </p:sp>
      <p:sp>
        <p:nvSpPr>
          <p:cNvPr id="31" name="Text Box 24">
            <a:extLst>
              <a:ext uri="{FF2B5EF4-FFF2-40B4-BE49-F238E27FC236}">
                <a16:creationId xmlns:a16="http://schemas.microsoft.com/office/drawing/2014/main" id="{BA998089-7A02-45C3-9D4D-E6302A005A8B}"/>
              </a:ext>
            </a:extLst>
          </p:cNvPr>
          <p:cNvSpPr txBox="1">
            <a:spLocks noChangeArrowheads="1"/>
          </p:cNvSpPr>
          <p:nvPr/>
        </p:nvSpPr>
        <p:spPr bwMode="auto">
          <a:xfrm>
            <a:off x="3810000" y="2895600"/>
            <a:ext cx="641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ATC</a:t>
            </a:r>
          </a:p>
        </p:txBody>
      </p:sp>
      <p:sp>
        <p:nvSpPr>
          <p:cNvPr id="32" name="Text Box 25">
            <a:extLst>
              <a:ext uri="{FF2B5EF4-FFF2-40B4-BE49-F238E27FC236}">
                <a16:creationId xmlns:a16="http://schemas.microsoft.com/office/drawing/2014/main" id="{FDA026BC-9715-48DA-9640-2E0C547B9289}"/>
              </a:ext>
            </a:extLst>
          </p:cNvPr>
          <p:cNvSpPr txBox="1">
            <a:spLocks noChangeArrowheads="1"/>
          </p:cNvSpPr>
          <p:nvPr/>
        </p:nvSpPr>
        <p:spPr bwMode="auto">
          <a:xfrm>
            <a:off x="3773488" y="3627438"/>
            <a:ext cx="6556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AVC</a:t>
            </a:r>
          </a:p>
        </p:txBody>
      </p:sp>
      <p:sp>
        <p:nvSpPr>
          <p:cNvPr id="33" name="Text Box 26">
            <a:extLst>
              <a:ext uri="{FF2B5EF4-FFF2-40B4-BE49-F238E27FC236}">
                <a16:creationId xmlns:a16="http://schemas.microsoft.com/office/drawing/2014/main" id="{DEB65C4A-43DF-469D-A4DD-9C5553EDAD93}"/>
              </a:ext>
            </a:extLst>
          </p:cNvPr>
          <p:cNvSpPr txBox="1">
            <a:spLocks noChangeArrowheads="1"/>
          </p:cNvSpPr>
          <p:nvPr/>
        </p:nvSpPr>
        <p:spPr bwMode="auto">
          <a:xfrm>
            <a:off x="3570288" y="2079625"/>
            <a:ext cx="935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i="1"/>
              <a:t>s</a:t>
            </a:r>
            <a:r>
              <a:rPr lang="en-US" altLang="cs-CZ" b="1"/>
              <a:t> = MC</a:t>
            </a:r>
          </a:p>
        </p:txBody>
      </p:sp>
      <p:sp>
        <p:nvSpPr>
          <p:cNvPr id="34" name="Text Box 27">
            <a:extLst>
              <a:ext uri="{FF2B5EF4-FFF2-40B4-BE49-F238E27FC236}">
                <a16:creationId xmlns:a16="http://schemas.microsoft.com/office/drawing/2014/main" id="{2F5BEAF7-068D-44FC-8F0C-3B91DBBB8DB9}"/>
              </a:ext>
            </a:extLst>
          </p:cNvPr>
          <p:cNvSpPr txBox="1">
            <a:spLocks noChangeArrowheads="1"/>
          </p:cNvSpPr>
          <p:nvPr/>
        </p:nvSpPr>
        <p:spPr bwMode="auto">
          <a:xfrm>
            <a:off x="838200" y="3363913"/>
            <a:ext cx="671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$111</a:t>
            </a:r>
          </a:p>
        </p:txBody>
      </p:sp>
      <p:sp>
        <p:nvSpPr>
          <p:cNvPr id="35" name="Text Box 28">
            <a:extLst>
              <a:ext uri="{FF2B5EF4-FFF2-40B4-BE49-F238E27FC236}">
                <a16:creationId xmlns:a16="http://schemas.microsoft.com/office/drawing/2014/main" id="{26EDD751-3390-4662-8893-223F50DBEFA7}"/>
              </a:ext>
            </a:extLst>
          </p:cNvPr>
          <p:cNvSpPr txBox="1">
            <a:spLocks noChangeArrowheads="1"/>
          </p:cNvSpPr>
          <p:nvPr/>
        </p:nvSpPr>
        <p:spPr bwMode="auto">
          <a:xfrm>
            <a:off x="4419600" y="3360738"/>
            <a:ext cx="6175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$111</a:t>
            </a:r>
          </a:p>
        </p:txBody>
      </p:sp>
      <p:sp>
        <p:nvSpPr>
          <p:cNvPr id="36" name="Line 29">
            <a:extLst>
              <a:ext uri="{FF2B5EF4-FFF2-40B4-BE49-F238E27FC236}">
                <a16:creationId xmlns:a16="http://schemas.microsoft.com/office/drawing/2014/main" id="{F2062B95-26AD-410C-B2D3-9DE87C6FDDCC}"/>
              </a:ext>
            </a:extLst>
          </p:cNvPr>
          <p:cNvSpPr>
            <a:spLocks noChangeShapeType="1"/>
          </p:cNvSpPr>
          <p:nvPr/>
        </p:nvSpPr>
        <p:spPr bwMode="auto">
          <a:xfrm flipV="1">
            <a:off x="4191000" y="3505200"/>
            <a:ext cx="304800" cy="3175"/>
          </a:xfrm>
          <a:prstGeom prst="line">
            <a:avLst/>
          </a:prstGeom>
          <a:noFill/>
          <a:ln w="38100">
            <a:solidFill>
              <a:srgbClr val="FF0000"/>
            </a:solidFill>
            <a:round/>
            <a:headEnd type="triangle" w="med" len="med"/>
            <a:tailEnd/>
          </a:ln>
          <a:extLst>
            <a:ext uri="{909E8E84-426E-40DD-AFC4-6F175D3DCCD1}">
              <a14:hiddenFill xmlns:a14="http://schemas.microsoft.com/office/drawing/2010/main">
                <a:noFill/>
              </a14:hiddenFill>
            </a:ext>
          </a:extLst>
        </p:spPr>
        <p:txBody>
          <a:bodyPr/>
          <a:lstStyle/>
          <a:p>
            <a:endParaRPr lang="cs-CZ"/>
          </a:p>
        </p:txBody>
      </p:sp>
      <p:sp>
        <p:nvSpPr>
          <p:cNvPr id="37" name="Line 30">
            <a:extLst>
              <a:ext uri="{FF2B5EF4-FFF2-40B4-BE49-F238E27FC236}">
                <a16:creationId xmlns:a16="http://schemas.microsoft.com/office/drawing/2014/main" id="{45F9C4A3-5DCD-4854-9119-C6426BBDD503}"/>
              </a:ext>
            </a:extLst>
          </p:cNvPr>
          <p:cNvSpPr>
            <a:spLocks noChangeShapeType="1"/>
          </p:cNvSpPr>
          <p:nvPr/>
        </p:nvSpPr>
        <p:spPr bwMode="auto">
          <a:xfrm>
            <a:off x="5014913" y="3497263"/>
            <a:ext cx="1360487"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38" name="Text Box 31">
            <a:extLst>
              <a:ext uri="{FF2B5EF4-FFF2-40B4-BE49-F238E27FC236}">
                <a16:creationId xmlns:a16="http://schemas.microsoft.com/office/drawing/2014/main" id="{22CACD0F-7542-45DE-8BA9-1E9DD505018D}"/>
              </a:ext>
            </a:extLst>
          </p:cNvPr>
          <p:cNvSpPr txBox="1">
            <a:spLocks noChangeArrowheads="1"/>
          </p:cNvSpPr>
          <p:nvPr/>
        </p:nvSpPr>
        <p:spPr bwMode="auto">
          <a:xfrm>
            <a:off x="7510463" y="4138613"/>
            <a:ext cx="3508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i="1"/>
              <a:t>D</a:t>
            </a:r>
          </a:p>
        </p:txBody>
      </p:sp>
      <p:sp>
        <p:nvSpPr>
          <p:cNvPr id="39" name="Text Box 32">
            <a:extLst>
              <a:ext uri="{FF2B5EF4-FFF2-40B4-BE49-F238E27FC236}">
                <a16:creationId xmlns:a16="http://schemas.microsoft.com/office/drawing/2014/main" id="{42C22C38-C7AB-411A-A81F-5CFD0B92FD55}"/>
              </a:ext>
            </a:extLst>
          </p:cNvPr>
          <p:cNvSpPr txBox="1">
            <a:spLocks noChangeArrowheads="1"/>
          </p:cNvSpPr>
          <p:nvPr/>
        </p:nvSpPr>
        <p:spPr bwMode="auto">
          <a:xfrm>
            <a:off x="6462713" y="1712913"/>
            <a:ext cx="13779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i="1"/>
              <a:t>S = </a:t>
            </a:r>
            <a:r>
              <a:rPr lang="en-US" altLang="cs-CZ" b="1" i="1">
                <a:cs typeface="Arial" panose="020B0604020202020204" pitchFamily="34" charset="0"/>
              </a:rPr>
              <a:t>∑ MC’s</a:t>
            </a:r>
          </a:p>
        </p:txBody>
      </p:sp>
      <p:sp>
        <p:nvSpPr>
          <p:cNvPr id="40" name="Line 33">
            <a:extLst>
              <a:ext uri="{FF2B5EF4-FFF2-40B4-BE49-F238E27FC236}">
                <a16:creationId xmlns:a16="http://schemas.microsoft.com/office/drawing/2014/main" id="{A1BC4345-FFEC-4387-9B18-0A2ED09728B0}"/>
              </a:ext>
            </a:extLst>
          </p:cNvPr>
          <p:cNvSpPr>
            <a:spLocks noChangeShapeType="1"/>
          </p:cNvSpPr>
          <p:nvPr/>
        </p:nvSpPr>
        <p:spPr bwMode="auto">
          <a:xfrm>
            <a:off x="3403600" y="3497263"/>
            <a:ext cx="0" cy="179546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1" name="Line 34">
            <a:extLst>
              <a:ext uri="{FF2B5EF4-FFF2-40B4-BE49-F238E27FC236}">
                <a16:creationId xmlns:a16="http://schemas.microsoft.com/office/drawing/2014/main" id="{5B88A63F-BFCC-4189-B41F-EFD08CF80F7C}"/>
              </a:ext>
            </a:extLst>
          </p:cNvPr>
          <p:cNvSpPr>
            <a:spLocks noChangeShapeType="1"/>
          </p:cNvSpPr>
          <p:nvPr/>
        </p:nvSpPr>
        <p:spPr bwMode="auto">
          <a:xfrm>
            <a:off x="6367463" y="3508375"/>
            <a:ext cx="0" cy="179546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42" name="Oval 35">
            <a:extLst>
              <a:ext uri="{FF2B5EF4-FFF2-40B4-BE49-F238E27FC236}">
                <a16:creationId xmlns:a16="http://schemas.microsoft.com/office/drawing/2014/main" id="{8787CE28-79BB-49CC-B0AD-3C1CB566FD44}"/>
              </a:ext>
            </a:extLst>
          </p:cNvPr>
          <p:cNvSpPr>
            <a:spLocks noChangeArrowheads="1"/>
          </p:cNvSpPr>
          <p:nvPr/>
        </p:nvSpPr>
        <p:spPr bwMode="auto">
          <a:xfrm>
            <a:off x="3333750" y="3443288"/>
            <a:ext cx="130175" cy="130175"/>
          </a:xfrm>
          <a:prstGeom prst="ellipse">
            <a:avLst/>
          </a:prstGeom>
          <a:solidFill>
            <a:schemeClr val="bg1"/>
          </a:solidFill>
          <a:ln w="19050">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43" name="Oval 36">
            <a:extLst>
              <a:ext uri="{FF2B5EF4-FFF2-40B4-BE49-F238E27FC236}">
                <a16:creationId xmlns:a16="http://schemas.microsoft.com/office/drawing/2014/main" id="{F01B956C-AFF3-4609-94F1-B0279F5E93C7}"/>
              </a:ext>
            </a:extLst>
          </p:cNvPr>
          <p:cNvSpPr>
            <a:spLocks noChangeArrowheads="1"/>
          </p:cNvSpPr>
          <p:nvPr/>
        </p:nvSpPr>
        <p:spPr bwMode="auto">
          <a:xfrm>
            <a:off x="6297613" y="3429000"/>
            <a:ext cx="130175" cy="130175"/>
          </a:xfrm>
          <a:prstGeom prst="ellipse">
            <a:avLst/>
          </a:prstGeom>
          <a:solidFill>
            <a:schemeClr val="bg1"/>
          </a:solidFill>
          <a:ln w="19050">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44" name="Text Box 38">
            <a:extLst>
              <a:ext uri="{FF2B5EF4-FFF2-40B4-BE49-F238E27FC236}">
                <a16:creationId xmlns:a16="http://schemas.microsoft.com/office/drawing/2014/main" id="{A2B80A4C-A653-47BE-A864-75D239DFC3FD}"/>
              </a:ext>
            </a:extLst>
          </p:cNvPr>
          <p:cNvSpPr txBox="1">
            <a:spLocks noChangeArrowheads="1"/>
          </p:cNvSpPr>
          <p:nvPr/>
        </p:nvSpPr>
        <p:spPr bwMode="auto">
          <a:xfrm>
            <a:off x="3267075" y="5260975"/>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8</a:t>
            </a:r>
          </a:p>
        </p:txBody>
      </p:sp>
      <p:sp>
        <p:nvSpPr>
          <p:cNvPr id="45" name="Text Box 39">
            <a:extLst>
              <a:ext uri="{FF2B5EF4-FFF2-40B4-BE49-F238E27FC236}">
                <a16:creationId xmlns:a16="http://schemas.microsoft.com/office/drawing/2014/main" id="{769CB76A-1E8F-4F54-8FE3-F1DACF992987}"/>
              </a:ext>
            </a:extLst>
          </p:cNvPr>
          <p:cNvSpPr txBox="1">
            <a:spLocks noChangeArrowheads="1"/>
          </p:cNvSpPr>
          <p:nvPr/>
        </p:nvSpPr>
        <p:spPr bwMode="auto">
          <a:xfrm>
            <a:off x="6108700" y="5257800"/>
            <a:ext cx="6969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8000</a:t>
            </a:r>
          </a:p>
        </p:txBody>
      </p:sp>
      <p:sp>
        <p:nvSpPr>
          <p:cNvPr id="46" name="Line 40">
            <a:extLst>
              <a:ext uri="{FF2B5EF4-FFF2-40B4-BE49-F238E27FC236}">
                <a16:creationId xmlns:a16="http://schemas.microsoft.com/office/drawing/2014/main" id="{5E285EFE-2DFF-442A-9135-F1A177DD10EC}"/>
              </a:ext>
            </a:extLst>
          </p:cNvPr>
          <p:cNvSpPr>
            <a:spLocks noChangeShapeType="1"/>
          </p:cNvSpPr>
          <p:nvPr/>
        </p:nvSpPr>
        <p:spPr bwMode="auto">
          <a:xfrm>
            <a:off x="2074863" y="3246438"/>
            <a:ext cx="87312" cy="4032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035" name="Text Box 11">
            <a:extLst>
              <a:ext uri="{FF2B5EF4-FFF2-40B4-BE49-F238E27FC236}">
                <a16:creationId xmlns:a16="http://schemas.microsoft.com/office/drawing/2014/main" id="{EFBBA66F-032C-4B2A-98E8-88C6ADFE3D2F}"/>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C7AB316A-F5DB-4960-BC42-EA9F8D20702B}" type="slidenum">
              <a:rPr lang="en-US" altLang="cs-CZ" sz="1400">
                <a:solidFill>
                  <a:schemeClr val="bg1"/>
                </a:solidFill>
                <a:cs typeface="Arial" panose="020B0604020202020204" pitchFamily="34" charset="0"/>
              </a:rPr>
              <a:pPr eaLnBrk="1" hangingPunct="1"/>
              <a:t>20</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up)">
                                      <p:cBhvr>
                                        <p:cTn id="7" dur="500"/>
                                        <p:tgtEl>
                                          <p:spTgt spid="19"/>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left)">
                                      <p:cBhvr>
                                        <p:cTn id="11" dur="1000"/>
                                        <p:tgtEl>
                                          <p:spTgt spid="26"/>
                                        </p:tgtEl>
                                      </p:cBhvr>
                                    </p:animEffect>
                                  </p:childTnLst>
                                </p:cTn>
                              </p:par>
                            </p:childTnLst>
                          </p:cTn>
                        </p:par>
                        <p:par>
                          <p:cTn id="12" fill="hold" nodeType="afterGroup">
                            <p:stCondLst>
                              <p:cond delay="1500"/>
                            </p:stCondLst>
                            <p:childTnLst>
                              <p:par>
                                <p:cTn id="13" presetID="1" presetClass="entr" presetSubtype="0" fill="hold" grpId="0" nodeType="after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par>
                          <p:cTn id="15" fill="hold" nodeType="afterGroup">
                            <p:stCondLst>
                              <p:cond delay="1500"/>
                            </p:stCondLst>
                            <p:childTnLst>
                              <p:par>
                                <p:cTn id="16" presetID="22" presetClass="entr" presetSubtype="8" fill="hold" nodeType="after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wipe(left)">
                                      <p:cBhvr>
                                        <p:cTn id="18" dur="1000"/>
                                        <p:tgtEl>
                                          <p:spTgt spid="27"/>
                                        </p:tgtEl>
                                      </p:cBhvr>
                                    </p:animEffect>
                                  </p:childTnLst>
                                </p:cTn>
                              </p:par>
                            </p:childTnLst>
                          </p:cTn>
                        </p:par>
                        <p:par>
                          <p:cTn id="19" fill="hold" nodeType="afterGroup">
                            <p:stCondLst>
                              <p:cond delay="2500"/>
                            </p:stCondLst>
                            <p:childTnLst>
                              <p:par>
                                <p:cTn id="20" presetID="1" presetClass="entr" presetSubtype="0" fill="hold" grpId="0" nodeType="afterEffect">
                                  <p:stCondLst>
                                    <p:cond delay="0"/>
                                  </p:stCondLst>
                                  <p:childTnLst>
                                    <p:set>
                                      <p:cBhvr>
                                        <p:cTn id="21" dur="1" fill="hold">
                                          <p:stCondLst>
                                            <p:cond delay="0"/>
                                          </p:stCondLst>
                                        </p:cTn>
                                        <p:tgtEl>
                                          <p:spTgt spid="31"/>
                                        </p:tgtEl>
                                        <p:attrNameLst>
                                          <p:attrName>style.visibility</p:attrName>
                                        </p:attrNameLst>
                                      </p:cBhvr>
                                      <p:to>
                                        <p:strVal val="visible"/>
                                      </p:to>
                                    </p:set>
                                  </p:childTnLst>
                                </p:cTn>
                              </p:par>
                            </p:childTnLst>
                          </p:cTn>
                        </p:par>
                        <p:par>
                          <p:cTn id="22" fill="hold" nodeType="afterGroup">
                            <p:stCondLst>
                              <p:cond delay="2500"/>
                            </p:stCondLst>
                            <p:childTnLst>
                              <p:par>
                                <p:cTn id="23" presetID="22"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left)">
                                      <p:cBhvr>
                                        <p:cTn id="25" dur="2000"/>
                                        <p:tgtEl>
                                          <p:spTgt spid="3"/>
                                        </p:tgtEl>
                                      </p:cBhvr>
                                    </p:animEffect>
                                  </p:childTnLst>
                                </p:cTn>
                              </p:par>
                            </p:childTnLst>
                          </p:cTn>
                        </p:par>
                        <p:par>
                          <p:cTn id="26" fill="hold" nodeType="afterGroup">
                            <p:stCondLst>
                              <p:cond delay="4500"/>
                            </p:stCondLst>
                            <p:childTnLst>
                              <p:par>
                                <p:cTn id="27" presetID="1" presetClass="entr" presetSubtype="0" fill="hold" grpId="0" nodeType="after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nodeType="click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wipe(down)">
                                      <p:cBhvr>
                                        <p:cTn id="33" dur="2000"/>
                                        <p:tgtEl>
                                          <p:spTgt spid="25"/>
                                        </p:tgtEl>
                                      </p:cBhvr>
                                    </p:animEffect>
                                  </p:childTnLst>
                                </p:cTn>
                              </p:par>
                            </p:childTnLst>
                          </p:cTn>
                        </p:par>
                        <p:par>
                          <p:cTn id="34" fill="hold" nodeType="afterGroup">
                            <p:stCondLst>
                              <p:cond delay="2000"/>
                            </p:stCondLst>
                            <p:childTnLst>
                              <p:par>
                                <p:cTn id="35" presetID="1" presetClass="entr" presetSubtype="0" fill="hold" grpId="0" nodeType="afterEffect">
                                  <p:stCondLst>
                                    <p:cond delay="0"/>
                                  </p:stCondLst>
                                  <p:childTnLst>
                                    <p:set>
                                      <p:cBhvr>
                                        <p:cTn id="36" dur="1" fill="hold">
                                          <p:stCondLst>
                                            <p:cond delay="0"/>
                                          </p:stCondLst>
                                        </p:cTn>
                                        <p:tgtEl>
                                          <p:spTgt spid="39"/>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nodeType="click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wipe(left)">
                                      <p:cBhvr>
                                        <p:cTn id="41" dur="1000"/>
                                        <p:tgtEl>
                                          <p:spTgt spid="29"/>
                                        </p:tgtEl>
                                      </p:cBhvr>
                                    </p:animEffect>
                                  </p:childTnLst>
                                </p:cTn>
                              </p:par>
                            </p:childTnLst>
                          </p:cTn>
                        </p:par>
                        <p:par>
                          <p:cTn id="42" fill="hold" nodeType="afterGroup">
                            <p:stCondLst>
                              <p:cond delay="1000"/>
                            </p:stCondLst>
                            <p:childTnLst>
                              <p:par>
                                <p:cTn id="43" presetID="1" presetClass="entr" presetSubtype="0" fill="hold" grpId="0" nodeType="after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childTnLst>
                          </p:cTn>
                        </p:par>
                        <p:par>
                          <p:cTn id="45" fill="hold" nodeType="afterGroup">
                            <p:stCondLst>
                              <p:cond delay="1000"/>
                            </p:stCondLst>
                            <p:childTnLst>
                              <p:par>
                                <p:cTn id="46" presetID="1" presetClass="entr" presetSubtype="0" fill="hold" grpId="0" nodeType="afterEffect">
                                  <p:stCondLst>
                                    <p:cond delay="0"/>
                                  </p:stCondLst>
                                  <p:childTnLst>
                                    <p:set>
                                      <p:cBhvr>
                                        <p:cTn id="47" dur="1" fill="hold">
                                          <p:stCondLst>
                                            <p:cond delay="0"/>
                                          </p:stCondLst>
                                        </p:cTn>
                                        <p:tgtEl>
                                          <p:spTgt spid="43"/>
                                        </p:tgtEl>
                                        <p:attrNameLst>
                                          <p:attrName>style.visibility</p:attrName>
                                        </p:attrNameLst>
                                      </p:cBhvr>
                                      <p:to>
                                        <p:strVal val="visible"/>
                                      </p:to>
                                    </p:set>
                                  </p:childTnLst>
                                </p:cTn>
                              </p:par>
                            </p:childTnLst>
                          </p:cTn>
                        </p:par>
                        <p:par>
                          <p:cTn id="48" fill="hold" nodeType="afterGroup">
                            <p:stCondLst>
                              <p:cond delay="1000"/>
                            </p:stCondLst>
                            <p:childTnLst>
                              <p:par>
                                <p:cTn id="49" presetID="22" presetClass="entr" presetSubtype="1" fill="hold" nodeType="after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wipe(up)">
                                      <p:cBhvr>
                                        <p:cTn id="51" dur="1000"/>
                                        <p:tgtEl>
                                          <p:spTgt spid="41"/>
                                        </p:tgtEl>
                                      </p:cBhvr>
                                    </p:animEffect>
                                  </p:childTnLst>
                                </p:cTn>
                              </p:par>
                              <p:par>
                                <p:cTn id="52" presetID="22" presetClass="entr" presetSubtype="2" fill="hold" nodeType="withEffect">
                                  <p:stCondLst>
                                    <p:cond delay="0"/>
                                  </p:stCondLst>
                                  <p:childTnLst>
                                    <p:set>
                                      <p:cBhvr>
                                        <p:cTn id="53" dur="1" fill="hold">
                                          <p:stCondLst>
                                            <p:cond delay="0"/>
                                          </p:stCondLst>
                                        </p:cTn>
                                        <p:tgtEl>
                                          <p:spTgt spid="37"/>
                                        </p:tgtEl>
                                        <p:attrNameLst>
                                          <p:attrName>style.visibility</p:attrName>
                                        </p:attrNameLst>
                                      </p:cBhvr>
                                      <p:to>
                                        <p:strVal val="visible"/>
                                      </p:to>
                                    </p:set>
                                    <p:animEffect transition="in" filter="wipe(right)">
                                      <p:cBhvr>
                                        <p:cTn id="54" dur="1000"/>
                                        <p:tgtEl>
                                          <p:spTgt spid="37"/>
                                        </p:tgtEl>
                                      </p:cBhvr>
                                    </p:animEffect>
                                  </p:childTnLst>
                                </p:cTn>
                              </p:par>
                            </p:childTnLst>
                          </p:cTn>
                        </p:par>
                        <p:par>
                          <p:cTn id="55" fill="hold" nodeType="afterGroup">
                            <p:stCondLst>
                              <p:cond delay="2000"/>
                            </p:stCondLst>
                            <p:childTnLst>
                              <p:par>
                                <p:cTn id="56" presetID="1" presetClass="entr" presetSubtype="0" fill="hold" grpId="0" nodeType="afterEffect">
                                  <p:stCondLst>
                                    <p:cond delay="0"/>
                                  </p:stCondLst>
                                  <p:childTnLst>
                                    <p:set>
                                      <p:cBhvr>
                                        <p:cTn id="57" dur="1" fill="hold">
                                          <p:stCondLst>
                                            <p:cond delay="0"/>
                                          </p:stCondLst>
                                        </p:cTn>
                                        <p:tgtEl>
                                          <p:spTgt spid="45"/>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35"/>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2" fill="hold" nodeType="clickEffect">
                                  <p:stCondLst>
                                    <p:cond delay="0"/>
                                  </p:stCondLst>
                                  <p:childTnLst>
                                    <p:set>
                                      <p:cBhvr>
                                        <p:cTn id="63" dur="1" fill="hold">
                                          <p:stCondLst>
                                            <p:cond delay="0"/>
                                          </p:stCondLst>
                                        </p:cTn>
                                        <p:tgtEl>
                                          <p:spTgt spid="36"/>
                                        </p:tgtEl>
                                        <p:attrNameLst>
                                          <p:attrName>style.visibility</p:attrName>
                                        </p:attrNameLst>
                                      </p:cBhvr>
                                      <p:to>
                                        <p:strVal val="visible"/>
                                      </p:to>
                                    </p:set>
                                    <p:animEffect transition="in" filter="wipe(right)">
                                      <p:cBhvr>
                                        <p:cTn id="64" dur="2000"/>
                                        <p:tgtEl>
                                          <p:spTgt spid="36"/>
                                        </p:tgtEl>
                                      </p:cBhvr>
                                    </p:animEffect>
                                  </p:childTnLst>
                                </p:cTn>
                              </p:par>
                            </p:childTnLst>
                          </p:cTn>
                        </p:par>
                        <p:par>
                          <p:cTn id="65" fill="hold" nodeType="afterGroup">
                            <p:stCondLst>
                              <p:cond delay="2000"/>
                            </p:stCondLst>
                            <p:childTnLst>
                              <p:par>
                                <p:cTn id="66" presetID="22" presetClass="entr" presetSubtype="2" fill="hold" nodeType="afterEffect">
                                  <p:stCondLst>
                                    <p:cond delay="0"/>
                                  </p:stCondLst>
                                  <p:childTnLst>
                                    <p:set>
                                      <p:cBhvr>
                                        <p:cTn id="67" dur="1" fill="hold">
                                          <p:stCondLst>
                                            <p:cond delay="0"/>
                                          </p:stCondLst>
                                        </p:cTn>
                                        <p:tgtEl>
                                          <p:spTgt spid="28"/>
                                        </p:tgtEl>
                                        <p:attrNameLst>
                                          <p:attrName>style.visibility</p:attrName>
                                        </p:attrNameLst>
                                      </p:cBhvr>
                                      <p:to>
                                        <p:strVal val="visible"/>
                                      </p:to>
                                    </p:set>
                                    <p:animEffect transition="in" filter="wipe(right)">
                                      <p:cBhvr>
                                        <p:cTn id="68" dur="2000"/>
                                        <p:tgtEl>
                                          <p:spTgt spid="28"/>
                                        </p:tgtEl>
                                      </p:cBhvr>
                                    </p:animEffect>
                                  </p:childTnLst>
                                </p:cTn>
                              </p:par>
                            </p:childTnLst>
                          </p:cTn>
                        </p:par>
                        <p:par>
                          <p:cTn id="69" fill="hold" nodeType="afterGroup">
                            <p:stCondLst>
                              <p:cond delay="4000"/>
                            </p:stCondLst>
                            <p:childTnLst>
                              <p:par>
                                <p:cTn id="70" presetID="1" presetClass="entr" presetSubtype="0" fill="hold" grpId="0" nodeType="afterEffect">
                                  <p:stCondLst>
                                    <p:cond delay="0"/>
                                  </p:stCondLst>
                                  <p:childTnLst>
                                    <p:set>
                                      <p:cBhvr>
                                        <p:cTn id="71" dur="1" fill="hold">
                                          <p:stCondLst>
                                            <p:cond delay="0"/>
                                          </p:stCondLst>
                                        </p:cTn>
                                        <p:tgtEl>
                                          <p:spTgt spid="30"/>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34"/>
                                        </p:tgtEl>
                                        <p:attrNameLst>
                                          <p:attrName>style.visibility</p:attrName>
                                        </p:attrNameLst>
                                      </p:cBhvr>
                                      <p:to>
                                        <p:strVal val="visible"/>
                                      </p:to>
                                    </p:set>
                                  </p:childTnLst>
                                </p:cTn>
                              </p:par>
                            </p:childTnLst>
                          </p:cTn>
                        </p:par>
                        <p:par>
                          <p:cTn id="74" fill="hold" nodeType="afterGroup">
                            <p:stCondLst>
                              <p:cond delay="4000"/>
                            </p:stCondLst>
                            <p:childTnLst>
                              <p:par>
                                <p:cTn id="75" presetID="1" presetClass="entr" presetSubtype="0" fill="hold" grpId="0" nodeType="afterEffect">
                                  <p:stCondLst>
                                    <p:cond delay="0"/>
                                  </p:stCondLst>
                                  <p:childTnLst>
                                    <p:set>
                                      <p:cBhvr>
                                        <p:cTn id="76" dur="1" fill="hold">
                                          <p:stCondLst>
                                            <p:cond delay="0"/>
                                          </p:stCondLst>
                                        </p:cTn>
                                        <p:tgtEl>
                                          <p:spTgt spid="42"/>
                                        </p:tgtEl>
                                        <p:attrNameLst>
                                          <p:attrName>style.visibility</p:attrName>
                                        </p:attrNameLst>
                                      </p:cBhvr>
                                      <p:to>
                                        <p:strVal val="visible"/>
                                      </p:to>
                                    </p:set>
                                  </p:childTnLst>
                                </p:cTn>
                              </p:par>
                            </p:childTnLst>
                          </p:cTn>
                        </p:par>
                        <p:par>
                          <p:cTn id="77" fill="hold" nodeType="afterGroup">
                            <p:stCondLst>
                              <p:cond delay="4000"/>
                            </p:stCondLst>
                            <p:childTnLst>
                              <p:par>
                                <p:cTn id="78" presetID="22" presetClass="entr" presetSubtype="1" fill="hold" nodeType="afterEffect">
                                  <p:stCondLst>
                                    <p:cond delay="0"/>
                                  </p:stCondLst>
                                  <p:childTnLst>
                                    <p:set>
                                      <p:cBhvr>
                                        <p:cTn id="79" dur="1" fill="hold">
                                          <p:stCondLst>
                                            <p:cond delay="0"/>
                                          </p:stCondLst>
                                        </p:cTn>
                                        <p:tgtEl>
                                          <p:spTgt spid="40"/>
                                        </p:tgtEl>
                                        <p:attrNameLst>
                                          <p:attrName>style.visibility</p:attrName>
                                        </p:attrNameLst>
                                      </p:cBhvr>
                                      <p:to>
                                        <p:strVal val="visible"/>
                                      </p:to>
                                    </p:set>
                                    <p:animEffect transition="in" filter="wipe(up)">
                                      <p:cBhvr>
                                        <p:cTn id="80" dur="1000"/>
                                        <p:tgtEl>
                                          <p:spTgt spid="40"/>
                                        </p:tgtEl>
                                      </p:cBhvr>
                                    </p:animEffect>
                                  </p:childTnLst>
                                </p:cTn>
                              </p:par>
                            </p:childTnLst>
                          </p:cTn>
                        </p:par>
                        <p:par>
                          <p:cTn id="81" fill="hold" nodeType="afterGroup">
                            <p:stCondLst>
                              <p:cond delay="5000"/>
                            </p:stCondLst>
                            <p:childTnLst>
                              <p:par>
                                <p:cTn id="82" presetID="1" presetClass="entr" presetSubtype="0" fill="hold" grpId="0" nodeType="afterEffect">
                                  <p:stCondLst>
                                    <p:cond delay="0"/>
                                  </p:stCondLst>
                                  <p:childTnLst>
                                    <p:set>
                                      <p:cBhvr>
                                        <p:cTn id="83" dur="1" fill="hold">
                                          <p:stCondLst>
                                            <p:cond delay="0"/>
                                          </p:stCondLst>
                                        </p:cTn>
                                        <p:tgtEl>
                                          <p:spTgt spid="44"/>
                                        </p:tgtEl>
                                        <p:attrNameLst>
                                          <p:attrName>style.visibility</p:attrName>
                                        </p:attrNameLst>
                                      </p:cBhvr>
                                      <p:to>
                                        <p:strVal val="visible"/>
                                      </p:to>
                                    </p:set>
                                  </p:childTnLst>
                                </p:cTn>
                              </p:par>
                            </p:childTnLst>
                          </p:cTn>
                        </p:par>
                        <p:par>
                          <p:cTn id="84" fill="hold" nodeType="afterGroup">
                            <p:stCondLst>
                              <p:cond delay="5000"/>
                            </p:stCondLst>
                            <p:childTnLst>
                              <p:par>
                                <p:cTn id="85" presetID="22" presetClass="entr" presetSubtype="2" fill="hold" grpId="0" nodeType="after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wipe(right)">
                                      <p:cBhvr>
                                        <p:cTn id="87" dur="2000"/>
                                        <p:tgtEl>
                                          <p:spTgt spid="20"/>
                                        </p:tgtEl>
                                      </p:cBhvr>
                                    </p:animEffect>
                                  </p:childTnLst>
                                </p:cTn>
                              </p:par>
                            </p:childTnLst>
                          </p:cTn>
                        </p:par>
                        <p:par>
                          <p:cTn id="88" fill="hold" nodeType="afterGroup">
                            <p:stCondLst>
                              <p:cond delay="7000"/>
                            </p:stCondLst>
                            <p:childTnLst>
                              <p:par>
                                <p:cTn id="89" presetID="1" presetClass="entr" presetSubtype="0" fill="hold" grpId="0" nodeType="afterEffect">
                                  <p:stCondLst>
                                    <p:cond delay="0"/>
                                  </p:stCondLst>
                                  <p:childTnLst>
                                    <p:set>
                                      <p:cBhvr>
                                        <p:cTn id="90" dur="1" fill="hold">
                                          <p:stCondLst>
                                            <p:cond delay="0"/>
                                          </p:stCondLst>
                                        </p:cTn>
                                        <p:tgtEl>
                                          <p:spTgt spid="21"/>
                                        </p:tgtEl>
                                        <p:attrNameLst>
                                          <p:attrName>style.visibility</p:attrName>
                                        </p:attrNameLst>
                                      </p:cBhvr>
                                      <p:to>
                                        <p:strVal val="visible"/>
                                      </p:to>
                                    </p:set>
                                  </p:childTnLst>
                                </p:cTn>
                              </p:par>
                            </p:childTnLst>
                          </p:cTn>
                        </p:par>
                        <p:par>
                          <p:cTn id="91" fill="hold" nodeType="afterGroup">
                            <p:stCondLst>
                              <p:cond delay="7000"/>
                            </p:stCondLst>
                            <p:childTnLst>
                              <p:par>
                                <p:cTn id="92" presetID="22" presetClass="entr" presetSubtype="1" fill="hold" nodeType="afterEffect">
                                  <p:stCondLst>
                                    <p:cond delay="0"/>
                                  </p:stCondLst>
                                  <p:childTnLst>
                                    <p:set>
                                      <p:cBhvr>
                                        <p:cTn id="93" dur="1" fill="hold">
                                          <p:stCondLst>
                                            <p:cond delay="0"/>
                                          </p:stCondLst>
                                        </p:cTn>
                                        <p:tgtEl>
                                          <p:spTgt spid="46"/>
                                        </p:tgtEl>
                                        <p:attrNameLst>
                                          <p:attrName>style.visibility</p:attrName>
                                        </p:attrNameLst>
                                      </p:cBhvr>
                                      <p:to>
                                        <p:strVal val="visible"/>
                                      </p:to>
                                    </p:set>
                                    <p:animEffect transition="in" filter="wipe(up)">
                                      <p:cBhvr>
                                        <p:cTn id="94" dur="1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p:bldP spid="30" grpId="0"/>
      <p:bldP spid="31" grpId="0"/>
      <p:bldP spid="32" grpId="0"/>
      <p:bldP spid="33" grpId="0"/>
      <p:bldP spid="34" grpId="0"/>
      <p:bldP spid="35" grpId="0"/>
      <p:bldP spid="38" grpId="0"/>
      <p:bldP spid="39" grpId="0"/>
      <p:bldP spid="42" grpId="0" animBg="1"/>
      <p:bldP spid="43" grpId="0" animBg="1"/>
      <p:bldP spid="44" grpId="0"/>
      <p:bldP spid="4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a:extLst>
              <a:ext uri="{FF2B5EF4-FFF2-40B4-BE49-F238E27FC236}">
                <a16:creationId xmlns:a16="http://schemas.microsoft.com/office/drawing/2014/main" id="{C48F4760-2E0C-4BFA-8F05-ACCB60C2305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22531" name="Rectangle 2">
            <a:extLst>
              <a:ext uri="{FF2B5EF4-FFF2-40B4-BE49-F238E27FC236}">
                <a16:creationId xmlns:a16="http://schemas.microsoft.com/office/drawing/2014/main" id="{6104D350-9321-47FC-9A71-F62615564A6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Fixed Costs: Digging Out of a Hole</a:t>
            </a:r>
          </a:p>
        </p:txBody>
      </p:sp>
      <p:sp>
        <p:nvSpPr>
          <p:cNvPr id="22532" name="Rectangle 3">
            <a:extLst>
              <a:ext uri="{FF2B5EF4-FFF2-40B4-BE49-F238E27FC236}">
                <a16:creationId xmlns:a16="http://schemas.microsoft.com/office/drawing/2014/main" id="{8D151F7A-8486-430D-BC1B-AF99670B6A07}"/>
              </a:ext>
            </a:extLst>
          </p:cNvPr>
          <p:cNvSpPr>
            <a:spLocks noGrp="1" noChangeArrowheads="1"/>
          </p:cNvSpPr>
          <p:nvPr>
            <p:ph type="body" idx="1"/>
          </p:nvPr>
        </p:nvSpPr>
        <p:spPr>
          <a:xfrm>
            <a:off x="457200" y="990600"/>
            <a:ext cx="8229600" cy="4525963"/>
          </a:xfrm>
        </p:spPr>
        <p:txBody>
          <a:bodyPr/>
          <a:lstStyle/>
          <a:p>
            <a:pPr eaLnBrk="1" hangingPunct="1">
              <a:buClr>
                <a:srgbClr val="3399FF"/>
              </a:buClr>
              <a:buSzPct val="125000"/>
            </a:pPr>
            <a:r>
              <a:rPr lang="en-US" altLang="cs-CZ" sz="3600"/>
              <a:t>Shutting down in the short run does not mean shutting down forever</a:t>
            </a:r>
          </a:p>
          <a:p>
            <a:pPr eaLnBrk="1" hangingPunct="1">
              <a:buClr>
                <a:srgbClr val="3399FF"/>
              </a:buClr>
              <a:buSzPct val="125000"/>
            </a:pPr>
            <a:r>
              <a:rPr lang="en-US" altLang="cs-CZ" sz="3600"/>
              <a:t>Low prices can be temporary</a:t>
            </a:r>
          </a:p>
          <a:p>
            <a:pPr eaLnBrk="1" hangingPunct="1">
              <a:buClr>
                <a:srgbClr val="3399FF"/>
              </a:buClr>
              <a:buSzPct val="125000"/>
            </a:pPr>
            <a:r>
              <a:rPr lang="en-US" altLang="cs-CZ" sz="3600"/>
              <a:t>Some firms switch production on and off depending on the market price</a:t>
            </a:r>
          </a:p>
          <a:p>
            <a:pPr eaLnBrk="1" hangingPunct="1">
              <a:buClr>
                <a:srgbClr val="3399FF"/>
              </a:buClr>
              <a:buSzPct val="125000"/>
            </a:pPr>
            <a:r>
              <a:rPr lang="en-US" altLang="cs-CZ" sz="3600"/>
              <a:t>Examples: oil producers, resorts, and firms that shut down during a recession</a:t>
            </a:r>
          </a:p>
        </p:txBody>
      </p:sp>
      <p:sp>
        <p:nvSpPr>
          <p:cNvPr id="22533" name="Rectangle 4">
            <a:extLst>
              <a:ext uri="{FF2B5EF4-FFF2-40B4-BE49-F238E27FC236}">
                <a16:creationId xmlns:a16="http://schemas.microsoft.com/office/drawing/2014/main" id="{3579CB7D-C4C2-4EBB-87D2-5AB2CFBAC951}"/>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035" name="Text Box 11">
            <a:extLst>
              <a:ext uri="{FF2B5EF4-FFF2-40B4-BE49-F238E27FC236}">
                <a16:creationId xmlns:a16="http://schemas.microsoft.com/office/drawing/2014/main" id="{AB4DA4C9-5AAE-4BAA-91A0-6F9D21850AB2}"/>
              </a:ext>
            </a:extLst>
          </p:cNvPr>
          <p:cNvSpPr txBox="1">
            <a:spLocks noChangeArrowheads="1"/>
          </p:cNvSpPr>
          <p:nvPr/>
        </p:nvSpPr>
        <p:spPr bwMode="auto">
          <a:xfrm>
            <a:off x="8382000" y="6553200"/>
            <a:ext cx="538163"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4E5B48B8-A0A3-4AE1-B7AF-3F217D655F78}" type="slidenum">
              <a:rPr lang="en-US" altLang="cs-CZ" sz="1400">
                <a:solidFill>
                  <a:schemeClr val="bg1"/>
                </a:solidFill>
                <a:cs typeface="Arial" panose="020B0604020202020204" pitchFamily="34" charset="0"/>
              </a:rPr>
              <a:pPr eaLnBrk="1" hangingPunct="1"/>
              <a:t>21</a:t>
            </a:fld>
            <a:endParaRPr lang="en-US" altLang="cs-CZ" sz="1400">
              <a:solidFill>
                <a:schemeClr val="bg1"/>
              </a:solidFill>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71980F69-A398-4F25-B3A7-A85617862E5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4099" name="Rectangle 2">
            <a:extLst>
              <a:ext uri="{FF2B5EF4-FFF2-40B4-BE49-F238E27FC236}">
                <a16:creationId xmlns:a16="http://schemas.microsoft.com/office/drawing/2014/main" id="{E8404065-6984-483D-BAE7-7EDCF941569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Four Market Models</a:t>
            </a:r>
          </a:p>
        </p:txBody>
      </p:sp>
      <p:sp>
        <p:nvSpPr>
          <p:cNvPr id="4100" name="Rectangle 4">
            <a:extLst>
              <a:ext uri="{FF2B5EF4-FFF2-40B4-BE49-F238E27FC236}">
                <a16:creationId xmlns:a16="http://schemas.microsoft.com/office/drawing/2014/main" id="{813C11AE-DF2F-45CB-9D7F-188BA85B94D5}"/>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4101" name="Rectangle 5">
            <a:extLst>
              <a:ext uri="{FF2B5EF4-FFF2-40B4-BE49-F238E27FC236}">
                <a16:creationId xmlns:a16="http://schemas.microsoft.com/office/drawing/2014/main" id="{2F609835-F592-4CF5-9504-14819DE602D0}"/>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LO1</a:t>
            </a:r>
          </a:p>
        </p:txBody>
      </p:sp>
      <p:graphicFrame>
        <p:nvGraphicFramePr>
          <p:cNvPr id="4158" name="Group 62">
            <a:extLst>
              <a:ext uri="{FF2B5EF4-FFF2-40B4-BE49-F238E27FC236}">
                <a16:creationId xmlns:a16="http://schemas.microsoft.com/office/drawing/2014/main" id="{069EA4B1-B1B1-4B8D-95E8-334D6E864C01}"/>
              </a:ext>
            </a:extLst>
          </p:cNvPr>
          <p:cNvGraphicFramePr>
            <a:graphicFrameLocks noGrp="1"/>
          </p:cNvGraphicFramePr>
          <p:nvPr/>
        </p:nvGraphicFramePr>
        <p:xfrm>
          <a:off x="23813" y="762000"/>
          <a:ext cx="9043987" cy="5821045"/>
        </p:xfrm>
        <a:graphic>
          <a:graphicData uri="http://schemas.openxmlformats.org/drawingml/2006/table">
            <a:tbl>
              <a:tblPr/>
              <a:tblGrid>
                <a:gridCol w="1736725">
                  <a:extLst>
                    <a:ext uri="{9D8B030D-6E8A-4147-A177-3AD203B41FA5}">
                      <a16:colId xmlns:a16="http://schemas.microsoft.com/office/drawing/2014/main" val="3468839696"/>
                    </a:ext>
                  </a:extLst>
                </a:gridCol>
                <a:gridCol w="1555750">
                  <a:extLst>
                    <a:ext uri="{9D8B030D-6E8A-4147-A177-3AD203B41FA5}">
                      <a16:colId xmlns:a16="http://schemas.microsoft.com/office/drawing/2014/main" val="862020430"/>
                    </a:ext>
                  </a:extLst>
                </a:gridCol>
                <a:gridCol w="2498725">
                  <a:extLst>
                    <a:ext uri="{9D8B030D-6E8A-4147-A177-3AD203B41FA5}">
                      <a16:colId xmlns:a16="http://schemas.microsoft.com/office/drawing/2014/main" val="2727481143"/>
                    </a:ext>
                  </a:extLst>
                </a:gridCol>
                <a:gridCol w="1863725">
                  <a:extLst>
                    <a:ext uri="{9D8B030D-6E8A-4147-A177-3AD203B41FA5}">
                      <a16:colId xmlns:a16="http://schemas.microsoft.com/office/drawing/2014/main" val="1844921124"/>
                    </a:ext>
                  </a:extLst>
                </a:gridCol>
                <a:gridCol w="1389062">
                  <a:extLst>
                    <a:ext uri="{9D8B030D-6E8A-4147-A177-3AD203B41FA5}">
                      <a16:colId xmlns:a16="http://schemas.microsoft.com/office/drawing/2014/main" val="48103637"/>
                    </a:ext>
                  </a:extLst>
                </a:gridCol>
              </a:tblGrid>
              <a:tr h="198438">
                <a:tc gridSpan="5">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Characteristics of the Four Basic Market Models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2765814152"/>
                  </a:ext>
                </a:extLst>
              </a:tr>
              <a:tr h="625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Characteristic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Pure Competition</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Monopolistic  Competition</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Oligopoly</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Monopoly</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453770022"/>
                  </a:ext>
                </a:extLst>
              </a:tr>
              <a:tr h="56515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Number of firms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A very large number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Many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Few</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3881488817"/>
                  </a:ext>
                </a:extLst>
              </a:tr>
              <a:tr h="5492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Type of product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Standardized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Differentiated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Standardized or differentiated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Unique; no close subs.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655876003"/>
                  </a:ext>
                </a:extLst>
              </a:tr>
              <a:tr h="143192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Control over price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None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Some, but within rather narrow limits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Limited by mutual inter-dependence; considerable with collusion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Considerable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330829560"/>
                  </a:ext>
                </a:extLst>
              </a:tr>
              <a:tr h="56515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Conditions of entry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Very easy, no obstacles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Relatively easy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Significant obstacles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Blocked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147032989"/>
                  </a:ext>
                </a:extLst>
              </a:tr>
              <a:tr h="10064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Nonprice Competition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None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Considerable emphasis on advertising, brand names, trademarks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Typically a great deal, particularly with product differentiation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Mostly public relation advertising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296497932"/>
                  </a:ext>
                </a:extLst>
              </a:tr>
              <a:tr h="549275">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Examples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Agriculture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Retail trade, dresses, shoes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Steel, auto, farm implements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Local utilities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458702526"/>
                  </a:ext>
                </a:extLst>
              </a:tr>
            </a:tbl>
          </a:graphicData>
        </a:graphic>
      </p:graphicFrame>
      <p:sp>
        <p:nvSpPr>
          <p:cNvPr id="1035" name="Text Box 11">
            <a:extLst>
              <a:ext uri="{FF2B5EF4-FFF2-40B4-BE49-F238E27FC236}">
                <a16:creationId xmlns:a16="http://schemas.microsoft.com/office/drawing/2014/main" id="{1F73CE56-9A7E-4045-A12D-710AFA077C13}"/>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B5EC38A0-92F0-4938-8F24-42B8BEB1C9E4}" type="slidenum">
              <a:rPr lang="en-US" altLang="cs-CZ" sz="1400">
                <a:solidFill>
                  <a:schemeClr val="bg1"/>
                </a:solidFill>
                <a:cs typeface="Arial" panose="020B0604020202020204" pitchFamily="34" charset="0"/>
              </a:rPr>
              <a:pPr eaLnBrk="1" hangingPunct="1"/>
              <a:t>3</a:t>
            </a:fld>
            <a:endParaRPr lang="en-US" altLang="cs-CZ" sz="1400">
              <a:solidFill>
                <a:schemeClr val="bg1"/>
              </a:solidFill>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6F0CE688-07EE-4317-BF2C-A78D6BFC4908}"/>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5123" name="Rectangle 2">
            <a:extLst>
              <a:ext uri="{FF2B5EF4-FFF2-40B4-BE49-F238E27FC236}">
                <a16:creationId xmlns:a16="http://schemas.microsoft.com/office/drawing/2014/main" id="{06358731-FF4A-46F9-9E9D-3786FE2607FD}"/>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Pure Competition: Characteristics</a:t>
            </a:r>
          </a:p>
        </p:txBody>
      </p:sp>
      <p:sp>
        <p:nvSpPr>
          <p:cNvPr id="5124" name="Rectangle 3">
            <a:extLst>
              <a:ext uri="{FF2B5EF4-FFF2-40B4-BE49-F238E27FC236}">
                <a16:creationId xmlns:a16="http://schemas.microsoft.com/office/drawing/2014/main" id="{905B6988-8A41-4D15-BA83-8963A493611B}"/>
              </a:ext>
            </a:extLst>
          </p:cNvPr>
          <p:cNvSpPr>
            <a:spLocks noGrp="1" noChangeArrowheads="1"/>
          </p:cNvSpPr>
          <p:nvPr>
            <p:ph type="body" idx="1"/>
          </p:nvPr>
        </p:nvSpPr>
        <p:spPr>
          <a:xfrm>
            <a:off x="685800" y="1066800"/>
            <a:ext cx="8229600" cy="5410200"/>
          </a:xfrm>
        </p:spPr>
        <p:txBody>
          <a:bodyPr/>
          <a:lstStyle/>
          <a:p>
            <a:pPr eaLnBrk="1" hangingPunct="1">
              <a:buClr>
                <a:srgbClr val="3399FF"/>
              </a:buClr>
              <a:buSzPct val="125000"/>
            </a:pPr>
            <a:r>
              <a:rPr lang="en-US" altLang="cs-CZ" sz="3600"/>
              <a:t>Very large numbers of sellers</a:t>
            </a:r>
          </a:p>
          <a:p>
            <a:pPr eaLnBrk="1" hangingPunct="1">
              <a:buClr>
                <a:srgbClr val="3399FF"/>
              </a:buClr>
              <a:buSzPct val="125000"/>
            </a:pPr>
            <a:r>
              <a:rPr lang="en-US" altLang="cs-CZ" sz="3600"/>
              <a:t>Standardized product</a:t>
            </a:r>
          </a:p>
          <a:p>
            <a:pPr eaLnBrk="1" hangingPunct="1">
              <a:buClr>
                <a:srgbClr val="3399FF"/>
              </a:buClr>
              <a:buSzPct val="125000"/>
            </a:pPr>
            <a:r>
              <a:rPr lang="en-US" altLang="cs-CZ" sz="3600"/>
              <a:t>“Price takers”</a:t>
            </a:r>
          </a:p>
          <a:p>
            <a:pPr eaLnBrk="1" hangingPunct="1">
              <a:buClr>
                <a:srgbClr val="3399FF"/>
              </a:buClr>
              <a:buSzPct val="125000"/>
            </a:pPr>
            <a:r>
              <a:rPr lang="en-US" altLang="cs-CZ" sz="3600"/>
              <a:t>Easy entry and exit</a:t>
            </a:r>
          </a:p>
          <a:p>
            <a:pPr eaLnBrk="1" hangingPunct="1">
              <a:buClr>
                <a:srgbClr val="3399FF"/>
              </a:buClr>
              <a:buSzPct val="125000"/>
            </a:pPr>
            <a:r>
              <a:rPr lang="en-US" altLang="cs-CZ" sz="3600"/>
              <a:t>Perfectly elastic demand</a:t>
            </a:r>
          </a:p>
          <a:p>
            <a:pPr lvl="1" eaLnBrk="1" hangingPunct="1">
              <a:buClr>
                <a:srgbClr val="3399FF"/>
              </a:buClr>
              <a:buSzPct val="125000"/>
              <a:buFont typeface="Arial" panose="020B0604020202020204" pitchFamily="34" charset="0"/>
              <a:buChar char="•"/>
            </a:pPr>
            <a:r>
              <a:rPr lang="en-US" altLang="cs-CZ" sz="3600"/>
              <a:t>Firm produces as much or little as they want at the price</a:t>
            </a:r>
          </a:p>
          <a:p>
            <a:pPr lvl="1" eaLnBrk="1" hangingPunct="1">
              <a:buClr>
                <a:srgbClr val="3399FF"/>
              </a:buClr>
              <a:buSzPct val="125000"/>
              <a:buFont typeface="Arial" panose="020B0604020202020204" pitchFamily="34" charset="0"/>
              <a:buChar char="•"/>
            </a:pPr>
            <a:r>
              <a:rPr lang="en-US" altLang="cs-CZ" sz="3600"/>
              <a:t>Demand graphs as horizontal line</a:t>
            </a:r>
          </a:p>
          <a:p>
            <a:pPr lvl="1" eaLnBrk="1" hangingPunct="1">
              <a:buClr>
                <a:srgbClr val="3399FF"/>
              </a:buClr>
              <a:buSzPct val="125000"/>
              <a:buFont typeface="Arial" panose="020B0604020202020204" pitchFamily="34" charset="0"/>
              <a:buChar char="•"/>
            </a:pPr>
            <a:endParaRPr lang="en-US" altLang="cs-CZ" sz="3600"/>
          </a:p>
        </p:txBody>
      </p:sp>
      <p:sp>
        <p:nvSpPr>
          <p:cNvPr id="5125" name="Rectangle 4">
            <a:extLst>
              <a:ext uri="{FF2B5EF4-FFF2-40B4-BE49-F238E27FC236}">
                <a16:creationId xmlns:a16="http://schemas.microsoft.com/office/drawing/2014/main" id="{804E8AB0-65DF-4DB9-BF02-50D28259BDD5}"/>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5126" name="Rectangle 5">
            <a:extLst>
              <a:ext uri="{FF2B5EF4-FFF2-40B4-BE49-F238E27FC236}">
                <a16:creationId xmlns:a16="http://schemas.microsoft.com/office/drawing/2014/main" id="{B9C40739-D8BE-49CB-B6A7-8CF9AD6C7F39}"/>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LO2</a:t>
            </a:r>
          </a:p>
        </p:txBody>
      </p:sp>
      <p:sp>
        <p:nvSpPr>
          <p:cNvPr id="1035" name="Text Box 11">
            <a:extLst>
              <a:ext uri="{FF2B5EF4-FFF2-40B4-BE49-F238E27FC236}">
                <a16:creationId xmlns:a16="http://schemas.microsoft.com/office/drawing/2014/main" id="{8D62C5E5-3147-4BED-88A7-0119FA7D4B0C}"/>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4676F160-AC01-4F7C-8956-43A64D68CE3E}" type="slidenum">
              <a:rPr lang="en-US" altLang="cs-CZ" sz="1400">
                <a:solidFill>
                  <a:schemeClr val="bg1"/>
                </a:solidFill>
                <a:cs typeface="Arial" panose="020B0604020202020204" pitchFamily="34" charset="0"/>
              </a:rPr>
              <a:pPr eaLnBrk="1" hangingPunct="1"/>
              <a:t>4</a:t>
            </a:fld>
            <a:endParaRPr lang="en-US" altLang="cs-CZ" sz="1400">
              <a:solidFill>
                <a:schemeClr val="bg1"/>
              </a:solidFill>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8D35A45D-2DC8-49E0-B1B2-0D2F127AF1A4}"/>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6147" name="Rectangle 2">
            <a:extLst>
              <a:ext uri="{FF2B5EF4-FFF2-40B4-BE49-F238E27FC236}">
                <a16:creationId xmlns:a16="http://schemas.microsoft.com/office/drawing/2014/main" id="{2BC66A1E-58F9-4E84-A125-FA460F6ECFB1}"/>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Average, Total, and Marginal Revenue</a:t>
            </a:r>
          </a:p>
        </p:txBody>
      </p:sp>
      <p:sp>
        <p:nvSpPr>
          <p:cNvPr id="6148" name="Rectangle 3">
            <a:extLst>
              <a:ext uri="{FF2B5EF4-FFF2-40B4-BE49-F238E27FC236}">
                <a16:creationId xmlns:a16="http://schemas.microsoft.com/office/drawing/2014/main" id="{BB590C73-280F-46E8-A4E4-B7FEAFDF02D9}"/>
              </a:ext>
            </a:extLst>
          </p:cNvPr>
          <p:cNvSpPr>
            <a:spLocks noGrp="1" noChangeArrowheads="1"/>
          </p:cNvSpPr>
          <p:nvPr>
            <p:ph type="body" idx="1"/>
          </p:nvPr>
        </p:nvSpPr>
        <p:spPr>
          <a:xfrm>
            <a:off x="457200" y="990600"/>
            <a:ext cx="8229600" cy="5334000"/>
          </a:xfrm>
        </p:spPr>
        <p:txBody>
          <a:bodyPr/>
          <a:lstStyle/>
          <a:p>
            <a:pPr eaLnBrk="1" hangingPunct="1">
              <a:buClr>
                <a:srgbClr val="3399FF"/>
              </a:buClr>
              <a:buSzPct val="125000"/>
            </a:pPr>
            <a:r>
              <a:rPr lang="en-US" altLang="cs-CZ" sz="3600"/>
              <a:t>Average Revenue</a:t>
            </a:r>
          </a:p>
          <a:p>
            <a:pPr lvl="1" eaLnBrk="1" hangingPunct="1">
              <a:buClr>
                <a:srgbClr val="3399FF"/>
              </a:buClr>
              <a:buSzPct val="125000"/>
              <a:buFont typeface="Arial" panose="020B0604020202020204" pitchFamily="34" charset="0"/>
              <a:buChar char="•"/>
            </a:pPr>
            <a:r>
              <a:rPr lang="en-US" altLang="cs-CZ" sz="3600"/>
              <a:t>Revenue per unit</a:t>
            </a:r>
          </a:p>
          <a:p>
            <a:pPr lvl="1" eaLnBrk="1" hangingPunct="1">
              <a:buClr>
                <a:srgbClr val="3399FF"/>
              </a:buClr>
              <a:buSzPct val="125000"/>
              <a:buFont typeface="Arial" panose="020B0604020202020204" pitchFamily="34" charset="0"/>
              <a:buChar char="•"/>
            </a:pPr>
            <a:r>
              <a:rPr lang="en-US" altLang="cs-CZ" sz="3600"/>
              <a:t>AR = TR/Q = P</a:t>
            </a:r>
          </a:p>
          <a:p>
            <a:pPr eaLnBrk="1" hangingPunct="1">
              <a:buClr>
                <a:srgbClr val="3399FF"/>
              </a:buClr>
              <a:buSzPct val="125000"/>
            </a:pPr>
            <a:r>
              <a:rPr lang="en-US" altLang="cs-CZ" sz="3600"/>
              <a:t>Total Revenue </a:t>
            </a:r>
          </a:p>
          <a:p>
            <a:pPr lvl="1" eaLnBrk="1" hangingPunct="1">
              <a:buClr>
                <a:srgbClr val="3399FF"/>
              </a:buClr>
              <a:buSzPct val="125000"/>
              <a:buFont typeface="Arial" panose="020B0604020202020204" pitchFamily="34" charset="0"/>
              <a:buChar char="•"/>
            </a:pPr>
            <a:r>
              <a:rPr lang="en-US" altLang="cs-CZ" sz="3600"/>
              <a:t>TR = P X Q</a:t>
            </a:r>
          </a:p>
          <a:p>
            <a:pPr eaLnBrk="1" hangingPunct="1">
              <a:buClr>
                <a:srgbClr val="3399FF"/>
              </a:buClr>
              <a:buSzPct val="125000"/>
            </a:pPr>
            <a:r>
              <a:rPr lang="en-US" altLang="cs-CZ" sz="3600"/>
              <a:t>Marginal Revenue </a:t>
            </a:r>
          </a:p>
          <a:p>
            <a:pPr lvl="1" eaLnBrk="1" hangingPunct="1">
              <a:buClr>
                <a:srgbClr val="3399FF"/>
              </a:buClr>
              <a:buSzPct val="125000"/>
              <a:buFont typeface="Arial" panose="020B0604020202020204" pitchFamily="34" charset="0"/>
              <a:buChar char="•"/>
            </a:pPr>
            <a:r>
              <a:rPr lang="en-US" altLang="cs-CZ" sz="3600"/>
              <a:t>Extra revenue from 1 more unit</a:t>
            </a:r>
          </a:p>
          <a:p>
            <a:pPr lvl="1" eaLnBrk="1" hangingPunct="1">
              <a:buClr>
                <a:srgbClr val="3399FF"/>
              </a:buClr>
              <a:buSzPct val="125000"/>
              <a:buFont typeface="Arial" panose="020B0604020202020204" pitchFamily="34" charset="0"/>
              <a:buChar char="•"/>
            </a:pPr>
            <a:r>
              <a:rPr lang="en-US" altLang="cs-CZ" sz="3600"/>
              <a:t>MR = </a:t>
            </a:r>
            <a:r>
              <a:rPr lang="el-GR" altLang="cs-CZ" sz="3600"/>
              <a:t>Δ</a:t>
            </a:r>
            <a:r>
              <a:rPr lang="en-US" altLang="cs-CZ" sz="3600"/>
              <a:t>TR/</a:t>
            </a:r>
            <a:r>
              <a:rPr lang="el-GR" altLang="cs-CZ" sz="3600"/>
              <a:t>Δ</a:t>
            </a:r>
            <a:r>
              <a:rPr lang="en-US" altLang="cs-CZ" sz="3600"/>
              <a:t>Q</a:t>
            </a:r>
          </a:p>
        </p:txBody>
      </p:sp>
      <p:sp>
        <p:nvSpPr>
          <p:cNvPr id="6149" name="Rectangle 4">
            <a:extLst>
              <a:ext uri="{FF2B5EF4-FFF2-40B4-BE49-F238E27FC236}">
                <a16:creationId xmlns:a16="http://schemas.microsoft.com/office/drawing/2014/main" id="{802F26E0-80FE-451F-BF12-CD86124A9447}"/>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6150" name="Rectangle 5">
            <a:extLst>
              <a:ext uri="{FF2B5EF4-FFF2-40B4-BE49-F238E27FC236}">
                <a16:creationId xmlns:a16="http://schemas.microsoft.com/office/drawing/2014/main" id="{0A5964CD-BD2F-4BF7-9816-EA6AF6631914}"/>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sp>
        <p:nvSpPr>
          <p:cNvPr id="1035" name="Text Box 11">
            <a:extLst>
              <a:ext uri="{FF2B5EF4-FFF2-40B4-BE49-F238E27FC236}">
                <a16:creationId xmlns:a16="http://schemas.microsoft.com/office/drawing/2014/main" id="{E512EB02-2B29-43BA-92FF-EC632AA3F0BE}"/>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935327F2-0B7B-4F37-B79E-4AE725B4863E}" type="slidenum">
              <a:rPr lang="en-US" altLang="cs-CZ" sz="1400">
                <a:solidFill>
                  <a:schemeClr val="bg1"/>
                </a:solidFill>
                <a:cs typeface="Arial" panose="020B0604020202020204" pitchFamily="34" charset="0"/>
              </a:rPr>
              <a:pPr eaLnBrk="1" hangingPunct="1"/>
              <a:t>5</a:t>
            </a:fld>
            <a:endParaRPr lang="en-US" altLang="cs-CZ" sz="1400">
              <a:solidFill>
                <a:schemeClr val="bg1"/>
              </a:solidFill>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94" descr="Picture1.png">
            <a:extLst>
              <a:ext uri="{FF2B5EF4-FFF2-40B4-BE49-F238E27FC236}">
                <a16:creationId xmlns:a16="http://schemas.microsoft.com/office/drawing/2014/main" id="{6261F200-919A-40F2-B408-DD7E439B026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48075" y="936625"/>
            <a:ext cx="4810125"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5">
            <a:extLst>
              <a:ext uri="{FF2B5EF4-FFF2-40B4-BE49-F238E27FC236}">
                <a16:creationId xmlns:a16="http://schemas.microsoft.com/office/drawing/2014/main" id="{7CADF174-2BB2-446F-BDD0-2B42DA1DBE3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7172" name="Rectangle 2">
            <a:extLst>
              <a:ext uri="{FF2B5EF4-FFF2-40B4-BE49-F238E27FC236}">
                <a16:creationId xmlns:a16="http://schemas.microsoft.com/office/drawing/2014/main" id="{99D11BC9-0343-47AD-9ACA-CD397E2AD4AB}"/>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Average, Total, and Marginal Revenue</a:t>
            </a:r>
          </a:p>
        </p:txBody>
      </p:sp>
      <p:sp>
        <p:nvSpPr>
          <p:cNvPr id="7173" name="Rectangle 4">
            <a:extLst>
              <a:ext uri="{FF2B5EF4-FFF2-40B4-BE49-F238E27FC236}">
                <a16:creationId xmlns:a16="http://schemas.microsoft.com/office/drawing/2014/main" id="{34D1CB22-1986-4AE7-BE61-10452D1AFA38}"/>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7174" name="Rectangle 5">
            <a:extLst>
              <a:ext uri="{FF2B5EF4-FFF2-40B4-BE49-F238E27FC236}">
                <a16:creationId xmlns:a16="http://schemas.microsoft.com/office/drawing/2014/main" id="{9D533BB9-1BBF-4448-8987-3DF30BBF629E}"/>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pSp>
        <p:nvGrpSpPr>
          <p:cNvPr id="2" name="Group 132">
            <a:extLst>
              <a:ext uri="{FF2B5EF4-FFF2-40B4-BE49-F238E27FC236}">
                <a16:creationId xmlns:a16="http://schemas.microsoft.com/office/drawing/2014/main" id="{1D5651E8-4EEF-4E13-949B-1E44805E2335}"/>
              </a:ext>
            </a:extLst>
          </p:cNvPr>
          <p:cNvGrpSpPr>
            <a:grpSpLocks/>
          </p:cNvGrpSpPr>
          <p:nvPr/>
        </p:nvGrpSpPr>
        <p:grpSpPr bwMode="auto">
          <a:xfrm>
            <a:off x="762000" y="1201738"/>
            <a:ext cx="2508250" cy="4721225"/>
            <a:chOff x="1068" y="695"/>
            <a:chExt cx="1580" cy="2974"/>
          </a:xfrm>
        </p:grpSpPr>
        <p:sp>
          <p:nvSpPr>
            <p:cNvPr id="8243" name="Rectangle 84">
              <a:extLst>
                <a:ext uri="{FF2B5EF4-FFF2-40B4-BE49-F238E27FC236}">
                  <a16:creationId xmlns:a16="http://schemas.microsoft.com/office/drawing/2014/main" id="{37FFAB6F-480F-4C95-9A86-FF344C059496}"/>
                </a:ext>
              </a:extLst>
            </p:cNvPr>
            <p:cNvSpPr>
              <a:spLocks noChangeArrowheads="1"/>
            </p:cNvSpPr>
            <p:nvPr/>
          </p:nvSpPr>
          <p:spPr bwMode="auto">
            <a:xfrm>
              <a:off x="1068" y="695"/>
              <a:ext cx="1580" cy="1010"/>
            </a:xfrm>
            <a:prstGeom prst="rect">
              <a:avLst/>
            </a:prstGeom>
            <a:solidFill>
              <a:schemeClr val="accent2">
                <a:lumMod val="40000"/>
                <a:lumOff val="60000"/>
                <a:alpha val="74000"/>
              </a:schemeClr>
            </a:solidFill>
            <a:ln w="9525">
              <a:solidFill>
                <a:schemeClr val="tx1"/>
              </a:solidFill>
              <a:miter lim="800000"/>
              <a:headEnd/>
              <a:tailEnd/>
            </a:ln>
          </p:spPr>
          <p:txBody>
            <a:bodyPr wrap="none" anchor="ctr"/>
            <a:lstStyle/>
            <a:p>
              <a:pPr>
                <a:defRPr/>
              </a:pPr>
              <a:endParaRPr lang="en-US">
                <a:latin typeface="Arial" charset="0"/>
              </a:endParaRPr>
            </a:p>
          </p:txBody>
        </p:sp>
        <p:sp>
          <p:nvSpPr>
            <p:cNvPr id="7220" name="Text Box 78">
              <a:extLst>
                <a:ext uri="{FF2B5EF4-FFF2-40B4-BE49-F238E27FC236}">
                  <a16:creationId xmlns:a16="http://schemas.microsoft.com/office/drawing/2014/main" id="{7E3E497D-319F-4A5F-8D5E-DACD17D0483E}"/>
                </a:ext>
              </a:extLst>
            </p:cNvPr>
            <p:cNvSpPr txBox="1">
              <a:spLocks noChangeArrowheads="1"/>
            </p:cNvSpPr>
            <p:nvPr/>
          </p:nvSpPr>
          <p:spPr bwMode="auto">
            <a:xfrm>
              <a:off x="1069" y="778"/>
              <a:ext cx="691" cy="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1600" b="1"/>
                <a:t>Firm’s</a:t>
              </a:r>
            </a:p>
            <a:p>
              <a:pPr algn="ctr" eaLnBrk="1" hangingPunct="1">
                <a:lnSpc>
                  <a:spcPct val="85000"/>
                </a:lnSpc>
              </a:pPr>
              <a:r>
                <a:rPr lang="en-US" altLang="cs-CZ" sz="1600" b="1"/>
                <a:t>Demand</a:t>
              </a:r>
            </a:p>
            <a:p>
              <a:pPr algn="ctr" eaLnBrk="1" hangingPunct="1">
                <a:lnSpc>
                  <a:spcPct val="85000"/>
                </a:lnSpc>
              </a:pPr>
              <a:r>
                <a:rPr lang="en-US" altLang="cs-CZ" sz="1600" b="1"/>
                <a:t>Schedule</a:t>
              </a:r>
            </a:p>
            <a:p>
              <a:pPr algn="ctr" eaLnBrk="1" hangingPunct="1">
                <a:lnSpc>
                  <a:spcPct val="85000"/>
                </a:lnSpc>
              </a:pPr>
              <a:r>
                <a:rPr lang="en-US" altLang="cs-CZ" sz="1600" b="1"/>
                <a:t>(Average</a:t>
              </a:r>
            </a:p>
            <a:p>
              <a:pPr algn="ctr" eaLnBrk="1" hangingPunct="1">
                <a:lnSpc>
                  <a:spcPct val="85000"/>
                </a:lnSpc>
              </a:pPr>
              <a:r>
                <a:rPr lang="en-US" altLang="cs-CZ" sz="1600" b="1"/>
                <a:t>Revenue)</a:t>
              </a:r>
            </a:p>
          </p:txBody>
        </p:sp>
        <p:sp>
          <p:nvSpPr>
            <p:cNvPr id="7221" name="Text Box 79">
              <a:extLst>
                <a:ext uri="{FF2B5EF4-FFF2-40B4-BE49-F238E27FC236}">
                  <a16:creationId xmlns:a16="http://schemas.microsoft.com/office/drawing/2014/main" id="{3E32D146-1F28-4BAC-A246-47F7835E52E9}"/>
                </a:ext>
              </a:extLst>
            </p:cNvPr>
            <p:cNvSpPr txBox="1">
              <a:spLocks noChangeArrowheads="1"/>
            </p:cNvSpPr>
            <p:nvPr/>
          </p:nvSpPr>
          <p:spPr bwMode="auto">
            <a:xfrm>
              <a:off x="1886" y="778"/>
              <a:ext cx="648" cy="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1600" b="1"/>
                <a:t>Firm’s</a:t>
              </a:r>
            </a:p>
            <a:p>
              <a:pPr algn="ctr" eaLnBrk="1" hangingPunct="1">
                <a:lnSpc>
                  <a:spcPct val="85000"/>
                </a:lnSpc>
              </a:pPr>
              <a:r>
                <a:rPr lang="en-US" altLang="cs-CZ" sz="1600" b="1"/>
                <a:t>Revenue</a:t>
              </a:r>
            </a:p>
            <a:p>
              <a:pPr algn="ctr" eaLnBrk="1" hangingPunct="1">
                <a:lnSpc>
                  <a:spcPct val="85000"/>
                </a:lnSpc>
              </a:pPr>
              <a:r>
                <a:rPr lang="en-US" altLang="cs-CZ" sz="1600" b="1"/>
                <a:t>Data</a:t>
              </a:r>
            </a:p>
          </p:txBody>
        </p:sp>
        <p:sp>
          <p:nvSpPr>
            <p:cNvPr id="7222" name="Line 131">
              <a:extLst>
                <a:ext uri="{FF2B5EF4-FFF2-40B4-BE49-F238E27FC236}">
                  <a16:creationId xmlns:a16="http://schemas.microsoft.com/office/drawing/2014/main" id="{5B139E58-B5C3-4F6F-BD5C-F9FFD60A8A02}"/>
                </a:ext>
              </a:extLst>
            </p:cNvPr>
            <p:cNvSpPr>
              <a:spLocks noChangeShapeType="1"/>
            </p:cNvSpPr>
            <p:nvPr/>
          </p:nvSpPr>
          <p:spPr bwMode="auto">
            <a:xfrm>
              <a:off x="1769" y="699"/>
              <a:ext cx="0" cy="297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56" name="Line 69">
            <a:extLst>
              <a:ext uri="{FF2B5EF4-FFF2-40B4-BE49-F238E27FC236}">
                <a16:creationId xmlns:a16="http://schemas.microsoft.com/office/drawing/2014/main" id="{40F7B336-40BD-4EEB-B9D9-CD647C97BFDF}"/>
              </a:ext>
            </a:extLst>
          </p:cNvPr>
          <p:cNvSpPr>
            <a:spLocks noChangeShapeType="1"/>
          </p:cNvSpPr>
          <p:nvPr/>
        </p:nvSpPr>
        <p:spPr bwMode="auto">
          <a:xfrm>
            <a:off x="4402138" y="5410200"/>
            <a:ext cx="3536950" cy="0"/>
          </a:xfrm>
          <a:prstGeom prst="line">
            <a:avLst/>
          </a:prstGeom>
          <a:noFill/>
          <a:ln w="57150">
            <a:solidFill>
              <a:srgbClr val="008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57" name="Line 70">
            <a:extLst>
              <a:ext uri="{FF2B5EF4-FFF2-40B4-BE49-F238E27FC236}">
                <a16:creationId xmlns:a16="http://schemas.microsoft.com/office/drawing/2014/main" id="{79EDB675-068E-4E31-8215-E8E2E987FC40}"/>
              </a:ext>
            </a:extLst>
          </p:cNvPr>
          <p:cNvSpPr>
            <a:spLocks noChangeShapeType="1"/>
          </p:cNvSpPr>
          <p:nvPr/>
        </p:nvSpPr>
        <p:spPr bwMode="auto">
          <a:xfrm flipV="1">
            <a:off x="4419600" y="1371600"/>
            <a:ext cx="3065463" cy="4568825"/>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58" name="Text Box 72">
            <a:extLst>
              <a:ext uri="{FF2B5EF4-FFF2-40B4-BE49-F238E27FC236}">
                <a16:creationId xmlns:a16="http://schemas.microsoft.com/office/drawing/2014/main" id="{27381DE7-AC12-494D-9FB4-30116327823B}"/>
              </a:ext>
            </a:extLst>
          </p:cNvPr>
          <p:cNvSpPr txBox="1">
            <a:spLocks noChangeArrowheads="1"/>
          </p:cNvSpPr>
          <p:nvPr/>
        </p:nvSpPr>
        <p:spPr bwMode="auto">
          <a:xfrm>
            <a:off x="5816600" y="4992688"/>
            <a:ext cx="15557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D = MR = AR</a:t>
            </a:r>
          </a:p>
        </p:txBody>
      </p:sp>
      <p:sp>
        <p:nvSpPr>
          <p:cNvPr id="59" name="Text Box 73">
            <a:extLst>
              <a:ext uri="{FF2B5EF4-FFF2-40B4-BE49-F238E27FC236}">
                <a16:creationId xmlns:a16="http://schemas.microsoft.com/office/drawing/2014/main" id="{F2AE13B1-F37C-45CC-A9B4-37F8B7566824}"/>
              </a:ext>
            </a:extLst>
          </p:cNvPr>
          <p:cNvSpPr txBox="1">
            <a:spLocks noChangeArrowheads="1"/>
          </p:cNvSpPr>
          <p:nvPr/>
        </p:nvSpPr>
        <p:spPr bwMode="auto">
          <a:xfrm>
            <a:off x="6570663" y="1208088"/>
            <a:ext cx="488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TR</a:t>
            </a:r>
          </a:p>
        </p:txBody>
      </p:sp>
      <p:sp>
        <p:nvSpPr>
          <p:cNvPr id="60" name="Text Box 74">
            <a:extLst>
              <a:ext uri="{FF2B5EF4-FFF2-40B4-BE49-F238E27FC236}">
                <a16:creationId xmlns:a16="http://schemas.microsoft.com/office/drawing/2014/main" id="{A8B560A4-BDCE-4138-AF03-92326A2B33B3}"/>
              </a:ext>
            </a:extLst>
          </p:cNvPr>
          <p:cNvSpPr txBox="1">
            <a:spLocks noChangeArrowheads="1"/>
          </p:cNvSpPr>
          <p:nvPr/>
        </p:nvSpPr>
        <p:spPr bwMode="auto">
          <a:xfrm>
            <a:off x="914400" y="2414588"/>
            <a:ext cx="354013"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2000" b="1">
                <a:solidFill>
                  <a:srgbClr val="000000"/>
                </a:solidFill>
              </a:rPr>
              <a:t>P</a:t>
            </a:r>
          </a:p>
        </p:txBody>
      </p:sp>
      <p:sp>
        <p:nvSpPr>
          <p:cNvPr id="61" name="Text Box 75">
            <a:extLst>
              <a:ext uri="{FF2B5EF4-FFF2-40B4-BE49-F238E27FC236}">
                <a16:creationId xmlns:a16="http://schemas.microsoft.com/office/drawing/2014/main" id="{A8DA768B-C840-4CC6-88A9-D9703C0892C3}"/>
              </a:ext>
            </a:extLst>
          </p:cNvPr>
          <p:cNvSpPr txBox="1">
            <a:spLocks noChangeArrowheads="1"/>
          </p:cNvSpPr>
          <p:nvPr/>
        </p:nvSpPr>
        <p:spPr bwMode="auto">
          <a:xfrm>
            <a:off x="1371600" y="2414588"/>
            <a:ext cx="500063"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2000" b="1">
                <a:solidFill>
                  <a:srgbClr val="000000"/>
                </a:solidFill>
              </a:rPr>
              <a:t>Q</a:t>
            </a:r>
            <a:r>
              <a:rPr lang="en-US" altLang="cs-CZ" sz="2000" b="1" baseline="-25000">
                <a:solidFill>
                  <a:srgbClr val="000000"/>
                </a:solidFill>
              </a:rPr>
              <a:t>D</a:t>
            </a:r>
          </a:p>
        </p:txBody>
      </p:sp>
      <p:sp>
        <p:nvSpPr>
          <p:cNvPr id="62" name="Text Box 76">
            <a:extLst>
              <a:ext uri="{FF2B5EF4-FFF2-40B4-BE49-F238E27FC236}">
                <a16:creationId xmlns:a16="http://schemas.microsoft.com/office/drawing/2014/main" id="{22CDDEA1-14AD-4042-A003-BADF566DDF9E}"/>
              </a:ext>
            </a:extLst>
          </p:cNvPr>
          <p:cNvSpPr txBox="1">
            <a:spLocks noChangeArrowheads="1"/>
          </p:cNvSpPr>
          <p:nvPr/>
        </p:nvSpPr>
        <p:spPr bwMode="auto">
          <a:xfrm>
            <a:off x="1981200" y="2414588"/>
            <a:ext cx="523875"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2000" b="1">
                <a:solidFill>
                  <a:srgbClr val="000000"/>
                </a:solidFill>
              </a:rPr>
              <a:t>TR</a:t>
            </a:r>
            <a:endParaRPr lang="en-US" altLang="cs-CZ" sz="2000" b="1" baseline="-25000">
              <a:solidFill>
                <a:srgbClr val="000000"/>
              </a:solidFill>
            </a:endParaRPr>
          </a:p>
        </p:txBody>
      </p:sp>
      <p:sp>
        <p:nvSpPr>
          <p:cNvPr id="63" name="Text Box 77">
            <a:extLst>
              <a:ext uri="{FF2B5EF4-FFF2-40B4-BE49-F238E27FC236}">
                <a16:creationId xmlns:a16="http://schemas.microsoft.com/office/drawing/2014/main" id="{66A81AAC-6720-4ED1-9B87-169D841C7B9A}"/>
              </a:ext>
            </a:extLst>
          </p:cNvPr>
          <p:cNvSpPr txBox="1">
            <a:spLocks noChangeArrowheads="1"/>
          </p:cNvSpPr>
          <p:nvPr/>
        </p:nvSpPr>
        <p:spPr bwMode="auto">
          <a:xfrm>
            <a:off x="2590800" y="2414588"/>
            <a:ext cx="579438"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2000" b="1">
                <a:solidFill>
                  <a:srgbClr val="000000"/>
                </a:solidFill>
              </a:rPr>
              <a:t>MR</a:t>
            </a:r>
            <a:endParaRPr lang="en-US" altLang="cs-CZ" sz="2000" b="1" baseline="-25000">
              <a:solidFill>
                <a:srgbClr val="000000"/>
              </a:solidFill>
            </a:endParaRPr>
          </a:p>
        </p:txBody>
      </p:sp>
      <p:sp>
        <p:nvSpPr>
          <p:cNvPr id="64" name="Text Box 80">
            <a:extLst>
              <a:ext uri="{FF2B5EF4-FFF2-40B4-BE49-F238E27FC236}">
                <a16:creationId xmlns:a16="http://schemas.microsoft.com/office/drawing/2014/main" id="{CB2691ED-692D-4DBD-A5BD-D5167D9220E2}"/>
              </a:ext>
            </a:extLst>
          </p:cNvPr>
          <p:cNvSpPr txBox="1">
            <a:spLocks noChangeArrowheads="1"/>
          </p:cNvSpPr>
          <p:nvPr/>
        </p:nvSpPr>
        <p:spPr bwMode="auto">
          <a:xfrm>
            <a:off x="1187450" y="2925763"/>
            <a:ext cx="635000" cy="304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p:txBody>
      </p:sp>
      <p:sp>
        <p:nvSpPr>
          <p:cNvPr id="65" name="Text Box 81">
            <a:extLst>
              <a:ext uri="{FF2B5EF4-FFF2-40B4-BE49-F238E27FC236}">
                <a16:creationId xmlns:a16="http://schemas.microsoft.com/office/drawing/2014/main" id="{4D35D685-BA8F-493F-9471-CAEF7A324BE8}"/>
              </a:ext>
            </a:extLst>
          </p:cNvPr>
          <p:cNvSpPr txBox="1">
            <a:spLocks noChangeArrowheads="1"/>
          </p:cNvSpPr>
          <p:nvPr/>
        </p:nvSpPr>
        <p:spPr bwMode="auto">
          <a:xfrm>
            <a:off x="803275" y="2925763"/>
            <a:ext cx="409575" cy="304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lnSpc>
                <a:spcPct val="110000"/>
              </a:lnSpc>
            </a:pPr>
            <a:r>
              <a:rPr lang="en-US" altLang="cs-CZ" sz="1600" b="1"/>
              <a:t>0</a:t>
            </a:r>
          </a:p>
          <a:p>
            <a:pPr algn="r" eaLnBrk="1" hangingPunct="1">
              <a:lnSpc>
                <a:spcPct val="110000"/>
              </a:lnSpc>
            </a:pPr>
            <a:r>
              <a:rPr lang="en-US" altLang="cs-CZ" sz="1600" b="1"/>
              <a:t>1</a:t>
            </a:r>
          </a:p>
          <a:p>
            <a:pPr algn="r" eaLnBrk="1" hangingPunct="1">
              <a:lnSpc>
                <a:spcPct val="110000"/>
              </a:lnSpc>
            </a:pPr>
            <a:r>
              <a:rPr lang="en-US" altLang="cs-CZ" sz="1600" b="1"/>
              <a:t>2</a:t>
            </a:r>
          </a:p>
          <a:p>
            <a:pPr algn="r" eaLnBrk="1" hangingPunct="1">
              <a:lnSpc>
                <a:spcPct val="110000"/>
              </a:lnSpc>
            </a:pPr>
            <a:r>
              <a:rPr lang="en-US" altLang="cs-CZ" sz="1600" b="1"/>
              <a:t>3</a:t>
            </a:r>
          </a:p>
          <a:p>
            <a:pPr algn="r" eaLnBrk="1" hangingPunct="1">
              <a:lnSpc>
                <a:spcPct val="110000"/>
              </a:lnSpc>
            </a:pPr>
            <a:r>
              <a:rPr lang="en-US" altLang="cs-CZ" sz="1600" b="1"/>
              <a:t>4</a:t>
            </a:r>
          </a:p>
          <a:p>
            <a:pPr algn="r" eaLnBrk="1" hangingPunct="1">
              <a:lnSpc>
                <a:spcPct val="110000"/>
              </a:lnSpc>
            </a:pPr>
            <a:r>
              <a:rPr lang="en-US" altLang="cs-CZ" sz="1600" b="1"/>
              <a:t>5</a:t>
            </a:r>
          </a:p>
          <a:p>
            <a:pPr algn="r" eaLnBrk="1" hangingPunct="1">
              <a:lnSpc>
                <a:spcPct val="110000"/>
              </a:lnSpc>
            </a:pPr>
            <a:r>
              <a:rPr lang="en-US" altLang="cs-CZ" sz="1600" b="1"/>
              <a:t>6</a:t>
            </a:r>
          </a:p>
          <a:p>
            <a:pPr algn="r" eaLnBrk="1" hangingPunct="1">
              <a:lnSpc>
                <a:spcPct val="110000"/>
              </a:lnSpc>
            </a:pPr>
            <a:r>
              <a:rPr lang="en-US" altLang="cs-CZ" sz="1600" b="1"/>
              <a:t>7</a:t>
            </a:r>
          </a:p>
          <a:p>
            <a:pPr algn="r" eaLnBrk="1" hangingPunct="1">
              <a:lnSpc>
                <a:spcPct val="110000"/>
              </a:lnSpc>
            </a:pPr>
            <a:r>
              <a:rPr lang="en-US" altLang="cs-CZ" sz="1600" b="1"/>
              <a:t>8</a:t>
            </a:r>
          </a:p>
          <a:p>
            <a:pPr algn="r" eaLnBrk="1" hangingPunct="1">
              <a:lnSpc>
                <a:spcPct val="110000"/>
              </a:lnSpc>
            </a:pPr>
            <a:r>
              <a:rPr lang="en-US" altLang="cs-CZ" sz="1600" b="1"/>
              <a:t>9</a:t>
            </a:r>
          </a:p>
          <a:p>
            <a:pPr algn="r" eaLnBrk="1" hangingPunct="1">
              <a:lnSpc>
                <a:spcPct val="110000"/>
              </a:lnSpc>
            </a:pPr>
            <a:r>
              <a:rPr lang="en-US" altLang="cs-CZ" sz="1600" b="1"/>
              <a:t>10</a:t>
            </a:r>
          </a:p>
        </p:txBody>
      </p:sp>
      <p:sp>
        <p:nvSpPr>
          <p:cNvPr id="66" name="Text Box 82">
            <a:extLst>
              <a:ext uri="{FF2B5EF4-FFF2-40B4-BE49-F238E27FC236}">
                <a16:creationId xmlns:a16="http://schemas.microsoft.com/office/drawing/2014/main" id="{111AA58B-0BBB-45F2-ACB2-DE48E0C3D3ED}"/>
              </a:ext>
            </a:extLst>
          </p:cNvPr>
          <p:cNvSpPr txBox="1">
            <a:spLocks noChangeArrowheads="1"/>
          </p:cNvSpPr>
          <p:nvPr/>
        </p:nvSpPr>
        <p:spPr bwMode="auto">
          <a:xfrm>
            <a:off x="1809750" y="2925763"/>
            <a:ext cx="635000" cy="304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lnSpc>
                <a:spcPct val="110000"/>
              </a:lnSpc>
            </a:pPr>
            <a:r>
              <a:rPr lang="en-US" altLang="cs-CZ" sz="1600" b="1"/>
              <a:t>$0</a:t>
            </a:r>
          </a:p>
          <a:p>
            <a:pPr algn="r" eaLnBrk="1" hangingPunct="1">
              <a:lnSpc>
                <a:spcPct val="110000"/>
              </a:lnSpc>
            </a:pPr>
            <a:r>
              <a:rPr lang="en-US" altLang="cs-CZ" sz="1600" b="1"/>
              <a:t>131</a:t>
            </a:r>
          </a:p>
          <a:p>
            <a:pPr algn="r" eaLnBrk="1" hangingPunct="1">
              <a:lnSpc>
                <a:spcPct val="110000"/>
              </a:lnSpc>
            </a:pPr>
            <a:r>
              <a:rPr lang="en-US" altLang="cs-CZ" sz="1600" b="1"/>
              <a:t>262</a:t>
            </a:r>
          </a:p>
          <a:p>
            <a:pPr algn="r" eaLnBrk="1" hangingPunct="1">
              <a:lnSpc>
                <a:spcPct val="110000"/>
              </a:lnSpc>
            </a:pPr>
            <a:r>
              <a:rPr lang="en-US" altLang="cs-CZ" sz="1600" b="1"/>
              <a:t>393</a:t>
            </a:r>
          </a:p>
          <a:p>
            <a:pPr algn="r" eaLnBrk="1" hangingPunct="1">
              <a:lnSpc>
                <a:spcPct val="110000"/>
              </a:lnSpc>
            </a:pPr>
            <a:r>
              <a:rPr lang="en-US" altLang="cs-CZ" sz="1600" b="1"/>
              <a:t>524</a:t>
            </a:r>
          </a:p>
          <a:p>
            <a:pPr algn="r" eaLnBrk="1" hangingPunct="1">
              <a:lnSpc>
                <a:spcPct val="110000"/>
              </a:lnSpc>
            </a:pPr>
            <a:r>
              <a:rPr lang="en-US" altLang="cs-CZ" sz="1600" b="1"/>
              <a:t>655</a:t>
            </a:r>
          </a:p>
          <a:p>
            <a:pPr algn="r" eaLnBrk="1" hangingPunct="1">
              <a:lnSpc>
                <a:spcPct val="110000"/>
              </a:lnSpc>
            </a:pPr>
            <a:r>
              <a:rPr lang="en-US" altLang="cs-CZ" sz="1600" b="1"/>
              <a:t>786</a:t>
            </a:r>
          </a:p>
          <a:p>
            <a:pPr algn="r" eaLnBrk="1" hangingPunct="1">
              <a:lnSpc>
                <a:spcPct val="110000"/>
              </a:lnSpc>
            </a:pPr>
            <a:r>
              <a:rPr lang="en-US" altLang="cs-CZ" sz="1600" b="1"/>
              <a:t>917</a:t>
            </a:r>
          </a:p>
          <a:p>
            <a:pPr algn="r" eaLnBrk="1" hangingPunct="1">
              <a:lnSpc>
                <a:spcPct val="110000"/>
              </a:lnSpc>
            </a:pPr>
            <a:r>
              <a:rPr lang="en-US" altLang="cs-CZ" sz="1600" b="1"/>
              <a:t>1048</a:t>
            </a:r>
          </a:p>
          <a:p>
            <a:pPr algn="r" eaLnBrk="1" hangingPunct="1">
              <a:lnSpc>
                <a:spcPct val="110000"/>
              </a:lnSpc>
            </a:pPr>
            <a:r>
              <a:rPr lang="en-US" altLang="cs-CZ" sz="1600" b="1"/>
              <a:t>1179</a:t>
            </a:r>
          </a:p>
          <a:p>
            <a:pPr algn="r" eaLnBrk="1" hangingPunct="1">
              <a:lnSpc>
                <a:spcPct val="110000"/>
              </a:lnSpc>
            </a:pPr>
            <a:r>
              <a:rPr lang="en-US" altLang="cs-CZ" sz="1600" b="1"/>
              <a:t>1310</a:t>
            </a:r>
          </a:p>
        </p:txBody>
      </p:sp>
      <p:sp>
        <p:nvSpPr>
          <p:cNvPr id="67" name="Text Box 83">
            <a:extLst>
              <a:ext uri="{FF2B5EF4-FFF2-40B4-BE49-F238E27FC236}">
                <a16:creationId xmlns:a16="http://schemas.microsoft.com/office/drawing/2014/main" id="{DDA74D89-557B-4900-88AF-0CF3947E8740}"/>
              </a:ext>
            </a:extLst>
          </p:cNvPr>
          <p:cNvSpPr txBox="1">
            <a:spLocks noChangeArrowheads="1"/>
          </p:cNvSpPr>
          <p:nvPr/>
        </p:nvSpPr>
        <p:spPr bwMode="auto">
          <a:xfrm>
            <a:off x="2606675" y="3078163"/>
            <a:ext cx="635000"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a:p>
            <a:pPr algn="r" eaLnBrk="1" hangingPunct="1">
              <a:lnSpc>
                <a:spcPct val="110000"/>
              </a:lnSpc>
            </a:pPr>
            <a:r>
              <a:rPr lang="en-US" altLang="cs-CZ" sz="1600" b="1"/>
              <a:t>131</a:t>
            </a:r>
          </a:p>
        </p:txBody>
      </p:sp>
      <p:grpSp>
        <p:nvGrpSpPr>
          <p:cNvPr id="3" name="Group 130">
            <a:extLst>
              <a:ext uri="{FF2B5EF4-FFF2-40B4-BE49-F238E27FC236}">
                <a16:creationId xmlns:a16="http://schemas.microsoft.com/office/drawing/2014/main" id="{C157F332-F164-423E-B236-90EC37266884}"/>
              </a:ext>
            </a:extLst>
          </p:cNvPr>
          <p:cNvGrpSpPr>
            <a:grpSpLocks/>
          </p:cNvGrpSpPr>
          <p:nvPr/>
        </p:nvGrpSpPr>
        <p:grpSpPr bwMode="auto">
          <a:xfrm>
            <a:off x="2341563" y="3052763"/>
            <a:ext cx="327025" cy="2800350"/>
            <a:chOff x="2035" y="1637"/>
            <a:chExt cx="206" cy="1764"/>
          </a:xfrm>
        </p:grpSpPr>
        <p:grpSp>
          <p:nvGrpSpPr>
            <p:cNvPr id="7189" name="Group 87">
              <a:extLst>
                <a:ext uri="{FF2B5EF4-FFF2-40B4-BE49-F238E27FC236}">
                  <a16:creationId xmlns:a16="http://schemas.microsoft.com/office/drawing/2014/main" id="{B80C1056-362E-4D86-9986-E9F4ABBA4B98}"/>
                </a:ext>
              </a:extLst>
            </p:cNvPr>
            <p:cNvGrpSpPr>
              <a:grpSpLocks/>
            </p:cNvGrpSpPr>
            <p:nvPr/>
          </p:nvGrpSpPr>
          <p:grpSpPr bwMode="auto">
            <a:xfrm>
              <a:off x="2035" y="1637"/>
              <a:ext cx="206" cy="231"/>
              <a:chOff x="2035" y="1637"/>
              <a:chExt cx="206" cy="231"/>
            </a:xfrm>
          </p:grpSpPr>
          <p:sp>
            <p:nvSpPr>
              <p:cNvPr id="7217" name="Text Box 85">
                <a:extLst>
                  <a:ext uri="{FF2B5EF4-FFF2-40B4-BE49-F238E27FC236}">
                    <a16:creationId xmlns:a16="http://schemas.microsoft.com/office/drawing/2014/main" id="{DF37A14F-CCBA-44AA-A346-DA4E8158C955}"/>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18" name="Line 86">
                <a:extLst>
                  <a:ext uri="{FF2B5EF4-FFF2-40B4-BE49-F238E27FC236}">
                    <a16:creationId xmlns:a16="http://schemas.microsoft.com/office/drawing/2014/main" id="{AD8606A7-F462-4BC1-AEFC-5531446E9F22}"/>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0" name="Group 88">
              <a:extLst>
                <a:ext uri="{FF2B5EF4-FFF2-40B4-BE49-F238E27FC236}">
                  <a16:creationId xmlns:a16="http://schemas.microsoft.com/office/drawing/2014/main" id="{4422FEBD-BBE8-4D32-9309-D96808F2731F}"/>
                </a:ext>
              </a:extLst>
            </p:cNvPr>
            <p:cNvGrpSpPr>
              <a:grpSpLocks/>
            </p:cNvGrpSpPr>
            <p:nvPr/>
          </p:nvGrpSpPr>
          <p:grpSpPr bwMode="auto">
            <a:xfrm>
              <a:off x="2035" y="1808"/>
              <a:ext cx="206" cy="231"/>
              <a:chOff x="2035" y="1637"/>
              <a:chExt cx="206" cy="231"/>
            </a:xfrm>
          </p:grpSpPr>
          <p:sp>
            <p:nvSpPr>
              <p:cNvPr id="7215" name="Text Box 89">
                <a:extLst>
                  <a:ext uri="{FF2B5EF4-FFF2-40B4-BE49-F238E27FC236}">
                    <a16:creationId xmlns:a16="http://schemas.microsoft.com/office/drawing/2014/main" id="{C53FC684-E05D-4275-BDE1-014A3847F4A5}"/>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16" name="Line 90">
                <a:extLst>
                  <a:ext uri="{FF2B5EF4-FFF2-40B4-BE49-F238E27FC236}">
                    <a16:creationId xmlns:a16="http://schemas.microsoft.com/office/drawing/2014/main" id="{1C28C711-D2B4-4ADC-8084-CD56FC05C679}"/>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1" name="Group 106">
              <a:extLst>
                <a:ext uri="{FF2B5EF4-FFF2-40B4-BE49-F238E27FC236}">
                  <a16:creationId xmlns:a16="http://schemas.microsoft.com/office/drawing/2014/main" id="{B8EA2C5B-405F-495F-AEF9-3904E7BD64D1}"/>
                </a:ext>
              </a:extLst>
            </p:cNvPr>
            <p:cNvGrpSpPr>
              <a:grpSpLocks/>
            </p:cNvGrpSpPr>
            <p:nvPr/>
          </p:nvGrpSpPr>
          <p:grpSpPr bwMode="auto">
            <a:xfrm>
              <a:off x="2035" y="1970"/>
              <a:ext cx="206" cy="231"/>
              <a:chOff x="2035" y="1637"/>
              <a:chExt cx="206" cy="231"/>
            </a:xfrm>
          </p:grpSpPr>
          <p:sp>
            <p:nvSpPr>
              <p:cNvPr id="7213" name="Text Box 107">
                <a:extLst>
                  <a:ext uri="{FF2B5EF4-FFF2-40B4-BE49-F238E27FC236}">
                    <a16:creationId xmlns:a16="http://schemas.microsoft.com/office/drawing/2014/main" id="{247270EA-F4B8-432F-9671-EF7352CBA5BD}"/>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14" name="Line 108">
                <a:extLst>
                  <a:ext uri="{FF2B5EF4-FFF2-40B4-BE49-F238E27FC236}">
                    <a16:creationId xmlns:a16="http://schemas.microsoft.com/office/drawing/2014/main" id="{CAC819F9-9600-432F-9D73-CBACB0B171A4}"/>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2" name="Group 109">
              <a:extLst>
                <a:ext uri="{FF2B5EF4-FFF2-40B4-BE49-F238E27FC236}">
                  <a16:creationId xmlns:a16="http://schemas.microsoft.com/office/drawing/2014/main" id="{C5CC34E0-780C-4B98-8C81-67AB710E498C}"/>
                </a:ext>
              </a:extLst>
            </p:cNvPr>
            <p:cNvGrpSpPr>
              <a:grpSpLocks/>
            </p:cNvGrpSpPr>
            <p:nvPr/>
          </p:nvGrpSpPr>
          <p:grpSpPr bwMode="auto">
            <a:xfrm>
              <a:off x="2035" y="2135"/>
              <a:ext cx="206" cy="231"/>
              <a:chOff x="2035" y="1637"/>
              <a:chExt cx="206" cy="231"/>
            </a:xfrm>
          </p:grpSpPr>
          <p:sp>
            <p:nvSpPr>
              <p:cNvPr id="7211" name="Text Box 110">
                <a:extLst>
                  <a:ext uri="{FF2B5EF4-FFF2-40B4-BE49-F238E27FC236}">
                    <a16:creationId xmlns:a16="http://schemas.microsoft.com/office/drawing/2014/main" id="{73701DAF-E63C-42F4-BC01-96539AF55C43}"/>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12" name="Line 111">
                <a:extLst>
                  <a:ext uri="{FF2B5EF4-FFF2-40B4-BE49-F238E27FC236}">
                    <a16:creationId xmlns:a16="http://schemas.microsoft.com/office/drawing/2014/main" id="{40CF82DA-9DAB-4494-8FB7-77115BBD2FF7}"/>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3" name="Group 112">
              <a:extLst>
                <a:ext uri="{FF2B5EF4-FFF2-40B4-BE49-F238E27FC236}">
                  <a16:creationId xmlns:a16="http://schemas.microsoft.com/office/drawing/2014/main" id="{D5E011D5-9DF7-4936-B496-AC607654F6B1}"/>
                </a:ext>
              </a:extLst>
            </p:cNvPr>
            <p:cNvGrpSpPr>
              <a:grpSpLocks/>
            </p:cNvGrpSpPr>
            <p:nvPr/>
          </p:nvGrpSpPr>
          <p:grpSpPr bwMode="auto">
            <a:xfrm>
              <a:off x="2035" y="2300"/>
              <a:ext cx="206" cy="231"/>
              <a:chOff x="2035" y="1637"/>
              <a:chExt cx="206" cy="231"/>
            </a:xfrm>
          </p:grpSpPr>
          <p:sp>
            <p:nvSpPr>
              <p:cNvPr id="7209" name="Text Box 113">
                <a:extLst>
                  <a:ext uri="{FF2B5EF4-FFF2-40B4-BE49-F238E27FC236}">
                    <a16:creationId xmlns:a16="http://schemas.microsoft.com/office/drawing/2014/main" id="{DB2DB487-67F2-4284-96D6-7DD57ACDCC63}"/>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10" name="Line 114">
                <a:extLst>
                  <a:ext uri="{FF2B5EF4-FFF2-40B4-BE49-F238E27FC236}">
                    <a16:creationId xmlns:a16="http://schemas.microsoft.com/office/drawing/2014/main" id="{80D69EB9-A4B7-4EFD-B6A6-E1EBB4564FF1}"/>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4" name="Group 115">
              <a:extLst>
                <a:ext uri="{FF2B5EF4-FFF2-40B4-BE49-F238E27FC236}">
                  <a16:creationId xmlns:a16="http://schemas.microsoft.com/office/drawing/2014/main" id="{8A78773C-CC1E-45AC-8213-3274CDC6BF61}"/>
                </a:ext>
              </a:extLst>
            </p:cNvPr>
            <p:cNvGrpSpPr>
              <a:grpSpLocks/>
            </p:cNvGrpSpPr>
            <p:nvPr/>
          </p:nvGrpSpPr>
          <p:grpSpPr bwMode="auto">
            <a:xfrm>
              <a:off x="2035" y="2474"/>
              <a:ext cx="206" cy="231"/>
              <a:chOff x="2035" y="1637"/>
              <a:chExt cx="206" cy="231"/>
            </a:xfrm>
          </p:grpSpPr>
          <p:sp>
            <p:nvSpPr>
              <p:cNvPr id="7207" name="Text Box 116">
                <a:extLst>
                  <a:ext uri="{FF2B5EF4-FFF2-40B4-BE49-F238E27FC236}">
                    <a16:creationId xmlns:a16="http://schemas.microsoft.com/office/drawing/2014/main" id="{53E7FEC3-9BC4-4324-8521-FB743E28EEFB}"/>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08" name="Line 117">
                <a:extLst>
                  <a:ext uri="{FF2B5EF4-FFF2-40B4-BE49-F238E27FC236}">
                    <a16:creationId xmlns:a16="http://schemas.microsoft.com/office/drawing/2014/main" id="{C57FAFD3-5C8F-48EF-AA65-6CFAD915C409}"/>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5" name="Group 118">
              <a:extLst>
                <a:ext uri="{FF2B5EF4-FFF2-40B4-BE49-F238E27FC236}">
                  <a16:creationId xmlns:a16="http://schemas.microsoft.com/office/drawing/2014/main" id="{8DF42BD8-6EB1-4A8D-A61F-7F86011FCCF1}"/>
                </a:ext>
              </a:extLst>
            </p:cNvPr>
            <p:cNvGrpSpPr>
              <a:grpSpLocks/>
            </p:cNvGrpSpPr>
            <p:nvPr/>
          </p:nvGrpSpPr>
          <p:grpSpPr bwMode="auto">
            <a:xfrm>
              <a:off x="2035" y="2648"/>
              <a:ext cx="206" cy="231"/>
              <a:chOff x="2035" y="1637"/>
              <a:chExt cx="206" cy="231"/>
            </a:xfrm>
          </p:grpSpPr>
          <p:sp>
            <p:nvSpPr>
              <p:cNvPr id="7205" name="Text Box 119">
                <a:extLst>
                  <a:ext uri="{FF2B5EF4-FFF2-40B4-BE49-F238E27FC236}">
                    <a16:creationId xmlns:a16="http://schemas.microsoft.com/office/drawing/2014/main" id="{4490CE64-A78D-4558-AC5E-CE7ADD160306}"/>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06" name="Line 120">
                <a:extLst>
                  <a:ext uri="{FF2B5EF4-FFF2-40B4-BE49-F238E27FC236}">
                    <a16:creationId xmlns:a16="http://schemas.microsoft.com/office/drawing/2014/main" id="{5F69703A-0650-4646-A043-BEFA4EDECBFD}"/>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6" name="Group 121">
              <a:extLst>
                <a:ext uri="{FF2B5EF4-FFF2-40B4-BE49-F238E27FC236}">
                  <a16:creationId xmlns:a16="http://schemas.microsoft.com/office/drawing/2014/main" id="{05FEC7D4-7C5B-4C9F-889D-FA9B02A7F5DE}"/>
                </a:ext>
              </a:extLst>
            </p:cNvPr>
            <p:cNvGrpSpPr>
              <a:grpSpLocks/>
            </p:cNvGrpSpPr>
            <p:nvPr/>
          </p:nvGrpSpPr>
          <p:grpSpPr bwMode="auto">
            <a:xfrm>
              <a:off x="2035" y="2822"/>
              <a:ext cx="206" cy="231"/>
              <a:chOff x="2035" y="1637"/>
              <a:chExt cx="206" cy="231"/>
            </a:xfrm>
          </p:grpSpPr>
          <p:sp>
            <p:nvSpPr>
              <p:cNvPr id="7203" name="Text Box 122">
                <a:extLst>
                  <a:ext uri="{FF2B5EF4-FFF2-40B4-BE49-F238E27FC236}">
                    <a16:creationId xmlns:a16="http://schemas.microsoft.com/office/drawing/2014/main" id="{CCB94285-544E-405E-89E7-0331E89041B0}"/>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04" name="Line 123">
                <a:extLst>
                  <a:ext uri="{FF2B5EF4-FFF2-40B4-BE49-F238E27FC236}">
                    <a16:creationId xmlns:a16="http://schemas.microsoft.com/office/drawing/2014/main" id="{84000C1C-5580-42C4-9945-C9010E67E22E}"/>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7" name="Group 124">
              <a:extLst>
                <a:ext uri="{FF2B5EF4-FFF2-40B4-BE49-F238E27FC236}">
                  <a16:creationId xmlns:a16="http://schemas.microsoft.com/office/drawing/2014/main" id="{813B2091-DAC2-4141-8E0D-4D8DD8C72094}"/>
                </a:ext>
              </a:extLst>
            </p:cNvPr>
            <p:cNvGrpSpPr>
              <a:grpSpLocks/>
            </p:cNvGrpSpPr>
            <p:nvPr/>
          </p:nvGrpSpPr>
          <p:grpSpPr bwMode="auto">
            <a:xfrm>
              <a:off x="2035" y="2996"/>
              <a:ext cx="206" cy="231"/>
              <a:chOff x="2035" y="1637"/>
              <a:chExt cx="206" cy="231"/>
            </a:xfrm>
          </p:grpSpPr>
          <p:sp>
            <p:nvSpPr>
              <p:cNvPr id="7201" name="Text Box 125">
                <a:extLst>
                  <a:ext uri="{FF2B5EF4-FFF2-40B4-BE49-F238E27FC236}">
                    <a16:creationId xmlns:a16="http://schemas.microsoft.com/office/drawing/2014/main" id="{5368856E-244C-4015-92FF-06CDB98EC9F8}"/>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02" name="Line 126">
                <a:extLst>
                  <a:ext uri="{FF2B5EF4-FFF2-40B4-BE49-F238E27FC236}">
                    <a16:creationId xmlns:a16="http://schemas.microsoft.com/office/drawing/2014/main" id="{4C034F26-0266-4E3E-9023-EE058588691C}"/>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7198" name="Group 127">
              <a:extLst>
                <a:ext uri="{FF2B5EF4-FFF2-40B4-BE49-F238E27FC236}">
                  <a16:creationId xmlns:a16="http://schemas.microsoft.com/office/drawing/2014/main" id="{8B6E9139-B17D-4838-ADD8-F75B4B98173D}"/>
                </a:ext>
              </a:extLst>
            </p:cNvPr>
            <p:cNvGrpSpPr>
              <a:grpSpLocks/>
            </p:cNvGrpSpPr>
            <p:nvPr/>
          </p:nvGrpSpPr>
          <p:grpSpPr bwMode="auto">
            <a:xfrm>
              <a:off x="2035" y="3170"/>
              <a:ext cx="206" cy="231"/>
              <a:chOff x="2035" y="1637"/>
              <a:chExt cx="206" cy="231"/>
            </a:xfrm>
          </p:grpSpPr>
          <p:sp>
            <p:nvSpPr>
              <p:cNvPr id="7199" name="Text Box 128">
                <a:extLst>
                  <a:ext uri="{FF2B5EF4-FFF2-40B4-BE49-F238E27FC236}">
                    <a16:creationId xmlns:a16="http://schemas.microsoft.com/office/drawing/2014/main" id="{0899C0D9-02E4-4D5D-9EF6-51438F562DCC}"/>
                  </a:ext>
                </a:extLst>
              </p:cNvPr>
              <p:cNvSpPr txBox="1">
                <a:spLocks noChangeArrowheads="1"/>
              </p:cNvSpPr>
              <p:nvPr/>
            </p:nvSpPr>
            <p:spPr bwMode="auto">
              <a:xfrm>
                <a:off x="2035" y="1637"/>
                <a:ext cx="16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a:t>
                </a:r>
              </a:p>
            </p:txBody>
          </p:sp>
          <p:sp>
            <p:nvSpPr>
              <p:cNvPr id="7200" name="Line 129">
                <a:extLst>
                  <a:ext uri="{FF2B5EF4-FFF2-40B4-BE49-F238E27FC236}">
                    <a16:creationId xmlns:a16="http://schemas.microsoft.com/office/drawing/2014/main" id="{2576D331-4CE8-4A38-A34B-C6A01FD2A30A}"/>
                  </a:ext>
                </a:extLst>
              </p:cNvPr>
              <p:cNvSpPr>
                <a:spLocks noChangeShapeType="1"/>
              </p:cNvSpPr>
              <p:nvPr/>
            </p:nvSpPr>
            <p:spPr bwMode="auto">
              <a:xfrm>
                <a:off x="2129" y="1766"/>
                <a:ext cx="11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cs-CZ"/>
              </a:p>
            </p:txBody>
          </p:sp>
        </p:grpSp>
      </p:grpSp>
      <p:sp>
        <p:nvSpPr>
          <p:cNvPr id="1035" name="Text Box 11">
            <a:extLst>
              <a:ext uri="{FF2B5EF4-FFF2-40B4-BE49-F238E27FC236}">
                <a16:creationId xmlns:a16="http://schemas.microsoft.com/office/drawing/2014/main" id="{1060A8DB-03C0-4BFA-88C7-988E13A85382}"/>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5ABEE53C-38FA-472F-8306-0398533F01DA}" type="slidenum">
              <a:rPr lang="en-US" altLang="cs-CZ" sz="1400">
                <a:solidFill>
                  <a:schemeClr val="bg1"/>
                </a:solidFill>
                <a:cs typeface="Arial" panose="020B0604020202020204" pitchFamily="34" charset="0"/>
              </a:rPr>
              <a:pPr eaLnBrk="1" hangingPunct="1"/>
              <a:t>6</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1" presetClass="entr" presetSubtype="0" fill="hold" grpId="0" nodeType="afterEffect">
                                  <p:stCondLst>
                                    <p:cond delay="0"/>
                                  </p:stCondLst>
                                  <p:childTnLst>
                                    <p:set>
                                      <p:cBhvr>
                                        <p:cTn id="11" dur="1" fill="hold">
                                          <p:stCondLst>
                                            <p:cond delay="0"/>
                                          </p:stCondLst>
                                        </p:cTn>
                                        <p:tgtEl>
                                          <p:spTgt spid="60"/>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61"/>
                                        </p:tgtEl>
                                        <p:attrNameLst>
                                          <p:attrName>style.visibility</p:attrName>
                                        </p:attrNameLst>
                                      </p:cBhvr>
                                      <p:to>
                                        <p:strVal val="visible"/>
                                      </p:to>
                                    </p:set>
                                  </p:childTnLst>
                                </p:cTn>
                              </p:par>
                            </p:childTnLst>
                          </p:cTn>
                        </p:par>
                        <p:par>
                          <p:cTn id="14" fill="hold" nodeType="afterGroup">
                            <p:stCondLst>
                              <p:cond delay="1000"/>
                            </p:stCondLst>
                            <p:childTnLst>
                              <p:par>
                                <p:cTn id="15" presetID="22" presetClass="entr" presetSubtype="1" fill="hold" grpId="0" nodeType="after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wipe(up)">
                                      <p:cBhvr>
                                        <p:cTn id="17" dur="1000"/>
                                        <p:tgtEl>
                                          <p:spTgt spid="64"/>
                                        </p:tgtEl>
                                      </p:cBhvr>
                                    </p:animEffect>
                                  </p:childTnLst>
                                </p:cTn>
                              </p:par>
                              <p:par>
                                <p:cTn id="18" presetID="22" presetClass="entr" presetSubtype="1" fill="hold" grpId="0" nodeType="withEffect">
                                  <p:stCondLst>
                                    <p:cond delay="0"/>
                                  </p:stCondLst>
                                  <p:childTnLst>
                                    <p:set>
                                      <p:cBhvr>
                                        <p:cTn id="19" dur="1" fill="hold">
                                          <p:stCondLst>
                                            <p:cond delay="0"/>
                                          </p:stCondLst>
                                        </p:cTn>
                                        <p:tgtEl>
                                          <p:spTgt spid="65"/>
                                        </p:tgtEl>
                                        <p:attrNameLst>
                                          <p:attrName>style.visibility</p:attrName>
                                        </p:attrNameLst>
                                      </p:cBhvr>
                                      <p:to>
                                        <p:strVal val="visible"/>
                                      </p:to>
                                    </p:set>
                                    <p:animEffect transition="in" filter="wipe(up)">
                                      <p:cBhvr>
                                        <p:cTn id="20" dur="1000"/>
                                        <p:tgtEl>
                                          <p:spTgt spid="65"/>
                                        </p:tgtEl>
                                      </p:cBhvr>
                                    </p:animEffect>
                                  </p:childTnLst>
                                </p:cTn>
                              </p:par>
                            </p:childTnLst>
                          </p:cTn>
                        </p:par>
                        <p:par>
                          <p:cTn id="21" fill="hold" nodeType="afterGroup">
                            <p:stCondLst>
                              <p:cond delay="2000"/>
                            </p:stCondLst>
                            <p:childTnLst>
                              <p:par>
                                <p:cTn id="22" presetID="22" presetClass="entr" presetSubtype="8" fill="hold" nodeType="afterEffect">
                                  <p:stCondLst>
                                    <p:cond delay="0"/>
                                  </p:stCondLst>
                                  <p:childTnLst>
                                    <p:set>
                                      <p:cBhvr>
                                        <p:cTn id="23" dur="1" fill="hold">
                                          <p:stCondLst>
                                            <p:cond delay="0"/>
                                          </p:stCondLst>
                                        </p:cTn>
                                        <p:tgtEl>
                                          <p:spTgt spid="56"/>
                                        </p:tgtEl>
                                        <p:attrNameLst>
                                          <p:attrName>style.visibility</p:attrName>
                                        </p:attrNameLst>
                                      </p:cBhvr>
                                      <p:to>
                                        <p:strVal val="visible"/>
                                      </p:to>
                                    </p:set>
                                    <p:animEffect transition="in" filter="wipe(left)">
                                      <p:cBhvr>
                                        <p:cTn id="24" dur="2000"/>
                                        <p:tgtEl>
                                          <p:spTgt spid="56"/>
                                        </p:tgtEl>
                                      </p:cBhvr>
                                    </p:animEffect>
                                  </p:childTnLst>
                                </p:cTn>
                              </p:par>
                            </p:childTnLst>
                          </p:cTn>
                        </p:par>
                        <p:par>
                          <p:cTn id="25" fill="hold" nodeType="afterGroup">
                            <p:stCondLst>
                              <p:cond delay="4000"/>
                            </p:stCondLst>
                            <p:childTnLst>
                              <p:par>
                                <p:cTn id="26" presetID="1" presetClass="entr" presetSubtype="0" fill="hold" grpId="0" nodeType="afterEffect">
                                  <p:stCondLst>
                                    <p:cond delay="0"/>
                                  </p:stCondLst>
                                  <p:childTnLst>
                                    <p:set>
                                      <p:cBhvr>
                                        <p:cTn id="27" dur="1" fill="hold">
                                          <p:stCondLst>
                                            <p:cond delay="0"/>
                                          </p:stCondLst>
                                        </p:cTn>
                                        <p:tgtEl>
                                          <p:spTgt spid="58"/>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2"/>
                                        </p:tgtEl>
                                        <p:attrNameLst>
                                          <p:attrName>style.visibility</p:attrName>
                                        </p:attrNameLst>
                                      </p:cBhvr>
                                      <p:to>
                                        <p:strVal val="visible"/>
                                      </p:to>
                                    </p:set>
                                  </p:childTnLst>
                                </p:cTn>
                              </p:par>
                            </p:childTnLst>
                          </p:cTn>
                        </p:par>
                        <p:par>
                          <p:cTn id="32" fill="hold" nodeType="afterGroup">
                            <p:stCondLst>
                              <p:cond delay="0"/>
                            </p:stCondLst>
                            <p:childTnLst>
                              <p:par>
                                <p:cTn id="33" presetID="22" presetClass="entr" presetSubtype="1" fill="hold" grpId="0" nodeType="afterEffect">
                                  <p:stCondLst>
                                    <p:cond delay="0"/>
                                  </p:stCondLst>
                                  <p:childTnLst>
                                    <p:set>
                                      <p:cBhvr>
                                        <p:cTn id="34" dur="1" fill="hold">
                                          <p:stCondLst>
                                            <p:cond delay="0"/>
                                          </p:stCondLst>
                                        </p:cTn>
                                        <p:tgtEl>
                                          <p:spTgt spid="66"/>
                                        </p:tgtEl>
                                        <p:attrNameLst>
                                          <p:attrName>style.visibility</p:attrName>
                                        </p:attrNameLst>
                                      </p:cBhvr>
                                      <p:to>
                                        <p:strVal val="visible"/>
                                      </p:to>
                                    </p:set>
                                    <p:animEffect transition="in" filter="wipe(up)">
                                      <p:cBhvr>
                                        <p:cTn id="35" dur="1000"/>
                                        <p:tgtEl>
                                          <p:spTgt spid="66"/>
                                        </p:tgtEl>
                                      </p:cBhvr>
                                    </p:animEffect>
                                  </p:childTnLst>
                                </p:cTn>
                              </p:par>
                            </p:childTnLst>
                          </p:cTn>
                        </p:par>
                        <p:par>
                          <p:cTn id="36" fill="hold" nodeType="afterGroup">
                            <p:stCondLst>
                              <p:cond delay="1000"/>
                            </p:stCondLst>
                            <p:childTnLst>
                              <p:par>
                                <p:cTn id="37" presetID="22" presetClass="entr" presetSubtype="8" fill="hold" nodeType="after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left)">
                                      <p:cBhvr>
                                        <p:cTn id="39" dur="2000"/>
                                        <p:tgtEl>
                                          <p:spTgt spid="3"/>
                                        </p:tgtEl>
                                      </p:cBhvr>
                                    </p:animEffect>
                                  </p:childTnLst>
                                </p:cTn>
                              </p:par>
                            </p:childTnLst>
                          </p:cTn>
                        </p:par>
                        <p:par>
                          <p:cTn id="40" fill="hold" nodeType="afterGroup">
                            <p:stCondLst>
                              <p:cond delay="3000"/>
                            </p:stCondLst>
                            <p:childTnLst>
                              <p:par>
                                <p:cTn id="41" presetID="22" presetClass="entr" presetSubtype="4" fill="hold" nodeType="afterEffect">
                                  <p:stCondLst>
                                    <p:cond delay="0"/>
                                  </p:stCondLst>
                                  <p:childTnLst>
                                    <p:set>
                                      <p:cBhvr>
                                        <p:cTn id="42" dur="1" fill="hold">
                                          <p:stCondLst>
                                            <p:cond delay="0"/>
                                          </p:stCondLst>
                                        </p:cTn>
                                        <p:tgtEl>
                                          <p:spTgt spid="57"/>
                                        </p:tgtEl>
                                        <p:attrNameLst>
                                          <p:attrName>style.visibility</p:attrName>
                                        </p:attrNameLst>
                                      </p:cBhvr>
                                      <p:to>
                                        <p:strVal val="visible"/>
                                      </p:to>
                                    </p:set>
                                    <p:animEffect transition="in" filter="wipe(down)">
                                      <p:cBhvr>
                                        <p:cTn id="43" dur="2000"/>
                                        <p:tgtEl>
                                          <p:spTgt spid="57"/>
                                        </p:tgtEl>
                                      </p:cBhvr>
                                    </p:animEffect>
                                  </p:childTnLst>
                                </p:cTn>
                              </p:par>
                            </p:childTnLst>
                          </p:cTn>
                        </p:par>
                        <p:par>
                          <p:cTn id="44" fill="hold" nodeType="afterGroup">
                            <p:stCondLst>
                              <p:cond delay="5000"/>
                            </p:stCondLst>
                            <p:childTnLst>
                              <p:par>
                                <p:cTn id="45" presetID="1" presetClass="entr" presetSubtype="0" fill="hold" grpId="0" nodeType="after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3"/>
                                        </p:tgtEl>
                                        <p:attrNameLst>
                                          <p:attrName>style.visibility</p:attrName>
                                        </p:attrNameLst>
                                      </p:cBhvr>
                                      <p:to>
                                        <p:strVal val="visible"/>
                                      </p:to>
                                    </p:set>
                                  </p:childTnLst>
                                </p:cTn>
                              </p:par>
                            </p:childTnLst>
                          </p:cTn>
                        </p:par>
                        <p:par>
                          <p:cTn id="51" fill="hold" nodeType="afterGroup">
                            <p:stCondLst>
                              <p:cond delay="0"/>
                            </p:stCondLst>
                            <p:childTnLst>
                              <p:par>
                                <p:cTn id="52" presetID="22" presetClass="entr" presetSubtype="8" fill="hold" grpId="0" nodeType="afterEffect">
                                  <p:stCondLst>
                                    <p:cond delay="0"/>
                                  </p:stCondLst>
                                  <p:childTnLst>
                                    <p:set>
                                      <p:cBhvr>
                                        <p:cTn id="53" dur="1" fill="hold">
                                          <p:stCondLst>
                                            <p:cond delay="0"/>
                                          </p:stCondLst>
                                        </p:cTn>
                                        <p:tgtEl>
                                          <p:spTgt spid="67"/>
                                        </p:tgtEl>
                                        <p:attrNameLst>
                                          <p:attrName>style.visibility</p:attrName>
                                        </p:attrNameLst>
                                      </p:cBhvr>
                                      <p:to>
                                        <p:strVal val="visible"/>
                                      </p:to>
                                    </p:set>
                                    <p:animEffect transition="in" filter="wipe(left)">
                                      <p:cBhvr>
                                        <p:cTn id="54" dur="2000"/>
                                        <p:tgtEl>
                                          <p:spTgt spid="67"/>
                                        </p:tgtEl>
                                      </p:cBhvr>
                                    </p:animEffect>
                                  </p:childTnLst>
                                </p:cTn>
                              </p:par>
                            </p:childTnLst>
                          </p:cTn>
                        </p:par>
                        <p:par>
                          <p:cTn id="55" fill="hold" nodeType="afterGroup">
                            <p:stCondLst>
                              <p:cond delay="2000"/>
                            </p:stCondLst>
                            <p:childTnLst>
                              <p:par>
                                <p:cTn id="56" presetID="35" presetClass="emph" presetSubtype="0" fill="hold" nodeType="afterEffect">
                                  <p:stCondLst>
                                    <p:cond delay="0"/>
                                  </p:stCondLst>
                                  <p:childTnLst>
                                    <p:anim calcmode="discrete" valueType="str">
                                      <p:cBhvr>
                                        <p:cTn id="57" dur="1000" fill="hold"/>
                                        <p:tgtEl>
                                          <p:spTgt spid="56"/>
                                        </p:tgtEl>
                                        <p:attrNameLst>
                                          <p:attrName>style.visibility</p:attrName>
                                        </p:attrNameLst>
                                      </p:cBhvr>
                                      <p:tavLst>
                                        <p:tav tm="0">
                                          <p:val>
                                            <p:strVal val="hidden"/>
                                          </p:val>
                                        </p:tav>
                                        <p:tav tm="50000">
                                          <p:val>
                                            <p:strVal val="visible"/>
                                          </p:val>
                                        </p:tav>
                                      </p:tavLst>
                                    </p:anim>
                                  </p:childTnLst>
                                </p:cTn>
                              </p:par>
                            </p:childTnLst>
                          </p:cTn>
                        </p:par>
                        <p:par>
                          <p:cTn id="58" fill="hold" nodeType="afterGroup">
                            <p:stCondLst>
                              <p:cond delay="3000"/>
                            </p:stCondLst>
                            <p:childTnLst>
                              <p:par>
                                <p:cTn id="59" presetID="35" presetClass="emph" presetSubtype="0" fill="hold" nodeType="afterEffect">
                                  <p:stCondLst>
                                    <p:cond delay="0"/>
                                  </p:stCondLst>
                                  <p:childTnLst>
                                    <p:anim calcmode="discrete" valueType="str">
                                      <p:cBhvr>
                                        <p:cTn id="60" dur="1000" fill="hold"/>
                                        <p:tgtEl>
                                          <p:spTgt spid="56"/>
                                        </p:tgtEl>
                                        <p:attrNameLst>
                                          <p:attrName>style.visibility</p:attrName>
                                        </p:attrNameLst>
                                      </p:cBhvr>
                                      <p:tavLst>
                                        <p:tav tm="0">
                                          <p:val>
                                            <p:strVal val="hidden"/>
                                          </p:val>
                                        </p:tav>
                                        <p:tav tm="50000">
                                          <p:val>
                                            <p:strVal val="visible"/>
                                          </p:val>
                                        </p:tav>
                                      </p:tavLst>
                                    </p:anim>
                                  </p:childTnLst>
                                </p:cTn>
                              </p:par>
                            </p:childTnLst>
                          </p:cTn>
                        </p:par>
                        <p:par>
                          <p:cTn id="61" fill="hold" nodeType="afterGroup">
                            <p:stCondLst>
                              <p:cond delay="4000"/>
                            </p:stCondLst>
                            <p:childTnLst>
                              <p:par>
                                <p:cTn id="62" presetID="35" presetClass="emph" presetSubtype="0" fill="hold" nodeType="afterEffect">
                                  <p:stCondLst>
                                    <p:cond delay="0"/>
                                  </p:stCondLst>
                                  <p:childTnLst>
                                    <p:anim calcmode="discrete" valueType="str">
                                      <p:cBhvr>
                                        <p:cTn id="63" dur="1000" fill="hold"/>
                                        <p:tgtEl>
                                          <p:spTgt spid="5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p:bldP spid="60" grpId="0"/>
      <p:bldP spid="61" grpId="0"/>
      <p:bldP spid="62" grpId="0"/>
      <p:bldP spid="63" grpId="0"/>
      <p:bldP spid="64" grpId="0"/>
      <p:bldP spid="65" grpId="0"/>
      <p:bldP spid="66" grpId="0"/>
      <p:bldP spid="6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A2A22D67-9C44-409D-AEE1-0A573A471966}"/>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8195" name="Rectangle 2">
            <a:extLst>
              <a:ext uri="{FF2B5EF4-FFF2-40B4-BE49-F238E27FC236}">
                <a16:creationId xmlns:a16="http://schemas.microsoft.com/office/drawing/2014/main" id="{AC20C03E-D79E-4A64-8DF7-3402F13A7013}"/>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Profit Maximization: TR-TC Approach</a:t>
            </a:r>
          </a:p>
        </p:txBody>
      </p:sp>
      <p:sp>
        <p:nvSpPr>
          <p:cNvPr id="8196" name="Rectangle 3">
            <a:extLst>
              <a:ext uri="{FF2B5EF4-FFF2-40B4-BE49-F238E27FC236}">
                <a16:creationId xmlns:a16="http://schemas.microsoft.com/office/drawing/2014/main" id="{01F12899-19C1-46CC-9940-EAF320FDD065}"/>
              </a:ext>
            </a:extLst>
          </p:cNvPr>
          <p:cNvSpPr>
            <a:spLocks noGrp="1" noChangeArrowheads="1"/>
          </p:cNvSpPr>
          <p:nvPr>
            <p:ph type="body" idx="1"/>
          </p:nvPr>
        </p:nvSpPr>
        <p:spPr>
          <a:xfrm>
            <a:off x="381000" y="1143000"/>
            <a:ext cx="8229600" cy="5410200"/>
          </a:xfrm>
        </p:spPr>
        <p:txBody>
          <a:bodyPr/>
          <a:lstStyle/>
          <a:p>
            <a:pPr eaLnBrk="1" hangingPunct="1">
              <a:buClr>
                <a:srgbClr val="3399FF"/>
              </a:buClr>
              <a:buSzPct val="125000"/>
            </a:pPr>
            <a:r>
              <a:rPr lang="en-US" altLang="cs-CZ" sz="3600"/>
              <a:t>Three questions:</a:t>
            </a:r>
          </a:p>
          <a:p>
            <a:pPr lvl="1" eaLnBrk="1" hangingPunct="1">
              <a:buClr>
                <a:srgbClr val="3399FF"/>
              </a:buClr>
              <a:buSzPct val="125000"/>
              <a:buFont typeface="Arial" panose="020B0604020202020204" pitchFamily="34" charset="0"/>
              <a:buChar char="•"/>
            </a:pPr>
            <a:r>
              <a:rPr lang="en-US" altLang="cs-CZ" sz="3600"/>
              <a:t>Should the firm produce?</a:t>
            </a:r>
          </a:p>
          <a:p>
            <a:pPr lvl="1" eaLnBrk="1" hangingPunct="1">
              <a:buClr>
                <a:srgbClr val="3399FF"/>
              </a:buClr>
              <a:buSzPct val="125000"/>
              <a:buFont typeface="Arial" panose="020B0604020202020204" pitchFamily="34" charset="0"/>
              <a:buChar char="•"/>
            </a:pPr>
            <a:r>
              <a:rPr lang="en-US" altLang="cs-CZ" sz="3600"/>
              <a:t>If so, what amount?</a:t>
            </a:r>
          </a:p>
          <a:p>
            <a:pPr lvl="1" eaLnBrk="1" hangingPunct="1">
              <a:buClr>
                <a:srgbClr val="3399FF"/>
              </a:buClr>
              <a:buSzPct val="125000"/>
              <a:buFont typeface="Arial" panose="020B0604020202020204" pitchFamily="34" charset="0"/>
              <a:buChar char="•"/>
            </a:pPr>
            <a:r>
              <a:rPr lang="en-US" altLang="cs-CZ" sz="3600"/>
              <a:t>What economic profit (loss) will be realized?</a:t>
            </a:r>
          </a:p>
        </p:txBody>
      </p:sp>
      <p:sp>
        <p:nvSpPr>
          <p:cNvPr id="8197" name="Rectangle 4">
            <a:extLst>
              <a:ext uri="{FF2B5EF4-FFF2-40B4-BE49-F238E27FC236}">
                <a16:creationId xmlns:a16="http://schemas.microsoft.com/office/drawing/2014/main" id="{AD1CAE58-8229-4493-A26B-1A97974B7488}"/>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8198" name="Rectangle 5">
            <a:extLst>
              <a:ext uri="{FF2B5EF4-FFF2-40B4-BE49-F238E27FC236}">
                <a16:creationId xmlns:a16="http://schemas.microsoft.com/office/drawing/2014/main" id="{EEF675F9-4FF2-4D66-8A46-DA0DC38B20CB}"/>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sp>
        <p:nvSpPr>
          <p:cNvPr id="1035" name="Text Box 11">
            <a:extLst>
              <a:ext uri="{FF2B5EF4-FFF2-40B4-BE49-F238E27FC236}">
                <a16:creationId xmlns:a16="http://schemas.microsoft.com/office/drawing/2014/main" id="{FE7F2281-E985-4B66-BE89-42157DD08875}"/>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8F327AC8-D269-4185-8521-8AC8F6DC3056}" type="slidenum">
              <a:rPr lang="en-US" altLang="cs-CZ" sz="1400">
                <a:solidFill>
                  <a:schemeClr val="bg1"/>
                </a:solidFill>
                <a:cs typeface="Arial" panose="020B0604020202020204" pitchFamily="34" charset="0"/>
              </a:rPr>
              <a:pPr eaLnBrk="1" hangingPunct="1"/>
              <a:t>7</a:t>
            </a:fld>
            <a:endParaRPr lang="en-US" altLang="cs-CZ" sz="1400">
              <a:solidFill>
                <a:schemeClr val="bg1"/>
              </a:solidFill>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75B87BDD-821D-41F8-8DEE-51B7EF95D61B}"/>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9219" name="Rectangle 2">
            <a:extLst>
              <a:ext uri="{FF2B5EF4-FFF2-40B4-BE49-F238E27FC236}">
                <a16:creationId xmlns:a16="http://schemas.microsoft.com/office/drawing/2014/main" id="{BF4E3004-406E-4E64-9AA8-E5207E964691}"/>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Profit Maximization: TR-TC Approach</a:t>
            </a:r>
          </a:p>
        </p:txBody>
      </p:sp>
      <p:sp>
        <p:nvSpPr>
          <p:cNvPr id="9220" name="Rectangle 4">
            <a:extLst>
              <a:ext uri="{FF2B5EF4-FFF2-40B4-BE49-F238E27FC236}">
                <a16:creationId xmlns:a16="http://schemas.microsoft.com/office/drawing/2014/main" id="{3B6AD16B-4FC7-4E92-9D34-5BE68B5A56C4}"/>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9221" name="Rectangle 5">
            <a:extLst>
              <a:ext uri="{FF2B5EF4-FFF2-40B4-BE49-F238E27FC236}">
                <a16:creationId xmlns:a16="http://schemas.microsoft.com/office/drawing/2014/main" id="{3CC9EF9C-5026-4688-8F12-45EC9FEBC960}"/>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aphicFrame>
        <p:nvGraphicFramePr>
          <p:cNvPr id="9319" name="Group 103">
            <a:extLst>
              <a:ext uri="{FF2B5EF4-FFF2-40B4-BE49-F238E27FC236}">
                <a16:creationId xmlns:a16="http://schemas.microsoft.com/office/drawing/2014/main" id="{AA46D7BD-A550-4232-9F6E-C6DC1E5764FC}"/>
              </a:ext>
            </a:extLst>
          </p:cNvPr>
          <p:cNvGraphicFramePr>
            <a:graphicFrameLocks noGrp="1"/>
          </p:cNvGraphicFramePr>
          <p:nvPr/>
        </p:nvGraphicFramePr>
        <p:xfrm>
          <a:off x="122238" y="914400"/>
          <a:ext cx="9021762" cy="5514340"/>
        </p:xfrm>
        <a:graphic>
          <a:graphicData uri="http://schemas.openxmlformats.org/drawingml/2006/table">
            <a:tbl>
              <a:tblPr/>
              <a:tblGrid>
                <a:gridCol w="1401762">
                  <a:extLst>
                    <a:ext uri="{9D8B030D-6E8A-4147-A177-3AD203B41FA5}">
                      <a16:colId xmlns:a16="http://schemas.microsoft.com/office/drawing/2014/main" val="379816930"/>
                    </a:ext>
                  </a:extLst>
                </a:gridCol>
                <a:gridCol w="1646238">
                  <a:extLst>
                    <a:ext uri="{9D8B030D-6E8A-4147-A177-3AD203B41FA5}">
                      <a16:colId xmlns:a16="http://schemas.microsoft.com/office/drawing/2014/main" val="572913388"/>
                    </a:ext>
                  </a:extLst>
                </a:gridCol>
                <a:gridCol w="1493837">
                  <a:extLst>
                    <a:ext uri="{9D8B030D-6E8A-4147-A177-3AD203B41FA5}">
                      <a16:colId xmlns:a16="http://schemas.microsoft.com/office/drawing/2014/main" val="737891086"/>
                    </a:ext>
                  </a:extLst>
                </a:gridCol>
                <a:gridCol w="1493838">
                  <a:extLst>
                    <a:ext uri="{9D8B030D-6E8A-4147-A177-3AD203B41FA5}">
                      <a16:colId xmlns:a16="http://schemas.microsoft.com/office/drawing/2014/main" val="2159650674"/>
                    </a:ext>
                  </a:extLst>
                </a:gridCol>
                <a:gridCol w="1492250">
                  <a:extLst>
                    <a:ext uri="{9D8B030D-6E8A-4147-A177-3AD203B41FA5}">
                      <a16:colId xmlns:a16="http://schemas.microsoft.com/office/drawing/2014/main" val="1883764349"/>
                    </a:ext>
                  </a:extLst>
                </a:gridCol>
                <a:gridCol w="1493837">
                  <a:extLst>
                    <a:ext uri="{9D8B030D-6E8A-4147-A177-3AD203B41FA5}">
                      <a16:colId xmlns:a16="http://schemas.microsoft.com/office/drawing/2014/main" val="4126088426"/>
                    </a:ext>
                  </a:extLst>
                </a:gridCol>
              </a:tblGrid>
              <a:tr h="549275">
                <a:tc gridSpan="6">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chemeClr val="tx1"/>
                          </a:solidFill>
                          <a:effectLst/>
                          <a:latin typeface="Arial" panose="020B0604020202020204" pitchFamily="34" charset="0"/>
                        </a:rPr>
                        <a:t>The Profit-Maximizing Output for a Purely Competitive Firm: Total Revenue – Total Cost Approach (Price = $131)</a:t>
                      </a:r>
                      <a:endParaRPr kumimoji="0" lang="en-US" altLang="cs-CZ" sz="1800" b="1" i="0" u="none" strike="noStrike" cap="none" normalizeH="0" baseline="0">
                        <a:ln>
                          <a:noFill/>
                        </a:ln>
                        <a:solidFill>
                          <a:srgbClr val="FFFFFF"/>
                        </a:solidFill>
                        <a:effectLst/>
                        <a:latin typeface="Arial" panose="020B0604020202020204"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577704231"/>
                  </a:ext>
                </a:extLst>
              </a:tr>
              <a:tr h="822325">
                <a:tc>
                  <a:txBody>
                    <a:bodyPr/>
                    <a:lstStyle>
                      <a:lvl1pPr marL="342900" indent="-342900"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(1)</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Total Product</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(Output) (Q)</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Total Fixed Cost (TFC)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(3)</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Total Variable Costs (TVC)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Total Cost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(TC)</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(5)</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Total Revenue (TR)</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(6)</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Profit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600" b="0" i="0" u="none" strike="noStrike" cap="none" normalizeH="0" baseline="0">
                          <a:ln>
                            <a:noFill/>
                          </a:ln>
                          <a:solidFill>
                            <a:srgbClr val="000000"/>
                          </a:solidFill>
                          <a:effectLst/>
                          <a:latin typeface="Arial" panose="020B0604020202020204" pitchFamily="34" charset="0"/>
                        </a:rPr>
                        <a:t>or Loss (-)</a:t>
                      </a:r>
                    </a:p>
                  </a:txBody>
                  <a:tcPr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99865221"/>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832727859"/>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190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131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41244442"/>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262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764487679"/>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393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2987053728"/>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524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+124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2803265075"/>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370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470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655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+185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4005110054"/>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450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786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+236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996039143"/>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540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640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917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+277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3744599373"/>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650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750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1048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+298</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686223798"/>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780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880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1" i="0" u="none" strike="noStrike" cap="none" normalizeH="0" baseline="0">
                          <a:ln>
                            <a:noFill/>
                          </a:ln>
                          <a:solidFill>
                            <a:srgbClr val="000000"/>
                          </a:solidFill>
                          <a:effectLst/>
                          <a:latin typeface="Arial" panose="020B0604020202020204" pitchFamily="34" charset="0"/>
                        </a:rPr>
                        <a:t>1179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a:t>
                      </a:r>
                      <a:r>
                        <a:rPr kumimoji="0" lang="en-US" altLang="cs-CZ" sz="1800" b="1" i="0" u="none" strike="noStrike" cap="none" normalizeH="0" baseline="0">
                          <a:ln>
                            <a:noFill/>
                          </a:ln>
                          <a:solidFill>
                            <a:srgbClr val="000000"/>
                          </a:solidFill>
                          <a:effectLst/>
                          <a:latin typeface="Arial" panose="020B0604020202020204" pitchFamily="34" charset="0"/>
                        </a:rPr>
                        <a:t>299</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442380883"/>
                  </a:ext>
                </a:extLst>
              </a:tr>
              <a:tr h="368300">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930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1030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1310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lvl1pPr eaLnBrk="0" hangingPunct="0">
                        <a:spcBef>
                          <a:spcPct val="20000"/>
                        </a:spcBef>
                        <a:defRPr sz="2800">
                          <a:solidFill>
                            <a:schemeClr val="tx1"/>
                          </a:solidFill>
                          <a:latin typeface="Arial" panose="020B0604020202020204" pitchFamily="34" charset="0"/>
                        </a:defRPr>
                      </a:lvl1pPr>
                      <a:lvl2pPr marL="742950" indent="-285750" eaLnBrk="0" hangingPunct="0">
                        <a:spcBef>
                          <a:spcPct val="20000"/>
                        </a:spcBef>
                        <a:defRPr sz="2400">
                          <a:solidFill>
                            <a:schemeClr val="tx1"/>
                          </a:solidFill>
                          <a:latin typeface="Arial" panose="020B0604020202020204" pitchFamily="34" charset="0"/>
                        </a:defRPr>
                      </a:lvl2pPr>
                      <a:lvl3pPr marL="1143000" indent="-228600" eaLnBrk="0" hangingPunct="0">
                        <a:spcBef>
                          <a:spcPct val="20000"/>
                        </a:spcBef>
                        <a:defRPr sz="2000">
                          <a:solidFill>
                            <a:schemeClr val="tx1"/>
                          </a:solidFill>
                          <a:latin typeface="Arial" panose="020B0604020202020204" pitchFamily="34" charset="0"/>
                        </a:defRPr>
                      </a:lvl3pPr>
                      <a:lvl4pPr marL="1600200" indent="-228600" eaLnBrk="0" hangingPunct="0">
                        <a:spcBef>
                          <a:spcPct val="20000"/>
                        </a:spcBef>
                        <a:defRPr>
                          <a:solidFill>
                            <a:schemeClr val="tx1"/>
                          </a:solidFill>
                          <a:latin typeface="Arial" panose="020B0604020202020204" pitchFamily="34" charset="0"/>
                        </a:defRPr>
                      </a:lvl4pPr>
                      <a:lvl5pPr marL="2057400" indent="-228600" eaLnBrk="0" hangingPunct="0">
                        <a:spcBef>
                          <a:spcPct val="20000"/>
                        </a:spcBef>
                        <a:defRPr>
                          <a:solidFill>
                            <a:schemeClr val="tx1"/>
                          </a:solidFill>
                          <a:latin typeface="Arial" panose="020B0604020202020204" pitchFamily="34" charset="0"/>
                        </a:defRPr>
                      </a:lvl5pPr>
                      <a:lvl6pPr marL="2514600" indent="-228600" eaLnBrk="0" fontAlgn="base" hangingPunct="0">
                        <a:spcBef>
                          <a:spcPct val="20000"/>
                        </a:spcBef>
                        <a:spcAft>
                          <a:spcPct val="0"/>
                        </a:spcAft>
                        <a:defRPr>
                          <a:solidFill>
                            <a:schemeClr val="tx1"/>
                          </a:solidFill>
                          <a:latin typeface="Arial" panose="020B0604020202020204" pitchFamily="34" charset="0"/>
                        </a:defRPr>
                      </a:lvl6pPr>
                      <a:lvl7pPr marL="2971800" indent="-228600" eaLnBrk="0" fontAlgn="base" hangingPunct="0">
                        <a:spcBef>
                          <a:spcPct val="20000"/>
                        </a:spcBef>
                        <a:spcAft>
                          <a:spcPct val="0"/>
                        </a:spcAft>
                        <a:defRPr>
                          <a:solidFill>
                            <a:schemeClr val="tx1"/>
                          </a:solidFill>
                          <a:latin typeface="Arial" panose="020B0604020202020204" pitchFamily="34" charset="0"/>
                        </a:defRPr>
                      </a:lvl7pPr>
                      <a:lvl8pPr marL="3429000" indent="-228600" eaLnBrk="0" fontAlgn="base" hangingPunct="0">
                        <a:spcBef>
                          <a:spcPct val="20000"/>
                        </a:spcBef>
                        <a:spcAft>
                          <a:spcPct val="0"/>
                        </a:spcAft>
                        <a:defRPr>
                          <a:solidFill>
                            <a:schemeClr val="tx1"/>
                          </a:solidFill>
                          <a:latin typeface="Arial" panose="020B0604020202020204" pitchFamily="34" charset="0"/>
                        </a:defRPr>
                      </a:lvl8pPr>
                      <a:lvl9pPr marL="3886200" indent="-228600" eaLnBrk="0" fontAlgn="base" hangingPunct="0">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cs-CZ" sz="1800" b="0" i="0" u="none" strike="noStrike" cap="none" normalizeH="0" baseline="0">
                          <a:ln>
                            <a:noFill/>
                          </a:ln>
                          <a:solidFill>
                            <a:srgbClr val="000000"/>
                          </a:solidFill>
                          <a:effectLst/>
                          <a:latin typeface="Arial" panose="020B0604020202020204" pitchFamily="34" charset="0"/>
                        </a:rPr>
                        <a:t>+280</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975412261"/>
                  </a:ext>
                </a:extLst>
              </a:tr>
            </a:tbl>
          </a:graphicData>
        </a:graphic>
      </p:graphicFrame>
      <p:sp>
        <p:nvSpPr>
          <p:cNvPr id="1035" name="Text Box 11">
            <a:extLst>
              <a:ext uri="{FF2B5EF4-FFF2-40B4-BE49-F238E27FC236}">
                <a16:creationId xmlns:a16="http://schemas.microsoft.com/office/drawing/2014/main" id="{F77B6A49-A81D-417A-A50E-5907937C232B}"/>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C8C6A79B-6A24-4FFF-A333-51340CA649E0}" type="slidenum">
              <a:rPr lang="en-US" altLang="cs-CZ" sz="1400">
                <a:solidFill>
                  <a:schemeClr val="bg1"/>
                </a:solidFill>
                <a:cs typeface="Arial" panose="020B0604020202020204" pitchFamily="34" charset="0"/>
              </a:rPr>
              <a:pPr eaLnBrk="1" hangingPunct="1"/>
              <a:t>8</a:t>
            </a:fld>
            <a:endParaRPr lang="en-US" altLang="cs-CZ" sz="1400">
              <a:solidFill>
                <a:schemeClr val="bg1"/>
              </a:solidFill>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23">
            <a:extLst>
              <a:ext uri="{FF2B5EF4-FFF2-40B4-BE49-F238E27FC236}">
                <a16:creationId xmlns:a16="http://schemas.microsoft.com/office/drawing/2014/main" id="{72879D73-BA2A-490F-9336-21F8644C2A86}"/>
              </a:ext>
            </a:extLst>
          </p:cNvPr>
          <p:cNvGrpSpPr>
            <a:grpSpLocks/>
          </p:cNvGrpSpPr>
          <p:nvPr/>
        </p:nvGrpSpPr>
        <p:grpSpPr bwMode="auto">
          <a:xfrm>
            <a:off x="2438400" y="990600"/>
            <a:ext cx="4002088" cy="5343525"/>
            <a:chOff x="1912" y="824"/>
            <a:chExt cx="2521" cy="3366"/>
          </a:xfrm>
        </p:grpSpPr>
        <p:grpSp>
          <p:nvGrpSpPr>
            <p:cNvPr id="10270" name="Group 140">
              <a:extLst>
                <a:ext uri="{FF2B5EF4-FFF2-40B4-BE49-F238E27FC236}">
                  <a16:creationId xmlns:a16="http://schemas.microsoft.com/office/drawing/2014/main" id="{88C037AA-63BA-461E-A973-48E11530A8D4}"/>
                </a:ext>
              </a:extLst>
            </p:cNvPr>
            <p:cNvGrpSpPr>
              <a:grpSpLocks/>
            </p:cNvGrpSpPr>
            <p:nvPr/>
          </p:nvGrpSpPr>
          <p:grpSpPr bwMode="auto">
            <a:xfrm>
              <a:off x="2476" y="898"/>
              <a:ext cx="1952" cy="2205"/>
              <a:chOff x="1832" y="982"/>
              <a:chExt cx="2365" cy="2671"/>
            </a:xfrm>
          </p:grpSpPr>
          <p:grpSp>
            <p:nvGrpSpPr>
              <p:cNvPr id="10335" name="Group 102">
                <a:extLst>
                  <a:ext uri="{FF2B5EF4-FFF2-40B4-BE49-F238E27FC236}">
                    <a16:creationId xmlns:a16="http://schemas.microsoft.com/office/drawing/2014/main" id="{95A36FAB-71D0-42B7-BEE1-081C9819F2E4}"/>
                  </a:ext>
                </a:extLst>
              </p:cNvPr>
              <p:cNvGrpSpPr>
                <a:grpSpLocks/>
              </p:cNvGrpSpPr>
              <p:nvPr/>
            </p:nvGrpSpPr>
            <p:grpSpPr bwMode="auto">
              <a:xfrm>
                <a:off x="1846" y="985"/>
                <a:ext cx="2275" cy="2667"/>
                <a:chOff x="1365" y="1055"/>
                <a:chExt cx="2275" cy="2022"/>
              </a:xfrm>
            </p:grpSpPr>
            <p:sp>
              <p:nvSpPr>
                <p:cNvPr id="10356" name="Line 65">
                  <a:extLst>
                    <a:ext uri="{FF2B5EF4-FFF2-40B4-BE49-F238E27FC236}">
                      <a16:creationId xmlns:a16="http://schemas.microsoft.com/office/drawing/2014/main" id="{A994218C-8900-44BE-B4BB-5EA3094EED36}"/>
                    </a:ext>
                  </a:extLst>
                </p:cNvPr>
                <p:cNvSpPr>
                  <a:spLocks noChangeShapeType="1"/>
                </p:cNvSpPr>
                <p:nvPr/>
              </p:nvSpPr>
              <p:spPr bwMode="auto">
                <a:xfrm flipV="1">
                  <a:off x="1889"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7" name="Line 86">
                  <a:extLst>
                    <a:ext uri="{FF2B5EF4-FFF2-40B4-BE49-F238E27FC236}">
                      <a16:creationId xmlns:a16="http://schemas.microsoft.com/office/drawing/2014/main" id="{621E7B6E-07F2-4BB5-A453-FC1714C07F0D}"/>
                    </a:ext>
                  </a:extLst>
                </p:cNvPr>
                <p:cNvSpPr>
                  <a:spLocks noChangeShapeType="1"/>
                </p:cNvSpPr>
                <p:nvPr/>
              </p:nvSpPr>
              <p:spPr bwMode="auto">
                <a:xfrm flipV="1">
                  <a:off x="2063"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8" name="Line 87">
                  <a:extLst>
                    <a:ext uri="{FF2B5EF4-FFF2-40B4-BE49-F238E27FC236}">
                      <a16:creationId xmlns:a16="http://schemas.microsoft.com/office/drawing/2014/main" id="{FB6E65D8-0B10-4694-B5D9-9EAD864DEC50}"/>
                    </a:ext>
                  </a:extLst>
                </p:cNvPr>
                <p:cNvSpPr>
                  <a:spLocks noChangeShapeType="1"/>
                </p:cNvSpPr>
                <p:nvPr/>
              </p:nvSpPr>
              <p:spPr bwMode="auto">
                <a:xfrm flipV="1">
                  <a:off x="2233"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9" name="Line 88">
                  <a:extLst>
                    <a:ext uri="{FF2B5EF4-FFF2-40B4-BE49-F238E27FC236}">
                      <a16:creationId xmlns:a16="http://schemas.microsoft.com/office/drawing/2014/main" id="{835E519E-515C-4FD1-B2E5-70D117382BB4}"/>
                    </a:ext>
                  </a:extLst>
                </p:cNvPr>
                <p:cNvSpPr>
                  <a:spLocks noChangeShapeType="1"/>
                </p:cNvSpPr>
                <p:nvPr/>
              </p:nvSpPr>
              <p:spPr bwMode="auto">
                <a:xfrm flipV="1">
                  <a:off x="2434"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0" name="Line 89">
                  <a:extLst>
                    <a:ext uri="{FF2B5EF4-FFF2-40B4-BE49-F238E27FC236}">
                      <a16:creationId xmlns:a16="http://schemas.microsoft.com/office/drawing/2014/main" id="{23F454A5-EC0C-46B8-AAA8-6D2E0038DB08}"/>
                    </a:ext>
                  </a:extLst>
                </p:cNvPr>
                <p:cNvSpPr>
                  <a:spLocks noChangeShapeType="1"/>
                </p:cNvSpPr>
                <p:nvPr/>
              </p:nvSpPr>
              <p:spPr bwMode="auto">
                <a:xfrm flipV="1">
                  <a:off x="2635"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1" name="Line 90">
                  <a:extLst>
                    <a:ext uri="{FF2B5EF4-FFF2-40B4-BE49-F238E27FC236}">
                      <a16:creationId xmlns:a16="http://schemas.microsoft.com/office/drawing/2014/main" id="{7C475635-809C-4186-8DD3-C20634C02701}"/>
                    </a:ext>
                  </a:extLst>
                </p:cNvPr>
                <p:cNvSpPr>
                  <a:spLocks noChangeShapeType="1"/>
                </p:cNvSpPr>
                <p:nvPr/>
              </p:nvSpPr>
              <p:spPr bwMode="auto">
                <a:xfrm flipV="1">
                  <a:off x="2836"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2" name="Line 91">
                  <a:extLst>
                    <a:ext uri="{FF2B5EF4-FFF2-40B4-BE49-F238E27FC236}">
                      <a16:creationId xmlns:a16="http://schemas.microsoft.com/office/drawing/2014/main" id="{82C4D75F-5C03-4C64-B61A-3C5DE9799F01}"/>
                    </a:ext>
                  </a:extLst>
                </p:cNvPr>
                <p:cNvSpPr>
                  <a:spLocks noChangeShapeType="1"/>
                </p:cNvSpPr>
                <p:nvPr/>
              </p:nvSpPr>
              <p:spPr bwMode="auto">
                <a:xfrm flipV="1">
                  <a:off x="3037"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3" name="Line 92">
                  <a:extLst>
                    <a:ext uri="{FF2B5EF4-FFF2-40B4-BE49-F238E27FC236}">
                      <a16:creationId xmlns:a16="http://schemas.microsoft.com/office/drawing/2014/main" id="{A0A62138-0B33-44CD-BE41-0BCC388E1A70}"/>
                    </a:ext>
                  </a:extLst>
                </p:cNvPr>
                <p:cNvSpPr>
                  <a:spLocks noChangeShapeType="1"/>
                </p:cNvSpPr>
                <p:nvPr/>
              </p:nvSpPr>
              <p:spPr bwMode="auto">
                <a:xfrm flipV="1">
                  <a:off x="3238"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4" name="Line 93">
                  <a:extLst>
                    <a:ext uri="{FF2B5EF4-FFF2-40B4-BE49-F238E27FC236}">
                      <a16:creationId xmlns:a16="http://schemas.microsoft.com/office/drawing/2014/main" id="{E4307EDD-C5D6-45D2-A248-8F3DCD29B0E0}"/>
                    </a:ext>
                  </a:extLst>
                </p:cNvPr>
                <p:cNvSpPr>
                  <a:spLocks noChangeShapeType="1"/>
                </p:cNvSpPr>
                <p:nvPr/>
              </p:nvSpPr>
              <p:spPr bwMode="auto">
                <a:xfrm flipV="1">
                  <a:off x="3439"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5" name="Line 94">
                  <a:extLst>
                    <a:ext uri="{FF2B5EF4-FFF2-40B4-BE49-F238E27FC236}">
                      <a16:creationId xmlns:a16="http://schemas.microsoft.com/office/drawing/2014/main" id="{72EBB17C-330C-4125-BD27-9B7561C3133D}"/>
                    </a:ext>
                  </a:extLst>
                </p:cNvPr>
                <p:cNvSpPr>
                  <a:spLocks noChangeShapeType="1"/>
                </p:cNvSpPr>
                <p:nvPr/>
              </p:nvSpPr>
              <p:spPr bwMode="auto">
                <a:xfrm flipV="1">
                  <a:off x="3640"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6" name="Line 96">
                  <a:extLst>
                    <a:ext uri="{FF2B5EF4-FFF2-40B4-BE49-F238E27FC236}">
                      <a16:creationId xmlns:a16="http://schemas.microsoft.com/office/drawing/2014/main" id="{1AE39633-0283-4CC2-9EEC-6BB85C470176}"/>
                    </a:ext>
                  </a:extLst>
                </p:cNvPr>
                <p:cNvSpPr>
                  <a:spLocks noChangeShapeType="1"/>
                </p:cNvSpPr>
                <p:nvPr/>
              </p:nvSpPr>
              <p:spPr bwMode="auto">
                <a:xfrm flipV="1">
                  <a:off x="1365"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7" name="Line 97">
                  <a:extLst>
                    <a:ext uri="{FF2B5EF4-FFF2-40B4-BE49-F238E27FC236}">
                      <a16:creationId xmlns:a16="http://schemas.microsoft.com/office/drawing/2014/main" id="{A3814CBB-2232-4873-8FC6-7AEE8969E108}"/>
                    </a:ext>
                  </a:extLst>
                </p:cNvPr>
                <p:cNvSpPr>
                  <a:spLocks noChangeShapeType="1"/>
                </p:cNvSpPr>
                <p:nvPr/>
              </p:nvSpPr>
              <p:spPr bwMode="auto">
                <a:xfrm flipV="1">
                  <a:off x="1540"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68" name="Line 98">
                  <a:extLst>
                    <a:ext uri="{FF2B5EF4-FFF2-40B4-BE49-F238E27FC236}">
                      <a16:creationId xmlns:a16="http://schemas.microsoft.com/office/drawing/2014/main" id="{4438B903-E075-4593-B637-20560F409B71}"/>
                    </a:ext>
                  </a:extLst>
                </p:cNvPr>
                <p:cNvSpPr>
                  <a:spLocks noChangeShapeType="1"/>
                </p:cNvSpPr>
                <p:nvPr/>
              </p:nvSpPr>
              <p:spPr bwMode="auto">
                <a:xfrm flipV="1">
                  <a:off x="1714" y="1055"/>
                  <a:ext cx="0" cy="202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0336" name="Group 139">
                <a:extLst>
                  <a:ext uri="{FF2B5EF4-FFF2-40B4-BE49-F238E27FC236}">
                    <a16:creationId xmlns:a16="http://schemas.microsoft.com/office/drawing/2014/main" id="{1DD85F3E-C24B-4AA9-BAEE-E2E26C3706FA}"/>
                  </a:ext>
                </a:extLst>
              </p:cNvPr>
              <p:cNvGrpSpPr>
                <a:grpSpLocks/>
              </p:cNvGrpSpPr>
              <p:nvPr/>
            </p:nvGrpSpPr>
            <p:grpSpPr bwMode="auto">
              <a:xfrm>
                <a:off x="1832" y="982"/>
                <a:ext cx="2365" cy="2671"/>
                <a:chOff x="2024" y="982"/>
                <a:chExt cx="2173" cy="2671"/>
              </a:xfrm>
            </p:grpSpPr>
            <p:sp>
              <p:nvSpPr>
                <p:cNvPr id="10337" name="Line 104">
                  <a:extLst>
                    <a:ext uri="{FF2B5EF4-FFF2-40B4-BE49-F238E27FC236}">
                      <a16:creationId xmlns:a16="http://schemas.microsoft.com/office/drawing/2014/main" id="{0C0C26E6-7993-4A60-B8DB-A9DF9ECF5980}"/>
                    </a:ext>
                  </a:extLst>
                </p:cNvPr>
                <p:cNvSpPr>
                  <a:spLocks noChangeShapeType="1"/>
                </p:cNvSpPr>
                <p:nvPr/>
              </p:nvSpPr>
              <p:spPr bwMode="auto">
                <a:xfrm rot="16200000" flipV="1">
                  <a:off x="3111" y="2267"/>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38" name="Line 105">
                  <a:extLst>
                    <a:ext uri="{FF2B5EF4-FFF2-40B4-BE49-F238E27FC236}">
                      <a16:creationId xmlns:a16="http://schemas.microsoft.com/office/drawing/2014/main" id="{ABE61C5B-3639-48F4-9834-CB93F0FAF2EC}"/>
                    </a:ext>
                  </a:extLst>
                </p:cNvPr>
                <p:cNvSpPr>
                  <a:spLocks noChangeShapeType="1"/>
                </p:cNvSpPr>
                <p:nvPr/>
              </p:nvSpPr>
              <p:spPr bwMode="auto">
                <a:xfrm rot="16200000" flipV="1">
                  <a:off x="3111" y="2119"/>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39" name="Line 106">
                  <a:extLst>
                    <a:ext uri="{FF2B5EF4-FFF2-40B4-BE49-F238E27FC236}">
                      <a16:creationId xmlns:a16="http://schemas.microsoft.com/office/drawing/2014/main" id="{81D10E9C-529D-428D-80F6-35CB83C7711D}"/>
                    </a:ext>
                  </a:extLst>
                </p:cNvPr>
                <p:cNvSpPr>
                  <a:spLocks noChangeShapeType="1"/>
                </p:cNvSpPr>
                <p:nvPr/>
              </p:nvSpPr>
              <p:spPr bwMode="auto">
                <a:xfrm rot="16200000" flipV="1">
                  <a:off x="3111" y="1970"/>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0" name="Line 107">
                  <a:extLst>
                    <a:ext uri="{FF2B5EF4-FFF2-40B4-BE49-F238E27FC236}">
                      <a16:creationId xmlns:a16="http://schemas.microsoft.com/office/drawing/2014/main" id="{F2321F7A-D1B4-4AF7-B920-38F28725F4A5}"/>
                    </a:ext>
                  </a:extLst>
                </p:cNvPr>
                <p:cNvSpPr>
                  <a:spLocks noChangeShapeType="1"/>
                </p:cNvSpPr>
                <p:nvPr/>
              </p:nvSpPr>
              <p:spPr bwMode="auto">
                <a:xfrm rot="16200000" flipV="1">
                  <a:off x="3111" y="1822"/>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1" name="Line 108">
                  <a:extLst>
                    <a:ext uri="{FF2B5EF4-FFF2-40B4-BE49-F238E27FC236}">
                      <a16:creationId xmlns:a16="http://schemas.microsoft.com/office/drawing/2014/main" id="{9B7C3FAC-E5C5-4B4E-A90C-7DE28D571D4D}"/>
                    </a:ext>
                  </a:extLst>
                </p:cNvPr>
                <p:cNvSpPr>
                  <a:spLocks noChangeShapeType="1"/>
                </p:cNvSpPr>
                <p:nvPr/>
              </p:nvSpPr>
              <p:spPr bwMode="auto">
                <a:xfrm rot="16200000" flipV="1">
                  <a:off x="3111" y="1674"/>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2" name="Line 109">
                  <a:extLst>
                    <a:ext uri="{FF2B5EF4-FFF2-40B4-BE49-F238E27FC236}">
                      <a16:creationId xmlns:a16="http://schemas.microsoft.com/office/drawing/2014/main" id="{9A4B1669-D900-4A79-873B-62FC3C69C723}"/>
                    </a:ext>
                  </a:extLst>
                </p:cNvPr>
                <p:cNvSpPr>
                  <a:spLocks noChangeShapeType="1"/>
                </p:cNvSpPr>
                <p:nvPr/>
              </p:nvSpPr>
              <p:spPr bwMode="auto">
                <a:xfrm rot="16200000" flipV="1">
                  <a:off x="3111" y="1526"/>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3" name="Line 110">
                  <a:extLst>
                    <a:ext uri="{FF2B5EF4-FFF2-40B4-BE49-F238E27FC236}">
                      <a16:creationId xmlns:a16="http://schemas.microsoft.com/office/drawing/2014/main" id="{9EB8CC4C-19E1-49AC-9E00-CAB18E330E03}"/>
                    </a:ext>
                  </a:extLst>
                </p:cNvPr>
                <p:cNvSpPr>
                  <a:spLocks noChangeShapeType="1"/>
                </p:cNvSpPr>
                <p:nvPr/>
              </p:nvSpPr>
              <p:spPr bwMode="auto">
                <a:xfrm rot="16200000" flipV="1">
                  <a:off x="3111" y="1377"/>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4" name="Line 111">
                  <a:extLst>
                    <a:ext uri="{FF2B5EF4-FFF2-40B4-BE49-F238E27FC236}">
                      <a16:creationId xmlns:a16="http://schemas.microsoft.com/office/drawing/2014/main" id="{95F49F68-93B7-4D7D-9744-ABB5320383BD}"/>
                    </a:ext>
                  </a:extLst>
                </p:cNvPr>
                <p:cNvSpPr>
                  <a:spLocks noChangeShapeType="1"/>
                </p:cNvSpPr>
                <p:nvPr/>
              </p:nvSpPr>
              <p:spPr bwMode="auto">
                <a:xfrm rot="16200000" flipV="1">
                  <a:off x="3111" y="1229"/>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5" name="Line 112">
                  <a:extLst>
                    <a:ext uri="{FF2B5EF4-FFF2-40B4-BE49-F238E27FC236}">
                      <a16:creationId xmlns:a16="http://schemas.microsoft.com/office/drawing/2014/main" id="{8C3C67E8-E44E-4BF3-A718-AA41395B1B66}"/>
                    </a:ext>
                  </a:extLst>
                </p:cNvPr>
                <p:cNvSpPr>
                  <a:spLocks noChangeShapeType="1"/>
                </p:cNvSpPr>
                <p:nvPr/>
              </p:nvSpPr>
              <p:spPr bwMode="auto">
                <a:xfrm rot="16200000" flipV="1">
                  <a:off x="3111" y="1081"/>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6" name="Line 113">
                  <a:extLst>
                    <a:ext uri="{FF2B5EF4-FFF2-40B4-BE49-F238E27FC236}">
                      <a16:creationId xmlns:a16="http://schemas.microsoft.com/office/drawing/2014/main" id="{AD907B98-0326-4A8E-963B-7E62668ACBF0}"/>
                    </a:ext>
                  </a:extLst>
                </p:cNvPr>
                <p:cNvSpPr>
                  <a:spLocks noChangeShapeType="1"/>
                </p:cNvSpPr>
                <p:nvPr/>
              </p:nvSpPr>
              <p:spPr bwMode="auto">
                <a:xfrm rot="16200000" flipV="1">
                  <a:off x="3111" y="933"/>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7" name="Line 114">
                  <a:extLst>
                    <a:ext uri="{FF2B5EF4-FFF2-40B4-BE49-F238E27FC236}">
                      <a16:creationId xmlns:a16="http://schemas.microsoft.com/office/drawing/2014/main" id="{7BE10EEC-87E4-4381-BD1B-E2AFD8697C99}"/>
                    </a:ext>
                  </a:extLst>
                </p:cNvPr>
                <p:cNvSpPr>
                  <a:spLocks noChangeShapeType="1"/>
                </p:cNvSpPr>
                <p:nvPr/>
              </p:nvSpPr>
              <p:spPr bwMode="auto">
                <a:xfrm rot="16200000" flipV="1">
                  <a:off x="3111" y="784"/>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8" name="Line 115">
                  <a:extLst>
                    <a:ext uri="{FF2B5EF4-FFF2-40B4-BE49-F238E27FC236}">
                      <a16:creationId xmlns:a16="http://schemas.microsoft.com/office/drawing/2014/main" id="{1D9A73AD-C2B6-44A9-9323-374A35544A58}"/>
                    </a:ext>
                  </a:extLst>
                </p:cNvPr>
                <p:cNvSpPr>
                  <a:spLocks noChangeShapeType="1"/>
                </p:cNvSpPr>
                <p:nvPr/>
              </p:nvSpPr>
              <p:spPr bwMode="auto">
                <a:xfrm rot="16200000" flipV="1">
                  <a:off x="3111" y="636"/>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49" name="Line 116">
                  <a:extLst>
                    <a:ext uri="{FF2B5EF4-FFF2-40B4-BE49-F238E27FC236}">
                      <a16:creationId xmlns:a16="http://schemas.microsoft.com/office/drawing/2014/main" id="{81D2AE88-78F0-4A26-8B55-E1A5BF9A5B07}"/>
                    </a:ext>
                  </a:extLst>
                </p:cNvPr>
                <p:cNvSpPr>
                  <a:spLocks noChangeShapeType="1"/>
                </p:cNvSpPr>
                <p:nvPr/>
              </p:nvSpPr>
              <p:spPr bwMode="auto">
                <a:xfrm rot="16200000" flipV="1">
                  <a:off x="3111" y="488"/>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0" name="Line 117">
                  <a:extLst>
                    <a:ext uri="{FF2B5EF4-FFF2-40B4-BE49-F238E27FC236}">
                      <a16:creationId xmlns:a16="http://schemas.microsoft.com/office/drawing/2014/main" id="{A1B99165-E083-4F8C-93B1-7C7FFCD760DA}"/>
                    </a:ext>
                  </a:extLst>
                </p:cNvPr>
                <p:cNvSpPr>
                  <a:spLocks noChangeShapeType="1"/>
                </p:cNvSpPr>
                <p:nvPr/>
              </p:nvSpPr>
              <p:spPr bwMode="auto">
                <a:xfrm rot="16200000" flipV="1">
                  <a:off x="3111" y="340"/>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1" name="Line 118">
                  <a:extLst>
                    <a:ext uri="{FF2B5EF4-FFF2-40B4-BE49-F238E27FC236}">
                      <a16:creationId xmlns:a16="http://schemas.microsoft.com/office/drawing/2014/main" id="{15FF5844-A134-455E-AA2F-EA934E7E6C7E}"/>
                    </a:ext>
                  </a:extLst>
                </p:cNvPr>
                <p:cNvSpPr>
                  <a:spLocks noChangeShapeType="1"/>
                </p:cNvSpPr>
                <p:nvPr/>
              </p:nvSpPr>
              <p:spPr bwMode="auto">
                <a:xfrm rot="16200000" flipV="1">
                  <a:off x="3111" y="191"/>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2" name="Line 119">
                  <a:extLst>
                    <a:ext uri="{FF2B5EF4-FFF2-40B4-BE49-F238E27FC236}">
                      <a16:creationId xmlns:a16="http://schemas.microsoft.com/office/drawing/2014/main" id="{37DCA5DA-8FFF-4F4E-8BDA-EFAD955923D7}"/>
                    </a:ext>
                  </a:extLst>
                </p:cNvPr>
                <p:cNvSpPr>
                  <a:spLocks noChangeShapeType="1"/>
                </p:cNvSpPr>
                <p:nvPr/>
              </p:nvSpPr>
              <p:spPr bwMode="auto">
                <a:xfrm rot="16200000" flipV="1">
                  <a:off x="3111" y="43"/>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3" name="Line 120">
                  <a:extLst>
                    <a:ext uri="{FF2B5EF4-FFF2-40B4-BE49-F238E27FC236}">
                      <a16:creationId xmlns:a16="http://schemas.microsoft.com/office/drawing/2014/main" id="{91E4CE3A-DCC3-4559-AD81-411A48FAFB38}"/>
                    </a:ext>
                  </a:extLst>
                </p:cNvPr>
                <p:cNvSpPr>
                  <a:spLocks noChangeShapeType="1"/>
                </p:cNvSpPr>
                <p:nvPr/>
              </p:nvSpPr>
              <p:spPr bwMode="auto">
                <a:xfrm rot="16200000" flipV="1">
                  <a:off x="3111" y="-105"/>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4" name="Line 122">
                  <a:extLst>
                    <a:ext uri="{FF2B5EF4-FFF2-40B4-BE49-F238E27FC236}">
                      <a16:creationId xmlns:a16="http://schemas.microsoft.com/office/drawing/2014/main" id="{78175FD2-F1F0-4815-AE5A-0B2DFBCB246B}"/>
                    </a:ext>
                  </a:extLst>
                </p:cNvPr>
                <p:cNvSpPr>
                  <a:spLocks noChangeShapeType="1"/>
                </p:cNvSpPr>
                <p:nvPr/>
              </p:nvSpPr>
              <p:spPr bwMode="auto">
                <a:xfrm rot="16200000" flipV="1">
                  <a:off x="3111" y="2566"/>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55" name="Line 123">
                  <a:extLst>
                    <a:ext uri="{FF2B5EF4-FFF2-40B4-BE49-F238E27FC236}">
                      <a16:creationId xmlns:a16="http://schemas.microsoft.com/office/drawing/2014/main" id="{D5B58974-AC5A-47A9-A4DD-2F8371B93CB8}"/>
                    </a:ext>
                  </a:extLst>
                </p:cNvPr>
                <p:cNvSpPr>
                  <a:spLocks noChangeShapeType="1"/>
                </p:cNvSpPr>
                <p:nvPr/>
              </p:nvSpPr>
              <p:spPr bwMode="auto">
                <a:xfrm rot="16200000" flipV="1">
                  <a:off x="3111" y="2418"/>
                  <a:ext cx="0" cy="2173"/>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grpSp>
        </p:grpSp>
        <p:grpSp>
          <p:nvGrpSpPr>
            <p:cNvPr id="10271" name="Group 182">
              <a:extLst>
                <a:ext uri="{FF2B5EF4-FFF2-40B4-BE49-F238E27FC236}">
                  <a16:creationId xmlns:a16="http://schemas.microsoft.com/office/drawing/2014/main" id="{58B6AC6E-CAD2-455E-BB2B-66044C58A197}"/>
                </a:ext>
              </a:extLst>
            </p:cNvPr>
            <p:cNvGrpSpPr>
              <a:grpSpLocks/>
            </p:cNvGrpSpPr>
            <p:nvPr/>
          </p:nvGrpSpPr>
          <p:grpSpPr bwMode="auto">
            <a:xfrm>
              <a:off x="2475" y="3355"/>
              <a:ext cx="1958" cy="614"/>
              <a:chOff x="3502" y="2669"/>
              <a:chExt cx="1958" cy="614"/>
            </a:xfrm>
          </p:grpSpPr>
          <p:grpSp>
            <p:nvGrpSpPr>
              <p:cNvPr id="10310" name="Group 180">
                <a:extLst>
                  <a:ext uri="{FF2B5EF4-FFF2-40B4-BE49-F238E27FC236}">
                    <a16:creationId xmlns:a16="http://schemas.microsoft.com/office/drawing/2014/main" id="{A54C9AB1-66CC-4B6E-A803-C8B8411BAA6F}"/>
                  </a:ext>
                </a:extLst>
              </p:cNvPr>
              <p:cNvGrpSpPr>
                <a:grpSpLocks/>
              </p:cNvGrpSpPr>
              <p:nvPr/>
            </p:nvGrpSpPr>
            <p:grpSpPr bwMode="auto">
              <a:xfrm>
                <a:off x="3502" y="2670"/>
                <a:ext cx="1958" cy="612"/>
                <a:chOff x="3502" y="1080"/>
                <a:chExt cx="1958" cy="2202"/>
              </a:xfrm>
            </p:grpSpPr>
            <p:sp>
              <p:nvSpPr>
                <p:cNvPr id="10318" name="Line 143">
                  <a:extLst>
                    <a:ext uri="{FF2B5EF4-FFF2-40B4-BE49-F238E27FC236}">
                      <a16:creationId xmlns:a16="http://schemas.microsoft.com/office/drawing/2014/main" id="{993221BA-ADB8-46D9-9015-CA084F4EE04E}"/>
                    </a:ext>
                  </a:extLst>
                </p:cNvPr>
                <p:cNvSpPr>
                  <a:spLocks noChangeShapeType="1"/>
                </p:cNvSpPr>
                <p:nvPr/>
              </p:nvSpPr>
              <p:spPr bwMode="auto">
                <a:xfrm flipV="1">
                  <a:off x="3502"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19" name="Line 144">
                  <a:extLst>
                    <a:ext uri="{FF2B5EF4-FFF2-40B4-BE49-F238E27FC236}">
                      <a16:creationId xmlns:a16="http://schemas.microsoft.com/office/drawing/2014/main" id="{2F679E5B-39C6-46FF-B89C-7D1D312EB5DA}"/>
                    </a:ext>
                  </a:extLst>
                </p:cNvPr>
                <p:cNvSpPr>
                  <a:spLocks noChangeShapeType="1"/>
                </p:cNvSpPr>
                <p:nvPr/>
              </p:nvSpPr>
              <p:spPr bwMode="auto">
                <a:xfrm flipV="1">
                  <a:off x="3624"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0" name="Line 145">
                  <a:extLst>
                    <a:ext uri="{FF2B5EF4-FFF2-40B4-BE49-F238E27FC236}">
                      <a16:creationId xmlns:a16="http://schemas.microsoft.com/office/drawing/2014/main" id="{B8541908-FD8A-4E8F-AE6B-5CB71C363D2A}"/>
                    </a:ext>
                  </a:extLst>
                </p:cNvPr>
                <p:cNvSpPr>
                  <a:spLocks noChangeShapeType="1"/>
                </p:cNvSpPr>
                <p:nvPr/>
              </p:nvSpPr>
              <p:spPr bwMode="auto">
                <a:xfrm flipV="1">
                  <a:off x="3747"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1" name="Line 146">
                  <a:extLst>
                    <a:ext uri="{FF2B5EF4-FFF2-40B4-BE49-F238E27FC236}">
                      <a16:creationId xmlns:a16="http://schemas.microsoft.com/office/drawing/2014/main" id="{41E5633D-254C-4306-A48D-4B6CDEE23ED7}"/>
                    </a:ext>
                  </a:extLst>
                </p:cNvPr>
                <p:cNvSpPr>
                  <a:spLocks noChangeShapeType="1"/>
                </p:cNvSpPr>
                <p:nvPr/>
              </p:nvSpPr>
              <p:spPr bwMode="auto">
                <a:xfrm flipV="1">
                  <a:off x="3869"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2" name="Line 147">
                  <a:extLst>
                    <a:ext uri="{FF2B5EF4-FFF2-40B4-BE49-F238E27FC236}">
                      <a16:creationId xmlns:a16="http://schemas.microsoft.com/office/drawing/2014/main" id="{BD3C8658-7B6A-402F-B7D5-D3C04DDE692E}"/>
                    </a:ext>
                  </a:extLst>
                </p:cNvPr>
                <p:cNvSpPr>
                  <a:spLocks noChangeShapeType="1"/>
                </p:cNvSpPr>
                <p:nvPr/>
              </p:nvSpPr>
              <p:spPr bwMode="auto">
                <a:xfrm flipV="1">
                  <a:off x="3992"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3" name="Line 148">
                  <a:extLst>
                    <a:ext uri="{FF2B5EF4-FFF2-40B4-BE49-F238E27FC236}">
                      <a16:creationId xmlns:a16="http://schemas.microsoft.com/office/drawing/2014/main" id="{4FA2EA4C-0306-412A-A71F-A58FEE55ADBD}"/>
                    </a:ext>
                  </a:extLst>
                </p:cNvPr>
                <p:cNvSpPr>
                  <a:spLocks noChangeShapeType="1"/>
                </p:cNvSpPr>
                <p:nvPr/>
              </p:nvSpPr>
              <p:spPr bwMode="auto">
                <a:xfrm flipV="1">
                  <a:off x="4114"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4" name="Line 149">
                  <a:extLst>
                    <a:ext uri="{FF2B5EF4-FFF2-40B4-BE49-F238E27FC236}">
                      <a16:creationId xmlns:a16="http://schemas.microsoft.com/office/drawing/2014/main" id="{81207825-3C2C-4595-BDC0-C2DE60B9CE91}"/>
                    </a:ext>
                  </a:extLst>
                </p:cNvPr>
                <p:cNvSpPr>
                  <a:spLocks noChangeShapeType="1"/>
                </p:cNvSpPr>
                <p:nvPr/>
              </p:nvSpPr>
              <p:spPr bwMode="auto">
                <a:xfrm flipV="1">
                  <a:off x="4236"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5" name="Line 150">
                  <a:extLst>
                    <a:ext uri="{FF2B5EF4-FFF2-40B4-BE49-F238E27FC236}">
                      <a16:creationId xmlns:a16="http://schemas.microsoft.com/office/drawing/2014/main" id="{4505B950-9EA1-4BC2-BCDE-38DDFD9FFC5C}"/>
                    </a:ext>
                  </a:extLst>
                </p:cNvPr>
                <p:cNvSpPr>
                  <a:spLocks noChangeShapeType="1"/>
                </p:cNvSpPr>
                <p:nvPr/>
              </p:nvSpPr>
              <p:spPr bwMode="auto">
                <a:xfrm flipV="1">
                  <a:off x="4359"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6" name="Line 151">
                  <a:extLst>
                    <a:ext uri="{FF2B5EF4-FFF2-40B4-BE49-F238E27FC236}">
                      <a16:creationId xmlns:a16="http://schemas.microsoft.com/office/drawing/2014/main" id="{B7E08E32-7B73-4E72-8784-F67041B3B67D}"/>
                    </a:ext>
                  </a:extLst>
                </p:cNvPr>
                <p:cNvSpPr>
                  <a:spLocks noChangeShapeType="1"/>
                </p:cNvSpPr>
                <p:nvPr/>
              </p:nvSpPr>
              <p:spPr bwMode="auto">
                <a:xfrm flipV="1">
                  <a:off x="4481"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7" name="Line 152">
                  <a:extLst>
                    <a:ext uri="{FF2B5EF4-FFF2-40B4-BE49-F238E27FC236}">
                      <a16:creationId xmlns:a16="http://schemas.microsoft.com/office/drawing/2014/main" id="{E0897C87-C53D-47B8-834B-4602961785F4}"/>
                    </a:ext>
                  </a:extLst>
                </p:cNvPr>
                <p:cNvSpPr>
                  <a:spLocks noChangeShapeType="1"/>
                </p:cNvSpPr>
                <p:nvPr/>
              </p:nvSpPr>
              <p:spPr bwMode="auto">
                <a:xfrm flipV="1">
                  <a:off x="4603"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8" name="Line 153">
                  <a:extLst>
                    <a:ext uri="{FF2B5EF4-FFF2-40B4-BE49-F238E27FC236}">
                      <a16:creationId xmlns:a16="http://schemas.microsoft.com/office/drawing/2014/main" id="{C18076F0-C152-4C50-BB9F-F8B4CAA03BA8}"/>
                    </a:ext>
                  </a:extLst>
                </p:cNvPr>
                <p:cNvSpPr>
                  <a:spLocks noChangeShapeType="1"/>
                </p:cNvSpPr>
                <p:nvPr/>
              </p:nvSpPr>
              <p:spPr bwMode="auto">
                <a:xfrm flipV="1">
                  <a:off x="4726"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29" name="Line 154">
                  <a:extLst>
                    <a:ext uri="{FF2B5EF4-FFF2-40B4-BE49-F238E27FC236}">
                      <a16:creationId xmlns:a16="http://schemas.microsoft.com/office/drawing/2014/main" id="{BC4648CE-326F-4C3C-81B0-28F7F4774403}"/>
                    </a:ext>
                  </a:extLst>
                </p:cNvPr>
                <p:cNvSpPr>
                  <a:spLocks noChangeShapeType="1"/>
                </p:cNvSpPr>
                <p:nvPr/>
              </p:nvSpPr>
              <p:spPr bwMode="auto">
                <a:xfrm flipV="1">
                  <a:off x="4848"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30" name="Line 155">
                  <a:extLst>
                    <a:ext uri="{FF2B5EF4-FFF2-40B4-BE49-F238E27FC236}">
                      <a16:creationId xmlns:a16="http://schemas.microsoft.com/office/drawing/2014/main" id="{92F784F6-3C89-4D6A-A60F-9776F6A4D686}"/>
                    </a:ext>
                  </a:extLst>
                </p:cNvPr>
                <p:cNvSpPr>
                  <a:spLocks noChangeShapeType="1"/>
                </p:cNvSpPr>
                <p:nvPr/>
              </p:nvSpPr>
              <p:spPr bwMode="auto">
                <a:xfrm flipV="1">
                  <a:off x="4971"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31" name="Line 156">
                  <a:extLst>
                    <a:ext uri="{FF2B5EF4-FFF2-40B4-BE49-F238E27FC236}">
                      <a16:creationId xmlns:a16="http://schemas.microsoft.com/office/drawing/2014/main" id="{18428073-1B17-4FA4-8C61-ABAEAE24552D}"/>
                    </a:ext>
                  </a:extLst>
                </p:cNvPr>
                <p:cNvSpPr>
                  <a:spLocks noChangeShapeType="1"/>
                </p:cNvSpPr>
                <p:nvPr/>
              </p:nvSpPr>
              <p:spPr bwMode="auto">
                <a:xfrm flipV="1">
                  <a:off x="5093"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32" name="Line 157">
                  <a:extLst>
                    <a:ext uri="{FF2B5EF4-FFF2-40B4-BE49-F238E27FC236}">
                      <a16:creationId xmlns:a16="http://schemas.microsoft.com/office/drawing/2014/main" id="{1FE3602B-0829-4AC5-BB66-1DD412587449}"/>
                    </a:ext>
                  </a:extLst>
                </p:cNvPr>
                <p:cNvSpPr>
                  <a:spLocks noChangeShapeType="1"/>
                </p:cNvSpPr>
                <p:nvPr/>
              </p:nvSpPr>
              <p:spPr bwMode="auto">
                <a:xfrm flipV="1">
                  <a:off x="5215"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33" name="Line 158">
                  <a:extLst>
                    <a:ext uri="{FF2B5EF4-FFF2-40B4-BE49-F238E27FC236}">
                      <a16:creationId xmlns:a16="http://schemas.microsoft.com/office/drawing/2014/main" id="{DAED49F8-C687-4241-AC3E-55ACB4E33C8F}"/>
                    </a:ext>
                  </a:extLst>
                </p:cNvPr>
                <p:cNvSpPr>
                  <a:spLocks noChangeShapeType="1"/>
                </p:cNvSpPr>
                <p:nvPr/>
              </p:nvSpPr>
              <p:spPr bwMode="auto">
                <a:xfrm flipV="1">
                  <a:off x="5338"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34" name="Line 159">
                  <a:extLst>
                    <a:ext uri="{FF2B5EF4-FFF2-40B4-BE49-F238E27FC236}">
                      <a16:creationId xmlns:a16="http://schemas.microsoft.com/office/drawing/2014/main" id="{B39D8738-A3BC-4932-8E3C-4F1EC3E10CBF}"/>
                    </a:ext>
                  </a:extLst>
                </p:cNvPr>
                <p:cNvSpPr>
                  <a:spLocks noChangeShapeType="1"/>
                </p:cNvSpPr>
                <p:nvPr/>
              </p:nvSpPr>
              <p:spPr bwMode="auto">
                <a:xfrm flipV="1">
                  <a:off x="5460" y="1080"/>
                  <a:ext cx="0" cy="220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grpSp>
          <p:grpSp>
            <p:nvGrpSpPr>
              <p:cNvPr id="10311" name="Group 181">
                <a:extLst>
                  <a:ext uri="{FF2B5EF4-FFF2-40B4-BE49-F238E27FC236}">
                    <a16:creationId xmlns:a16="http://schemas.microsoft.com/office/drawing/2014/main" id="{7FBF4FA6-F502-4D06-81A3-04131AF39473}"/>
                  </a:ext>
                </a:extLst>
              </p:cNvPr>
              <p:cNvGrpSpPr>
                <a:grpSpLocks/>
              </p:cNvGrpSpPr>
              <p:nvPr/>
            </p:nvGrpSpPr>
            <p:grpSpPr bwMode="auto">
              <a:xfrm>
                <a:off x="3503" y="2669"/>
                <a:ext cx="1952" cy="614"/>
                <a:chOff x="3503" y="2669"/>
                <a:chExt cx="1952" cy="614"/>
              </a:xfrm>
            </p:grpSpPr>
            <p:sp>
              <p:nvSpPr>
                <p:cNvPr id="10312" name="Line 161">
                  <a:extLst>
                    <a:ext uri="{FF2B5EF4-FFF2-40B4-BE49-F238E27FC236}">
                      <a16:creationId xmlns:a16="http://schemas.microsoft.com/office/drawing/2014/main" id="{3F02BA76-AD4D-48AA-982A-E756DB4C5EE2}"/>
                    </a:ext>
                  </a:extLst>
                </p:cNvPr>
                <p:cNvSpPr>
                  <a:spLocks noChangeShapeType="1"/>
                </p:cNvSpPr>
                <p:nvPr/>
              </p:nvSpPr>
              <p:spPr bwMode="auto">
                <a:xfrm rot="16200000" flipV="1">
                  <a:off x="4479" y="2060"/>
                  <a:ext cx="0" cy="195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13" name="Line 162">
                  <a:extLst>
                    <a:ext uri="{FF2B5EF4-FFF2-40B4-BE49-F238E27FC236}">
                      <a16:creationId xmlns:a16="http://schemas.microsoft.com/office/drawing/2014/main" id="{2DAEA1B2-5B66-4603-9B90-F228F2F30747}"/>
                    </a:ext>
                  </a:extLst>
                </p:cNvPr>
                <p:cNvSpPr>
                  <a:spLocks noChangeShapeType="1"/>
                </p:cNvSpPr>
                <p:nvPr/>
              </p:nvSpPr>
              <p:spPr bwMode="auto">
                <a:xfrm rot="16200000" flipV="1">
                  <a:off x="4479" y="1938"/>
                  <a:ext cx="0" cy="195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14" name="Line 163">
                  <a:extLst>
                    <a:ext uri="{FF2B5EF4-FFF2-40B4-BE49-F238E27FC236}">
                      <a16:creationId xmlns:a16="http://schemas.microsoft.com/office/drawing/2014/main" id="{2F207BFD-10AC-4918-BE29-42008F3D610B}"/>
                    </a:ext>
                  </a:extLst>
                </p:cNvPr>
                <p:cNvSpPr>
                  <a:spLocks noChangeShapeType="1"/>
                </p:cNvSpPr>
                <p:nvPr/>
              </p:nvSpPr>
              <p:spPr bwMode="auto">
                <a:xfrm rot="16200000" flipV="1">
                  <a:off x="4479" y="1815"/>
                  <a:ext cx="0" cy="195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15" name="Line 164">
                  <a:extLst>
                    <a:ext uri="{FF2B5EF4-FFF2-40B4-BE49-F238E27FC236}">
                      <a16:creationId xmlns:a16="http://schemas.microsoft.com/office/drawing/2014/main" id="{31A1C75D-73DF-4C94-BFF0-2CCF5BA90933}"/>
                    </a:ext>
                  </a:extLst>
                </p:cNvPr>
                <p:cNvSpPr>
                  <a:spLocks noChangeShapeType="1"/>
                </p:cNvSpPr>
                <p:nvPr/>
              </p:nvSpPr>
              <p:spPr bwMode="auto">
                <a:xfrm rot="16200000" flipV="1">
                  <a:off x="4479" y="1693"/>
                  <a:ext cx="0" cy="195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16" name="Line 178">
                  <a:extLst>
                    <a:ext uri="{FF2B5EF4-FFF2-40B4-BE49-F238E27FC236}">
                      <a16:creationId xmlns:a16="http://schemas.microsoft.com/office/drawing/2014/main" id="{AFABBF6C-7284-4F06-BD98-1334DD30478E}"/>
                    </a:ext>
                  </a:extLst>
                </p:cNvPr>
                <p:cNvSpPr>
                  <a:spLocks noChangeShapeType="1"/>
                </p:cNvSpPr>
                <p:nvPr/>
              </p:nvSpPr>
              <p:spPr bwMode="auto">
                <a:xfrm rot="16200000" flipV="1">
                  <a:off x="4479" y="2307"/>
                  <a:ext cx="0" cy="195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0317" name="Line 179">
                  <a:extLst>
                    <a:ext uri="{FF2B5EF4-FFF2-40B4-BE49-F238E27FC236}">
                      <a16:creationId xmlns:a16="http://schemas.microsoft.com/office/drawing/2014/main" id="{710B9325-9C31-4757-8890-17752EDBFC45}"/>
                    </a:ext>
                  </a:extLst>
                </p:cNvPr>
                <p:cNvSpPr>
                  <a:spLocks noChangeShapeType="1"/>
                </p:cNvSpPr>
                <p:nvPr/>
              </p:nvSpPr>
              <p:spPr bwMode="auto">
                <a:xfrm rot="16200000" flipV="1">
                  <a:off x="4479" y="2185"/>
                  <a:ext cx="0" cy="1952"/>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a:lstStyle/>
                <a:p>
                  <a:endParaRPr lang="cs-CZ"/>
                </a:p>
              </p:txBody>
            </p:sp>
          </p:grpSp>
        </p:grpSp>
        <p:grpSp>
          <p:nvGrpSpPr>
            <p:cNvPr id="10272" name="Group 200">
              <a:extLst>
                <a:ext uri="{FF2B5EF4-FFF2-40B4-BE49-F238E27FC236}">
                  <a16:creationId xmlns:a16="http://schemas.microsoft.com/office/drawing/2014/main" id="{07AA4A42-CF68-4C02-AC28-E961B38FE57B}"/>
                </a:ext>
              </a:extLst>
            </p:cNvPr>
            <p:cNvGrpSpPr>
              <a:grpSpLocks/>
            </p:cNvGrpSpPr>
            <p:nvPr/>
          </p:nvGrpSpPr>
          <p:grpSpPr bwMode="auto">
            <a:xfrm>
              <a:off x="2385" y="3069"/>
              <a:ext cx="1909" cy="173"/>
              <a:chOff x="2385" y="3104"/>
              <a:chExt cx="1909" cy="173"/>
            </a:xfrm>
          </p:grpSpPr>
          <p:sp>
            <p:nvSpPr>
              <p:cNvPr id="10295" name="Text Box 183">
                <a:extLst>
                  <a:ext uri="{FF2B5EF4-FFF2-40B4-BE49-F238E27FC236}">
                    <a16:creationId xmlns:a16="http://schemas.microsoft.com/office/drawing/2014/main" id="{FB1CF8C1-96AC-43DC-91B0-A75A8925A305}"/>
                  </a:ext>
                </a:extLst>
              </p:cNvPr>
              <p:cNvSpPr txBox="1">
                <a:spLocks noChangeArrowheads="1"/>
              </p:cNvSpPr>
              <p:nvPr/>
            </p:nvSpPr>
            <p:spPr bwMode="auto">
              <a:xfrm>
                <a:off x="2509"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cs-CZ" sz="1200" b="1"/>
                  <a:t>1</a:t>
                </a:r>
              </a:p>
            </p:txBody>
          </p:sp>
          <p:sp>
            <p:nvSpPr>
              <p:cNvPr id="10296" name="Text Box 184">
                <a:extLst>
                  <a:ext uri="{FF2B5EF4-FFF2-40B4-BE49-F238E27FC236}">
                    <a16:creationId xmlns:a16="http://schemas.microsoft.com/office/drawing/2014/main" id="{444D33ED-4740-4AE6-AD4C-9DE7706AAE37}"/>
                  </a:ext>
                </a:extLst>
              </p:cNvPr>
              <p:cNvSpPr txBox="1">
                <a:spLocks noChangeArrowheads="1"/>
              </p:cNvSpPr>
              <p:nvPr/>
            </p:nvSpPr>
            <p:spPr bwMode="auto">
              <a:xfrm>
                <a:off x="2385"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0</a:t>
                </a:r>
              </a:p>
            </p:txBody>
          </p:sp>
          <p:sp>
            <p:nvSpPr>
              <p:cNvPr id="10297" name="Text Box 185">
                <a:extLst>
                  <a:ext uri="{FF2B5EF4-FFF2-40B4-BE49-F238E27FC236}">
                    <a16:creationId xmlns:a16="http://schemas.microsoft.com/office/drawing/2014/main" id="{6108EB3F-AA02-46FC-89AB-9EDD8E730039}"/>
                  </a:ext>
                </a:extLst>
              </p:cNvPr>
              <p:cNvSpPr txBox="1">
                <a:spLocks noChangeArrowheads="1"/>
              </p:cNvSpPr>
              <p:nvPr/>
            </p:nvSpPr>
            <p:spPr bwMode="auto">
              <a:xfrm>
                <a:off x="2633"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2</a:t>
                </a:r>
              </a:p>
            </p:txBody>
          </p:sp>
          <p:sp>
            <p:nvSpPr>
              <p:cNvPr id="10298" name="Text Box 186">
                <a:extLst>
                  <a:ext uri="{FF2B5EF4-FFF2-40B4-BE49-F238E27FC236}">
                    <a16:creationId xmlns:a16="http://schemas.microsoft.com/office/drawing/2014/main" id="{5984890E-EFD5-4777-A93E-4C2BC51DD4A6}"/>
                  </a:ext>
                </a:extLst>
              </p:cNvPr>
              <p:cNvSpPr txBox="1">
                <a:spLocks noChangeArrowheads="1"/>
              </p:cNvSpPr>
              <p:nvPr/>
            </p:nvSpPr>
            <p:spPr bwMode="auto">
              <a:xfrm>
                <a:off x="2757"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3</a:t>
                </a:r>
              </a:p>
            </p:txBody>
          </p:sp>
          <p:sp>
            <p:nvSpPr>
              <p:cNvPr id="10299" name="Text Box 187">
                <a:extLst>
                  <a:ext uri="{FF2B5EF4-FFF2-40B4-BE49-F238E27FC236}">
                    <a16:creationId xmlns:a16="http://schemas.microsoft.com/office/drawing/2014/main" id="{AF79F315-51CD-4695-A42E-EEF833A4B414}"/>
                  </a:ext>
                </a:extLst>
              </p:cNvPr>
              <p:cNvSpPr txBox="1">
                <a:spLocks noChangeArrowheads="1"/>
              </p:cNvSpPr>
              <p:nvPr/>
            </p:nvSpPr>
            <p:spPr bwMode="auto">
              <a:xfrm>
                <a:off x="2874"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4</a:t>
                </a:r>
              </a:p>
            </p:txBody>
          </p:sp>
          <p:sp>
            <p:nvSpPr>
              <p:cNvPr id="10300" name="Text Box 188">
                <a:extLst>
                  <a:ext uri="{FF2B5EF4-FFF2-40B4-BE49-F238E27FC236}">
                    <a16:creationId xmlns:a16="http://schemas.microsoft.com/office/drawing/2014/main" id="{85AD0E18-4A9B-4053-A8BE-3719182D561D}"/>
                  </a:ext>
                </a:extLst>
              </p:cNvPr>
              <p:cNvSpPr txBox="1">
                <a:spLocks noChangeArrowheads="1"/>
              </p:cNvSpPr>
              <p:nvPr/>
            </p:nvSpPr>
            <p:spPr bwMode="auto">
              <a:xfrm>
                <a:off x="2998"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5</a:t>
                </a:r>
              </a:p>
            </p:txBody>
          </p:sp>
          <p:sp>
            <p:nvSpPr>
              <p:cNvPr id="10301" name="Text Box 189">
                <a:extLst>
                  <a:ext uri="{FF2B5EF4-FFF2-40B4-BE49-F238E27FC236}">
                    <a16:creationId xmlns:a16="http://schemas.microsoft.com/office/drawing/2014/main" id="{81E83551-7FFC-40BC-8EA0-D1A9B3912567}"/>
                  </a:ext>
                </a:extLst>
              </p:cNvPr>
              <p:cNvSpPr txBox="1">
                <a:spLocks noChangeArrowheads="1"/>
              </p:cNvSpPr>
              <p:nvPr/>
            </p:nvSpPr>
            <p:spPr bwMode="auto">
              <a:xfrm>
                <a:off x="3115"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6</a:t>
                </a:r>
              </a:p>
            </p:txBody>
          </p:sp>
          <p:sp>
            <p:nvSpPr>
              <p:cNvPr id="10302" name="Text Box 190">
                <a:extLst>
                  <a:ext uri="{FF2B5EF4-FFF2-40B4-BE49-F238E27FC236}">
                    <a16:creationId xmlns:a16="http://schemas.microsoft.com/office/drawing/2014/main" id="{0138EEA0-E757-46A9-AEDD-5468CA487F74}"/>
                  </a:ext>
                </a:extLst>
              </p:cNvPr>
              <p:cNvSpPr txBox="1">
                <a:spLocks noChangeArrowheads="1"/>
              </p:cNvSpPr>
              <p:nvPr/>
            </p:nvSpPr>
            <p:spPr bwMode="auto">
              <a:xfrm>
                <a:off x="3239"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7</a:t>
                </a:r>
              </a:p>
            </p:txBody>
          </p:sp>
          <p:sp>
            <p:nvSpPr>
              <p:cNvPr id="10303" name="Text Box 191">
                <a:extLst>
                  <a:ext uri="{FF2B5EF4-FFF2-40B4-BE49-F238E27FC236}">
                    <a16:creationId xmlns:a16="http://schemas.microsoft.com/office/drawing/2014/main" id="{963528AA-1DB2-4B6A-9AC2-A6E17D217133}"/>
                  </a:ext>
                </a:extLst>
              </p:cNvPr>
              <p:cNvSpPr txBox="1">
                <a:spLocks noChangeArrowheads="1"/>
              </p:cNvSpPr>
              <p:nvPr/>
            </p:nvSpPr>
            <p:spPr bwMode="auto">
              <a:xfrm>
                <a:off x="3363"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8</a:t>
                </a:r>
              </a:p>
            </p:txBody>
          </p:sp>
          <p:sp>
            <p:nvSpPr>
              <p:cNvPr id="10304" name="Text Box 192">
                <a:extLst>
                  <a:ext uri="{FF2B5EF4-FFF2-40B4-BE49-F238E27FC236}">
                    <a16:creationId xmlns:a16="http://schemas.microsoft.com/office/drawing/2014/main" id="{D258ECAF-DB39-4939-81E4-4F0EE9663E3D}"/>
                  </a:ext>
                </a:extLst>
              </p:cNvPr>
              <p:cNvSpPr txBox="1">
                <a:spLocks noChangeArrowheads="1"/>
              </p:cNvSpPr>
              <p:nvPr/>
            </p:nvSpPr>
            <p:spPr bwMode="auto">
              <a:xfrm>
                <a:off x="3487"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9</a:t>
                </a:r>
              </a:p>
            </p:txBody>
          </p:sp>
          <p:sp>
            <p:nvSpPr>
              <p:cNvPr id="10305" name="Text Box 193">
                <a:extLst>
                  <a:ext uri="{FF2B5EF4-FFF2-40B4-BE49-F238E27FC236}">
                    <a16:creationId xmlns:a16="http://schemas.microsoft.com/office/drawing/2014/main" id="{38A841A3-545E-45AE-9390-FB6C13B3ED6C}"/>
                  </a:ext>
                </a:extLst>
              </p:cNvPr>
              <p:cNvSpPr txBox="1">
                <a:spLocks noChangeArrowheads="1"/>
              </p:cNvSpPr>
              <p:nvPr/>
            </p:nvSpPr>
            <p:spPr bwMode="auto">
              <a:xfrm>
                <a:off x="3583"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10</a:t>
                </a:r>
              </a:p>
            </p:txBody>
          </p:sp>
          <p:sp>
            <p:nvSpPr>
              <p:cNvPr id="10306" name="Text Box 194">
                <a:extLst>
                  <a:ext uri="{FF2B5EF4-FFF2-40B4-BE49-F238E27FC236}">
                    <a16:creationId xmlns:a16="http://schemas.microsoft.com/office/drawing/2014/main" id="{BD0B202B-8FB0-4703-B592-FF66EC6ACDE9}"/>
                  </a:ext>
                </a:extLst>
              </p:cNvPr>
              <p:cNvSpPr txBox="1">
                <a:spLocks noChangeArrowheads="1"/>
              </p:cNvSpPr>
              <p:nvPr/>
            </p:nvSpPr>
            <p:spPr bwMode="auto">
              <a:xfrm>
                <a:off x="3707"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11</a:t>
                </a:r>
              </a:p>
            </p:txBody>
          </p:sp>
          <p:sp>
            <p:nvSpPr>
              <p:cNvPr id="10307" name="Text Box 195">
                <a:extLst>
                  <a:ext uri="{FF2B5EF4-FFF2-40B4-BE49-F238E27FC236}">
                    <a16:creationId xmlns:a16="http://schemas.microsoft.com/office/drawing/2014/main" id="{AFF6D71A-454F-4AF9-B312-9B8338F0A30C}"/>
                  </a:ext>
                </a:extLst>
              </p:cNvPr>
              <p:cNvSpPr txBox="1">
                <a:spLocks noChangeArrowheads="1"/>
              </p:cNvSpPr>
              <p:nvPr/>
            </p:nvSpPr>
            <p:spPr bwMode="auto">
              <a:xfrm>
                <a:off x="3831"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12</a:t>
                </a:r>
              </a:p>
            </p:txBody>
          </p:sp>
          <p:sp>
            <p:nvSpPr>
              <p:cNvPr id="10308" name="Text Box 196">
                <a:extLst>
                  <a:ext uri="{FF2B5EF4-FFF2-40B4-BE49-F238E27FC236}">
                    <a16:creationId xmlns:a16="http://schemas.microsoft.com/office/drawing/2014/main" id="{0C96CE8D-2E55-4BE3-AF43-67B965FCAF0C}"/>
                  </a:ext>
                </a:extLst>
              </p:cNvPr>
              <p:cNvSpPr txBox="1">
                <a:spLocks noChangeArrowheads="1"/>
              </p:cNvSpPr>
              <p:nvPr/>
            </p:nvSpPr>
            <p:spPr bwMode="auto">
              <a:xfrm>
                <a:off x="3948"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13</a:t>
                </a:r>
              </a:p>
            </p:txBody>
          </p:sp>
          <p:sp>
            <p:nvSpPr>
              <p:cNvPr id="10309" name="Text Box 197">
                <a:extLst>
                  <a:ext uri="{FF2B5EF4-FFF2-40B4-BE49-F238E27FC236}">
                    <a16:creationId xmlns:a16="http://schemas.microsoft.com/office/drawing/2014/main" id="{E95E90DC-547F-4CB1-BFFD-BB432C6A88C4}"/>
                  </a:ext>
                </a:extLst>
              </p:cNvPr>
              <p:cNvSpPr txBox="1">
                <a:spLocks noChangeArrowheads="1"/>
              </p:cNvSpPr>
              <p:nvPr/>
            </p:nvSpPr>
            <p:spPr bwMode="auto">
              <a:xfrm>
                <a:off x="4072"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14</a:t>
                </a:r>
              </a:p>
            </p:txBody>
          </p:sp>
        </p:grpSp>
        <p:grpSp>
          <p:nvGrpSpPr>
            <p:cNvPr id="10273" name="Group 201">
              <a:extLst>
                <a:ext uri="{FF2B5EF4-FFF2-40B4-BE49-F238E27FC236}">
                  <a16:creationId xmlns:a16="http://schemas.microsoft.com/office/drawing/2014/main" id="{1C632E81-ED98-46C3-9EAA-1B2C67F6D126}"/>
                </a:ext>
              </a:extLst>
            </p:cNvPr>
            <p:cNvGrpSpPr>
              <a:grpSpLocks/>
            </p:cNvGrpSpPr>
            <p:nvPr/>
          </p:nvGrpSpPr>
          <p:grpSpPr bwMode="auto">
            <a:xfrm>
              <a:off x="2383" y="3928"/>
              <a:ext cx="1909" cy="173"/>
              <a:chOff x="2385" y="3104"/>
              <a:chExt cx="1909" cy="173"/>
            </a:xfrm>
          </p:grpSpPr>
          <p:sp>
            <p:nvSpPr>
              <p:cNvPr id="10280" name="Text Box 202">
                <a:extLst>
                  <a:ext uri="{FF2B5EF4-FFF2-40B4-BE49-F238E27FC236}">
                    <a16:creationId xmlns:a16="http://schemas.microsoft.com/office/drawing/2014/main" id="{06C52954-65BD-4091-8B20-6CA7C9CC4656}"/>
                  </a:ext>
                </a:extLst>
              </p:cNvPr>
              <p:cNvSpPr txBox="1">
                <a:spLocks noChangeArrowheads="1"/>
              </p:cNvSpPr>
              <p:nvPr/>
            </p:nvSpPr>
            <p:spPr bwMode="auto">
              <a:xfrm>
                <a:off x="2509"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a:t>
                </a:r>
              </a:p>
            </p:txBody>
          </p:sp>
          <p:sp>
            <p:nvSpPr>
              <p:cNvPr id="10281" name="Text Box 203">
                <a:extLst>
                  <a:ext uri="{FF2B5EF4-FFF2-40B4-BE49-F238E27FC236}">
                    <a16:creationId xmlns:a16="http://schemas.microsoft.com/office/drawing/2014/main" id="{2A1D8462-2866-46F1-99A0-DE2F432CDD88}"/>
                  </a:ext>
                </a:extLst>
              </p:cNvPr>
              <p:cNvSpPr txBox="1">
                <a:spLocks noChangeArrowheads="1"/>
              </p:cNvSpPr>
              <p:nvPr/>
            </p:nvSpPr>
            <p:spPr bwMode="auto">
              <a:xfrm>
                <a:off x="2385"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0</a:t>
                </a:r>
              </a:p>
            </p:txBody>
          </p:sp>
          <p:sp>
            <p:nvSpPr>
              <p:cNvPr id="10282" name="Text Box 204">
                <a:extLst>
                  <a:ext uri="{FF2B5EF4-FFF2-40B4-BE49-F238E27FC236}">
                    <a16:creationId xmlns:a16="http://schemas.microsoft.com/office/drawing/2014/main" id="{1E7FBDAD-BC88-4697-A3F6-5A8DF212BF52}"/>
                  </a:ext>
                </a:extLst>
              </p:cNvPr>
              <p:cNvSpPr txBox="1">
                <a:spLocks noChangeArrowheads="1"/>
              </p:cNvSpPr>
              <p:nvPr/>
            </p:nvSpPr>
            <p:spPr bwMode="auto">
              <a:xfrm>
                <a:off x="2633"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2</a:t>
                </a:r>
              </a:p>
            </p:txBody>
          </p:sp>
          <p:sp>
            <p:nvSpPr>
              <p:cNvPr id="10283" name="Text Box 205">
                <a:extLst>
                  <a:ext uri="{FF2B5EF4-FFF2-40B4-BE49-F238E27FC236}">
                    <a16:creationId xmlns:a16="http://schemas.microsoft.com/office/drawing/2014/main" id="{BF5CF394-65B0-4E34-A370-52274B141299}"/>
                  </a:ext>
                </a:extLst>
              </p:cNvPr>
              <p:cNvSpPr txBox="1">
                <a:spLocks noChangeArrowheads="1"/>
              </p:cNvSpPr>
              <p:nvPr/>
            </p:nvSpPr>
            <p:spPr bwMode="auto">
              <a:xfrm>
                <a:off x="2757"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3</a:t>
                </a:r>
              </a:p>
            </p:txBody>
          </p:sp>
          <p:sp>
            <p:nvSpPr>
              <p:cNvPr id="10284" name="Text Box 206">
                <a:extLst>
                  <a:ext uri="{FF2B5EF4-FFF2-40B4-BE49-F238E27FC236}">
                    <a16:creationId xmlns:a16="http://schemas.microsoft.com/office/drawing/2014/main" id="{19DC8162-D0F4-43C6-B458-2FCEECD78C64}"/>
                  </a:ext>
                </a:extLst>
              </p:cNvPr>
              <p:cNvSpPr txBox="1">
                <a:spLocks noChangeArrowheads="1"/>
              </p:cNvSpPr>
              <p:nvPr/>
            </p:nvSpPr>
            <p:spPr bwMode="auto">
              <a:xfrm>
                <a:off x="2874"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4</a:t>
                </a:r>
              </a:p>
            </p:txBody>
          </p:sp>
          <p:sp>
            <p:nvSpPr>
              <p:cNvPr id="10285" name="Text Box 207">
                <a:extLst>
                  <a:ext uri="{FF2B5EF4-FFF2-40B4-BE49-F238E27FC236}">
                    <a16:creationId xmlns:a16="http://schemas.microsoft.com/office/drawing/2014/main" id="{E9F5A69C-5B5F-4510-A802-7202BD6FC0C4}"/>
                  </a:ext>
                </a:extLst>
              </p:cNvPr>
              <p:cNvSpPr txBox="1">
                <a:spLocks noChangeArrowheads="1"/>
              </p:cNvSpPr>
              <p:nvPr/>
            </p:nvSpPr>
            <p:spPr bwMode="auto">
              <a:xfrm>
                <a:off x="2998"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5</a:t>
                </a:r>
              </a:p>
            </p:txBody>
          </p:sp>
          <p:sp>
            <p:nvSpPr>
              <p:cNvPr id="10286" name="Text Box 208">
                <a:extLst>
                  <a:ext uri="{FF2B5EF4-FFF2-40B4-BE49-F238E27FC236}">
                    <a16:creationId xmlns:a16="http://schemas.microsoft.com/office/drawing/2014/main" id="{E72B983C-EAD5-46AE-B34F-51D27EC7E3FD}"/>
                  </a:ext>
                </a:extLst>
              </p:cNvPr>
              <p:cNvSpPr txBox="1">
                <a:spLocks noChangeArrowheads="1"/>
              </p:cNvSpPr>
              <p:nvPr/>
            </p:nvSpPr>
            <p:spPr bwMode="auto">
              <a:xfrm>
                <a:off x="3115"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6</a:t>
                </a:r>
              </a:p>
            </p:txBody>
          </p:sp>
          <p:sp>
            <p:nvSpPr>
              <p:cNvPr id="10287" name="Text Box 209">
                <a:extLst>
                  <a:ext uri="{FF2B5EF4-FFF2-40B4-BE49-F238E27FC236}">
                    <a16:creationId xmlns:a16="http://schemas.microsoft.com/office/drawing/2014/main" id="{2413E31E-870D-4FF8-9138-318D63C1DEC6}"/>
                  </a:ext>
                </a:extLst>
              </p:cNvPr>
              <p:cNvSpPr txBox="1">
                <a:spLocks noChangeArrowheads="1"/>
              </p:cNvSpPr>
              <p:nvPr/>
            </p:nvSpPr>
            <p:spPr bwMode="auto">
              <a:xfrm>
                <a:off x="3239"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7</a:t>
                </a:r>
              </a:p>
            </p:txBody>
          </p:sp>
          <p:sp>
            <p:nvSpPr>
              <p:cNvPr id="10288" name="Text Box 210">
                <a:extLst>
                  <a:ext uri="{FF2B5EF4-FFF2-40B4-BE49-F238E27FC236}">
                    <a16:creationId xmlns:a16="http://schemas.microsoft.com/office/drawing/2014/main" id="{79934602-B817-415D-AC41-DB7F98E92C73}"/>
                  </a:ext>
                </a:extLst>
              </p:cNvPr>
              <p:cNvSpPr txBox="1">
                <a:spLocks noChangeArrowheads="1"/>
              </p:cNvSpPr>
              <p:nvPr/>
            </p:nvSpPr>
            <p:spPr bwMode="auto">
              <a:xfrm>
                <a:off x="3363"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8</a:t>
                </a:r>
              </a:p>
            </p:txBody>
          </p:sp>
          <p:sp>
            <p:nvSpPr>
              <p:cNvPr id="10289" name="Text Box 211">
                <a:extLst>
                  <a:ext uri="{FF2B5EF4-FFF2-40B4-BE49-F238E27FC236}">
                    <a16:creationId xmlns:a16="http://schemas.microsoft.com/office/drawing/2014/main" id="{6ABB6284-826E-4E13-BB67-D20B24973112}"/>
                  </a:ext>
                </a:extLst>
              </p:cNvPr>
              <p:cNvSpPr txBox="1">
                <a:spLocks noChangeArrowheads="1"/>
              </p:cNvSpPr>
              <p:nvPr/>
            </p:nvSpPr>
            <p:spPr bwMode="auto">
              <a:xfrm>
                <a:off x="3487" y="3104"/>
                <a:ext cx="169"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9</a:t>
                </a:r>
              </a:p>
            </p:txBody>
          </p:sp>
          <p:sp>
            <p:nvSpPr>
              <p:cNvPr id="10290" name="Text Box 212">
                <a:extLst>
                  <a:ext uri="{FF2B5EF4-FFF2-40B4-BE49-F238E27FC236}">
                    <a16:creationId xmlns:a16="http://schemas.microsoft.com/office/drawing/2014/main" id="{C2A55710-3E51-458A-AAAE-5B19435DCC3A}"/>
                  </a:ext>
                </a:extLst>
              </p:cNvPr>
              <p:cNvSpPr txBox="1">
                <a:spLocks noChangeArrowheads="1"/>
              </p:cNvSpPr>
              <p:nvPr/>
            </p:nvSpPr>
            <p:spPr bwMode="auto">
              <a:xfrm>
                <a:off x="3583"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10</a:t>
                </a:r>
              </a:p>
            </p:txBody>
          </p:sp>
          <p:sp>
            <p:nvSpPr>
              <p:cNvPr id="10291" name="Text Box 213">
                <a:extLst>
                  <a:ext uri="{FF2B5EF4-FFF2-40B4-BE49-F238E27FC236}">
                    <a16:creationId xmlns:a16="http://schemas.microsoft.com/office/drawing/2014/main" id="{0A247EFE-77C8-4526-B805-0E5C31BBCE91}"/>
                  </a:ext>
                </a:extLst>
              </p:cNvPr>
              <p:cNvSpPr txBox="1">
                <a:spLocks noChangeArrowheads="1"/>
              </p:cNvSpPr>
              <p:nvPr/>
            </p:nvSpPr>
            <p:spPr bwMode="auto">
              <a:xfrm>
                <a:off x="3707"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11</a:t>
                </a:r>
              </a:p>
            </p:txBody>
          </p:sp>
          <p:sp>
            <p:nvSpPr>
              <p:cNvPr id="10292" name="Text Box 214">
                <a:extLst>
                  <a:ext uri="{FF2B5EF4-FFF2-40B4-BE49-F238E27FC236}">
                    <a16:creationId xmlns:a16="http://schemas.microsoft.com/office/drawing/2014/main" id="{A36B8DDD-9019-4C70-B70F-0626F277B867}"/>
                  </a:ext>
                </a:extLst>
              </p:cNvPr>
              <p:cNvSpPr txBox="1">
                <a:spLocks noChangeArrowheads="1"/>
              </p:cNvSpPr>
              <p:nvPr/>
            </p:nvSpPr>
            <p:spPr bwMode="auto">
              <a:xfrm>
                <a:off x="3831"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12</a:t>
                </a:r>
              </a:p>
            </p:txBody>
          </p:sp>
          <p:sp>
            <p:nvSpPr>
              <p:cNvPr id="10293" name="Text Box 215">
                <a:extLst>
                  <a:ext uri="{FF2B5EF4-FFF2-40B4-BE49-F238E27FC236}">
                    <a16:creationId xmlns:a16="http://schemas.microsoft.com/office/drawing/2014/main" id="{F84AB30E-86A2-4227-A63B-97DF2EABBA22}"/>
                  </a:ext>
                </a:extLst>
              </p:cNvPr>
              <p:cNvSpPr txBox="1">
                <a:spLocks noChangeArrowheads="1"/>
              </p:cNvSpPr>
              <p:nvPr/>
            </p:nvSpPr>
            <p:spPr bwMode="auto">
              <a:xfrm>
                <a:off x="3948"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13</a:t>
                </a:r>
              </a:p>
            </p:txBody>
          </p:sp>
          <p:sp>
            <p:nvSpPr>
              <p:cNvPr id="10294" name="Text Box 216">
                <a:extLst>
                  <a:ext uri="{FF2B5EF4-FFF2-40B4-BE49-F238E27FC236}">
                    <a16:creationId xmlns:a16="http://schemas.microsoft.com/office/drawing/2014/main" id="{AA6455AE-325B-4A57-94D1-92DB38ED132B}"/>
                  </a:ext>
                </a:extLst>
              </p:cNvPr>
              <p:cNvSpPr txBox="1">
                <a:spLocks noChangeArrowheads="1"/>
              </p:cNvSpPr>
              <p:nvPr/>
            </p:nvSpPr>
            <p:spPr bwMode="auto">
              <a:xfrm>
                <a:off x="4072" y="3104"/>
                <a:ext cx="222"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14</a:t>
                </a:r>
              </a:p>
            </p:txBody>
          </p:sp>
        </p:grpSp>
        <p:sp>
          <p:nvSpPr>
            <p:cNvPr id="10274" name="Text Box 217">
              <a:extLst>
                <a:ext uri="{FF2B5EF4-FFF2-40B4-BE49-F238E27FC236}">
                  <a16:creationId xmlns:a16="http://schemas.microsoft.com/office/drawing/2014/main" id="{6DC3E906-25DF-406D-AC7E-9FAA4B1FC071}"/>
                </a:ext>
              </a:extLst>
            </p:cNvPr>
            <p:cNvSpPr txBox="1">
              <a:spLocks noChangeArrowheads="1"/>
            </p:cNvSpPr>
            <p:nvPr/>
          </p:nvSpPr>
          <p:spPr bwMode="auto">
            <a:xfrm>
              <a:off x="2111" y="824"/>
              <a:ext cx="381" cy="2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lnSpc>
                  <a:spcPct val="105000"/>
                </a:lnSpc>
              </a:pPr>
              <a:r>
                <a:rPr lang="en-US" altLang="cs-CZ" sz="1200" b="1"/>
                <a:t>$1800</a:t>
              </a:r>
            </a:p>
            <a:p>
              <a:pPr algn="r" eaLnBrk="1" hangingPunct="1">
                <a:lnSpc>
                  <a:spcPct val="105000"/>
                </a:lnSpc>
              </a:pPr>
              <a:r>
                <a:rPr lang="en-US" altLang="cs-CZ" sz="1200" b="1"/>
                <a:t>1700</a:t>
              </a:r>
            </a:p>
            <a:p>
              <a:pPr algn="r" eaLnBrk="1" hangingPunct="1">
                <a:lnSpc>
                  <a:spcPct val="105000"/>
                </a:lnSpc>
              </a:pPr>
              <a:r>
                <a:rPr lang="en-US" altLang="cs-CZ" sz="1200" b="1"/>
                <a:t>1600</a:t>
              </a:r>
            </a:p>
            <a:p>
              <a:pPr algn="r" eaLnBrk="1" hangingPunct="1">
                <a:lnSpc>
                  <a:spcPct val="105000"/>
                </a:lnSpc>
              </a:pPr>
              <a:r>
                <a:rPr lang="en-US" altLang="cs-CZ" sz="1200" b="1"/>
                <a:t>1500</a:t>
              </a:r>
            </a:p>
            <a:p>
              <a:pPr algn="r" eaLnBrk="1" hangingPunct="1">
                <a:lnSpc>
                  <a:spcPct val="105000"/>
                </a:lnSpc>
              </a:pPr>
              <a:r>
                <a:rPr lang="en-US" altLang="cs-CZ" sz="1200" b="1"/>
                <a:t>1400</a:t>
              </a:r>
            </a:p>
            <a:p>
              <a:pPr algn="r" eaLnBrk="1" hangingPunct="1">
                <a:lnSpc>
                  <a:spcPct val="105000"/>
                </a:lnSpc>
              </a:pPr>
              <a:r>
                <a:rPr lang="en-US" altLang="cs-CZ" sz="1200" b="1"/>
                <a:t>1300</a:t>
              </a:r>
            </a:p>
            <a:p>
              <a:pPr algn="r" eaLnBrk="1" hangingPunct="1">
                <a:lnSpc>
                  <a:spcPct val="105000"/>
                </a:lnSpc>
              </a:pPr>
              <a:r>
                <a:rPr lang="en-US" altLang="cs-CZ" sz="1200" b="1"/>
                <a:t>1200</a:t>
              </a:r>
            </a:p>
            <a:p>
              <a:pPr algn="r" eaLnBrk="1" hangingPunct="1">
                <a:lnSpc>
                  <a:spcPct val="105000"/>
                </a:lnSpc>
              </a:pPr>
              <a:r>
                <a:rPr lang="en-US" altLang="cs-CZ" sz="1200" b="1"/>
                <a:t>1100</a:t>
              </a:r>
            </a:p>
            <a:p>
              <a:pPr algn="r" eaLnBrk="1" hangingPunct="1">
                <a:lnSpc>
                  <a:spcPct val="105000"/>
                </a:lnSpc>
              </a:pPr>
              <a:r>
                <a:rPr lang="en-US" altLang="cs-CZ" sz="1200" b="1"/>
                <a:t>1000</a:t>
              </a:r>
            </a:p>
            <a:p>
              <a:pPr algn="r" eaLnBrk="1" hangingPunct="1">
                <a:lnSpc>
                  <a:spcPct val="105000"/>
                </a:lnSpc>
              </a:pPr>
              <a:r>
                <a:rPr lang="en-US" altLang="cs-CZ" sz="1200" b="1"/>
                <a:t>900</a:t>
              </a:r>
            </a:p>
            <a:p>
              <a:pPr algn="r" eaLnBrk="1" hangingPunct="1">
                <a:lnSpc>
                  <a:spcPct val="105000"/>
                </a:lnSpc>
              </a:pPr>
              <a:r>
                <a:rPr lang="en-US" altLang="cs-CZ" sz="1200" b="1"/>
                <a:t>800</a:t>
              </a:r>
            </a:p>
            <a:p>
              <a:pPr algn="r" eaLnBrk="1" hangingPunct="1">
                <a:lnSpc>
                  <a:spcPct val="105000"/>
                </a:lnSpc>
              </a:pPr>
              <a:r>
                <a:rPr lang="en-US" altLang="cs-CZ" sz="1200" b="1"/>
                <a:t>700</a:t>
              </a:r>
            </a:p>
            <a:p>
              <a:pPr algn="r" eaLnBrk="1" hangingPunct="1">
                <a:lnSpc>
                  <a:spcPct val="105000"/>
                </a:lnSpc>
              </a:pPr>
              <a:r>
                <a:rPr lang="en-US" altLang="cs-CZ" sz="1200" b="1"/>
                <a:t>600</a:t>
              </a:r>
            </a:p>
            <a:p>
              <a:pPr algn="r" eaLnBrk="1" hangingPunct="1">
                <a:lnSpc>
                  <a:spcPct val="105000"/>
                </a:lnSpc>
              </a:pPr>
              <a:r>
                <a:rPr lang="en-US" altLang="cs-CZ" sz="1200" b="1"/>
                <a:t>500</a:t>
              </a:r>
            </a:p>
            <a:p>
              <a:pPr algn="r" eaLnBrk="1" hangingPunct="1">
                <a:lnSpc>
                  <a:spcPct val="105000"/>
                </a:lnSpc>
              </a:pPr>
              <a:r>
                <a:rPr lang="en-US" altLang="cs-CZ" sz="1200" b="1"/>
                <a:t>400</a:t>
              </a:r>
            </a:p>
            <a:p>
              <a:pPr algn="r" eaLnBrk="1" hangingPunct="1">
                <a:lnSpc>
                  <a:spcPct val="105000"/>
                </a:lnSpc>
              </a:pPr>
              <a:r>
                <a:rPr lang="en-US" altLang="cs-CZ" sz="1200" b="1"/>
                <a:t>300</a:t>
              </a:r>
            </a:p>
            <a:p>
              <a:pPr algn="r" eaLnBrk="1" hangingPunct="1">
                <a:lnSpc>
                  <a:spcPct val="105000"/>
                </a:lnSpc>
              </a:pPr>
              <a:r>
                <a:rPr lang="en-US" altLang="cs-CZ" sz="1200" b="1"/>
                <a:t>200</a:t>
              </a:r>
            </a:p>
            <a:p>
              <a:pPr algn="r" eaLnBrk="1" hangingPunct="1">
                <a:lnSpc>
                  <a:spcPct val="105000"/>
                </a:lnSpc>
              </a:pPr>
              <a:r>
                <a:rPr lang="en-US" altLang="cs-CZ" sz="1200" b="1"/>
                <a:t>100</a:t>
              </a:r>
            </a:p>
          </p:txBody>
        </p:sp>
        <p:sp>
          <p:nvSpPr>
            <p:cNvPr id="10275" name="Text Box 218">
              <a:extLst>
                <a:ext uri="{FF2B5EF4-FFF2-40B4-BE49-F238E27FC236}">
                  <a16:creationId xmlns:a16="http://schemas.microsoft.com/office/drawing/2014/main" id="{BFDE75F5-287E-4FC9-A04F-1812147068D4}"/>
                </a:ext>
              </a:extLst>
            </p:cNvPr>
            <p:cNvSpPr txBox="1">
              <a:spLocks noChangeArrowheads="1"/>
            </p:cNvSpPr>
            <p:nvPr/>
          </p:nvSpPr>
          <p:spPr bwMode="auto">
            <a:xfrm>
              <a:off x="2161" y="3267"/>
              <a:ext cx="328" cy="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lnSpc>
                  <a:spcPct val="105000"/>
                </a:lnSpc>
              </a:pPr>
              <a:r>
                <a:rPr lang="en-US" altLang="cs-CZ" sz="1200" b="1"/>
                <a:t>$500</a:t>
              </a:r>
            </a:p>
            <a:p>
              <a:pPr algn="r" eaLnBrk="1" hangingPunct="1">
                <a:lnSpc>
                  <a:spcPct val="105000"/>
                </a:lnSpc>
              </a:pPr>
              <a:r>
                <a:rPr lang="en-US" altLang="cs-CZ" sz="1200" b="1"/>
                <a:t>400</a:t>
              </a:r>
            </a:p>
            <a:p>
              <a:pPr algn="r" eaLnBrk="1" hangingPunct="1">
                <a:lnSpc>
                  <a:spcPct val="105000"/>
                </a:lnSpc>
              </a:pPr>
              <a:r>
                <a:rPr lang="en-US" altLang="cs-CZ" sz="1200" b="1"/>
                <a:t>300</a:t>
              </a:r>
            </a:p>
            <a:p>
              <a:pPr algn="r" eaLnBrk="1" hangingPunct="1">
                <a:lnSpc>
                  <a:spcPct val="105000"/>
                </a:lnSpc>
              </a:pPr>
              <a:r>
                <a:rPr lang="en-US" altLang="cs-CZ" sz="1200" b="1"/>
                <a:t>200</a:t>
              </a:r>
            </a:p>
            <a:p>
              <a:pPr algn="r" eaLnBrk="1" hangingPunct="1">
                <a:lnSpc>
                  <a:spcPct val="105000"/>
                </a:lnSpc>
              </a:pPr>
              <a:r>
                <a:rPr lang="en-US" altLang="cs-CZ" sz="1200" b="1"/>
                <a:t>100</a:t>
              </a:r>
            </a:p>
          </p:txBody>
        </p:sp>
        <p:sp>
          <p:nvSpPr>
            <p:cNvPr id="10276" name="Text Box 219">
              <a:extLst>
                <a:ext uri="{FF2B5EF4-FFF2-40B4-BE49-F238E27FC236}">
                  <a16:creationId xmlns:a16="http://schemas.microsoft.com/office/drawing/2014/main" id="{12E50B26-3F67-4473-B7BE-CB6EBEAC0AD2}"/>
                </a:ext>
              </a:extLst>
            </p:cNvPr>
            <p:cNvSpPr txBox="1">
              <a:spLocks noChangeArrowheads="1"/>
            </p:cNvSpPr>
            <p:nvPr/>
          </p:nvSpPr>
          <p:spPr bwMode="auto">
            <a:xfrm rot="-5400000">
              <a:off x="1260" y="1900"/>
              <a:ext cx="168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b="1"/>
                <a:t>Total Revenue and Total Cost</a:t>
              </a:r>
            </a:p>
          </p:txBody>
        </p:sp>
        <p:sp>
          <p:nvSpPr>
            <p:cNvPr id="10277" name="Text Box 220">
              <a:extLst>
                <a:ext uri="{FF2B5EF4-FFF2-40B4-BE49-F238E27FC236}">
                  <a16:creationId xmlns:a16="http://schemas.microsoft.com/office/drawing/2014/main" id="{32F53F8F-00E6-4A91-BB79-24EE0F9C3826}"/>
                </a:ext>
              </a:extLst>
            </p:cNvPr>
            <p:cNvSpPr txBox="1">
              <a:spLocks noChangeArrowheads="1"/>
            </p:cNvSpPr>
            <p:nvPr/>
          </p:nvSpPr>
          <p:spPr bwMode="auto">
            <a:xfrm rot="-5400000">
              <a:off x="1581" y="3435"/>
              <a:ext cx="947" cy="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1400" b="1"/>
                <a:t>Total Economic</a:t>
              </a:r>
            </a:p>
            <a:p>
              <a:pPr algn="ctr" eaLnBrk="1" hangingPunct="1">
                <a:lnSpc>
                  <a:spcPct val="85000"/>
                </a:lnSpc>
              </a:pPr>
              <a:r>
                <a:rPr lang="en-US" altLang="cs-CZ" sz="1400" b="1"/>
                <a:t>Profit</a:t>
              </a:r>
            </a:p>
          </p:txBody>
        </p:sp>
        <p:sp>
          <p:nvSpPr>
            <p:cNvPr id="10278" name="Text Box 221">
              <a:extLst>
                <a:ext uri="{FF2B5EF4-FFF2-40B4-BE49-F238E27FC236}">
                  <a16:creationId xmlns:a16="http://schemas.microsoft.com/office/drawing/2014/main" id="{3B1E2A8A-3573-4353-9A45-66F2B7FD2341}"/>
                </a:ext>
              </a:extLst>
            </p:cNvPr>
            <p:cNvSpPr txBox="1">
              <a:spLocks noChangeArrowheads="1"/>
            </p:cNvSpPr>
            <p:nvPr/>
          </p:nvSpPr>
          <p:spPr bwMode="auto">
            <a:xfrm>
              <a:off x="2781" y="3172"/>
              <a:ext cx="132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Quantity Demanded (Sold)</a:t>
              </a:r>
            </a:p>
          </p:txBody>
        </p:sp>
        <p:sp>
          <p:nvSpPr>
            <p:cNvPr id="10279" name="Text Box 222">
              <a:extLst>
                <a:ext uri="{FF2B5EF4-FFF2-40B4-BE49-F238E27FC236}">
                  <a16:creationId xmlns:a16="http://schemas.microsoft.com/office/drawing/2014/main" id="{F8A4B76A-2E9B-4960-A23D-F3A0C4DE0F3E}"/>
                </a:ext>
              </a:extLst>
            </p:cNvPr>
            <p:cNvSpPr txBox="1">
              <a:spLocks noChangeArrowheads="1"/>
            </p:cNvSpPr>
            <p:nvPr/>
          </p:nvSpPr>
          <p:spPr bwMode="auto">
            <a:xfrm>
              <a:off x="2779" y="4017"/>
              <a:ext cx="1323"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200" b="1"/>
                <a:t>Quantity Demanded (Sold)</a:t>
              </a:r>
            </a:p>
          </p:txBody>
        </p:sp>
      </p:grpSp>
      <p:sp>
        <p:nvSpPr>
          <p:cNvPr id="10242" name="Rectangle 5">
            <a:extLst>
              <a:ext uri="{FF2B5EF4-FFF2-40B4-BE49-F238E27FC236}">
                <a16:creationId xmlns:a16="http://schemas.microsoft.com/office/drawing/2014/main" id="{53BD5230-AD08-48B1-AED6-A7C2A5654D45}"/>
              </a:ext>
            </a:extLst>
          </p:cNvPr>
          <p:cNvSpPr>
            <a:spLocks noChangeArrowheads="1"/>
          </p:cNvSpPr>
          <p:nvPr/>
        </p:nvSpPr>
        <p:spPr bwMode="auto">
          <a:xfrm>
            <a:off x="0" y="0"/>
            <a:ext cx="9144000" cy="838200"/>
          </a:xfrm>
          <a:prstGeom prst="rect">
            <a:avLst/>
          </a:prstGeom>
          <a:solidFill>
            <a:srgbClr val="20589C"/>
          </a:solidFill>
          <a:ln w="9525">
            <a:solidFill>
              <a:srgbClr val="20589C"/>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b="1">
              <a:latin typeface="Dotum" panose="020B0600000101010101" pitchFamily="34" charset="-127"/>
            </a:endParaRPr>
          </a:p>
        </p:txBody>
      </p:sp>
      <p:sp>
        <p:nvSpPr>
          <p:cNvPr id="10243" name="Rectangle 2">
            <a:extLst>
              <a:ext uri="{FF2B5EF4-FFF2-40B4-BE49-F238E27FC236}">
                <a16:creationId xmlns:a16="http://schemas.microsoft.com/office/drawing/2014/main" id="{487E43A4-A92E-4D83-BFE6-7483C33242EA}"/>
              </a:ext>
            </a:extLst>
          </p:cNvPr>
          <p:cNvSpPr>
            <a:spLocks noGrp="1" noChangeArrowheads="1"/>
          </p:cNvSpPr>
          <p:nvPr>
            <p:ph type="title"/>
          </p:nvPr>
        </p:nvSpPr>
        <p:spPr>
          <a:xfrm>
            <a:off x="0" y="0"/>
            <a:ext cx="9144000" cy="838200"/>
          </a:xfrm>
        </p:spPr>
        <p:txBody>
          <a:bodyPr/>
          <a:lstStyle/>
          <a:p>
            <a:pPr eaLnBrk="1" hangingPunct="1"/>
            <a:r>
              <a:rPr lang="en-US" altLang="cs-CZ" sz="3600" b="1">
                <a:solidFill>
                  <a:schemeClr val="bg1"/>
                </a:solidFill>
                <a:latin typeface="Tahoma" panose="020B0604030504040204" pitchFamily="34" charset="0"/>
              </a:rPr>
              <a:t>Profit Maximization: TR–TC Approach</a:t>
            </a:r>
          </a:p>
        </p:txBody>
      </p:sp>
      <p:sp>
        <p:nvSpPr>
          <p:cNvPr id="10244" name="Rectangle 4">
            <a:extLst>
              <a:ext uri="{FF2B5EF4-FFF2-40B4-BE49-F238E27FC236}">
                <a16:creationId xmlns:a16="http://schemas.microsoft.com/office/drawing/2014/main" id="{BCB96131-7301-48EF-9524-2634A64B4061}"/>
              </a:ext>
            </a:extLst>
          </p:cNvPr>
          <p:cNvSpPr>
            <a:spLocks noChangeArrowheads="1"/>
          </p:cNvSpPr>
          <p:nvPr/>
        </p:nvSpPr>
        <p:spPr bwMode="auto">
          <a:xfrm rot="5400000">
            <a:off x="4457700" y="2171700"/>
            <a:ext cx="228600" cy="9144000"/>
          </a:xfrm>
          <a:prstGeom prst="rect">
            <a:avLst/>
          </a:prstGeom>
          <a:solidFill>
            <a:srgbClr val="522890"/>
          </a:solidFill>
          <a:ln w="9525">
            <a:solidFill>
              <a:srgbClr val="52289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0245" name="Rectangle 5">
            <a:extLst>
              <a:ext uri="{FF2B5EF4-FFF2-40B4-BE49-F238E27FC236}">
                <a16:creationId xmlns:a16="http://schemas.microsoft.com/office/drawing/2014/main" id="{1614F0DF-6A4F-4FCE-B3BA-EE2814D11524}"/>
              </a:ext>
            </a:extLst>
          </p:cNvPr>
          <p:cNvSpPr>
            <a:spLocks noChangeArrowheads="1"/>
          </p:cNvSpPr>
          <p:nvPr/>
        </p:nvSpPr>
        <p:spPr bwMode="auto">
          <a:xfrm>
            <a:off x="0" y="66294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cs-CZ" sz="1200" b="1">
                <a:solidFill>
                  <a:srgbClr val="FFFFFF"/>
                </a:solidFill>
              </a:rPr>
              <a:t>LO3</a:t>
            </a:r>
          </a:p>
        </p:txBody>
      </p:sp>
      <p:grpSp>
        <p:nvGrpSpPr>
          <p:cNvPr id="2" name="Group 250">
            <a:extLst>
              <a:ext uri="{FF2B5EF4-FFF2-40B4-BE49-F238E27FC236}">
                <a16:creationId xmlns:a16="http://schemas.microsoft.com/office/drawing/2014/main" id="{DAA1025F-D9F1-47E7-8713-E96AF8162E46}"/>
              </a:ext>
            </a:extLst>
          </p:cNvPr>
          <p:cNvGrpSpPr>
            <a:grpSpLocks/>
          </p:cNvGrpSpPr>
          <p:nvPr/>
        </p:nvGrpSpPr>
        <p:grpSpPr bwMode="auto">
          <a:xfrm>
            <a:off x="3810000" y="1295400"/>
            <a:ext cx="2266950" cy="4679950"/>
            <a:chOff x="2724" y="1016"/>
            <a:chExt cx="1428" cy="2948"/>
          </a:xfrm>
        </p:grpSpPr>
        <p:sp>
          <p:nvSpPr>
            <p:cNvPr id="10369" name="Freeform 248">
              <a:extLst>
                <a:ext uri="{FF2B5EF4-FFF2-40B4-BE49-F238E27FC236}">
                  <a16:creationId xmlns:a16="http://schemas.microsoft.com/office/drawing/2014/main" id="{D6300400-A119-47F3-BA5A-738E76899EF3}"/>
                </a:ext>
              </a:extLst>
            </p:cNvPr>
            <p:cNvSpPr>
              <a:spLocks/>
            </p:cNvSpPr>
            <p:nvPr/>
          </p:nvSpPr>
          <p:spPr bwMode="auto">
            <a:xfrm>
              <a:off x="2768" y="1016"/>
              <a:ext cx="1328" cy="1712"/>
            </a:xfrm>
            <a:custGeom>
              <a:avLst/>
              <a:gdLst>
                <a:gd name="T0" fmla="*/ 0 w 1328"/>
                <a:gd name="T1" fmla="*/ 1712 h 1712"/>
                <a:gd name="T2" fmla="*/ 1328 w 1328"/>
                <a:gd name="T3" fmla="*/ 0 h 1712"/>
                <a:gd name="T4" fmla="*/ 1296 w 1328"/>
                <a:gd name="T5" fmla="*/ 116 h 1712"/>
                <a:gd name="T6" fmla="*/ 1140 w 1328"/>
                <a:gd name="T7" fmla="*/ 428 h 1712"/>
                <a:gd name="T8" fmla="*/ 1000 w 1328"/>
                <a:gd name="T9" fmla="*/ 716 h 1712"/>
                <a:gd name="T10" fmla="*/ 924 w 1328"/>
                <a:gd name="T11" fmla="*/ 856 h 1712"/>
                <a:gd name="T12" fmla="*/ 792 w 1328"/>
                <a:gd name="T13" fmla="*/ 1024 h 1712"/>
                <a:gd name="T14" fmla="*/ 588 w 1328"/>
                <a:gd name="T15" fmla="*/ 1276 h 1712"/>
                <a:gd name="T16" fmla="*/ 416 w 1328"/>
                <a:gd name="T17" fmla="*/ 1420 h 1712"/>
                <a:gd name="T18" fmla="*/ 316 w 1328"/>
                <a:gd name="T19" fmla="*/ 1512 h 1712"/>
                <a:gd name="T20" fmla="*/ 176 w 1328"/>
                <a:gd name="T21" fmla="*/ 1604 h 1712"/>
                <a:gd name="T22" fmla="*/ 0 w 1328"/>
                <a:gd name="T23" fmla="*/ 1712 h 17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28"/>
                <a:gd name="T37" fmla="*/ 0 h 1712"/>
                <a:gd name="T38" fmla="*/ 1328 w 1328"/>
                <a:gd name="T39" fmla="*/ 1712 h 17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28" h="1712">
                  <a:moveTo>
                    <a:pt x="0" y="1712"/>
                  </a:moveTo>
                  <a:lnTo>
                    <a:pt x="1328" y="0"/>
                  </a:lnTo>
                  <a:lnTo>
                    <a:pt x="1296" y="116"/>
                  </a:lnTo>
                  <a:lnTo>
                    <a:pt x="1140" y="428"/>
                  </a:lnTo>
                  <a:lnTo>
                    <a:pt x="1000" y="716"/>
                  </a:lnTo>
                  <a:lnTo>
                    <a:pt x="924" y="856"/>
                  </a:lnTo>
                  <a:lnTo>
                    <a:pt x="792" y="1024"/>
                  </a:lnTo>
                  <a:lnTo>
                    <a:pt x="588" y="1276"/>
                  </a:lnTo>
                  <a:lnTo>
                    <a:pt x="416" y="1420"/>
                  </a:lnTo>
                  <a:lnTo>
                    <a:pt x="316" y="1512"/>
                  </a:lnTo>
                  <a:lnTo>
                    <a:pt x="176" y="1604"/>
                  </a:lnTo>
                  <a:lnTo>
                    <a:pt x="0" y="1712"/>
                  </a:lnTo>
                  <a:close/>
                </a:path>
              </a:pathLst>
            </a:custGeom>
            <a:solidFill>
              <a:schemeClr val="accent1"/>
            </a:solidFill>
            <a:ln w="9525">
              <a:solidFill>
                <a:schemeClr val="tx1"/>
              </a:solidFill>
              <a:round/>
              <a:headEnd/>
              <a:tailEnd/>
            </a:ln>
          </p:spPr>
          <p:txBody>
            <a:bodyPr/>
            <a:lstStyle/>
            <a:p>
              <a:endParaRPr lang="cs-CZ"/>
            </a:p>
          </p:txBody>
        </p:sp>
        <p:sp>
          <p:nvSpPr>
            <p:cNvPr id="10370" name="Freeform 249">
              <a:extLst>
                <a:ext uri="{FF2B5EF4-FFF2-40B4-BE49-F238E27FC236}">
                  <a16:creationId xmlns:a16="http://schemas.microsoft.com/office/drawing/2014/main" id="{D4C9F699-55EA-4A6F-90BC-DFEB966FB555}"/>
                </a:ext>
              </a:extLst>
            </p:cNvPr>
            <p:cNvSpPr>
              <a:spLocks/>
            </p:cNvSpPr>
            <p:nvPr/>
          </p:nvSpPr>
          <p:spPr bwMode="auto">
            <a:xfrm>
              <a:off x="2724" y="3612"/>
              <a:ext cx="1428" cy="352"/>
            </a:xfrm>
            <a:custGeom>
              <a:avLst/>
              <a:gdLst>
                <a:gd name="T0" fmla="*/ 0 w 1428"/>
                <a:gd name="T1" fmla="*/ 352 h 352"/>
                <a:gd name="T2" fmla="*/ 136 w 1428"/>
                <a:gd name="T3" fmla="*/ 236 h 352"/>
                <a:gd name="T4" fmla="*/ 252 w 1428"/>
                <a:gd name="T5" fmla="*/ 160 h 352"/>
                <a:gd name="T6" fmla="*/ 484 w 1428"/>
                <a:gd name="T7" fmla="*/ 64 h 352"/>
                <a:gd name="T8" fmla="*/ 732 w 1428"/>
                <a:gd name="T9" fmla="*/ 12 h 352"/>
                <a:gd name="T10" fmla="*/ 864 w 1428"/>
                <a:gd name="T11" fmla="*/ 0 h 352"/>
                <a:gd name="T12" fmla="*/ 980 w 1428"/>
                <a:gd name="T13" fmla="*/ 16 h 352"/>
                <a:gd name="T14" fmla="*/ 1112 w 1428"/>
                <a:gd name="T15" fmla="*/ 60 h 352"/>
                <a:gd name="T16" fmla="*/ 1240 w 1428"/>
                <a:gd name="T17" fmla="*/ 132 h 352"/>
                <a:gd name="T18" fmla="*/ 1352 w 1428"/>
                <a:gd name="T19" fmla="*/ 236 h 352"/>
                <a:gd name="T20" fmla="*/ 1428 w 1428"/>
                <a:gd name="T21" fmla="*/ 352 h 352"/>
                <a:gd name="T22" fmla="*/ 0 w 1428"/>
                <a:gd name="T23" fmla="*/ 352 h 35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428"/>
                <a:gd name="T37" fmla="*/ 0 h 352"/>
                <a:gd name="T38" fmla="*/ 1428 w 1428"/>
                <a:gd name="T39" fmla="*/ 352 h 35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428" h="352">
                  <a:moveTo>
                    <a:pt x="0" y="352"/>
                  </a:moveTo>
                  <a:lnTo>
                    <a:pt x="136" y="236"/>
                  </a:lnTo>
                  <a:lnTo>
                    <a:pt x="252" y="160"/>
                  </a:lnTo>
                  <a:lnTo>
                    <a:pt x="484" y="64"/>
                  </a:lnTo>
                  <a:lnTo>
                    <a:pt x="732" y="12"/>
                  </a:lnTo>
                  <a:lnTo>
                    <a:pt x="864" y="0"/>
                  </a:lnTo>
                  <a:lnTo>
                    <a:pt x="980" y="16"/>
                  </a:lnTo>
                  <a:lnTo>
                    <a:pt x="1112" y="60"/>
                  </a:lnTo>
                  <a:lnTo>
                    <a:pt x="1240" y="132"/>
                  </a:lnTo>
                  <a:lnTo>
                    <a:pt x="1352" y="236"/>
                  </a:lnTo>
                  <a:lnTo>
                    <a:pt x="1428" y="352"/>
                  </a:lnTo>
                  <a:lnTo>
                    <a:pt x="0" y="352"/>
                  </a:lnTo>
                  <a:close/>
                </a:path>
              </a:pathLst>
            </a:custGeom>
            <a:solidFill>
              <a:schemeClr val="accent1"/>
            </a:solidFill>
            <a:ln w="9525">
              <a:solidFill>
                <a:schemeClr val="tx1"/>
              </a:solidFill>
              <a:round/>
              <a:headEnd/>
              <a:tailEnd/>
            </a:ln>
          </p:spPr>
          <p:txBody>
            <a:bodyPr/>
            <a:lstStyle/>
            <a:p>
              <a:endParaRPr lang="cs-CZ"/>
            </a:p>
          </p:txBody>
        </p:sp>
      </p:grpSp>
      <p:sp>
        <p:nvSpPr>
          <p:cNvPr id="115" name="Line 224">
            <a:extLst>
              <a:ext uri="{FF2B5EF4-FFF2-40B4-BE49-F238E27FC236}">
                <a16:creationId xmlns:a16="http://schemas.microsoft.com/office/drawing/2014/main" id="{5F8944BE-88D1-4237-B978-3E6F70FFE12D}"/>
              </a:ext>
            </a:extLst>
          </p:cNvPr>
          <p:cNvSpPr>
            <a:spLocks noChangeShapeType="1"/>
          </p:cNvSpPr>
          <p:nvPr/>
        </p:nvSpPr>
        <p:spPr bwMode="auto">
          <a:xfrm flipV="1">
            <a:off x="3413125" y="1147763"/>
            <a:ext cx="2693988" cy="3449637"/>
          </a:xfrm>
          <a:prstGeom prst="line">
            <a:avLst/>
          </a:prstGeom>
          <a:noFill/>
          <a:ln w="57150">
            <a:solidFill>
              <a:schemeClr val="accent2"/>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16" name="Freeform 225">
            <a:extLst>
              <a:ext uri="{FF2B5EF4-FFF2-40B4-BE49-F238E27FC236}">
                <a16:creationId xmlns:a16="http://schemas.microsoft.com/office/drawing/2014/main" id="{6091221B-E4B9-49AA-B87E-F788E1F483DB}"/>
              </a:ext>
            </a:extLst>
          </p:cNvPr>
          <p:cNvSpPr>
            <a:spLocks/>
          </p:cNvSpPr>
          <p:nvPr/>
        </p:nvSpPr>
        <p:spPr bwMode="auto">
          <a:xfrm>
            <a:off x="3409950" y="1128713"/>
            <a:ext cx="2627313" cy="3289300"/>
          </a:xfrm>
          <a:custGeom>
            <a:avLst/>
            <a:gdLst>
              <a:gd name="T0" fmla="*/ 0 w 1655"/>
              <a:gd name="T1" fmla="*/ 2147483647 h 2072"/>
              <a:gd name="T2" fmla="*/ 2147483647 w 1655"/>
              <a:gd name="T3" fmla="*/ 2147483647 h 2072"/>
              <a:gd name="T4" fmla="*/ 2147483647 w 1655"/>
              <a:gd name="T5" fmla="*/ 2147483647 h 2072"/>
              <a:gd name="T6" fmla="*/ 2147483647 w 1655"/>
              <a:gd name="T7" fmla="*/ 2147483647 h 2072"/>
              <a:gd name="T8" fmla="*/ 2147483647 w 1655"/>
              <a:gd name="T9" fmla="*/ 2147483647 h 2072"/>
              <a:gd name="T10" fmla="*/ 2147483647 w 1655"/>
              <a:gd name="T11" fmla="*/ 2147483647 h 2072"/>
              <a:gd name="T12" fmla="*/ 2147483647 w 1655"/>
              <a:gd name="T13" fmla="*/ 2147483647 h 2072"/>
              <a:gd name="T14" fmla="*/ 2147483647 w 1655"/>
              <a:gd name="T15" fmla="*/ 2147483647 h 2072"/>
              <a:gd name="T16" fmla="*/ 2147483647 w 1655"/>
              <a:gd name="T17" fmla="*/ 2147483647 h 2072"/>
              <a:gd name="T18" fmla="*/ 2147483647 w 1655"/>
              <a:gd name="T19" fmla="*/ 2147483647 h 2072"/>
              <a:gd name="T20" fmla="*/ 2147483647 w 1655"/>
              <a:gd name="T21" fmla="*/ 2147483647 h 2072"/>
              <a:gd name="T22" fmla="*/ 2147483647 w 1655"/>
              <a:gd name="T23" fmla="*/ 2147483647 h 2072"/>
              <a:gd name="T24" fmla="*/ 2147483647 w 1655"/>
              <a:gd name="T25" fmla="*/ 2147483647 h 2072"/>
              <a:gd name="T26" fmla="*/ 2147483647 w 1655"/>
              <a:gd name="T27" fmla="*/ 2147483647 h 2072"/>
              <a:gd name="T28" fmla="*/ 2147483647 w 1655"/>
              <a:gd name="T29" fmla="*/ 0 h 20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655"/>
              <a:gd name="T46" fmla="*/ 0 h 2072"/>
              <a:gd name="T47" fmla="*/ 1655 w 1655"/>
              <a:gd name="T48" fmla="*/ 2072 h 207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655" h="2072">
                <a:moveTo>
                  <a:pt x="0" y="2072"/>
                </a:moveTo>
                <a:cubicBezTo>
                  <a:pt x="42" y="2027"/>
                  <a:pt x="84" y="1982"/>
                  <a:pt x="125" y="1943"/>
                </a:cubicBezTo>
                <a:cubicBezTo>
                  <a:pt x="166" y="1904"/>
                  <a:pt x="204" y="1869"/>
                  <a:pt x="245" y="1840"/>
                </a:cubicBezTo>
                <a:cubicBezTo>
                  <a:pt x="286" y="1811"/>
                  <a:pt x="330" y="1795"/>
                  <a:pt x="370" y="1771"/>
                </a:cubicBezTo>
                <a:cubicBezTo>
                  <a:pt x="410" y="1747"/>
                  <a:pt x="445" y="1724"/>
                  <a:pt x="486" y="1698"/>
                </a:cubicBezTo>
                <a:cubicBezTo>
                  <a:pt x="527" y="1672"/>
                  <a:pt x="574" y="1644"/>
                  <a:pt x="615" y="1612"/>
                </a:cubicBezTo>
                <a:cubicBezTo>
                  <a:pt x="656" y="1580"/>
                  <a:pt x="694" y="1541"/>
                  <a:pt x="735" y="1505"/>
                </a:cubicBezTo>
                <a:cubicBezTo>
                  <a:pt x="776" y="1469"/>
                  <a:pt x="820" y="1437"/>
                  <a:pt x="860" y="1397"/>
                </a:cubicBezTo>
                <a:cubicBezTo>
                  <a:pt x="900" y="1357"/>
                  <a:pt x="936" y="1312"/>
                  <a:pt x="976" y="1264"/>
                </a:cubicBezTo>
                <a:cubicBezTo>
                  <a:pt x="1016" y="1216"/>
                  <a:pt x="1058" y="1163"/>
                  <a:pt x="1100" y="1109"/>
                </a:cubicBezTo>
                <a:cubicBezTo>
                  <a:pt x="1142" y="1055"/>
                  <a:pt x="1185" y="1007"/>
                  <a:pt x="1225" y="942"/>
                </a:cubicBezTo>
                <a:cubicBezTo>
                  <a:pt x="1265" y="877"/>
                  <a:pt x="1301" y="797"/>
                  <a:pt x="1341" y="718"/>
                </a:cubicBezTo>
                <a:cubicBezTo>
                  <a:pt x="1381" y="639"/>
                  <a:pt x="1425" y="552"/>
                  <a:pt x="1466" y="469"/>
                </a:cubicBezTo>
                <a:cubicBezTo>
                  <a:pt x="1507" y="386"/>
                  <a:pt x="1559" y="298"/>
                  <a:pt x="1590" y="220"/>
                </a:cubicBezTo>
                <a:cubicBezTo>
                  <a:pt x="1621" y="142"/>
                  <a:pt x="1638" y="71"/>
                  <a:pt x="1655" y="0"/>
                </a:cubicBezTo>
              </a:path>
            </a:pathLst>
          </a:custGeom>
          <a:noFill/>
          <a:ln w="57150">
            <a:solidFill>
              <a:srgbClr val="CC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117" name="Freeform 227">
            <a:extLst>
              <a:ext uri="{FF2B5EF4-FFF2-40B4-BE49-F238E27FC236}">
                <a16:creationId xmlns:a16="http://schemas.microsoft.com/office/drawing/2014/main" id="{F1F4F7D3-64AE-43D4-8936-A9F9CC09D466}"/>
              </a:ext>
            </a:extLst>
          </p:cNvPr>
          <p:cNvSpPr>
            <a:spLocks/>
          </p:cNvSpPr>
          <p:nvPr/>
        </p:nvSpPr>
        <p:spPr bwMode="auto">
          <a:xfrm>
            <a:off x="3810000" y="5422900"/>
            <a:ext cx="2260600" cy="558800"/>
          </a:xfrm>
          <a:custGeom>
            <a:avLst/>
            <a:gdLst>
              <a:gd name="T0" fmla="*/ 0 w 1424"/>
              <a:gd name="T1" fmla="*/ 2147483647 h 365"/>
              <a:gd name="T2" fmla="*/ 2147483647 w 1424"/>
              <a:gd name="T3" fmla="*/ 2147483647 h 365"/>
              <a:gd name="T4" fmla="*/ 2147483647 w 1424"/>
              <a:gd name="T5" fmla="*/ 2147483647 h 365"/>
              <a:gd name="T6" fmla="*/ 2147483647 w 1424"/>
              <a:gd name="T7" fmla="*/ 2147483647 h 365"/>
              <a:gd name="T8" fmla="*/ 2147483647 w 1424"/>
              <a:gd name="T9" fmla="*/ 2147483647 h 365"/>
              <a:gd name="T10" fmla="*/ 0 60000 65536"/>
              <a:gd name="T11" fmla="*/ 0 60000 65536"/>
              <a:gd name="T12" fmla="*/ 0 60000 65536"/>
              <a:gd name="T13" fmla="*/ 0 60000 65536"/>
              <a:gd name="T14" fmla="*/ 0 60000 65536"/>
              <a:gd name="T15" fmla="*/ 0 w 1424"/>
              <a:gd name="T16" fmla="*/ 0 h 365"/>
              <a:gd name="T17" fmla="*/ 1424 w 1424"/>
              <a:gd name="T18" fmla="*/ 365 h 365"/>
            </a:gdLst>
            <a:ahLst/>
            <a:cxnLst>
              <a:cxn ang="T10">
                <a:pos x="T0" y="T1"/>
              </a:cxn>
              <a:cxn ang="T11">
                <a:pos x="T2" y="T3"/>
              </a:cxn>
              <a:cxn ang="T12">
                <a:pos x="T4" y="T5"/>
              </a:cxn>
              <a:cxn ang="T13">
                <a:pos x="T6" y="T7"/>
              </a:cxn>
              <a:cxn ang="T14">
                <a:pos x="T8" y="T9"/>
              </a:cxn>
            </a:cxnLst>
            <a:rect l="T15" t="T16" r="T17" b="T18"/>
            <a:pathLst>
              <a:path w="1424" h="365">
                <a:moveTo>
                  <a:pt x="0" y="361"/>
                </a:moveTo>
                <a:cubicBezTo>
                  <a:pt x="105" y="269"/>
                  <a:pt x="211" y="177"/>
                  <a:pt x="352" y="117"/>
                </a:cubicBezTo>
                <a:cubicBezTo>
                  <a:pt x="493" y="57"/>
                  <a:pt x="703" y="0"/>
                  <a:pt x="848" y="1"/>
                </a:cubicBezTo>
                <a:cubicBezTo>
                  <a:pt x="993" y="2"/>
                  <a:pt x="1124" y="60"/>
                  <a:pt x="1220" y="121"/>
                </a:cubicBezTo>
                <a:cubicBezTo>
                  <a:pt x="1316" y="182"/>
                  <a:pt x="1370" y="273"/>
                  <a:pt x="1424" y="365"/>
                </a:cubicBezTo>
              </a:path>
            </a:pathLst>
          </a:custGeom>
          <a:noFill/>
          <a:ln w="5715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cs-CZ"/>
          </a:p>
        </p:txBody>
      </p:sp>
      <p:sp>
        <p:nvSpPr>
          <p:cNvPr id="118" name="Text Box 228">
            <a:extLst>
              <a:ext uri="{FF2B5EF4-FFF2-40B4-BE49-F238E27FC236}">
                <a16:creationId xmlns:a16="http://schemas.microsoft.com/office/drawing/2014/main" id="{3B938CB8-6E4D-471D-9B48-AC8030437D4E}"/>
              </a:ext>
            </a:extLst>
          </p:cNvPr>
          <p:cNvSpPr txBox="1">
            <a:spLocks noChangeArrowheads="1"/>
          </p:cNvSpPr>
          <p:nvPr/>
        </p:nvSpPr>
        <p:spPr bwMode="auto">
          <a:xfrm>
            <a:off x="3327400" y="1828800"/>
            <a:ext cx="20923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Total Revenue, (TR)</a:t>
            </a:r>
          </a:p>
        </p:txBody>
      </p:sp>
      <p:sp>
        <p:nvSpPr>
          <p:cNvPr id="119" name="Text Box 229">
            <a:extLst>
              <a:ext uri="{FF2B5EF4-FFF2-40B4-BE49-F238E27FC236}">
                <a16:creationId xmlns:a16="http://schemas.microsoft.com/office/drawing/2014/main" id="{33D88625-A502-4F4A-9048-EFE985C664D8}"/>
              </a:ext>
            </a:extLst>
          </p:cNvPr>
          <p:cNvSpPr txBox="1">
            <a:spLocks noChangeArrowheads="1"/>
          </p:cNvSpPr>
          <p:nvPr/>
        </p:nvSpPr>
        <p:spPr bwMode="auto">
          <a:xfrm>
            <a:off x="6669088" y="1371600"/>
            <a:ext cx="186531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1600" b="1"/>
              <a:t>Break-Even Point</a:t>
            </a:r>
          </a:p>
          <a:p>
            <a:pPr algn="ctr" eaLnBrk="1" hangingPunct="1">
              <a:lnSpc>
                <a:spcPct val="85000"/>
              </a:lnSpc>
            </a:pPr>
            <a:r>
              <a:rPr lang="en-US" altLang="cs-CZ" sz="1600" b="1"/>
              <a:t>(Normal Profit)</a:t>
            </a:r>
          </a:p>
        </p:txBody>
      </p:sp>
      <p:sp>
        <p:nvSpPr>
          <p:cNvPr id="120" name="Text Box 230">
            <a:extLst>
              <a:ext uri="{FF2B5EF4-FFF2-40B4-BE49-F238E27FC236}">
                <a16:creationId xmlns:a16="http://schemas.microsoft.com/office/drawing/2014/main" id="{095DFAE0-6AA8-4CA5-8027-4537BEB481D7}"/>
              </a:ext>
            </a:extLst>
          </p:cNvPr>
          <p:cNvSpPr txBox="1">
            <a:spLocks noChangeArrowheads="1"/>
          </p:cNvSpPr>
          <p:nvPr/>
        </p:nvSpPr>
        <p:spPr bwMode="auto">
          <a:xfrm>
            <a:off x="4510088" y="3987800"/>
            <a:ext cx="186531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1600" b="1"/>
              <a:t>Break-Even Point</a:t>
            </a:r>
          </a:p>
          <a:p>
            <a:pPr algn="ctr" eaLnBrk="1" hangingPunct="1">
              <a:lnSpc>
                <a:spcPct val="85000"/>
              </a:lnSpc>
            </a:pPr>
            <a:r>
              <a:rPr lang="en-US" altLang="cs-CZ" sz="1600" b="1"/>
              <a:t>(Normal Profit)</a:t>
            </a:r>
          </a:p>
        </p:txBody>
      </p:sp>
      <p:sp>
        <p:nvSpPr>
          <p:cNvPr id="121" name="Text Box 231">
            <a:extLst>
              <a:ext uri="{FF2B5EF4-FFF2-40B4-BE49-F238E27FC236}">
                <a16:creationId xmlns:a16="http://schemas.microsoft.com/office/drawing/2014/main" id="{61F6C02C-3CCB-439A-9496-96CC4418256B}"/>
              </a:ext>
            </a:extLst>
          </p:cNvPr>
          <p:cNvSpPr txBox="1">
            <a:spLocks noChangeArrowheads="1"/>
          </p:cNvSpPr>
          <p:nvPr/>
        </p:nvSpPr>
        <p:spPr bwMode="auto">
          <a:xfrm>
            <a:off x="3455988" y="2209800"/>
            <a:ext cx="115411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5000"/>
              </a:lnSpc>
            </a:pPr>
            <a:r>
              <a:rPr lang="en-US" altLang="cs-CZ" sz="1600" b="1"/>
              <a:t>Maximum</a:t>
            </a:r>
          </a:p>
          <a:p>
            <a:pPr algn="ctr" eaLnBrk="1" hangingPunct="1">
              <a:lnSpc>
                <a:spcPct val="85000"/>
              </a:lnSpc>
            </a:pPr>
            <a:r>
              <a:rPr lang="en-US" altLang="cs-CZ" sz="1600" b="1"/>
              <a:t>Economic</a:t>
            </a:r>
          </a:p>
          <a:p>
            <a:pPr algn="ctr" eaLnBrk="1" hangingPunct="1">
              <a:lnSpc>
                <a:spcPct val="85000"/>
              </a:lnSpc>
            </a:pPr>
            <a:r>
              <a:rPr lang="en-US" altLang="cs-CZ" sz="1600" b="1"/>
              <a:t>Profit</a:t>
            </a:r>
          </a:p>
          <a:p>
            <a:pPr algn="ctr" eaLnBrk="1" hangingPunct="1">
              <a:lnSpc>
                <a:spcPct val="85000"/>
              </a:lnSpc>
            </a:pPr>
            <a:r>
              <a:rPr lang="en-US" altLang="cs-CZ" sz="1600" b="1"/>
              <a:t>$299</a:t>
            </a:r>
          </a:p>
        </p:txBody>
      </p:sp>
      <p:sp>
        <p:nvSpPr>
          <p:cNvPr id="123" name="Oval 233">
            <a:extLst>
              <a:ext uri="{FF2B5EF4-FFF2-40B4-BE49-F238E27FC236}">
                <a16:creationId xmlns:a16="http://schemas.microsoft.com/office/drawing/2014/main" id="{3F4BE62F-2159-4A4E-BF54-35B764AE3C78}"/>
              </a:ext>
            </a:extLst>
          </p:cNvPr>
          <p:cNvSpPr>
            <a:spLocks noChangeArrowheads="1"/>
          </p:cNvSpPr>
          <p:nvPr/>
        </p:nvSpPr>
        <p:spPr bwMode="auto">
          <a:xfrm>
            <a:off x="5934075" y="1249363"/>
            <a:ext cx="109538" cy="109537"/>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24" name="Oval 234">
            <a:extLst>
              <a:ext uri="{FF2B5EF4-FFF2-40B4-BE49-F238E27FC236}">
                <a16:creationId xmlns:a16="http://schemas.microsoft.com/office/drawing/2014/main" id="{EEF5351B-4A30-4585-94CA-DD59F100B6CF}"/>
              </a:ext>
            </a:extLst>
          </p:cNvPr>
          <p:cNvSpPr>
            <a:spLocks noChangeArrowheads="1"/>
          </p:cNvSpPr>
          <p:nvPr/>
        </p:nvSpPr>
        <p:spPr bwMode="auto">
          <a:xfrm>
            <a:off x="3786188" y="3979863"/>
            <a:ext cx="109537" cy="109537"/>
          </a:xfrm>
          <a:prstGeom prst="ellipse">
            <a:avLst/>
          </a:prstGeom>
          <a:solidFill>
            <a:schemeClr val="bg1"/>
          </a:solidFill>
          <a:ln w="2857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cs-CZ" altLang="cs-CZ"/>
          </a:p>
        </p:txBody>
      </p:sp>
      <p:sp>
        <p:nvSpPr>
          <p:cNvPr id="125" name="Line 236">
            <a:extLst>
              <a:ext uri="{FF2B5EF4-FFF2-40B4-BE49-F238E27FC236}">
                <a16:creationId xmlns:a16="http://schemas.microsoft.com/office/drawing/2014/main" id="{3C1ECE2F-78C8-44A0-BF21-8686826EFD9A}"/>
              </a:ext>
            </a:extLst>
          </p:cNvPr>
          <p:cNvSpPr>
            <a:spLocks noChangeShapeType="1"/>
          </p:cNvSpPr>
          <p:nvPr/>
        </p:nvSpPr>
        <p:spPr bwMode="auto">
          <a:xfrm flipH="1" flipV="1">
            <a:off x="3932238" y="4059238"/>
            <a:ext cx="641350" cy="984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26" name="Line 237">
            <a:extLst>
              <a:ext uri="{FF2B5EF4-FFF2-40B4-BE49-F238E27FC236}">
                <a16:creationId xmlns:a16="http://schemas.microsoft.com/office/drawing/2014/main" id="{21D824F7-1C32-4689-B1BB-18DEE0A5AF02}"/>
              </a:ext>
            </a:extLst>
          </p:cNvPr>
          <p:cNvSpPr>
            <a:spLocks noChangeShapeType="1"/>
          </p:cNvSpPr>
          <p:nvPr/>
        </p:nvSpPr>
        <p:spPr bwMode="auto">
          <a:xfrm>
            <a:off x="5162550" y="2360613"/>
            <a:ext cx="0" cy="500062"/>
          </a:xfrm>
          <a:prstGeom prst="line">
            <a:avLst/>
          </a:prstGeom>
          <a:noFill/>
          <a:ln w="57150">
            <a:solidFill>
              <a:srgbClr val="0066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7" name="Line 238">
            <a:extLst>
              <a:ext uri="{FF2B5EF4-FFF2-40B4-BE49-F238E27FC236}">
                <a16:creationId xmlns:a16="http://schemas.microsoft.com/office/drawing/2014/main" id="{56948953-A91C-42DA-97E3-6BE4FCEC9D81}"/>
              </a:ext>
            </a:extLst>
          </p:cNvPr>
          <p:cNvSpPr>
            <a:spLocks noChangeShapeType="1"/>
          </p:cNvSpPr>
          <p:nvPr/>
        </p:nvSpPr>
        <p:spPr bwMode="auto">
          <a:xfrm>
            <a:off x="5148263" y="5437188"/>
            <a:ext cx="0" cy="531812"/>
          </a:xfrm>
          <a:prstGeom prst="line">
            <a:avLst/>
          </a:prstGeom>
          <a:noFill/>
          <a:ln w="57150">
            <a:solidFill>
              <a:srgbClr val="0066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128" name="Text Box 239">
            <a:extLst>
              <a:ext uri="{FF2B5EF4-FFF2-40B4-BE49-F238E27FC236}">
                <a16:creationId xmlns:a16="http://schemas.microsoft.com/office/drawing/2014/main" id="{9B908227-BE15-474C-A8F9-8496DC19EE60}"/>
              </a:ext>
            </a:extLst>
          </p:cNvPr>
          <p:cNvSpPr txBox="1">
            <a:spLocks noChangeArrowheads="1"/>
          </p:cNvSpPr>
          <p:nvPr/>
        </p:nvSpPr>
        <p:spPr bwMode="auto">
          <a:xfrm>
            <a:off x="3276600" y="4953000"/>
            <a:ext cx="1697038"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Total Economic</a:t>
            </a:r>
          </a:p>
          <a:p>
            <a:pPr eaLnBrk="1" hangingPunct="1"/>
            <a:r>
              <a:rPr lang="en-US" altLang="cs-CZ" sz="1600" b="1"/>
              <a:t>Profit</a:t>
            </a:r>
          </a:p>
        </p:txBody>
      </p:sp>
      <p:sp>
        <p:nvSpPr>
          <p:cNvPr id="129" name="Line 240">
            <a:extLst>
              <a:ext uri="{FF2B5EF4-FFF2-40B4-BE49-F238E27FC236}">
                <a16:creationId xmlns:a16="http://schemas.microsoft.com/office/drawing/2014/main" id="{3CB204DD-8F52-4C6B-9486-F54BC3445E93}"/>
              </a:ext>
            </a:extLst>
          </p:cNvPr>
          <p:cNvSpPr>
            <a:spLocks noChangeShapeType="1"/>
          </p:cNvSpPr>
          <p:nvPr/>
        </p:nvSpPr>
        <p:spPr bwMode="auto">
          <a:xfrm>
            <a:off x="4064000" y="5362575"/>
            <a:ext cx="358775" cy="142875"/>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30" name="Text Box 241">
            <a:extLst>
              <a:ext uri="{FF2B5EF4-FFF2-40B4-BE49-F238E27FC236}">
                <a16:creationId xmlns:a16="http://schemas.microsoft.com/office/drawing/2014/main" id="{8A880483-95C8-43F9-A406-5CD1541E67C1}"/>
              </a:ext>
            </a:extLst>
          </p:cNvPr>
          <p:cNvSpPr txBox="1">
            <a:spLocks noChangeArrowheads="1"/>
          </p:cNvSpPr>
          <p:nvPr/>
        </p:nvSpPr>
        <p:spPr bwMode="auto">
          <a:xfrm>
            <a:off x="5410200" y="4953000"/>
            <a:ext cx="635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600" b="1"/>
              <a:t>$299</a:t>
            </a:r>
          </a:p>
        </p:txBody>
      </p:sp>
      <p:sp>
        <p:nvSpPr>
          <p:cNvPr id="131" name="Line 242">
            <a:extLst>
              <a:ext uri="{FF2B5EF4-FFF2-40B4-BE49-F238E27FC236}">
                <a16:creationId xmlns:a16="http://schemas.microsoft.com/office/drawing/2014/main" id="{053E2540-CEAC-4366-B579-B8057EBE35E4}"/>
              </a:ext>
            </a:extLst>
          </p:cNvPr>
          <p:cNvSpPr>
            <a:spLocks noChangeShapeType="1"/>
          </p:cNvSpPr>
          <p:nvPr/>
        </p:nvSpPr>
        <p:spPr bwMode="auto">
          <a:xfrm flipH="1">
            <a:off x="5183188" y="5180013"/>
            <a:ext cx="369887" cy="217487"/>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32" name="Text Box 243">
            <a:extLst>
              <a:ext uri="{FF2B5EF4-FFF2-40B4-BE49-F238E27FC236}">
                <a16:creationId xmlns:a16="http://schemas.microsoft.com/office/drawing/2014/main" id="{E35280A5-A2E2-4BDA-B332-472DA47674E5}"/>
              </a:ext>
            </a:extLst>
          </p:cNvPr>
          <p:cNvSpPr txBox="1">
            <a:spLocks noChangeArrowheads="1"/>
          </p:cNvSpPr>
          <p:nvPr/>
        </p:nvSpPr>
        <p:spPr bwMode="auto">
          <a:xfrm>
            <a:off x="5351463" y="3352800"/>
            <a:ext cx="987425" cy="376238"/>
          </a:xfrm>
          <a:prstGeom prst="rect">
            <a:avLst/>
          </a:prstGeom>
          <a:solidFill>
            <a:schemeClr val="bg1"/>
          </a:solidFill>
          <a:ln w="9525">
            <a:solidFill>
              <a:schemeClr val="tx1"/>
            </a:solidFill>
            <a:miter lim="800000"/>
            <a:headEnd/>
            <a:tailEnd/>
          </a:ln>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b="1"/>
              <a:t>P=$131</a:t>
            </a:r>
          </a:p>
        </p:txBody>
      </p:sp>
      <p:sp>
        <p:nvSpPr>
          <p:cNvPr id="133" name="Line 244">
            <a:extLst>
              <a:ext uri="{FF2B5EF4-FFF2-40B4-BE49-F238E27FC236}">
                <a16:creationId xmlns:a16="http://schemas.microsoft.com/office/drawing/2014/main" id="{BB2499A4-60A9-40ED-9BDF-B945EB85ED94}"/>
              </a:ext>
            </a:extLst>
          </p:cNvPr>
          <p:cNvSpPr>
            <a:spLocks noChangeShapeType="1"/>
          </p:cNvSpPr>
          <p:nvPr/>
        </p:nvSpPr>
        <p:spPr bwMode="auto">
          <a:xfrm>
            <a:off x="4495800" y="2133600"/>
            <a:ext cx="719138" cy="163513"/>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34" name="Text Box 245">
            <a:extLst>
              <a:ext uri="{FF2B5EF4-FFF2-40B4-BE49-F238E27FC236}">
                <a16:creationId xmlns:a16="http://schemas.microsoft.com/office/drawing/2014/main" id="{DA76F9B3-1D2F-458C-8EA9-59B4BAEB207D}"/>
              </a:ext>
            </a:extLst>
          </p:cNvPr>
          <p:cNvSpPr txBox="1">
            <a:spLocks noChangeArrowheads="1"/>
          </p:cNvSpPr>
          <p:nvPr/>
        </p:nvSpPr>
        <p:spPr bwMode="auto">
          <a:xfrm>
            <a:off x="6477000" y="2536825"/>
            <a:ext cx="12350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600" b="1"/>
              <a:t>Total Cost,</a:t>
            </a:r>
          </a:p>
          <a:p>
            <a:pPr algn="ctr" eaLnBrk="1" hangingPunct="1"/>
            <a:r>
              <a:rPr lang="en-US" altLang="cs-CZ" sz="1600" b="1"/>
              <a:t>(TC)</a:t>
            </a:r>
          </a:p>
        </p:txBody>
      </p:sp>
      <p:sp>
        <p:nvSpPr>
          <p:cNvPr id="135" name="Line 246">
            <a:extLst>
              <a:ext uri="{FF2B5EF4-FFF2-40B4-BE49-F238E27FC236}">
                <a16:creationId xmlns:a16="http://schemas.microsoft.com/office/drawing/2014/main" id="{4930D565-9C6C-4F37-8ACA-53F3E9432BA8}"/>
              </a:ext>
            </a:extLst>
          </p:cNvPr>
          <p:cNvSpPr>
            <a:spLocks noChangeShapeType="1"/>
          </p:cNvSpPr>
          <p:nvPr/>
        </p:nvSpPr>
        <p:spPr bwMode="auto">
          <a:xfrm flipH="1" flipV="1">
            <a:off x="5651500" y="2154238"/>
            <a:ext cx="749300" cy="43656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36" name="Line 247">
            <a:extLst>
              <a:ext uri="{FF2B5EF4-FFF2-40B4-BE49-F238E27FC236}">
                <a16:creationId xmlns:a16="http://schemas.microsoft.com/office/drawing/2014/main" id="{BFF7EE11-9061-4839-9B6E-034CD44B86F0}"/>
              </a:ext>
            </a:extLst>
          </p:cNvPr>
          <p:cNvSpPr>
            <a:spLocks noChangeShapeType="1"/>
          </p:cNvSpPr>
          <p:nvPr/>
        </p:nvSpPr>
        <p:spPr bwMode="auto">
          <a:xfrm flipV="1">
            <a:off x="4421188" y="2633663"/>
            <a:ext cx="696912" cy="16192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22" name="Line 232">
            <a:extLst>
              <a:ext uri="{FF2B5EF4-FFF2-40B4-BE49-F238E27FC236}">
                <a16:creationId xmlns:a16="http://schemas.microsoft.com/office/drawing/2014/main" id="{8A4617D1-896D-42AA-8CD4-003A0DACFB7C}"/>
              </a:ext>
            </a:extLst>
          </p:cNvPr>
          <p:cNvSpPr>
            <a:spLocks noChangeShapeType="1"/>
          </p:cNvSpPr>
          <p:nvPr/>
        </p:nvSpPr>
        <p:spPr bwMode="auto">
          <a:xfrm flipH="1" flipV="1">
            <a:off x="6064250" y="1304925"/>
            <a:ext cx="641350" cy="29527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035" name="Text Box 11">
            <a:extLst>
              <a:ext uri="{FF2B5EF4-FFF2-40B4-BE49-F238E27FC236}">
                <a16:creationId xmlns:a16="http://schemas.microsoft.com/office/drawing/2014/main" id="{CE7ED063-A750-442F-845D-F0091D75FE7B}"/>
              </a:ext>
            </a:extLst>
          </p:cNvPr>
          <p:cNvSpPr txBox="1">
            <a:spLocks noChangeArrowheads="1"/>
          </p:cNvSpPr>
          <p:nvPr/>
        </p:nvSpPr>
        <p:spPr bwMode="auto">
          <a:xfrm>
            <a:off x="8382000" y="6553200"/>
            <a:ext cx="439738" cy="304800"/>
          </a:xfrm>
          <a:prstGeom prst="rect">
            <a:avLst/>
          </a:prstGeom>
          <a:noFill/>
          <a:ln w="9525">
            <a:noFill/>
            <a:miter lim="800000"/>
            <a:headEnd/>
            <a:tailEnd/>
          </a:ln>
          <a:effec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400">
                <a:solidFill>
                  <a:schemeClr val="bg1"/>
                </a:solidFill>
                <a:cs typeface="Arial" panose="020B0604020202020204" pitchFamily="34" charset="0"/>
              </a:rPr>
              <a:t>8-</a:t>
            </a:r>
            <a:fld id="{F687F9D0-E543-41B4-BE49-3C1A34DA4028}" type="slidenum">
              <a:rPr lang="en-US" altLang="cs-CZ" sz="1400">
                <a:solidFill>
                  <a:schemeClr val="bg1"/>
                </a:solidFill>
                <a:cs typeface="Arial" panose="020B0604020202020204" pitchFamily="34" charset="0"/>
              </a:rPr>
              <a:pPr eaLnBrk="1" hangingPunct="1"/>
              <a:t>9</a:t>
            </a:fld>
            <a:endParaRPr lang="en-US" altLang="cs-CZ" sz="1400">
              <a:solidFill>
                <a:schemeClr val="bg1"/>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childTnLst>
                                </p:cTn>
                              </p:par>
                            </p:childTnLst>
                          </p:cTn>
                        </p:par>
                        <p:par>
                          <p:cTn id="9" fill="hold" nodeType="afterGroup">
                            <p:stCondLst>
                              <p:cond delay="1000"/>
                            </p:stCondLst>
                            <p:childTnLst>
                              <p:par>
                                <p:cTn id="10" presetID="1" presetClass="entr" presetSubtype="0" fill="hold" grpId="0" nodeType="afterEffect">
                                  <p:stCondLst>
                                    <p:cond delay="0"/>
                                  </p:stCondLst>
                                  <p:childTnLst>
                                    <p:set>
                                      <p:cBhvr>
                                        <p:cTn id="11" dur="1" fill="hold">
                                          <p:stCondLst>
                                            <p:cond delay="0"/>
                                          </p:stCondLst>
                                        </p:cTn>
                                        <p:tgtEl>
                                          <p:spTgt spid="132"/>
                                        </p:tgtEl>
                                        <p:attrNameLst>
                                          <p:attrName>style.visibility</p:attrName>
                                        </p:attrNameLst>
                                      </p:cBhvr>
                                      <p:to>
                                        <p:strVal val="visible"/>
                                      </p:to>
                                    </p:set>
                                  </p:childTnLst>
                                </p:cTn>
                              </p:par>
                            </p:childTnLst>
                          </p:cTn>
                        </p:par>
                        <p:par>
                          <p:cTn id="12" fill="hold" nodeType="afterGroup">
                            <p:stCondLst>
                              <p:cond delay="1000"/>
                            </p:stCondLst>
                            <p:childTnLst>
                              <p:par>
                                <p:cTn id="13" presetID="22" presetClass="entr" presetSubtype="4" fill="hold" nodeType="afterEffect">
                                  <p:stCondLst>
                                    <p:cond delay="0"/>
                                  </p:stCondLst>
                                  <p:childTnLst>
                                    <p:set>
                                      <p:cBhvr>
                                        <p:cTn id="14" dur="1" fill="hold">
                                          <p:stCondLst>
                                            <p:cond delay="0"/>
                                          </p:stCondLst>
                                        </p:cTn>
                                        <p:tgtEl>
                                          <p:spTgt spid="115"/>
                                        </p:tgtEl>
                                        <p:attrNameLst>
                                          <p:attrName>style.visibility</p:attrName>
                                        </p:attrNameLst>
                                      </p:cBhvr>
                                      <p:to>
                                        <p:strVal val="visible"/>
                                      </p:to>
                                    </p:set>
                                    <p:animEffect transition="in" filter="wipe(down)">
                                      <p:cBhvr>
                                        <p:cTn id="15" dur="1000"/>
                                        <p:tgtEl>
                                          <p:spTgt spid="115"/>
                                        </p:tgtEl>
                                      </p:cBhvr>
                                    </p:animEffect>
                                  </p:childTnLst>
                                </p:cTn>
                              </p:par>
                            </p:childTnLst>
                          </p:cTn>
                        </p:par>
                        <p:par>
                          <p:cTn id="16" fill="hold" nodeType="afterGroup">
                            <p:stCondLst>
                              <p:cond delay="2000"/>
                            </p:stCondLst>
                            <p:childTnLst>
                              <p:par>
                                <p:cTn id="17" presetID="23" presetClass="entr" presetSubtype="16" fill="hold" grpId="0" nodeType="afterEffect">
                                  <p:stCondLst>
                                    <p:cond delay="0"/>
                                  </p:stCondLst>
                                  <p:childTnLst>
                                    <p:set>
                                      <p:cBhvr>
                                        <p:cTn id="18" dur="1" fill="hold">
                                          <p:stCondLst>
                                            <p:cond delay="0"/>
                                          </p:stCondLst>
                                        </p:cTn>
                                        <p:tgtEl>
                                          <p:spTgt spid="118"/>
                                        </p:tgtEl>
                                        <p:attrNameLst>
                                          <p:attrName>style.visibility</p:attrName>
                                        </p:attrNameLst>
                                      </p:cBhvr>
                                      <p:to>
                                        <p:strVal val="visible"/>
                                      </p:to>
                                    </p:set>
                                    <p:anim calcmode="lin" valueType="num">
                                      <p:cBhvr>
                                        <p:cTn id="19" dur="1000" fill="hold"/>
                                        <p:tgtEl>
                                          <p:spTgt spid="118"/>
                                        </p:tgtEl>
                                        <p:attrNameLst>
                                          <p:attrName>ppt_w</p:attrName>
                                        </p:attrNameLst>
                                      </p:cBhvr>
                                      <p:tavLst>
                                        <p:tav tm="0">
                                          <p:val>
                                            <p:fltVal val="0"/>
                                          </p:val>
                                        </p:tav>
                                        <p:tav tm="100000">
                                          <p:val>
                                            <p:strVal val="#ppt_w"/>
                                          </p:val>
                                        </p:tav>
                                      </p:tavLst>
                                    </p:anim>
                                    <p:anim calcmode="lin" valueType="num">
                                      <p:cBhvr>
                                        <p:cTn id="20" dur="1000" fill="hold"/>
                                        <p:tgtEl>
                                          <p:spTgt spid="118"/>
                                        </p:tgtEl>
                                        <p:attrNameLst>
                                          <p:attrName>ppt_h</p:attrName>
                                        </p:attrNameLst>
                                      </p:cBhvr>
                                      <p:tavLst>
                                        <p:tav tm="0">
                                          <p:val>
                                            <p:fltVal val="0"/>
                                          </p:val>
                                        </p:tav>
                                        <p:tav tm="100000">
                                          <p:val>
                                            <p:strVal val="#ppt_h"/>
                                          </p:val>
                                        </p:tav>
                                      </p:tavLst>
                                    </p:anim>
                                  </p:childTnLst>
                                </p:cTn>
                              </p:par>
                            </p:childTnLst>
                          </p:cTn>
                        </p:par>
                        <p:par>
                          <p:cTn id="21" fill="hold" nodeType="afterGroup">
                            <p:stCondLst>
                              <p:cond delay="3000"/>
                            </p:stCondLst>
                            <p:childTnLst>
                              <p:par>
                                <p:cTn id="22" presetID="22" presetClass="entr" presetSubtype="8" fill="hold" nodeType="afterEffect">
                                  <p:stCondLst>
                                    <p:cond delay="0"/>
                                  </p:stCondLst>
                                  <p:childTnLst>
                                    <p:set>
                                      <p:cBhvr>
                                        <p:cTn id="23" dur="1" fill="hold">
                                          <p:stCondLst>
                                            <p:cond delay="0"/>
                                          </p:stCondLst>
                                        </p:cTn>
                                        <p:tgtEl>
                                          <p:spTgt spid="133"/>
                                        </p:tgtEl>
                                        <p:attrNameLst>
                                          <p:attrName>style.visibility</p:attrName>
                                        </p:attrNameLst>
                                      </p:cBhvr>
                                      <p:to>
                                        <p:strVal val="visible"/>
                                      </p:to>
                                    </p:set>
                                    <p:animEffect transition="in" filter="wipe(left)">
                                      <p:cBhvr>
                                        <p:cTn id="24" dur="1000"/>
                                        <p:tgtEl>
                                          <p:spTgt spid="13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nodeType="clickEffect">
                                  <p:stCondLst>
                                    <p:cond delay="0"/>
                                  </p:stCondLst>
                                  <p:childTnLst>
                                    <p:set>
                                      <p:cBhvr>
                                        <p:cTn id="28" dur="1" fill="hold">
                                          <p:stCondLst>
                                            <p:cond delay="0"/>
                                          </p:stCondLst>
                                        </p:cTn>
                                        <p:tgtEl>
                                          <p:spTgt spid="116"/>
                                        </p:tgtEl>
                                        <p:attrNameLst>
                                          <p:attrName>style.visibility</p:attrName>
                                        </p:attrNameLst>
                                      </p:cBhvr>
                                      <p:to>
                                        <p:strVal val="visible"/>
                                      </p:to>
                                    </p:set>
                                    <p:animEffect transition="in" filter="wipe(down)">
                                      <p:cBhvr>
                                        <p:cTn id="29" dur="2000"/>
                                        <p:tgtEl>
                                          <p:spTgt spid="116"/>
                                        </p:tgtEl>
                                      </p:cBhvr>
                                    </p:animEffect>
                                  </p:childTnLst>
                                </p:cTn>
                              </p:par>
                              <p:par>
                                <p:cTn id="30" presetID="22" presetClass="entr" presetSubtype="8" fill="hold" nodeType="withEffect">
                                  <p:stCondLst>
                                    <p:cond delay="0"/>
                                  </p:stCondLst>
                                  <p:childTnLst>
                                    <p:set>
                                      <p:cBhvr>
                                        <p:cTn id="31" dur="1" fill="hold">
                                          <p:stCondLst>
                                            <p:cond delay="0"/>
                                          </p:stCondLst>
                                        </p:cTn>
                                        <p:tgtEl>
                                          <p:spTgt spid="117"/>
                                        </p:tgtEl>
                                        <p:attrNameLst>
                                          <p:attrName>style.visibility</p:attrName>
                                        </p:attrNameLst>
                                      </p:cBhvr>
                                      <p:to>
                                        <p:strVal val="visible"/>
                                      </p:to>
                                    </p:set>
                                    <p:animEffect transition="in" filter="wipe(left)">
                                      <p:cBhvr>
                                        <p:cTn id="32" dur="2000"/>
                                        <p:tgtEl>
                                          <p:spTgt spid="11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34"/>
                                        </p:tgtEl>
                                        <p:attrNameLst>
                                          <p:attrName>style.visibility</p:attrName>
                                        </p:attrNameLst>
                                      </p:cBhvr>
                                      <p:to>
                                        <p:strVal val="visible"/>
                                      </p:to>
                                    </p:set>
                                    <p:anim calcmode="lin" valueType="num">
                                      <p:cBhvr>
                                        <p:cTn id="37" dur="500" fill="hold"/>
                                        <p:tgtEl>
                                          <p:spTgt spid="134"/>
                                        </p:tgtEl>
                                        <p:attrNameLst>
                                          <p:attrName>ppt_w</p:attrName>
                                        </p:attrNameLst>
                                      </p:cBhvr>
                                      <p:tavLst>
                                        <p:tav tm="0">
                                          <p:val>
                                            <p:fltVal val="0"/>
                                          </p:val>
                                        </p:tav>
                                        <p:tav tm="100000">
                                          <p:val>
                                            <p:strVal val="#ppt_w"/>
                                          </p:val>
                                        </p:tav>
                                      </p:tavLst>
                                    </p:anim>
                                    <p:anim calcmode="lin" valueType="num">
                                      <p:cBhvr>
                                        <p:cTn id="38" dur="500" fill="hold"/>
                                        <p:tgtEl>
                                          <p:spTgt spid="134"/>
                                        </p:tgtEl>
                                        <p:attrNameLst>
                                          <p:attrName>ppt_h</p:attrName>
                                        </p:attrNameLst>
                                      </p:cBhvr>
                                      <p:tavLst>
                                        <p:tav tm="0">
                                          <p:val>
                                            <p:fltVal val="0"/>
                                          </p:val>
                                        </p:tav>
                                        <p:tav tm="100000">
                                          <p:val>
                                            <p:strVal val="#ppt_h"/>
                                          </p:val>
                                        </p:tav>
                                      </p:tavLst>
                                    </p:anim>
                                  </p:childTnLst>
                                </p:cTn>
                              </p:par>
                            </p:childTnLst>
                          </p:cTn>
                        </p:par>
                        <p:par>
                          <p:cTn id="39" fill="hold" nodeType="afterGroup">
                            <p:stCondLst>
                              <p:cond delay="500"/>
                            </p:stCondLst>
                            <p:childTnLst>
                              <p:par>
                                <p:cTn id="40" presetID="22" presetClass="entr" presetSubtype="4" fill="hold" nodeType="afterEffect">
                                  <p:stCondLst>
                                    <p:cond delay="0"/>
                                  </p:stCondLst>
                                  <p:childTnLst>
                                    <p:set>
                                      <p:cBhvr>
                                        <p:cTn id="41" dur="1" fill="hold">
                                          <p:stCondLst>
                                            <p:cond delay="0"/>
                                          </p:stCondLst>
                                        </p:cTn>
                                        <p:tgtEl>
                                          <p:spTgt spid="135"/>
                                        </p:tgtEl>
                                        <p:attrNameLst>
                                          <p:attrName>style.visibility</p:attrName>
                                        </p:attrNameLst>
                                      </p:cBhvr>
                                      <p:to>
                                        <p:strVal val="visible"/>
                                      </p:to>
                                    </p:set>
                                    <p:animEffect transition="in" filter="wipe(down)">
                                      <p:cBhvr>
                                        <p:cTn id="42" dur="1000"/>
                                        <p:tgtEl>
                                          <p:spTgt spid="13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128"/>
                                        </p:tgtEl>
                                        <p:attrNameLst>
                                          <p:attrName>style.visibility</p:attrName>
                                        </p:attrNameLst>
                                      </p:cBhvr>
                                      <p:to>
                                        <p:strVal val="visible"/>
                                      </p:to>
                                    </p:set>
                                    <p:anim calcmode="lin" valueType="num">
                                      <p:cBhvr>
                                        <p:cTn id="47" dur="1000" fill="hold"/>
                                        <p:tgtEl>
                                          <p:spTgt spid="128"/>
                                        </p:tgtEl>
                                        <p:attrNameLst>
                                          <p:attrName>ppt_w</p:attrName>
                                        </p:attrNameLst>
                                      </p:cBhvr>
                                      <p:tavLst>
                                        <p:tav tm="0">
                                          <p:val>
                                            <p:fltVal val="0"/>
                                          </p:val>
                                        </p:tav>
                                        <p:tav tm="100000">
                                          <p:val>
                                            <p:strVal val="#ppt_w"/>
                                          </p:val>
                                        </p:tav>
                                      </p:tavLst>
                                    </p:anim>
                                    <p:anim calcmode="lin" valueType="num">
                                      <p:cBhvr>
                                        <p:cTn id="48" dur="1000" fill="hold"/>
                                        <p:tgtEl>
                                          <p:spTgt spid="128"/>
                                        </p:tgtEl>
                                        <p:attrNameLst>
                                          <p:attrName>ppt_h</p:attrName>
                                        </p:attrNameLst>
                                      </p:cBhvr>
                                      <p:tavLst>
                                        <p:tav tm="0">
                                          <p:val>
                                            <p:fltVal val="0"/>
                                          </p:val>
                                        </p:tav>
                                        <p:tav tm="100000">
                                          <p:val>
                                            <p:strVal val="#ppt_h"/>
                                          </p:val>
                                        </p:tav>
                                      </p:tavLst>
                                    </p:anim>
                                  </p:childTnLst>
                                </p:cTn>
                              </p:par>
                            </p:childTnLst>
                          </p:cTn>
                        </p:par>
                        <p:par>
                          <p:cTn id="49" fill="hold" nodeType="afterGroup">
                            <p:stCondLst>
                              <p:cond delay="1000"/>
                            </p:stCondLst>
                            <p:childTnLst>
                              <p:par>
                                <p:cTn id="50" presetID="22" presetClass="entr" presetSubtype="8" fill="hold" nodeType="afterEffect">
                                  <p:stCondLst>
                                    <p:cond delay="0"/>
                                  </p:stCondLst>
                                  <p:childTnLst>
                                    <p:set>
                                      <p:cBhvr>
                                        <p:cTn id="51" dur="1" fill="hold">
                                          <p:stCondLst>
                                            <p:cond delay="0"/>
                                          </p:stCondLst>
                                        </p:cTn>
                                        <p:tgtEl>
                                          <p:spTgt spid="129"/>
                                        </p:tgtEl>
                                        <p:attrNameLst>
                                          <p:attrName>style.visibility</p:attrName>
                                        </p:attrNameLst>
                                      </p:cBhvr>
                                      <p:to>
                                        <p:strVal val="visible"/>
                                      </p:to>
                                    </p:set>
                                    <p:animEffect transition="in" filter="wipe(left)">
                                      <p:cBhvr>
                                        <p:cTn id="52" dur="1000"/>
                                        <p:tgtEl>
                                          <p:spTgt spid="12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2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23"/>
                                        </p:tgtEl>
                                        <p:attrNameLst>
                                          <p:attrName>style.visibility</p:attrName>
                                        </p:attrNameLst>
                                      </p:cBhvr>
                                      <p:to>
                                        <p:strVal val="visible"/>
                                      </p:to>
                                    </p:set>
                                  </p:childTnLst>
                                </p:cTn>
                              </p:par>
                            </p:childTnLst>
                          </p:cTn>
                        </p:par>
                        <p:par>
                          <p:cTn id="59" fill="hold" nodeType="afterGroup">
                            <p:stCondLst>
                              <p:cond delay="0"/>
                            </p:stCondLst>
                            <p:childTnLst>
                              <p:par>
                                <p:cTn id="60" presetID="23" presetClass="entr" presetSubtype="16" fill="hold" grpId="0" nodeType="afterEffect">
                                  <p:stCondLst>
                                    <p:cond delay="0"/>
                                  </p:stCondLst>
                                  <p:childTnLst>
                                    <p:set>
                                      <p:cBhvr>
                                        <p:cTn id="61" dur="1" fill="hold">
                                          <p:stCondLst>
                                            <p:cond delay="0"/>
                                          </p:stCondLst>
                                        </p:cTn>
                                        <p:tgtEl>
                                          <p:spTgt spid="120"/>
                                        </p:tgtEl>
                                        <p:attrNameLst>
                                          <p:attrName>style.visibility</p:attrName>
                                        </p:attrNameLst>
                                      </p:cBhvr>
                                      <p:to>
                                        <p:strVal val="visible"/>
                                      </p:to>
                                    </p:set>
                                    <p:anim calcmode="lin" valueType="num">
                                      <p:cBhvr>
                                        <p:cTn id="62" dur="1000" fill="hold"/>
                                        <p:tgtEl>
                                          <p:spTgt spid="120"/>
                                        </p:tgtEl>
                                        <p:attrNameLst>
                                          <p:attrName>ppt_w</p:attrName>
                                        </p:attrNameLst>
                                      </p:cBhvr>
                                      <p:tavLst>
                                        <p:tav tm="0">
                                          <p:val>
                                            <p:fltVal val="0"/>
                                          </p:val>
                                        </p:tav>
                                        <p:tav tm="100000">
                                          <p:val>
                                            <p:strVal val="#ppt_w"/>
                                          </p:val>
                                        </p:tav>
                                      </p:tavLst>
                                    </p:anim>
                                    <p:anim calcmode="lin" valueType="num">
                                      <p:cBhvr>
                                        <p:cTn id="63" dur="1000" fill="hold"/>
                                        <p:tgtEl>
                                          <p:spTgt spid="120"/>
                                        </p:tgtEl>
                                        <p:attrNameLst>
                                          <p:attrName>ppt_h</p:attrName>
                                        </p:attrNameLst>
                                      </p:cBhvr>
                                      <p:tavLst>
                                        <p:tav tm="0">
                                          <p:val>
                                            <p:fltVal val="0"/>
                                          </p:val>
                                        </p:tav>
                                        <p:tav tm="100000">
                                          <p:val>
                                            <p:strVal val="#ppt_h"/>
                                          </p:val>
                                        </p:tav>
                                      </p:tavLst>
                                    </p:anim>
                                  </p:childTnLst>
                                </p:cTn>
                              </p:par>
                              <p:par>
                                <p:cTn id="64" presetID="23" presetClass="entr" presetSubtype="16" fill="hold" grpId="0" nodeType="withEffect">
                                  <p:stCondLst>
                                    <p:cond delay="0"/>
                                  </p:stCondLst>
                                  <p:childTnLst>
                                    <p:set>
                                      <p:cBhvr>
                                        <p:cTn id="65" dur="1" fill="hold">
                                          <p:stCondLst>
                                            <p:cond delay="0"/>
                                          </p:stCondLst>
                                        </p:cTn>
                                        <p:tgtEl>
                                          <p:spTgt spid="119"/>
                                        </p:tgtEl>
                                        <p:attrNameLst>
                                          <p:attrName>style.visibility</p:attrName>
                                        </p:attrNameLst>
                                      </p:cBhvr>
                                      <p:to>
                                        <p:strVal val="visible"/>
                                      </p:to>
                                    </p:set>
                                    <p:anim calcmode="lin" valueType="num">
                                      <p:cBhvr>
                                        <p:cTn id="66" dur="500" fill="hold"/>
                                        <p:tgtEl>
                                          <p:spTgt spid="119"/>
                                        </p:tgtEl>
                                        <p:attrNameLst>
                                          <p:attrName>ppt_w</p:attrName>
                                        </p:attrNameLst>
                                      </p:cBhvr>
                                      <p:tavLst>
                                        <p:tav tm="0">
                                          <p:val>
                                            <p:fltVal val="0"/>
                                          </p:val>
                                        </p:tav>
                                        <p:tav tm="100000">
                                          <p:val>
                                            <p:strVal val="#ppt_w"/>
                                          </p:val>
                                        </p:tav>
                                      </p:tavLst>
                                    </p:anim>
                                    <p:anim calcmode="lin" valueType="num">
                                      <p:cBhvr>
                                        <p:cTn id="67" dur="500" fill="hold"/>
                                        <p:tgtEl>
                                          <p:spTgt spid="119"/>
                                        </p:tgtEl>
                                        <p:attrNameLst>
                                          <p:attrName>ppt_h</p:attrName>
                                        </p:attrNameLst>
                                      </p:cBhvr>
                                      <p:tavLst>
                                        <p:tav tm="0">
                                          <p:val>
                                            <p:fltVal val="0"/>
                                          </p:val>
                                        </p:tav>
                                        <p:tav tm="100000">
                                          <p:val>
                                            <p:strVal val="#ppt_h"/>
                                          </p:val>
                                        </p:tav>
                                      </p:tavLst>
                                    </p:anim>
                                  </p:childTnLst>
                                </p:cTn>
                              </p:par>
                            </p:childTnLst>
                          </p:cTn>
                        </p:par>
                        <p:par>
                          <p:cTn id="68" fill="hold" nodeType="afterGroup">
                            <p:stCondLst>
                              <p:cond delay="1000"/>
                            </p:stCondLst>
                            <p:childTnLst>
                              <p:par>
                                <p:cTn id="69" presetID="22" presetClass="entr" presetSubtype="4" fill="hold" nodeType="afterEffect">
                                  <p:stCondLst>
                                    <p:cond delay="0"/>
                                  </p:stCondLst>
                                  <p:childTnLst>
                                    <p:set>
                                      <p:cBhvr>
                                        <p:cTn id="70" dur="1" fill="hold">
                                          <p:stCondLst>
                                            <p:cond delay="0"/>
                                          </p:stCondLst>
                                        </p:cTn>
                                        <p:tgtEl>
                                          <p:spTgt spid="125"/>
                                        </p:tgtEl>
                                        <p:attrNameLst>
                                          <p:attrName>style.visibility</p:attrName>
                                        </p:attrNameLst>
                                      </p:cBhvr>
                                      <p:to>
                                        <p:strVal val="visible"/>
                                      </p:to>
                                    </p:set>
                                    <p:animEffect transition="in" filter="wipe(down)">
                                      <p:cBhvr>
                                        <p:cTn id="71" dur="1000"/>
                                        <p:tgtEl>
                                          <p:spTgt spid="125"/>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8" fill="hold" nodeType="clickEffect">
                                  <p:stCondLst>
                                    <p:cond delay="0"/>
                                  </p:stCondLst>
                                  <p:childTnLst>
                                    <p:set>
                                      <p:cBhvr>
                                        <p:cTn id="75" dur="1" fill="hold">
                                          <p:stCondLst>
                                            <p:cond delay="0"/>
                                          </p:stCondLst>
                                        </p:cTn>
                                        <p:tgtEl>
                                          <p:spTgt spid="2"/>
                                        </p:tgtEl>
                                        <p:attrNameLst>
                                          <p:attrName>style.visibility</p:attrName>
                                        </p:attrNameLst>
                                      </p:cBhvr>
                                      <p:to>
                                        <p:strVal val="visible"/>
                                      </p:to>
                                    </p:set>
                                    <p:animEffect transition="in" filter="wipe(left)">
                                      <p:cBhvr>
                                        <p:cTn id="76" dur="2000"/>
                                        <p:tgtEl>
                                          <p:spTgt spid="2"/>
                                        </p:tgtEl>
                                      </p:cBhvr>
                                    </p:animEffect>
                                  </p:childTnLst>
                                </p:cTn>
                              </p:par>
                            </p:childTnLst>
                          </p:cTn>
                        </p:par>
                        <p:par>
                          <p:cTn id="77" fill="hold" nodeType="afterGroup">
                            <p:stCondLst>
                              <p:cond delay="2000"/>
                            </p:stCondLst>
                            <p:childTnLst>
                              <p:par>
                                <p:cTn id="78" presetID="23" presetClass="entr" presetSubtype="16" fill="hold" grpId="0" nodeType="afterEffect">
                                  <p:stCondLst>
                                    <p:cond delay="0"/>
                                  </p:stCondLst>
                                  <p:childTnLst>
                                    <p:set>
                                      <p:cBhvr>
                                        <p:cTn id="79" dur="1" fill="hold">
                                          <p:stCondLst>
                                            <p:cond delay="0"/>
                                          </p:stCondLst>
                                        </p:cTn>
                                        <p:tgtEl>
                                          <p:spTgt spid="121"/>
                                        </p:tgtEl>
                                        <p:attrNameLst>
                                          <p:attrName>style.visibility</p:attrName>
                                        </p:attrNameLst>
                                      </p:cBhvr>
                                      <p:to>
                                        <p:strVal val="visible"/>
                                      </p:to>
                                    </p:set>
                                    <p:anim calcmode="lin" valueType="num">
                                      <p:cBhvr>
                                        <p:cTn id="80" dur="1000" fill="hold"/>
                                        <p:tgtEl>
                                          <p:spTgt spid="121"/>
                                        </p:tgtEl>
                                        <p:attrNameLst>
                                          <p:attrName>ppt_w</p:attrName>
                                        </p:attrNameLst>
                                      </p:cBhvr>
                                      <p:tavLst>
                                        <p:tav tm="0">
                                          <p:val>
                                            <p:fltVal val="0"/>
                                          </p:val>
                                        </p:tav>
                                        <p:tav tm="100000">
                                          <p:val>
                                            <p:strVal val="#ppt_w"/>
                                          </p:val>
                                        </p:tav>
                                      </p:tavLst>
                                    </p:anim>
                                    <p:anim calcmode="lin" valueType="num">
                                      <p:cBhvr>
                                        <p:cTn id="81" dur="1000" fill="hold"/>
                                        <p:tgtEl>
                                          <p:spTgt spid="121"/>
                                        </p:tgtEl>
                                        <p:attrNameLst>
                                          <p:attrName>ppt_h</p:attrName>
                                        </p:attrNameLst>
                                      </p:cBhvr>
                                      <p:tavLst>
                                        <p:tav tm="0">
                                          <p:val>
                                            <p:fltVal val="0"/>
                                          </p:val>
                                        </p:tav>
                                        <p:tav tm="100000">
                                          <p:val>
                                            <p:strVal val="#ppt_h"/>
                                          </p:val>
                                        </p:tav>
                                      </p:tavLst>
                                    </p:anim>
                                  </p:childTnLst>
                                </p:cTn>
                              </p:par>
                            </p:childTnLst>
                          </p:cTn>
                        </p:par>
                        <p:par>
                          <p:cTn id="82" fill="hold" nodeType="afterGroup">
                            <p:stCondLst>
                              <p:cond delay="3000"/>
                            </p:stCondLst>
                            <p:childTnLst>
                              <p:par>
                                <p:cTn id="83" presetID="22" presetClass="entr" presetSubtype="8" fill="hold" nodeType="afterEffect">
                                  <p:stCondLst>
                                    <p:cond delay="0"/>
                                  </p:stCondLst>
                                  <p:childTnLst>
                                    <p:set>
                                      <p:cBhvr>
                                        <p:cTn id="84" dur="1" fill="hold">
                                          <p:stCondLst>
                                            <p:cond delay="0"/>
                                          </p:stCondLst>
                                        </p:cTn>
                                        <p:tgtEl>
                                          <p:spTgt spid="136"/>
                                        </p:tgtEl>
                                        <p:attrNameLst>
                                          <p:attrName>style.visibility</p:attrName>
                                        </p:attrNameLst>
                                      </p:cBhvr>
                                      <p:to>
                                        <p:strVal val="visible"/>
                                      </p:to>
                                    </p:set>
                                    <p:animEffect transition="in" filter="wipe(left)">
                                      <p:cBhvr>
                                        <p:cTn id="85" dur="1000"/>
                                        <p:tgtEl>
                                          <p:spTgt spid="136"/>
                                        </p:tgtEl>
                                      </p:cBhvr>
                                    </p:animEffect>
                                  </p:childTnLst>
                                </p:cTn>
                              </p:par>
                            </p:childTnLst>
                          </p:cTn>
                        </p:par>
                        <p:par>
                          <p:cTn id="86" fill="hold" nodeType="afterGroup">
                            <p:stCondLst>
                              <p:cond delay="4000"/>
                            </p:stCondLst>
                            <p:childTnLst>
                              <p:par>
                                <p:cTn id="87" presetID="22" presetClass="entr" presetSubtype="4" fill="hold" nodeType="afterEffect">
                                  <p:stCondLst>
                                    <p:cond delay="0"/>
                                  </p:stCondLst>
                                  <p:childTnLst>
                                    <p:set>
                                      <p:cBhvr>
                                        <p:cTn id="88" dur="1" fill="hold">
                                          <p:stCondLst>
                                            <p:cond delay="0"/>
                                          </p:stCondLst>
                                        </p:cTn>
                                        <p:tgtEl>
                                          <p:spTgt spid="126"/>
                                        </p:tgtEl>
                                        <p:attrNameLst>
                                          <p:attrName>style.visibility</p:attrName>
                                        </p:attrNameLst>
                                      </p:cBhvr>
                                      <p:to>
                                        <p:strVal val="visible"/>
                                      </p:to>
                                    </p:set>
                                    <p:animEffect transition="in" filter="wipe(down)">
                                      <p:cBhvr>
                                        <p:cTn id="89" dur="2000"/>
                                        <p:tgtEl>
                                          <p:spTgt spid="126"/>
                                        </p:tgtEl>
                                      </p:cBhvr>
                                    </p:animEffect>
                                  </p:childTnLst>
                                </p:cTn>
                              </p:par>
                              <p:par>
                                <p:cTn id="90" presetID="22" presetClass="entr" presetSubtype="4" fill="hold" nodeType="withEffect">
                                  <p:stCondLst>
                                    <p:cond delay="0"/>
                                  </p:stCondLst>
                                  <p:childTnLst>
                                    <p:set>
                                      <p:cBhvr>
                                        <p:cTn id="91" dur="1" fill="hold">
                                          <p:stCondLst>
                                            <p:cond delay="0"/>
                                          </p:stCondLst>
                                        </p:cTn>
                                        <p:tgtEl>
                                          <p:spTgt spid="127"/>
                                        </p:tgtEl>
                                        <p:attrNameLst>
                                          <p:attrName>style.visibility</p:attrName>
                                        </p:attrNameLst>
                                      </p:cBhvr>
                                      <p:to>
                                        <p:strVal val="visible"/>
                                      </p:to>
                                    </p:set>
                                    <p:animEffect transition="in" filter="wipe(down)">
                                      <p:cBhvr>
                                        <p:cTn id="92" dur="2000"/>
                                        <p:tgtEl>
                                          <p:spTgt spid="127"/>
                                        </p:tgtEl>
                                      </p:cBhvr>
                                    </p:animEffect>
                                  </p:childTnLst>
                                </p:cTn>
                              </p:par>
                            </p:childTnLst>
                          </p:cTn>
                        </p:par>
                        <p:par>
                          <p:cTn id="93" fill="hold" nodeType="afterGroup">
                            <p:stCondLst>
                              <p:cond delay="6000"/>
                            </p:stCondLst>
                            <p:childTnLst>
                              <p:par>
                                <p:cTn id="94" presetID="1" presetClass="entr" presetSubtype="0" fill="hold" grpId="0" nodeType="afterEffect">
                                  <p:stCondLst>
                                    <p:cond delay="0"/>
                                  </p:stCondLst>
                                  <p:childTnLst>
                                    <p:set>
                                      <p:cBhvr>
                                        <p:cTn id="95" dur="1" fill="hold">
                                          <p:stCondLst>
                                            <p:cond delay="0"/>
                                          </p:stCondLst>
                                        </p:cTn>
                                        <p:tgtEl>
                                          <p:spTgt spid="130"/>
                                        </p:tgtEl>
                                        <p:attrNameLst>
                                          <p:attrName>style.visibility</p:attrName>
                                        </p:attrNameLst>
                                      </p:cBhvr>
                                      <p:to>
                                        <p:strVal val="visible"/>
                                      </p:to>
                                    </p:set>
                                  </p:childTnLst>
                                </p:cTn>
                              </p:par>
                            </p:childTnLst>
                          </p:cTn>
                        </p:par>
                        <p:par>
                          <p:cTn id="96" fill="hold" nodeType="afterGroup">
                            <p:stCondLst>
                              <p:cond delay="6000"/>
                            </p:stCondLst>
                            <p:childTnLst>
                              <p:par>
                                <p:cTn id="97" presetID="22" presetClass="entr" presetSubtype="2" fill="hold" nodeType="afterEffect">
                                  <p:stCondLst>
                                    <p:cond delay="0"/>
                                  </p:stCondLst>
                                  <p:childTnLst>
                                    <p:set>
                                      <p:cBhvr>
                                        <p:cTn id="98" dur="1" fill="hold">
                                          <p:stCondLst>
                                            <p:cond delay="0"/>
                                          </p:stCondLst>
                                        </p:cTn>
                                        <p:tgtEl>
                                          <p:spTgt spid="131"/>
                                        </p:tgtEl>
                                        <p:attrNameLst>
                                          <p:attrName>style.visibility</p:attrName>
                                        </p:attrNameLst>
                                      </p:cBhvr>
                                      <p:to>
                                        <p:strVal val="visible"/>
                                      </p:to>
                                    </p:set>
                                    <p:animEffect transition="in" filter="wipe(right)">
                                      <p:cBhvr>
                                        <p:cTn id="99" dur="1000"/>
                                        <p:tgtEl>
                                          <p:spTgt spid="131"/>
                                        </p:tgtEl>
                                      </p:cBhvr>
                                    </p:animEffect>
                                  </p:childTnLst>
                                </p:cTn>
                              </p:par>
                              <p:par>
                                <p:cTn id="100" presetID="22" presetClass="entr" presetSubtype="8" fill="hold" nodeType="withEffect">
                                  <p:stCondLst>
                                    <p:cond delay="0"/>
                                  </p:stCondLst>
                                  <p:childTnLst>
                                    <p:set>
                                      <p:cBhvr>
                                        <p:cTn id="101" dur="1" fill="hold">
                                          <p:stCondLst>
                                            <p:cond delay="0"/>
                                          </p:stCondLst>
                                        </p:cTn>
                                        <p:tgtEl>
                                          <p:spTgt spid="122"/>
                                        </p:tgtEl>
                                        <p:attrNameLst>
                                          <p:attrName>style.visibility</p:attrName>
                                        </p:attrNameLst>
                                      </p:cBhvr>
                                      <p:to>
                                        <p:strVal val="visible"/>
                                      </p:to>
                                    </p:set>
                                    <p:animEffect transition="in" filter="wipe(left)">
                                      <p:cBhvr>
                                        <p:cTn id="102" dur="10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0"/>
      <p:bldP spid="119" grpId="0"/>
      <p:bldP spid="120" grpId="0"/>
      <p:bldP spid="121" grpId="0"/>
      <p:bldP spid="123" grpId="0" animBg="1"/>
      <p:bldP spid="124" grpId="0" animBg="1"/>
      <p:bldP spid="128" grpId="0"/>
      <p:bldP spid="130" grpId="0"/>
      <p:bldP spid="132" grpId="0" animBg="1"/>
      <p:bldP spid="13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43"/>
  <p:tag name="MMPROD_UIDATA" val="&lt;database version=&quot;7.0&quot;&gt;&lt;object type=&quot;1&quot; unique_id=&quot;10001&quot;&gt;&lt;object type=&quot;2&quot; unique_id=&quot;11733&quot;&gt;&lt;object type=&quot;3&quot; unique_id=&quot;11734&quot;&gt;&lt;property id=&quot;20148&quot; value=&quot;5&quot;/&gt;&lt;property id=&quot;20300&quot; value=&quot;Slide 1 - &amp;quot;Pure Competition in the Short Run&amp;quot;&quot;/&gt;&lt;property id=&quot;20307&quot; value=&quot;256&quot;/&gt;&lt;/object&gt;&lt;object type=&quot;3&quot; unique_id=&quot;11735&quot;&gt;&lt;property id=&quot;20148&quot; value=&quot;5&quot;/&gt;&lt;property id=&quot;20300&quot; value=&quot;Slide 2 - &amp;quot;Four Market Models&amp;quot;&quot;/&gt;&lt;property id=&quot;20307&quot; value=&quot;258&quot;/&gt;&lt;/object&gt;&lt;object type=&quot;3&quot; unique_id=&quot;11736&quot;&gt;&lt;property id=&quot;20148&quot; value=&quot;5&quot;/&gt;&lt;property id=&quot;20300&quot; value=&quot;Slide 3 - &amp;quot;Four Market Models&amp;quot;&quot;/&gt;&lt;property id=&quot;20307&quot; value=&quot;257&quot;/&gt;&lt;/object&gt;&lt;object type=&quot;3&quot; unique_id=&quot;11737&quot;&gt;&lt;property id=&quot;20148&quot; value=&quot;5&quot;/&gt;&lt;property id=&quot;20300&quot; value=&quot;Slide 4 - &amp;quot;Pure Competition: Characteristics&amp;quot;&quot;/&gt;&lt;property id=&quot;20307&quot; value=&quot;276&quot;/&gt;&lt;/object&gt;&lt;object type=&quot;3&quot; unique_id=&quot;11738&quot;&gt;&lt;property id=&quot;20148&quot; value=&quot;5&quot;/&gt;&lt;property id=&quot;20300&quot; value=&quot;Slide 5 - &amp;quot;Average, Total, and Marginal Revenue&amp;quot;&quot;/&gt;&lt;property id=&quot;20307&quot; value=&quot;260&quot;/&gt;&lt;/object&gt;&lt;object type=&quot;3&quot; unique_id=&quot;11739&quot;&gt;&lt;property id=&quot;20148&quot; value=&quot;5&quot;/&gt;&lt;property id=&quot;20300&quot; value=&quot;Slide 6 - &amp;quot;Average, Total, and Marginal Revenue&amp;quot;&quot;/&gt;&lt;property id=&quot;20307&quot; value=&quot;265&quot;/&gt;&lt;/object&gt;&lt;object type=&quot;3&quot; unique_id=&quot;11740&quot;&gt;&lt;property id=&quot;20148&quot; value=&quot;5&quot;/&gt;&lt;property id=&quot;20300&quot; value=&quot;Slide 7 - &amp;quot;Profit Maximization: TR-TC Approach&amp;quot;&quot;/&gt;&lt;property id=&quot;20307&quot; value=&quot;283&quot;/&gt;&lt;/object&gt;&lt;object type=&quot;3&quot; unique_id=&quot;11741&quot;&gt;&lt;property id=&quot;20148&quot; value=&quot;5&quot;/&gt;&lt;property id=&quot;20300&quot; value=&quot;Slide 8 - &amp;quot;Profit Maximization: TR-TC Approach&amp;quot;&quot;/&gt;&lt;property id=&quot;20307&quot; value=&quot;282&quot;/&gt;&lt;/object&gt;&lt;object type=&quot;3&quot; unique_id=&quot;11742&quot;&gt;&lt;property id=&quot;20148&quot; value=&quot;5&quot;/&gt;&lt;property id=&quot;20300&quot; value=&quot;Slide 9 - &amp;quot;Profit Maximization: TR–TC Approach&amp;quot;&quot;/&gt;&lt;property id=&quot;20307&quot; value=&quot;267&quot;/&gt;&lt;/object&gt;&lt;object type=&quot;3&quot; unique_id=&quot;11743&quot;&gt;&lt;property id=&quot;20148&quot; value=&quot;5&quot;/&gt;&lt;property id=&quot;20300&quot; value=&quot;Slide 10 - &amp;quot;Profit Maximization: MR-MC Approach&amp;quot;&quot;/&gt;&lt;property id=&quot;20307&quot; value=&quot;268&quot;/&gt;&lt;/object&gt;&lt;object type=&quot;3&quot; unique_id=&quot;11744&quot;&gt;&lt;property id=&quot;20148&quot; value=&quot;5&quot;/&gt;&lt;property id=&quot;20300&quot; value=&quot;Slide 11 - &amp;quot;Profit Maximization: MR-MC Approach&amp;quot;&quot;/&gt;&lt;property id=&quot;20307&quot; value=&quot;270&quot;/&gt;&lt;/object&gt;&lt;object type=&quot;3&quot; unique_id=&quot;11745&quot;&gt;&lt;property id=&quot;20148&quot; value=&quot;5&quot;/&gt;&lt;property id=&quot;20300&quot; value=&quot;Slide 12 - &amp;quot;Loss-Minimizing Case&amp;quot;&quot;/&gt;&lt;property id=&quot;20307&quot; value=&quot;261&quot;/&gt;&lt;/object&gt;&lt;object type=&quot;3&quot; unique_id=&quot;11746&quot;&gt;&lt;property id=&quot;20148&quot; value=&quot;5&quot;/&gt;&lt;property id=&quot;20300&quot; value=&quot;Slide 13 - &amp;quot;Loss-Minimizing Case&amp;quot;&quot;/&gt;&lt;property id=&quot;20307&quot; value=&quot;271&quot;/&gt;&lt;/object&gt;&lt;object type=&quot;3&quot; unique_id=&quot;11747&quot;&gt;&lt;property id=&quot;20148&quot; value=&quot;5&quot;/&gt;&lt;property id=&quot;20300&quot; value=&quot;Slide 14 - &amp;quot;Shutdown Case&amp;quot;&quot;/&gt;&lt;property id=&quot;20307&quot; value=&quot;277&quot;/&gt;&lt;/object&gt;&lt;object type=&quot;3&quot; unique_id=&quot;11748&quot;&gt;&lt;property id=&quot;20148&quot; value=&quot;5&quot;/&gt;&lt;property id=&quot;20300&quot; value=&quot;Slide 15 - &amp;quot;Marginal Cost and Short-Run Supply&amp;quot;&quot;/&gt;&lt;property id=&quot;20307&quot; value=&quot;273&quot;/&gt;&lt;/object&gt;&lt;object type=&quot;3&quot; unique_id=&quot;11749&quot;&gt;&lt;property id=&quot;20148&quot; value=&quot;5&quot;/&gt;&lt;property id=&quot;20300&quot; value=&quot;Slide 16 - &amp;quot;Marginal Cost and Short-Run Supply&amp;quot;&quot;/&gt;&lt;property id=&quot;20307&quot; value=&quot;279&quot;/&gt;&lt;/object&gt;&lt;object type=&quot;3&quot; unique_id=&quot;11750&quot;&gt;&lt;property id=&quot;20148&quot; value=&quot;5&quot;/&gt;&lt;property id=&quot;20300&quot; value=&quot;Slide 17 - &amp;quot;Marginal Cost and Short-Run Supply&amp;quot;&quot;/&gt;&lt;property id=&quot;20307&quot; value=&quot;280&quot;/&gt;&lt;/object&gt;&lt;object type=&quot;3&quot; unique_id=&quot;11751&quot;&gt;&lt;property id=&quot;20148&quot; value=&quot;5&quot;/&gt;&lt;property id=&quot;20300&quot; value=&quot;Slide 18 - &amp;quot;3 Production Questions&amp;quot;&quot;/&gt;&lt;property id=&quot;20307&quot; value=&quot;263&quot;/&gt;&lt;/object&gt;&lt;object type=&quot;3&quot; unique_id=&quot;11752&quot;&gt;&lt;property id=&quot;20148&quot; value=&quot;5&quot;/&gt;&lt;property id=&quot;20300&quot; value=&quot;Slide 19 - &amp;quot;Firm and Industry: Equilibrium&amp;quot;&quot;/&gt;&lt;property id=&quot;20307&quot; value=&quot;275&quot;/&gt;&lt;/object&gt;&lt;object type=&quot;3&quot; unique_id=&quot;11753&quot;&gt;&lt;property id=&quot;20148&quot; value=&quot;5&quot;/&gt;&lt;property id=&quot;20300&quot; value=&quot;Slide 20 - &amp;quot;Firm and Industry: Equilibrium&amp;quot;&quot;/&gt;&lt;property id=&quot;20307&quot; value=&quot;264&quot;/&gt;&lt;/object&gt;&lt;object type=&quot;3&quot; unique_id=&quot;11754&quot;&gt;&lt;property id=&quot;20148&quot; value=&quot;5&quot;/&gt;&lt;property id=&quot;20300&quot; value=&quot;Slide 21 - &amp;quot;Fixed Costs: Digging Out of a Hole&amp;quot;&quot;/&gt;&lt;property id=&quot;20307&quot; value=&quot;274&quot;/&gt;&lt;/object&gt;&lt;/object&gt;&lt;object type=&quot;8&quot; unique_id=&quot;11777&quot;&gt;&lt;/object&gt;&lt;/object&gt;&lt;/database&gt;"/>
  <p:tag name="SECTOMILLISECCONVERTED" val="1"/>
</p:tagLst>
</file>

<file path=ppt/theme/theme1.xml><?xml version="1.0" encoding="utf-8"?>
<a:theme xmlns:a="http://schemas.openxmlformats.org/drawingml/2006/main" name="19e%20PPT%20template[1]">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19e%20PPT%20template[1]</Template>
  <TotalTime>1046</TotalTime>
  <Words>3321</Words>
  <Application>Microsoft Office PowerPoint</Application>
  <PresentationFormat>Předvádění na obrazovce (4:3)</PresentationFormat>
  <Paragraphs>725</Paragraphs>
  <Slides>21</Slides>
  <Notes>21</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21</vt:i4>
      </vt:variant>
    </vt:vector>
  </HeadingPairs>
  <TitlesOfParts>
    <vt:vector size="29" baseType="lpstr">
      <vt:lpstr>Arial</vt:lpstr>
      <vt:lpstr>Tw Cen MT</vt:lpstr>
      <vt:lpstr>Tahoma</vt:lpstr>
      <vt:lpstr>Times New Roman</vt:lpstr>
      <vt:lpstr>ＭＳ Ｐゴシック</vt:lpstr>
      <vt:lpstr>Dotum</vt:lpstr>
      <vt:lpstr>Calibri</vt:lpstr>
      <vt:lpstr>19e%20PPT%20template[1]</vt:lpstr>
      <vt:lpstr>Pure Competition in the Short Run</vt:lpstr>
      <vt:lpstr>Four Market Models</vt:lpstr>
      <vt:lpstr>Four Market Models</vt:lpstr>
      <vt:lpstr>Pure Competition: Characteristics</vt:lpstr>
      <vt:lpstr>Average, Total, and Marginal Revenue</vt:lpstr>
      <vt:lpstr>Average, Total, and Marginal Revenue</vt:lpstr>
      <vt:lpstr>Profit Maximization: TR-TC Approach</vt:lpstr>
      <vt:lpstr>Profit Maximization: TR-TC Approach</vt:lpstr>
      <vt:lpstr>Profit Maximization: TR–TC Approach</vt:lpstr>
      <vt:lpstr>Profit Maximization: MR-MC Approach</vt:lpstr>
      <vt:lpstr>Profit Maximization: MR-MC Approach</vt:lpstr>
      <vt:lpstr>Loss-Minimizing Case</vt:lpstr>
      <vt:lpstr>Loss-Minimizing Case</vt:lpstr>
      <vt:lpstr>Shutdown Case</vt:lpstr>
      <vt:lpstr>Marginal Cost and Short-Run Supply</vt:lpstr>
      <vt:lpstr>Marginal Cost and Short-Run Supply</vt:lpstr>
      <vt:lpstr>Marginal Cost and Short-Run Supply</vt:lpstr>
      <vt:lpstr>3 Production Questions</vt:lpstr>
      <vt:lpstr>Firm and Industry: Equilibrium</vt:lpstr>
      <vt:lpstr>Firm and Industry: Equilibrium</vt:lpstr>
      <vt:lpstr>Fixed Costs: Digging Out of a Hole</vt:lpstr>
    </vt:vector>
  </TitlesOfParts>
  <Company>Mineral Area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Pure Competition in the Short Run</dc:title>
  <dc:creator>MACNet</dc:creator>
  <cp:lastModifiedBy>Čábelková Inna</cp:lastModifiedBy>
  <cp:revision>126</cp:revision>
  <dcterms:created xsi:type="dcterms:W3CDTF">2010-07-14T18:48:36Z</dcterms:created>
  <dcterms:modified xsi:type="dcterms:W3CDTF">2020-11-16T09:24:02Z</dcterms:modified>
</cp:coreProperties>
</file>