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cs-CZ"/>
              <a:t>Kliknutím lze upravit styly předlohy textu.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a:t>Kliknutím lze upravit styly předlohy textu.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cs-CZ"/>
              <a:t>Kliknutím lze upravit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JrvhIWlX6s" TargetMode="External"/><Relationship Id="rId2" Type="http://schemas.openxmlformats.org/officeDocument/2006/relationships/hyperlink" Target="https://www.youtube.com/watch?v=aDdh2439hnU" TargetMode="External"/><Relationship Id="rId1" Type="http://schemas.openxmlformats.org/officeDocument/2006/relationships/slideLayout" Target="../slideLayouts/slideLayout2.xml"/><Relationship Id="rId6" Type="http://schemas.openxmlformats.org/officeDocument/2006/relationships/hyperlink" Target="https://www.youtube.com/watch?v=PY0SupQvkqo&amp;list=PLMr-C_6i_7spbtS1bHLfFuGk8dL7fr-Wh" TargetMode="External"/><Relationship Id="rId5" Type="http://schemas.openxmlformats.org/officeDocument/2006/relationships/hyperlink" Target="https://www.youtube.com/watch?v=mcdUsMULNzo" TargetMode="External"/><Relationship Id="rId4" Type="http://schemas.openxmlformats.org/officeDocument/2006/relationships/hyperlink" Target="https://www.youtube.com/watch?v=_oXIdPoSL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86647" y="5371562"/>
            <a:ext cx="7197726" cy="501202"/>
          </a:xfrm>
        </p:spPr>
        <p:txBody>
          <a:bodyPr>
            <a:normAutofit fontScale="90000"/>
          </a:bodyPr>
          <a:lstStyle/>
          <a:p>
            <a:pPr algn="ctr"/>
            <a:r>
              <a:rPr lang="cs-CZ" sz="7200" b="1" dirty="0">
                <a:effectLst>
                  <a:outerShdw blurRad="50800" dist="40005" dir="5400000" algn="tl">
                    <a:srgbClr val="000000">
                      <a:alpha val="33000"/>
                    </a:srgbClr>
                  </a:outerShdw>
                </a:effectLst>
                <a:latin typeface="Arial Black" panose="020B0A04020102020204" pitchFamily="34" charset="0"/>
              </a:rPr>
              <a:t>Amputace </a:t>
            </a:r>
            <a:br>
              <a:rPr lang="cs-CZ" sz="7200" b="1" dirty="0">
                <a:effectLst>
                  <a:outerShdw blurRad="50800" dist="40005" dir="5400000" algn="tl">
                    <a:srgbClr val="000000">
                      <a:alpha val="33000"/>
                    </a:srgbClr>
                  </a:outerShdw>
                </a:effectLst>
                <a:latin typeface="Arial Black" panose="020B0A04020102020204" pitchFamily="34" charset="0"/>
              </a:rPr>
            </a:br>
            <a:r>
              <a:rPr lang="cs-CZ" sz="7200" b="1" dirty="0">
                <a:effectLst>
                  <a:outerShdw blurRad="50800" dist="40005" dir="5400000" algn="tl">
                    <a:srgbClr val="000000">
                      <a:alpha val="33000"/>
                    </a:srgbClr>
                  </a:outerShdw>
                </a:effectLst>
                <a:latin typeface="Arial Black" panose="020B0A04020102020204" pitchFamily="34" charset="0"/>
              </a:rPr>
              <a:t>a osoby s amputací</a:t>
            </a:r>
            <a:br>
              <a:rPr lang="cs-CZ" dirty="0"/>
            </a:br>
            <a:endParaRPr lang="cs-CZ" dirty="0"/>
          </a:p>
        </p:txBody>
      </p:sp>
      <p:sp>
        <p:nvSpPr>
          <p:cNvPr id="3" name="Podnadpis 2"/>
          <p:cNvSpPr>
            <a:spLocks noGrp="1"/>
          </p:cNvSpPr>
          <p:nvPr>
            <p:ph type="subTitle" idx="1"/>
          </p:nvPr>
        </p:nvSpPr>
        <p:spPr>
          <a:xfrm>
            <a:off x="3846489" y="5583468"/>
            <a:ext cx="7197726" cy="1405467"/>
          </a:xfrm>
        </p:spPr>
        <p:txBody>
          <a:bodyPr/>
          <a:lstStyle/>
          <a:p>
            <a:r>
              <a:rPr lang="cs-CZ" dirty="0"/>
              <a:t>PhDr. David Půlpán</a:t>
            </a:r>
          </a:p>
          <a:p>
            <a:r>
              <a:rPr lang="cs-CZ" dirty="0"/>
              <a:t>pulpan@ftvs.cuni.cz</a:t>
            </a:r>
          </a:p>
          <a:p>
            <a:endParaRPr lang="cs-CZ" dirty="0"/>
          </a:p>
          <a:p>
            <a:endParaRPr lang="cs-CZ" dirty="0"/>
          </a:p>
        </p:txBody>
      </p:sp>
    </p:spTree>
    <p:extLst>
      <p:ext uri="{BB962C8B-B14F-4D97-AF65-F5344CB8AC3E}">
        <p14:creationId xmlns:p14="http://schemas.microsoft.com/office/powerpoint/2010/main" val="36985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Pojmy:</a:t>
            </a:r>
            <a:br>
              <a:rPr lang="cs-CZ" b="1" dirty="0">
                <a:latin typeface="Arial Black" panose="020B0A04020102020204" pitchFamily="34" charset="0"/>
              </a:rPr>
            </a:br>
            <a:endParaRPr lang="cs-CZ" dirty="0">
              <a:latin typeface="Arial Black" panose="020B0A04020102020204" pitchFamily="34" charset="0"/>
            </a:endParaRPr>
          </a:p>
        </p:txBody>
      </p:sp>
      <p:sp>
        <p:nvSpPr>
          <p:cNvPr id="3" name="Zástupný symbol pro obsah 2"/>
          <p:cNvSpPr>
            <a:spLocks noGrp="1"/>
          </p:cNvSpPr>
          <p:nvPr>
            <p:ph idx="1"/>
          </p:nvPr>
        </p:nvSpPr>
        <p:spPr>
          <a:xfrm>
            <a:off x="685801" y="1515343"/>
            <a:ext cx="11114313" cy="4958028"/>
          </a:xfrm>
        </p:spPr>
        <p:txBody>
          <a:bodyPr/>
          <a:lstStyle/>
          <a:p>
            <a:r>
              <a:rPr lang="cs-CZ" sz="2000" b="1" dirty="0"/>
              <a:t>Kožní nekróza</a:t>
            </a:r>
            <a:r>
              <a:rPr lang="cs-CZ" sz="2000" dirty="0"/>
              <a:t> = odumřelá kůže,</a:t>
            </a:r>
          </a:p>
          <a:p>
            <a:r>
              <a:rPr lang="cs-CZ" sz="2000" b="1" dirty="0"/>
              <a:t>Gangréna</a:t>
            </a:r>
            <a:r>
              <a:rPr lang="cs-CZ" sz="2000" dirty="0"/>
              <a:t> = pokročilá fáze kožní nekrózy,</a:t>
            </a:r>
          </a:p>
          <a:p>
            <a:r>
              <a:rPr lang="cs-CZ" sz="2000" b="1" dirty="0"/>
              <a:t>Hematom</a:t>
            </a:r>
            <a:r>
              <a:rPr lang="cs-CZ" sz="2000" dirty="0"/>
              <a:t> = krevní výron,</a:t>
            </a:r>
          </a:p>
          <a:p>
            <a:r>
              <a:rPr lang="cs-CZ" sz="2000" b="1" dirty="0"/>
              <a:t>D-PPG</a:t>
            </a:r>
            <a:r>
              <a:rPr lang="cs-CZ" sz="2000" dirty="0"/>
              <a:t> = Digitální </a:t>
            </a:r>
            <a:r>
              <a:rPr lang="cs-CZ" sz="2000" dirty="0" err="1"/>
              <a:t>fotopletysmograf</a:t>
            </a:r>
            <a:r>
              <a:rPr lang="cs-CZ" sz="2000" dirty="0"/>
              <a:t>, tj. vyšetření funkčnosti svalové žilní pumpy dolních končetin. </a:t>
            </a:r>
          </a:p>
          <a:p>
            <a:r>
              <a:rPr lang="cs-CZ" sz="2000" b="1" dirty="0"/>
              <a:t>PDK/LDK</a:t>
            </a:r>
            <a:r>
              <a:rPr lang="cs-CZ" sz="2000" dirty="0"/>
              <a:t> = Pravá/levá dolní končetina, </a:t>
            </a:r>
          </a:p>
          <a:p>
            <a:r>
              <a:rPr lang="cs-CZ" sz="2000" b="1" dirty="0"/>
              <a:t>CHVI</a:t>
            </a:r>
            <a:r>
              <a:rPr lang="cs-CZ" sz="2000" dirty="0"/>
              <a:t> = chronická žilní nedostatečnost; jedním z hlavních příznaků jsou křečové žíly, </a:t>
            </a:r>
          </a:p>
          <a:p>
            <a:pPr marL="0" indent="0">
              <a:buNone/>
            </a:pPr>
            <a:r>
              <a:rPr lang="cs-CZ" sz="2000" dirty="0"/>
              <a:t>               = CHVI postihují až </a:t>
            </a:r>
            <a:r>
              <a:rPr lang="cs-CZ" sz="2000" b="1" dirty="0"/>
              <a:t>50 % populace!</a:t>
            </a:r>
            <a:br>
              <a:rPr lang="cs-CZ" dirty="0"/>
            </a:br>
            <a:endParaRPr lang="cs-CZ" dirty="0"/>
          </a:p>
        </p:txBody>
      </p:sp>
    </p:spTree>
    <p:extLst>
      <p:ext uri="{BB962C8B-B14F-4D97-AF65-F5344CB8AC3E}">
        <p14:creationId xmlns:p14="http://schemas.microsoft.com/office/powerpoint/2010/main" val="2307939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Žena 49 let (2010):</a:t>
            </a:r>
            <a:br>
              <a:rPr lang="cs-CZ" dirty="0"/>
            </a:br>
            <a:endParaRPr lang="cs-CZ" dirty="0"/>
          </a:p>
        </p:txBody>
      </p:sp>
      <p:sp>
        <p:nvSpPr>
          <p:cNvPr id="3" name="Zástupný symbol pro obsah 2"/>
          <p:cNvSpPr>
            <a:spLocks noGrp="1"/>
          </p:cNvSpPr>
          <p:nvPr>
            <p:ph idx="1"/>
          </p:nvPr>
        </p:nvSpPr>
        <p:spPr>
          <a:xfrm>
            <a:off x="685800" y="1618085"/>
            <a:ext cx="10925629" cy="5073001"/>
          </a:xfrm>
        </p:spPr>
        <p:txBody>
          <a:bodyPr>
            <a:normAutofit/>
          </a:bodyPr>
          <a:lstStyle/>
          <a:p>
            <a:r>
              <a:rPr lang="cs-CZ" dirty="0"/>
              <a:t>„V roce 2004 jsem byla hospitalizována do nemocnice se zánětem žil. Po propuštění jsem pravidelně chodila na D-PPG vyšetření. Poslední vyšetření bylo v květnu 2007.</a:t>
            </a:r>
            <a:br>
              <a:rPr lang="cs-CZ" dirty="0"/>
            </a:br>
            <a:r>
              <a:rPr lang="cs-CZ" dirty="0"/>
              <a:t>Vyhodnocení vyšetření; PDK: výborné žilní parametry</a:t>
            </a:r>
            <a:br>
              <a:rPr lang="cs-CZ" dirty="0"/>
            </a:br>
            <a:r>
              <a:rPr lang="cs-CZ" dirty="0"/>
              <a:t>LDK: CHVI – I st.</a:t>
            </a:r>
            <a:br>
              <a:rPr lang="cs-CZ" dirty="0"/>
            </a:br>
            <a:r>
              <a:rPr lang="cs-CZ" dirty="0"/>
              <a:t>Dne 5. 8. 2010 jsem nastoupila opět do nemocnice s bolestí levé nohy. V nemocnici mi udělali sonografické vyšetření a bylo mi sděleno, že se nejedná o ucpání cév, že cévy jsou průchodné. Po týdnu hospitalizace mi nebyli schopni říct, co mi vlastně je a přitom jsem měla nesnesitelné bolesti. Po týdnu mi lékař sdělil, že to asi bude zánět nervu. Poslali mne na odborné vyšetření, ale lékař zánět nervu nepotvrdil. Po měsíci mne propustili z nemocnice i přes velké bolesti. Primářka mi řekla, že zánět nervu je dlouhodobá nemoc, a proto není nutné být hospitalizována, že léky můžu brát i doma.</a:t>
            </a:r>
            <a:br>
              <a:rPr lang="cs-CZ" dirty="0"/>
            </a:br>
            <a:r>
              <a:rPr lang="cs-CZ" dirty="0"/>
              <a:t>Doma jsem už bolestí nemohla vydržet, a tak jsem nastoupila opět do nemocnice. Tam jsem bez jakéhokoliv vyšetření byla 10 dni. Když pak viděli, že mi začínají černat prsty u levé nohy, tak mne rychle převezli na cévní do nemocnice v Třinci. Tam mne ještě ten den poslali na CT vyšetření a verdikt zněl: okamžitá amputace levé nohy, jelikož mám začínající sepsi. Primář mi řekl, že když nebudu s amputací souhlasit, tak mi dávají 3 dny života. </a:t>
            </a:r>
            <a:r>
              <a:rPr lang="cs-CZ" b="1" dirty="0"/>
              <a:t>Tak mi amputovali levou nohu a za dva dny pravou.</a:t>
            </a:r>
            <a:br>
              <a:rPr lang="cs-CZ" dirty="0"/>
            </a:br>
            <a:endParaRPr lang="cs-CZ" dirty="0"/>
          </a:p>
        </p:txBody>
      </p:sp>
    </p:spTree>
    <p:extLst>
      <p:ext uri="{BB962C8B-B14F-4D97-AF65-F5344CB8AC3E}">
        <p14:creationId xmlns:p14="http://schemas.microsoft.com/office/powerpoint/2010/main" val="4593074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42845"/>
            <a:ext cx="10131425" cy="1456267"/>
          </a:xfrm>
        </p:spPr>
        <p:txBody>
          <a:bodyPr/>
          <a:lstStyle/>
          <a:p>
            <a:pPr algn="ctr"/>
            <a:r>
              <a:rPr lang="cs-CZ" dirty="0">
                <a:latin typeface="Arial Black" panose="020B0A04020102020204" pitchFamily="34" charset="0"/>
              </a:rPr>
              <a:t>Děkuji za pozornost </a:t>
            </a:r>
            <a:r>
              <a:rPr lang="cs-CZ" dirty="0">
                <a:latin typeface="Arial Black" panose="020B0A04020102020204" pitchFamily="34" charset="0"/>
                <a:sym typeface="Wingdings" panose="05000000000000000000" pitchFamily="2" charset="2"/>
              </a:rPr>
              <a:t></a:t>
            </a:r>
            <a:endParaRPr lang="cs-CZ" dirty="0">
              <a:latin typeface="Arial Black" panose="020B0A04020102020204" pitchFamily="34" charset="0"/>
            </a:endParaRPr>
          </a:p>
        </p:txBody>
      </p:sp>
      <p:sp>
        <p:nvSpPr>
          <p:cNvPr id="3" name="Zástupný symbol pro obsah 2"/>
          <p:cNvSpPr>
            <a:spLocks noGrp="1"/>
          </p:cNvSpPr>
          <p:nvPr>
            <p:ph idx="1"/>
          </p:nvPr>
        </p:nvSpPr>
        <p:spPr>
          <a:xfrm>
            <a:off x="510989" y="4885267"/>
            <a:ext cx="10131425" cy="3649133"/>
          </a:xfrm>
        </p:spPr>
        <p:txBody>
          <a:bodyPr/>
          <a:lstStyle/>
          <a:p>
            <a:endParaRPr lang="cs-CZ" dirty="0"/>
          </a:p>
        </p:txBody>
      </p:sp>
      <p:sp>
        <p:nvSpPr>
          <p:cNvPr id="4" name="Nadpis 1"/>
          <p:cNvSpPr txBox="1">
            <a:spLocks/>
          </p:cNvSpPr>
          <p:nvPr/>
        </p:nvSpPr>
        <p:spPr>
          <a:xfrm>
            <a:off x="685800" y="4769224"/>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cs-CZ" cap="none" dirty="0">
              <a:latin typeface="Arial Black" panose="020B0A04020102020204" pitchFamily="34" charset="0"/>
            </a:endParaRPr>
          </a:p>
        </p:txBody>
      </p:sp>
    </p:spTree>
    <p:extLst>
      <p:ext uri="{BB962C8B-B14F-4D97-AF65-F5344CB8AC3E}">
        <p14:creationId xmlns:p14="http://schemas.microsoft.com/office/powerpoint/2010/main" val="2507096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25221"/>
            <a:ext cx="10131425" cy="1456267"/>
          </a:xfrm>
        </p:spPr>
        <p:txBody>
          <a:bodyPr/>
          <a:lstStyle/>
          <a:p>
            <a:r>
              <a:rPr lang="cs-CZ" b="1" dirty="0">
                <a:latin typeface="Arial Black" panose="020B0A04020102020204" pitchFamily="34" charset="0"/>
              </a:rPr>
              <a:t>Amputace v chirurgii</a:t>
            </a:r>
            <a:br>
              <a:rPr lang="cs-CZ" dirty="0"/>
            </a:br>
            <a:endParaRPr lang="cs-CZ" dirty="0"/>
          </a:p>
        </p:txBody>
      </p:sp>
      <p:sp>
        <p:nvSpPr>
          <p:cNvPr id="3" name="Zástupný symbol pro obsah 2"/>
          <p:cNvSpPr>
            <a:spLocks noGrp="1"/>
          </p:cNvSpPr>
          <p:nvPr>
            <p:ph idx="1"/>
          </p:nvPr>
        </p:nvSpPr>
        <p:spPr>
          <a:xfrm>
            <a:off x="685801" y="1353354"/>
            <a:ext cx="10131425" cy="3649133"/>
          </a:xfrm>
        </p:spPr>
        <p:txBody>
          <a:bodyPr>
            <a:normAutofit/>
          </a:bodyPr>
          <a:lstStyle/>
          <a:p>
            <a:r>
              <a:rPr lang="cs-CZ" sz="2000" dirty="0"/>
              <a:t>V chirurgii se amputace provádí z důvodu zmírnění či odstranění bolesti nebo za účelem zamezení šíření infekce či metastáz. </a:t>
            </a:r>
          </a:p>
          <a:p>
            <a:r>
              <a:rPr lang="cs-CZ" sz="2000" dirty="0"/>
              <a:t>Nejstarší doložené úspěšné chirurgické amputace jsou podle kosterních nálezů datovány do doby před zhruba 7000 lety.</a:t>
            </a:r>
          </a:p>
          <a:p>
            <a:r>
              <a:rPr lang="cs-CZ" sz="2000" dirty="0"/>
              <a:t>Následkem amputace je často dojem končetiny na místě končetiny amputované, tzv. fantomová končetina.</a:t>
            </a:r>
          </a:p>
        </p:txBody>
      </p:sp>
    </p:spTree>
    <p:extLst>
      <p:ext uri="{BB962C8B-B14F-4D97-AF65-F5344CB8AC3E}">
        <p14:creationId xmlns:p14="http://schemas.microsoft.com/office/powerpoint/2010/main" val="23248430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1" y="612222"/>
            <a:ext cx="10131425" cy="1456267"/>
          </a:xfrm>
        </p:spPr>
        <p:txBody>
          <a:bodyPr>
            <a:normAutofit/>
          </a:bodyPr>
          <a:lstStyle/>
          <a:p>
            <a:r>
              <a:rPr lang="cs-CZ" b="1" dirty="0">
                <a:latin typeface="Arial Black" panose="020B0A04020102020204" pitchFamily="34" charset="0"/>
              </a:rPr>
              <a:t>AMPUTACE</a:t>
            </a:r>
            <a:br>
              <a:rPr lang="cs-CZ" b="1" dirty="0">
                <a:latin typeface="Arial Black" panose="020B0A04020102020204" pitchFamily="34" charset="0"/>
              </a:rPr>
            </a:br>
            <a:endParaRPr lang="cs-CZ" dirty="0">
              <a:latin typeface="Arial Black" panose="020B0A04020102020204" pitchFamily="34" charset="0"/>
            </a:endParaRPr>
          </a:p>
        </p:txBody>
      </p:sp>
      <p:sp>
        <p:nvSpPr>
          <p:cNvPr id="3" name="Zástupný symbol pro obsah 2"/>
          <p:cNvSpPr>
            <a:spLocks noGrp="1"/>
          </p:cNvSpPr>
          <p:nvPr>
            <p:ph idx="1"/>
          </p:nvPr>
        </p:nvSpPr>
        <p:spPr>
          <a:xfrm>
            <a:off x="685801" y="612222"/>
            <a:ext cx="10131425" cy="3649133"/>
          </a:xfrm>
        </p:spPr>
        <p:txBody>
          <a:bodyPr/>
          <a:lstStyle/>
          <a:p>
            <a:pPr marL="0" indent="0">
              <a:buNone/>
            </a:pPr>
            <a:endParaRPr lang="cs-CZ" dirty="0"/>
          </a:p>
          <a:p>
            <a:r>
              <a:rPr lang="cs-CZ" sz="2000" dirty="0"/>
              <a:t>Amputace je chirurgické nebo úrazové odstranění periferní části těla (prst, dolní končetina, horní končetina, …). </a:t>
            </a:r>
          </a:p>
          <a:p>
            <a:r>
              <a:rPr lang="cs-CZ" sz="2000" dirty="0"/>
              <a:t>K amputaci se často přistupuje jako k poslední možné záchraně končetiny nebo dokonce života.</a:t>
            </a:r>
          </a:p>
          <a:p>
            <a:endParaRPr lang="cs-CZ" dirty="0"/>
          </a:p>
        </p:txBody>
      </p:sp>
      <p:pic>
        <p:nvPicPr>
          <p:cNvPr id="4" name="Obrázek 3" descr="C:\Users\David\Desktop\TER3406d9_p201006250609701.jpg"/>
          <p:cNvPicPr/>
          <p:nvPr/>
        </p:nvPicPr>
        <p:blipFill>
          <a:blip r:embed="rId2">
            <a:extLst>
              <a:ext uri="{28A0092B-C50C-407E-A947-70E740481C1C}">
                <a14:useLocalDpi xmlns:a14="http://schemas.microsoft.com/office/drawing/2010/main" val="0"/>
              </a:ext>
            </a:extLst>
          </a:blip>
          <a:srcRect/>
          <a:stretch>
            <a:fillRect/>
          </a:stretch>
        </p:blipFill>
        <p:spPr bwMode="auto">
          <a:xfrm>
            <a:off x="5751513" y="3368298"/>
            <a:ext cx="4187265" cy="2710889"/>
          </a:xfrm>
          <a:prstGeom prst="rect">
            <a:avLst/>
          </a:prstGeom>
          <a:noFill/>
          <a:ln>
            <a:noFill/>
          </a:ln>
        </p:spPr>
      </p:pic>
      <p:pic>
        <p:nvPicPr>
          <p:cNvPr id="5" name="Obrázek 4" descr="amputace dolní končetin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978" y="3368299"/>
            <a:ext cx="2205469" cy="2710889"/>
          </a:xfrm>
          <a:prstGeom prst="rect">
            <a:avLst/>
          </a:prstGeom>
          <a:noFill/>
          <a:ln>
            <a:noFill/>
          </a:ln>
        </p:spPr>
      </p:pic>
    </p:spTree>
    <p:extLst>
      <p:ext uri="{BB962C8B-B14F-4D97-AF65-F5344CB8AC3E}">
        <p14:creationId xmlns:p14="http://schemas.microsoft.com/office/powerpoint/2010/main" val="1649989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45459"/>
            <a:ext cx="10131425" cy="1456267"/>
          </a:xfrm>
        </p:spPr>
        <p:txBody>
          <a:bodyPr/>
          <a:lstStyle/>
          <a:p>
            <a:r>
              <a:rPr lang="cs-CZ" b="1" dirty="0">
                <a:latin typeface="Arial Black" panose="020B0A04020102020204" pitchFamily="34" charset="0"/>
              </a:rPr>
              <a:t>PŘÍČINY AMPUTACE</a:t>
            </a:r>
            <a:br>
              <a:rPr lang="cs-CZ" dirty="0">
                <a:latin typeface="Arial Black" panose="020B0A04020102020204" pitchFamily="34" charset="0"/>
              </a:rPr>
            </a:br>
            <a:endParaRPr lang="cs-CZ" dirty="0">
              <a:latin typeface="Arial Black" panose="020B0A04020102020204" pitchFamily="34" charset="0"/>
            </a:endParaRPr>
          </a:p>
        </p:txBody>
      </p:sp>
      <p:sp>
        <p:nvSpPr>
          <p:cNvPr id="3" name="Zástupný symbol pro obsah 2"/>
          <p:cNvSpPr>
            <a:spLocks noGrp="1"/>
          </p:cNvSpPr>
          <p:nvPr>
            <p:ph idx="1"/>
          </p:nvPr>
        </p:nvSpPr>
        <p:spPr>
          <a:xfrm>
            <a:off x="685800" y="1805891"/>
            <a:ext cx="10131425" cy="3649133"/>
          </a:xfrm>
        </p:spPr>
        <p:txBody>
          <a:bodyPr/>
          <a:lstStyle/>
          <a:p>
            <a:r>
              <a:rPr lang="cs-CZ" sz="2000" dirty="0"/>
              <a:t>Indikace k amputaci jsou různé. Mezi vůbec nejčastější amputace končetin patří amputace dolních končetin z důvodu poruchy prokrvení. </a:t>
            </a:r>
          </a:p>
          <a:p>
            <a:r>
              <a:rPr lang="cs-CZ" sz="2000" dirty="0"/>
              <a:t>Mezi další příčiny amputace patří:</a:t>
            </a:r>
          </a:p>
          <a:p>
            <a:pPr marL="0" indent="0">
              <a:buNone/>
            </a:pPr>
            <a:r>
              <a:rPr lang="cs-CZ" sz="2000" dirty="0"/>
              <a:t>• ICHDK = Ischemická porucha dolních končetin (akutní chronický uzávěr tepen)</a:t>
            </a:r>
            <a:br>
              <a:rPr lang="cs-CZ" sz="2000" dirty="0"/>
            </a:br>
            <a:r>
              <a:rPr lang="cs-CZ" sz="2000" dirty="0"/>
              <a:t>• Devastace končetiny úrazem</a:t>
            </a:r>
            <a:br>
              <a:rPr lang="cs-CZ" sz="2000" dirty="0"/>
            </a:br>
            <a:r>
              <a:rPr lang="cs-CZ" sz="2000" dirty="0"/>
              <a:t>• Diabetes </a:t>
            </a:r>
            <a:r>
              <a:rPr lang="cs-CZ" sz="2000" dirty="0" err="1"/>
              <a:t>mellitus</a:t>
            </a:r>
            <a:br>
              <a:rPr lang="cs-CZ" sz="2000" dirty="0"/>
            </a:br>
            <a:r>
              <a:rPr lang="cs-CZ" sz="2000" dirty="0"/>
              <a:t>• Osteomyelitida (zánět kosti)</a:t>
            </a:r>
            <a:br>
              <a:rPr lang="cs-CZ" sz="2000" dirty="0"/>
            </a:br>
            <a:r>
              <a:rPr lang="cs-CZ" sz="2000" dirty="0"/>
              <a:t>• Zhoubné nádory</a:t>
            </a:r>
            <a:br>
              <a:rPr lang="cs-CZ" sz="2000" dirty="0"/>
            </a:br>
            <a:r>
              <a:rPr lang="cs-CZ" sz="2000" dirty="0"/>
              <a:t>• Těžká infekce končetin</a:t>
            </a:r>
          </a:p>
          <a:p>
            <a:endParaRPr lang="cs-CZ" dirty="0"/>
          </a:p>
        </p:txBody>
      </p:sp>
    </p:spTree>
    <p:extLst>
      <p:ext uri="{BB962C8B-B14F-4D97-AF65-F5344CB8AC3E}">
        <p14:creationId xmlns:p14="http://schemas.microsoft.com/office/powerpoint/2010/main" val="33698637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KOMPLIKACE PŘI AMPUTACI</a:t>
            </a:r>
            <a:br>
              <a:rPr lang="cs-CZ" dirty="0"/>
            </a:br>
            <a:endParaRPr lang="cs-CZ" dirty="0"/>
          </a:p>
        </p:txBody>
      </p:sp>
      <p:sp>
        <p:nvSpPr>
          <p:cNvPr id="3" name="Zástupný symbol pro obsah 2"/>
          <p:cNvSpPr>
            <a:spLocks noGrp="1"/>
          </p:cNvSpPr>
          <p:nvPr>
            <p:ph idx="1"/>
          </p:nvPr>
        </p:nvSpPr>
        <p:spPr>
          <a:xfrm>
            <a:off x="685801" y="1993652"/>
            <a:ext cx="10131425" cy="3649133"/>
          </a:xfrm>
        </p:spPr>
        <p:txBody>
          <a:bodyPr>
            <a:normAutofit fontScale="85000" lnSpcReduction="20000"/>
          </a:bodyPr>
          <a:lstStyle/>
          <a:p>
            <a:r>
              <a:rPr lang="cs-CZ" sz="2400" dirty="0"/>
              <a:t>Po provedené amputaci je samozřejmě pacient vystaven velkému množství rizik, které by mohly způsobit až fatální následky. Mezi nejčastější komplikace patří kožní nekróza, hematom, gangréna pahýlu nebo otok. Velmi časté jsou také typické fantomové obtíže, což v podstatě znamená, že si pacient stěžuje na bolest končetiny, kterou však již nemá. Tyto komplikace jsou nejčastěji léčeny farmaky. V případě, že bolesti neustupují, je na místě revize.</a:t>
            </a:r>
          </a:p>
          <a:p>
            <a:r>
              <a:rPr lang="cs-CZ" sz="2400" dirty="0"/>
              <a:t>Jaký je režim pacienta těsně po provedení výkonu?</a:t>
            </a:r>
            <a:br>
              <a:rPr lang="cs-CZ" sz="2400" dirty="0"/>
            </a:br>
            <a:br>
              <a:rPr lang="cs-CZ" sz="2400" dirty="0"/>
            </a:br>
            <a:r>
              <a:rPr lang="cs-CZ" sz="2400" dirty="0"/>
              <a:t>1) dohojení operační rány </a:t>
            </a:r>
            <a:br>
              <a:rPr lang="cs-CZ" sz="2400" dirty="0"/>
            </a:br>
            <a:r>
              <a:rPr lang="cs-CZ" sz="2400" dirty="0"/>
              <a:t>2) odstranění stehů a drenáže</a:t>
            </a:r>
            <a:br>
              <a:rPr lang="cs-CZ" sz="2400" dirty="0"/>
            </a:br>
            <a:r>
              <a:rPr lang="cs-CZ" sz="2400" dirty="0"/>
              <a:t>3) otužování pahýlu </a:t>
            </a:r>
            <a:br>
              <a:rPr lang="cs-CZ" sz="2400" dirty="0"/>
            </a:br>
            <a:r>
              <a:rPr lang="cs-CZ" sz="2400" dirty="0"/>
              <a:t>4) rehabilitace – posilování svalů</a:t>
            </a:r>
            <a:br>
              <a:rPr lang="cs-CZ" sz="2400" dirty="0"/>
            </a:br>
            <a:r>
              <a:rPr lang="cs-CZ" sz="2400" dirty="0"/>
              <a:t>5) nácvik chůze o berlích </a:t>
            </a:r>
            <a:br>
              <a:rPr lang="cs-CZ" sz="2400" dirty="0"/>
            </a:br>
            <a:r>
              <a:rPr lang="cs-CZ" sz="2400" dirty="0"/>
              <a:t>6) přesun do rehabilitačního zařízení</a:t>
            </a:r>
          </a:p>
          <a:p>
            <a:endParaRPr lang="cs-CZ" dirty="0"/>
          </a:p>
        </p:txBody>
      </p:sp>
    </p:spTree>
    <p:extLst>
      <p:ext uri="{BB962C8B-B14F-4D97-AF65-F5344CB8AC3E}">
        <p14:creationId xmlns:p14="http://schemas.microsoft.com/office/powerpoint/2010/main" val="2371595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SPORT AMPUTÁŘŮ</a:t>
            </a:r>
            <a:br>
              <a:rPr lang="cs-CZ" b="1" dirty="0">
                <a:latin typeface="Arial Black" panose="020B0A04020102020204" pitchFamily="34" charset="0"/>
              </a:rPr>
            </a:br>
            <a:endParaRPr lang="cs-CZ" dirty="0">
              <a:latin typeface="Arial Black" panose="020B0A04020102020204" pitchFamily="34" charset="0"/>
            </a:endParaRPr>
          </a:p>
        </p:txBody>
      </p:sp>
      <p:sp>
        <p:nvSpPr>
          <p:cNvPr id="3" name="Zástupný symbol pro obsah 2"/>
          <p:cNvSpPr>
            <a:spLocks noGrp="1"/>
          </p:cNvSpPr>
          <p:nvPr>
            <p:ph idx="1"/>
          </p:nvPr>
        </p:nvSpPr>
        <p:spPr>
          <a:xfrm>
            <a:off x="995082" y="1337733"/>
            <a:ext cx="10131425" cy="3649133"/>
          </a:xfrm>
        </p:spPr>
        <p:txBody>
          <a:bodyPr/>
          <a:lstStyle/>
          <a:p>
            <a:pPr marL="0" indent="0">
              <a:buNone/>
            </a:pPr>
            <a:r>
              <a:rPr lang="cs-CZ" sz="2000" dirty="0"/>
              <a:t>Sport obecně – mohou dělat cokoli</a:t>
            </a:r>
            <a:br>
              <a:rPr lang="cs-CZ" sz="2000" dirty="0"/>
            </a:br>
            <a:r>
              <a:rPr lang="cs-CZ" sz="2000" dirty="0"/>
              <a:t>Možnosti – na vozíku, s protézou, bez protézy</a:t>
            </a:r>
            <a:br>
              <a:rPr lang="cs-CZ" sz="2000" dirty="0"/>
            </a:br>
            <a:r>
              <a:rPr lang="cs-CZ" sz="2000" dirty="0"/>
              <a:t>Zimní sporty: curling vozíčkářů, sjezdové lyžování, „klasické lyžování“, </a:t>
            </a:r>
            <a:r>
              <a:rPr lang="cs-CZ" sz="2000" dirty="0" err="1"/>
              <a:t>sledge</a:t>
            </a:r>
            <a:r>
              <a:rPr lang="cs-CZ" sz="2000" dirty="0"/>
              <a:t> hokej,…</a:t>
            </a:r>
            <a:br>
              <a:rPr lang="cs-CZ" sz="2000" dirty="0"/>
            </a:br>
            <a:r>
              <a:rPr lang="cs-CZ" sz="2000" dirty="0"/>
              <a:t>Letní sporty: tenis, stolní tenis, volejbal sedících, atletika cyklistika,…</a:t>
            </a:r>
            <a:br>
              <a:rPr lang="cs-CZ" sz="2000" dirty="0"/>
            </a:br>
            <a:r>
              <a:rPr lang="cs-CZ" sz="2000" dirty="0"/>
              <a:t>Otlaky pahýlu</a:t>
            </a:r>
            <a:br>
              <a:rPr lang="cs-CZ" sz="2000" dirty="0"/>
            </a:br>
            <a:r>
              <a:rPr lang="cs-CZ" sz="2000" dirty="0"/>
              <a:t>Přetěžování</a:t>
            </a:r>
            <a:br>
              <a:rPr lang="cs-CZ" sz="2000" dirty="0"/>
            </a:br>
            <a:r>
              <a:rPr lang="cs-CZ" sz="2000" dirty="0"/>
              <a:t>Termoregulace</a:t>
            </a:r>
            <a:br>
              <a:rPr lang="cs-CZ" sz="2000" dirty="0"/>
            </a:br>
            <a:r>
              <a:rPr lang="cs-CZ" sz="2000" dirty="0"/>
              <a:t>Rovnováha</a:t>
            </a:r>
            <a:br>
              <a:rPr lang="cs-CZ" dirty="0"/>
            </a:br>
            <a:endParaRPr lang="cs-CZ" dirty="0"/>
          </a:p>
        </p:txBody>
      </p:sp>
      <p:pic>
        <p:nvPicPr>
          <p:cNvPr id="4" name="Obrázek 3" descr="C:\Users\David\Desktop\stahování.jpg"/>
          <p:cNvPicPr/>
          <p:nvPr/>
        </p:nvPicPr>
        <p:blipFill>
          <a:blip r:embed="rId2">
            <a:extLst>
              <a:ext uri="{28A0092B-C50C-407E-A947-70E740481C1C}">
                <a14:useLocalDpi xmlns:a14="http://schemas.microsoft.com/office/drawing/2010/main" val="0"/>
              </a:ext>
            </a:extLst>
          </a:blip>
          <a:srcRect/>
          <a:stretch>
            <a:fillRect/>
          </a:stretch>
        </p:blipFill>
        <p:spPr bwMode="auto">
          <a:xfrm>
            <a:off x="5415485" y="3495615"/>
            <a:ext cx="4441209" cy="2982502"/>
          </a:xfrm>
          <a:prstGeom prst="rect">
            <a:avLst/>
          </a:prstGeom>
          <a:noFill/>
          <a:ln>
            <a:noFill/>
          </a:ln>
        </p:spPr>
      </p:pic>
    </p:spTree>
    <p:extLst>
      <p:ext uri="{BB962C8B-B14F-4D97-AF65-F5344CB8AC3E}">
        <p14:creationId xmlns:p14="http://schemas.microsoft.com/office/powerpoint/2010/main" val="1313842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KLASIFIKACE VE SPORTU AMPUTÁŘŮ</a:t>
            </a:r>
            <a:br>
              <a:rPr lang="cs-CZ" dirty="0"/>
            </a:br>
            <a:endParaRPr lang="cs-CZ" dirty="0"/>
          </a:p>
        </p:txBody>
      </p:sp>
      <p:sp>
        <p:nvSpPr>
          <p:cNvPr id="3" name="Zástupný symbol pro obsah 2"/>
          <p:cNvSpPr>
            <a:spLocks noGrp="1"/>
          </p:cNvSpPr>
          <p:nvPr>
            <p:ph idx="1"/>
          </p:nvPr>
        </p:nvSpPr>
        <p:spPr>
          <a:xfrm>
            <a:off x="685800" y="1604185"/>
            <a:ext cx="10131425" cy="3649133"/>
          </a:xfrm>
        </p:spPr>
        <p:txBody>
          <a:bodyPr>
            <a:normAutofit fontScale="92500" lnSpcReduction="20000"/>
          </a:bodyPr>
          <a:lstStyle/>
          <a:p>
            <a:pPr marL="0" indent="0">
              <a:buNone/>
            </a:pPr>
            <a:endParaRPr lang="cs-CZ" dirty="0"/>
          </a:p>
          <a:p>
            <a:r>
              <a:rPr lang="cs-CZ" sz="2200" dirty="0"/>
              <a:t>A1 – Oboustranná NK (nad kolenní) </a:t>
            </a:r>
          </a:p>
          <a:p>
            <a:r>
              <a:rPr lang="cs-CZ" sz="2200" dirty="0"/>
              <a:t>A2 – Jednostranná NK</a:t>
            </a:r>
          </a:p>
          <a:p>
            <a:r>
              <a:rPr lang="cs-CZ" sz="2200" dirty="0"/>
              <a:t>A3 – Oboustranná PK (pod kolenní)</a:t>
            </a:r>
          </a:p>
          <a:p>
            <a:r>
              <a:rPr lang="cs-CZ" sz="2200" dirty="0"/>
              <a:t>A4 – Jednostranná PK</a:t>
            </a:r>
          </a:p>
          <a:p>
            <a:r>
              <a:rPr lang="cs-CZ" sz="2200" dirty="0"/>
              <a:t>A5 – oboustranná NL (nad loketní)</a:t>
            </a:r>
          </a:p>
          <a:p>
            <a:r>
              <a:rPr lang="cs-CZ" sz="2200" dirty="0"/>
              <a:t>A6 – jednostranná NL</a:t>
            </a:r>
          </a:p>
          <a:p>
            <a:r>
              <a:rPr lang="cs-CZ" sz="2200" dirty="0"/>
              <a:t>A7 – oboustranná PL (pod loketní)</a:t>
            </a:r>
          </a:p>
          <a:p>
            <a:r>
              <a:rPr lang="cs-CZ" sz="2200" dirty="0"/>
              <a:t>A8 – jednostranná PL</a:t>
            </a:r>
          </a:p>
          <a:p>
            <a:r>
              <a:rPr lang="cs-CZ" sz="2200" dirty="0"/>
              <a:t>A9 – Kombinace horních a dolních končetin</a:t>
            </a:r>
          </a:p>
        </p:txBody>
      </p:sp>
      <p:pic>
        <p:nvPicPr>
          <p:cNvPr id="4" name="Obrázek 3" descr="C:\Users\David\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7535396" y="1898571"/>
            <a:ext cx="2832286" cy="3354747"/>
          </a:xfrm>
          <a:prstGeom prst="rect">
            <a:avLst/>
          </a:prstGeom>
          <a:noFill/>
          <a:ln>
            <a:noFill/>
          </a:ln>
        </p:spPr>
      </p:pic>
    </p:spTree>
    <p:extLst>
      <p:ext uri="{BB962C8B-B14F-4D97-AF65-F5344CB8AC3E}">
        <p14:creationId xmlns:p14="http://schemas.microsoft.com/office/powerpoint/2010/main" val="33375609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Arial Black" panose="020B0A04020102020204" pitchFamily="34" charset="0"/>
              </a:rPr>
              <a:t>ORTOPROTÉZY</a:t>
            </a:r>
            <a:br>
              <a:rPr lang="cs-CZ" b="1" dirty="0">
                <a:latin typeface="Arial Black" panose="020B0A04020102020204" pitchFamily="34" charset="0"/>
              </a:rPr>
            </a:br>
            <a:endParaRPr lang="cs-CZ" dirty="0">
              <a:latin typeface="Arial Black" panose="020B0A04020102020204" pitchFamily="34" charset="0"/>
            </a:endParaRPr>
          </a:p>
        </p:txBody>
      </p:sp>
      <p:sp>
        <p:nvSpPr>
          <p:cNvPr id="3" name="Zástupný symbol pro obsah 2"/>
          <p:cNvSpPr>
            <a:spLocks noGrp="1"/>
          </p:cNvSpPr>
          <p:nvPr>
            <p:ph idx="1"/>
          </p:nvPr>
        </p:nvSpPr>
        <p:spPr/>
        <p:txBody>
          <a:bodyPr/>
          <a:lstStyle/>
          <a:p>
            <a:endParaRPr lang="cs-CZ" dirty="0"/>
          </a:p>
        </p:txBody>
      </p:sp>
      <p:pic>
        <p:nvPicPr>
          <p:cNvPr id="4" name="Obrázek 3" descr="C:\Users\David\Desktop\20151115_1353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946707" y="2350042"/>
            <a:ext cx="4597776" cy="3448332"/>
          </a:xfrm>
          <a:prstGeom prst="rect">
            <a:avLst/>
          </a:prstGeom>
          <a:noFill/>
          <a:ln>
            <a:noFill/>
          </a:ln>
        </p:spPr>
      </p:pic>
      <p:pic>
        <p:nvPicPr>
          <p:cNvPr id="5" name="Obrázek 4" descr="C:\Users\David\Desktop\20151115_1346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1080" y="2350044"/>
            <a:ext cx="4597775" cy="3448332"/>
          </a:xfrm>
          <a:prstGeom prst="rect">
            <a:avLst/>
          </a:prstGeom>
          <a:noFill/>
          <a:ln>
            <a:noFill/>
          </a:ln>
        </p:spPr>
      </p:pic>
      <p:graphicFrame>
        <p:nvGraphicFramePr>
          <p:cNvPr id="7" name="Objekt 6"/>
          <p:cNvGraphicFramePr>
            <a:graphicFrameLocks noChangeAspect="1"/>
          </p:cNvGraphicFramePr>
          <p:nvPr>
            <p:extLst>
              <p:ext uri="{D42A27DB-BD31-4B8C-83A1-F6EECF244321}">
                <p14:modId xmlns:p14="http://schemas.microsoft.com/office/powerpoint/2010/main" val="1936879049"/>
              </p:ext>
            </p:extLst>
          </p:nvPr>
        </p:nvGraphicFramePr>
        <p:xfrm>
          <a:off x="8357057" y="1775320"/>
          <a:ext cx="2460169" cy="4597777"/>
        </p:xfrm>
        <a:graphic>
          <a:graphicData uri="http://schemas.openxmlformats.org/presentationml/2006/ole">
            <mc:AlternateContent xmlns:mc="http://schemas.openxmlformats.org/markup-compatibility/2006">
              <mc:Choice xmlns:v="urn:schemas-microsoft-com:vml" Requires="v">
                <p:oleObj spid="_x0000_s1044" name="Image" r:id="rId5" imgW="3051000" imgH="5702760" progId="Photoshop.Image.12">
                  <p:embed/>
                </p:oleObj>
              </mc:Choice>
              <mc:Fallback>
                <p:oleObj name="Image" r:id="rId5" imgW="3051000" imgH="5702760" progId="Photoshop.Image.12">
                  <p:embed/>
                  <p:pic>
                    <p:nvPicPr>
                      <p:cNvPr id="0" name=""/>
                      <p:cNvPicPr/>
                      <p:nvPr/>
                    </p:nvPicPr>
                    <p:blipFill>
                      <a:blip r:embed="rId6"/>
                      <a:stretch>
                        <a:fillRect/>
                      </a:stretch>
                    </p:blipFill>
                    <p:spPr>
                      <a:xfrm>
                        <a:off x="8357057" y="1775320"/>
                        <a:ext cx="2460169" cy="4597777"/>
                      </a:xfrm>
                      <a:prstGeom prst="rect">
                        <a:avLst/>
                      </a:prstGeom>
                    </p:spPr>
                  </p:pic>
                </p:oleObj>
              </mc:Fallback>
            </mc:AlternateContent>
          </a:graphicData>
        </a:graphic>
      </p:graphicFrame>
      <p:sp>
        <p:nvSpPr>
          <p:cNvPr id="6" name="TextovéPole 5"/>
          <p:cNvSpPr txBox="1"/>
          <p:nvPr/>
        </p:nvSpPr>
        <p:spPr>
          <a:xfrm rot="1597195">
            <a:off x="1477664" y="4339771"/>
            <a:ext cx="1016000" cy="276999"/>
          </a:xfrm>
          <a:prstGeom prst="rect">
            <a:avLst/>
          </a:prstGeom>
          <a:noFill/>
        </p:spPr>
        <p:txBody>
          <a:bodyPr wrap="square" rtlCol="0">
            <a:spAutoFit/>
          </a:bodyPr>
          <a:lstStyle/>
          <a:p>
            <a:r>
              <a:rPr lang="cs-CZ" sz="1200" dirty="0"/>
              <a:t>Pata 22cm</a:t>
            </a:r>
          </a:p>
        </p:txBody>
      </p:sp>
      <p:sp>
        <p:nvSpPr>
          <p:cNvPr id="8" name="TextovéPole 7"/>
          <p:cNvSpPr txBox="1"/>
          <p:nvPr/>
        </p:nvSpPr>
        <p:spPr>
          <a:xfrm>
            <a:off x="5994129" y="4829709"/>
            <a:ext cx="1446187" cy="276999"/>
          </a:xfrm>
          <a:prstGeom prst="rect">
            <a:avLst/>
          </a:prstGeom>
          <a:noFill/>
        </p:spPr>
        <p:txBody>
          <a:bodyPr wrap="square" rtlCol="0">
            <a:spAutoFit/>
          </a:bodyPr>
          <a:lstStyle/>
          <a:p>
            <a:r>
              <a:rPr lang="cs-CZ" sz="1200" dirty="0"/>
              <a:t>Prsty 16cm</a:t>
            </a:r>
          </a:p>
        </p:txBody>
      </p:sp>
    </p:spTree>
    <p:extLst>
      <p:ext uri="{BB962C8B-B14F-4D97-AF65-F5344CB8AC3E}">
        <p14:creationId xmlns:p14="http://schemas.microsoft.com/office/powerpoint/2010/main" val="9985343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Arial Black" panose="020B0A04020102020204" pitchFamily="34" charset="0"/>
              </a:rPr>
              <a:t>Odkazy na videa z </a:t>
            </a:r>
            <a:r>
              <a:rPr lang="cs-CZ" dirty="0" err="1">
                <a:latin typeface="Arial Black" panose="020B0A04020102020204" pitchFamily="34" charset="0"/>
              </a:rPr>
              <a:t>amputáři</a:t>
            </a:r>
            <a:endParaRPr lang="cs-CZ" dirty="0">
              <a:latin typeface="Arial Black" panose="020B0A04020102020204" pitchFamily="34" charset="0"/>
            </a:endParaRPr>
          </a:p>
        </p:txBody>
      </p:sp>
      <p:sp>
        <p:nvSpPr>
          <p:cNvPr id="3" name="Zástupný symbol pro obsah 2"/>
          <p:cNvSpPr>
            <a:spLocks noGrp="1"/>
          </p:cNvSpPr>
          <p:nvPr>
            <p:ph idx="1"/>
          </p:nvPr>
        </p:nvSpPr>
        <p:spPr>
          <a:xfrm>
            <a:off x="685800" y="2933178"/>
            <a:ext cx="11041743" cy="3453108"/>
          </a:xfrm>
        </p:spPr>
        <p:txBody>
          <a:bodyPr>
            <a:normAutofit fontScale="85000" lnSpcReduction="10000"/>
          </a:bodyPr>
          <a:lstStyle/>
          <a:p>
            <a:r>
              <a:rPr lang="cs-CZ" sz="2000" u="sng" dirty="0">
                <a:hlinkClick r:id="rId2"/>
              </a:rPr>
              <a:t>https://www.youtube.com/watch?v=aDdh2439hnU</a:t>
            </a:r>
            <a:r>
              <a:rPr lang="cs-CZ" sz="2000" dirty="0"/>
              <a:t> Ibrahim </a:t>
            </a:r>
            <a:r>
              <a:rPr lang="cs-CZ" sz="2000" dirty="0" err="1"/>
              <a:t>Hamato</a:t>
            </a:r>
            <a:r>
              <a:rPr lang="cs-CZ" sz="2000" dirty="0"/>
              <a:t> – stolní tenis pusou</a:t>
            </a:r>
          </a:p>
          <a:p>
            <a:pPr marL="0" indent="0">
              <a:buNone/>
            </a:pPr>
            <a:endParaRPr lang="cs-CZ" sz="2000" dirty="0"/>
          </a:p>
          <a:p>
            <a:r>
              <a:rPr lang="cs-CZ" sz="2000" u="sng" dirty="0">
                <a:hlinkClick r:id="rId3"/>
              </a:rPr>
              <a:t>https://www.youtube.com/watch?v=XJrvhIWlX6s</a:t>
            </a:r>
            <a:r>
              <a:rPr lang="cs-CZ" sz="2000" dirty="0"/>
              <a:t>  </a:t>
            </a:r>
            <a:r>
              <a:rPr lang="cs-CZ" sz="2000" dirty="0" err="1"/>
              <a:t>Amputee</a:t>
            </a:r>
            <a:r>
              <a:rPr lang="cs-CZ" sz="2000" dirty="0"/>
              <a:t> Freestyle </a:t>
            </a:r>
            <a:r>
              <a:rPr lang="cs-CZ" sz="2000" dirty="0" err="1"/>
              <a:t>football</a:t>
            </a:r>
            <a:endParaRPr lang="cs-CZ" sz="2000" dirty="0"/>
          </a:p>
          <a:p>
            <a:endParaRPr lang="cs-CZ" sz="2000" dirty="0"/>
          </a:p>
          <a:p>
            <a:r>
              <a:rPr lang="cs-CZ" sz="2000" u="sng" dirty="0">
                <a:hlinkClick r:id="rId4"/>
              </a:rPr>
              <a:t>https://www.youtube.com/watch?v=_oXIdPoSLlE</a:t>
            </a:r>
            <a:r>
              <a:rPr lang="cs-CZ" sz="2000" dirty="0"/>
              <a:t>  plavání bez horních končetin (čas 4:00)</a:t>
            </a:r>
          </a:p>
          <a:p>
            <a:endParaRPr lang="cs-CZ" sz="2000" dirty="0"/>
          </a:p>
          <a:p>
            <a:r>
              <a:rPr lang="cs-CZ" sz="2000" u="sng" dirty="0">
                <a:hlinkClick r:id="rId5"/>
              </a:rPr>
              <a:t>https://www.youtube.com/watch?v=mcdUsMULNzo</a:t>
            </a:r>
            <a:r>
              <a:rPr lang="cs-CZ" sz="2000" dirty="0"/>
              <a:t>  Atletika</a:t>
            </a:r>
            <a:r>
              <a:rPr lang="en-US" sz="2000" dirty="0"/>
              <a:t> - </a:t>
            </a:r>
            <a:r>
              <a:rPr lang="cs-CZ" sz="2000" dirty="0"/>
              <a:t>Muži</a:t>
            </a:r>
            <a:r>
              <a:rPr lang="en-US" sz="2000" dirty="0"/>
              <a:t> 100m - T44 Final</a:t>
            </a:r>
            <a:r>
              <a:rPr lang="cs-CZ" sz="2000" dirty="0"/>
              <a:t> (čas 5:55)</a:t>
            </a:r>
            <a:endParaRPr lang="en-US" sz="2000" dirty="0"/>
          </a:p>
          <a:p>
            <a:endParaRPr lang="cs-CZ" sz="2000" dirty="0"/>
          </a:p>
          <a:p>
            <a:r>
              <a:rPr lang="cs-CZ" sz="2000" u="sng" dirty="0">
                <a:hlinkClick r:id="rId6"/>
              </a:rPr>
              <a:t>https://www.youtube.com/watch?v=PY0SupQvkqo&amp;list=PLMr-C_6i_7spbtS1bHLfFuGk8dL7fr-Wh</a:t>
            </a:r>
            <a:r>
              <a:rPr lang="cs-CZ" sz="2000" dirty="0"/>
              <a:t>  Škola chůze</a:t>
            </a:r>
            <a:endParaRPr lang="en-US" sz="2000" dirty="0"/>
          </a:p>
          <a:p>
            <a:endParaRPr lang="cs-CZ" sz="2000" dirty="0"/>
          </a:p>
          <a:p>
            <a:endParaRPr lang="cs-CZ" sz="2000" dirty="0"/>
          </a:p>
          <a:p>
            <a:endParaRPr lang="cs-CZ" sz="2000" dirty="0"/>
          </a:p>
          <a:p>
            <a:endParaRPr lang="cs-CZ" sz="2000" dirty="0"/>
          </a:p>
        </p:txBody>
      </p:sp>
    </p:spTree>
    <p:extLst>
      <p:ext uri="{BB962C8B-B14F-4D97-AF65-F5344CB8AC3E}">
        <p14:creationId xmlns:p14="http://schemas.microsoft.com/office/powerpoint/2010/main" val="60337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
  <a:themeElements>
    <a:clrScheme name="Stupně šedé">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
  <TotalTime>821</TotalTime>
  <Words>894</Words>
  <Application>Microsoft Office PowerPoint</Application>
  <PresentationFormat>Širokoúhlá obrazovka</PresentationFormat>
  <Paragraphs>57</Paragraphs>
  <Slides>12</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12</vt:i4>
      </vt:variant>
    </vt:vector>
  </HeadingPairs>
  <TitlesOfParts>
    <vt:vector size="18" baseType="lpstr">
      <vt:lpstr>Arial</vt:lpstr>
      <vt:lpstr>Arial Black</vt:lpstr>
      <vt:lpstr>Calibri</vt:lpstr>
      <vt:lpstr>Calibri Light</vt:lpstr>
      <vt:lpstr>Nebe</vt:lpstr>
      <vt:lpstr>Image</vt:lpstr>
      <vt:lpstr>Amputace  a osoby s amputací </vt:lpstr>
      <vt:lpstr>Amputace v chirurgii </vt:lpstr>
      <vt:lpstr>AMPUTACE </vt:lpstr>
      <vt:lpstr>PŘÍČINY AMPUTACE </vt:lpstr>
      <vt:lpstr>KOMPLIKACE PŘI AMPUTACI </vt:lpstr>
      <vt:lpstr>SPORT AMPUTÁŘŮ </vt:lpstr>
      <vt:lpstr>KLASIFIKACE VE SPORTU AMPUTÁŘŮ </vt:lpstr>
      <vt:lpstr>ORTOPROTÉZY </vt:lpstr>
      <vt:lpstr>Odkazy na videa z amputáři</vt:lpstr>
      <vt:lpstr>Pojmy: </vt:lpstr>
      <vt:lpstr>Žena 49 let (2010): </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Amputace  a amputáři </dc:title>
  <dc:creator>Palli</dc:creator>
  <cp:lastModifiedBy>David Půlpán</cp:lastModifiedBy>
  <cp:revision>25</cp:revision>
  <dcterms:created xsi:type="dcterms:W3CDTF">2015-11-17T19:58:58Z</dcterms:created>
  <dcterms:modified xsi:type="dcterms:W3CDTF">2021-04-01T08:43:48Z</dcterms:modified>
</cp:coreProperties>
</file>