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0" r:id="rId8"/>
    <p:sldId id="261" r:id="rId9"/>
    <p:sldId id="274" r:id="rId10"/>
    <p:sldId id="275" r:id="rId11"/>
    <p:sldId id="276" r:id="rId12"/>
    <p:sldId id="277" r:id="rId13"/>
    <p:sldId id="278" r:id="rId14"/>
    <p:sldId id="262" r:id="rId15"/>
    <p:sldId id="27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E68F-D656-4F9B-A4FA-76386664A058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EAA-99C6-46A1-8EA7-C99044AF2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2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E68F-D656-4F9B-A4FA-76386664A058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EAA-99C6-46A1-8EA7-C99044AF2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65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E68F-D656-4F9B-A4FA-76386664A058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EAA-99C6-46A1-8EA7-C99044AF2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46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E68F-D656-4F9B-A4FA-76386664A058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EAA-99C6-46A1-8EA7-C99044AF2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1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E68F-D656-4F9B-A4FA-76386664A058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EAA-99C6-46A1-8EA7-C99044AF2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4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E68F-D656-4F9B-A4FA-76386664A058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EAA-99C6-46A1-8EA7-C99044AF2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98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E68F-D656-4F9B-A4FA-76386664A058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EAA-99C6-46A1-8EA7-C99044AF2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83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E68F-D656-4F9B-A4FA-76386664A058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EAA-99C6-46A1-8EA7-C99044AF2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0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E68F-D656-4F9B-A4FA-76386664A058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EAA-99C6-46A1-8EA7-C99044AF2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71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E68F-D656-4F9B-A4FA-76386664A058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EAA-99C6-46A1-8EA7-C99044AF2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71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E68F-D656-4F9B-A4FA-76386664A058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EAA-99C6-46A1-8EA7-C99044AF2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37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AE68F-D656-4F9B-A4FA-76386664A058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F1EAA-99C6-46A1-8EA7-C99044AF2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28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blog.nli.org.il/en/headless_man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Poutní svátky III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Sukot</a:t>
            </a:r>
            <a:r>
              <a:rPr lang="cs-CZ" dirty="0" smtClean="0"/>
              <a:t> a </a:t>
            </a:r>
            <a:r>
              <a:rPr lang="cs-CZ" dirty="0" err="1" smtClean="0"/>
              <a:t>Simchat</a:t>
            </a:r>
            <a:r>
              <a:rPr lang="cs-CZ" dirty="0" smtClean="0"/>
              <a:t> Tora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4042265"/>
            <a:ext cx="2429350" cy="23856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24" y="590061"/>
            <a:ext cx="2566788" cy="25371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9"/>
          <a:stretch/>
        </p:blipFill>
        <p:spPr>
          <a:xfrm>
            <a:off x="8891024" y="4042265"/>
            <a:ext cx="2574549" cy="23746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/>
          <a:stretch/>
        </p:blipFill>
        <p:spPr>
          <a:xfrm>
            <a:off x="981649" y="590061"/>
            <a:ext cx="2380389" cy="240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6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Hošana raba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Sedmý den </a:t>
            </a:r>
            <a:r>
              <a:rPr lang="cs-CZ" dirty="0" err="1" smtClean="0"/>
              <a:t>Sukot</a:t>
            </a:r>
            <a:r>
              <a:rPr lang="cs-CZ" dirty="0" smtClean="0"/>
              <a:t>.</a:t>
            </a:r>
          </a:p>
          <a:p>
            <a:r>
              <a:rPr lang="cs-CZ" dirty="0" smtClean="0"/>
              <a:t>Název: </a:t>
            </a:r>
            <a:r>
              <a:rPr lang="he-IL" dirty="0" smtClean="0"/>
              <a:t>הושענה רבה</a:t>
            </a:r>
            <a:r>
              <a:rPr lang="cs-CZ" dirty="0" smtClean="0"/>
              <a:t> (dosl. Velké „spas nás“).</a:t>
            </a:r>
          </a:p>
          <a:p>
            <a:r>
              <a:rPr lang="cs-CZ" dirty="0" err="1" smtClean="0"/>
              <a:t>Hošanot</a:t>
            </a:r>
            <a:r>
              <a:rPr lang="cs-CZ" dirty="0" smtClean="0"/>
              <a:t> – obcházení </a:t>
            </a:r>
            <a:r>
              <a:rPr lang="cs-CZ" dirty="0" err="1" smtClean="0"/>
              <a:t>bimy</a:t>
            </a:r>
            <a:r>
              <a:rPr lang="cs-CZ" dirty="0" smtClean="0"/>
              <a:t> v synagoze s </a:t>
            </a:r>
            <a:r>
              <a:rPr lang="cs-CZ" dirty="0" err="1" smtClean="0"/>
              <a:t>lulavem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Chol</a:t>
            </a:r>
            <a:r>
              <a:rPr lang="cs-CZ" dirty="0" smtClean="0"/>
              <a:t> ha-</a:t>
            </a:r>
            <a:r>
              <a:rPr lang="cs-CZ" dirty="0" err="1" smtClean="0"/>
              <a:t>moed</a:t>
            </a:r>
            <a:r>
              <a:rPr lang="cs-CZ" dirty="0" smtClean="0"/>
              <a:t> (</a:t>
            </a:r>
            <a:r>
              <a:rPr lang="he-IL" dirty="0" smtClean="0"/>
              <a:t>חול המועד</a:t>
            </a:r>
            <a:r>
              <a:rPr lang="cs-CZ" dirty="0" smtClean="0"/>
              <a:t>) – polosvátek, dny uprostřed Pesachu a </a:t>
            </a:r>
            <a:r>
              <a:rPr lang="cs-CZ" dirty="0" err="1" smtClean="0"/>
              <a:t>Sukot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Jom</a:t>
            </a:r>
            <a:r>
              <a:rPr lang="cs-CZ" dirty="0" smtClean="0"/>
              <a:t> </a:t>
            </a:r>
            <a:r>
              <a:rPr lang="cs-CZ" dirty="0" err="1" smtClean="0"/>
              <a:t>šeni</a:t>
            </a:r>
            <a:r>
              <a:rPr lang="cs-CZ" dirty="0" smtClean="0"/>
              <a:t> šel ha-</a:t>
            </a:r>
            <a:r>
              <a:rPr lang="cs-CZ" dirty="0" err="1" smtClean="0"/>
              <a:t>galujot</a:t>
            </a:r>
            <a:r>
              <a:rPr lang="cs-CZ" dirty="0" smtClean="0"/>
              <a:t> (</a:t>
            </a:r>
            <a:r>
              <a:rPr lang="he-IL" dirty="0" smtClean="0"/>
              <a:t>יום שני של הגלויות</a:t>
            </a:r>
            <a:r>
              <a:rPr lang="cs-CZ" dirty="0" smtClean="0"/>
              <a:t>) – druhý den svátku v diaspoře.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50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228839"/>
            <a:ext cx="6382512" cy="4257086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92" y="2708473"/>
            <a:ext cx="5181600" cy="3827475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" y="3753955"/>
            <a:ext cx="3806952" cy="2880739"/>
          </a:xfrm>
        </p:spPr>
      </p:pic>
    </p:spTree>
    <p:extLst>
      <p:ext uri="{BB962C8B-B14F-4D97-AF65-F5344CB8AC3E}">
        <p14:creationId xmlns:p14="http://schemas.microsoft.com/office/powerpoint/2010/main" val="80695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Simchat</a:t>
            </a:r>
            <a:r>
              <a:rPr lang="cs-CZ" dirty="0" smtClean="0"/>
              <a:t> Tora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Radost z Tóry.</a:t>
            </a:r>
          </a:p>
          <a:p>
            <a:r>
              <a:rPr lang="cs-CZ" dirty="0" smtClean="0"/>
              <a:t>Oslava ukončení a započetí cyklu předčítání z Tóry v synagoze.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6475"/>
            <a:ext cx="5181600" cy="345608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47974"/>
            <a:ext cx="4774311" cy="313094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1" y="3508030"/>
            <a:ext cx="5731577" cy="29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59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Hošana raba a bezhlavý muž (</a:t>
            </a:r>
            <a:r>
              <a:rPr lang="cs-CZ" sz="2400" dirty="0" smtClean="0">
                <a:hlinkClick r:id="rId2"/>
              </a:rPr>
              <a:t>https://blog.nli.org.il/en/</a:t>
            </a:r>
            <a:r>
              <a:rPr lang="cs-CZ" sz="2400" dirty="0" err="1" smtClean="0">
                <a:hlinkClick r:id="rId2"/>
              </a:rPr>
              <a:t>headless_man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1872"/>
            <a:ext cx="4666488" cy="4627922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61872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04666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867"/>
          </a:xfrm>
        </p:spPr>
        <p:txBody>
          <a:bodyPr/>
          <a:lstStyle/>
          <a:p>
            <a:r>
              <a:rPr lang="cs-CZ" dirty="0" smtClean="0"/>
              <a:t>Hošana raba a tzv. Vysoké svátky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078992"/>
            <a:ext cx="10515600" cy="5097971"/>
          </a:xfrm>
        </p:spPr>
        <p:txBody>
          <a:bodyPr/>
          <a:lstStyle/>
          <a:p>
            <a:r>
              <a:rPr lang="cs-CZ" dirty="0" err="1" smtClean="0"/>
              <a:t>Roš</a:t>
            </a:r>
            <a:r>
              <a:rPr lang="cs-CZ" dirty="0" smtClean="0"/>
              <a:t> ha-</a:t>
            </a:r>
            <a:r>
              <a:rPr lang="cs-CZ" dirty="0" err="1" smtClean="0"/>
              <a:t>šana</a:t>
            </a:r>
            <a:r>
              <a:rPr lang="cs-CZ" dirty="0" smtClean="0"/>
              <a:t>: počátek soudu.</a:t>
            </a:r>
          </a:p>
          <a:p>
            <a:r>
              <a:rPr lang="cs-CZ" dirty="0" err="1" smtClean="0"/>
              <a:t>Jom</a:t>
            </a:r>
            <a:r>
              <a:rPr lang="cs-CZ" dirty="0" smtClean="0"/>
              <a:t> </a:t>
            </a:r>
            <a:r>
              <a:rPr lang="cs-CZ" dirty="0" err="1" smtClean="0"/>
              <a:t>kipur</a:t>
            </a:r>
            <a:r>
              <a:rPr lang="cs-CZ" dirty="0" smtClean="0"/>
              <a:t>: vydání rozsudku.</a:t>
            </a:r>
          </a:p>
          <a:p>
            <a:r>
              <a:rPr lang="cs-CZ" dirty="0" smtClean="0"/>
              <a:t>Podle </a:t>
            </a:r>
            <a:r>
              <a:rPr lang="cs-CZ" dirty="0" err="1" smtClean="0"/>
              <a:t>Zoharu</a:t>
            </a:r>
            <a:r>
              <a:rPr lang="cs-CZ" dirty="0" smtClean="0"/>
              <a:t> je rozsudek doručen na Hošana raba.</a:t>
            </a:r>
          </a:p>
          <a:p>
            <a:r>
              <a:rPr lang="cs-CZ" dirty="0" err="1" smtClean="0"/>
              <a:t>Chazan</a:t>
            </a:r>
            <a:r>
              <a:rPr lang="cs-CZ" dirty="0" smtClean="0"/>
              <a:t> si obléká </a:t>
            </a:r>
            <a:r>
              <a:rPr lang="cs-CZ" dirty="0" err="1" smtClean="0"/>
              <a:t>kitl</a:t>
            </a:r>
            <a:r>
              <a:rPr lang="cs-CZ" dirty="0" smtClean="0"/>
              <a:t>, v předvečer se čtou žalmy - </a:t>
            </a:r>
            <a:r>
              <a:rPr lang="cs-CZ" dirty="0" err="1" smtClean="0"/>
              <a:t>Tikun</a:t>
            </a:r>
            <a:r>
              <a:rPr lang="cs-CZ" dirty="0" smtClean="0"/>
              <a:t> Hošana raba.</a:t>
            </a:r>
          </a:p>
          <a:p>
            <a:endParaRPr lang="cs-CZ" dirty="0"/>
          </a:p>
          <a:p>
            <a:r>
              <a:rPr lang="cs-CZ" dirty="0" smtClean="0"/>
              <a:t>V noci dne Hošana raba člověk zjistí podle stínu, jak s ním bylo zúčtováno – neúplný stín značí špatné vyhlídky.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05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Viz také prezentaci </a:t>
            </a:r>
            <a:r>
              <a:rPr lang="cs-CZ" dirty="0" err="1" smtClean="0"/>
              <a:t>Sefer</a:t>
            </a:r>
            <a:r>
              <a:rPr lang="cs-CZ" dirty="0" smtClean="0"/>
              <a:t> Tora a synagoga.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24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Biblický svátek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Ex 23,16:</a:t>
            </a:r>
          </a:p>
          <a:p>
            <a:pPr marL="0" indent="0">
              <a:buNone/>
            </a:pPr>
            <a:r>
              <a:rPr lang="cs-CZ" dirty="0" smtClean="0"/>
              <a:t>Zachovávej Slavnost žní, kdy sklidíš prvotiny své práce, prvotiny toho, co jsi zasel na poli. </a:t>
            </a:r>
            <a:br>
              <a:rPr lang="cs-CZ" dirty="0" smtClean="0"/>
            </a:br>
            <a:r>
              <a:rPr lang="cs-CZ" dirty="0" smtClean="0"/>
              <a:t>Zachovávej Slavnost dožínek na konci roku, když z pole sklidíš plody své práce. </a:t>
            </a:r>
          </a:p>
          <a:p>
            <a:pPr marL="0" indent="0">
              <a:buNone/>
            </a:pPr>
            <a:r>
              <a:rPr lang="cs-CZ" dirty="0" smtClean="0"/>
              <a:t>Ex 34,22</a:t>
            </a:r>
          </a:p>
          <a:p>
            <a:pPr marL="0" indent="0">
              <a:buNone/>
            </a:pPr>
            <a:r>
              <a:rPr lang="cs-CZ" dirty="0" smtClean="0"/>
              <a:t>Konej Slavnost týdnů na začátku pšeničné žně a Slavnost dožínek na konci roku.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82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Názvy					Motivy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Sukot</a:t>
            </a:r>
            <a:r>
              <a:rPr lang="cs-CZ" dirty="0" smtClean="0"/>
              <a:t> (</a:t>
            </a:r>
            <a:r>
              <a:rPr lang="he-IL" dirty="0" smtClean="0"/>
              <a:t>סוכות</a:t>
            </a:r>
            <a:r>
              <a:rPr lang="cs-CZ" dirty="0" smtClean="0"/>
              <a:t>) – svátek stánků.</a:t>
            </a:r>
          </a:p>
          <a:p>
            <a:r>
              <a:rPr lang="cs-CZ" dirty="0" err="1" smtClean="0"/>
              <a:t>Chag</a:t>
            </a:r>
            <a:r>
              <a:rPr lang="cs-CZ" dirty="0" smtClean="0"/>
              <a:t> ha-</a:t>
            </a:r>
            <a:r>
              <a:rPr lang="cs-CZ" dirty="0" err="1" smtClean="0"/>
              <a:t>asif</a:t>
            </a:r>
            <a:r>
              <a:rPr lang="cs-CZ" dirty="0" smtClean="0"/>
              <a:t> (</a:t>
            </a:r>
            <a:r>
              <a:rPr lang="he-IL" dirty="0" smtClean="0"/>
              <a:t>חג האסיף</a:t>
            </a:r>
            <a:r>
              <a:rPr lang="cs-CZ" dirty="0" smtClean="0"/>
              <a:t>) – svátek sklizně.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Putování pouští do země Izraele.</a:t>
            </a:r>
          </a:p>
          <a:p>
            <a:r>
              <a:rPr lang="cs-CZ" dirty="0" smtClean="0"/>
              <a:t>Provizornost.</a:t>
            </a:r>
          </a:p>
          <a:p>
            <a:r>
              <a:rPr lang="cs-CZ" dirty="0" smtClean="0"/>
              <a:t>Směřování.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42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Přebývat v </a:t>
            </a:r>
            <a:r>
              <a:rPr lang="cs-CZ" dirty="0" err="1" smtClean="0"/>
              <a:t>suce</a:t>
            </a:r>
            <a:r>
              <a:rPr lang="cs-CZ" dirty="0" smtClean="0"/>
              <a:t> – </a:t>
            </a:r>
            <a:r>
              <a:rPr lang="he-IL" dirty="0" smtClean="0"/>
              <a:t>לשבת בסוכה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S</a:t>
            </a:r>
            <a:r>
              <a:rPr lang="cs-CZ" dirty="0" err="1" smtClean="0"/>
              <a:t>chach</a:t>
            </a:r>
            <a:r>
              <a:rPr lang="cs-CZ" dirty="0" smtClean="0"/>
              <a:t> (</a:t>
            </a:r>
            <a:r>
              <a:rPr lang="he-IL" dirty="0" smtClean="0"/>
              <a:t>סכך</a:t>
            </a:r>
            <a:r>
              <a:rPr lang="cs-CZ" dirty="0" smtClean="0"/>
              <a:t>) – kryt.</a:t>
            </a:r>
          </a:p>
          <a:p>
            <a:r>
              <a:rPr lang="cs-CZ" dirty="0" smtClean="0"/>
              <a:t>Provizorní (</a:t>
            </a:r>
            <a:r>
              <a:rPr lang="cs-CZ" dirty="0" err="1" smtClean="0"/>
              <a:t>kiv´i</a:t>
            </a:r>
            <a:r>
              <a:rPr lang="cs-CZ" dirty="0" smtClean="0"/>
              <a:t> - </a:t>
            </a:r>
            <a:r>
              <a:rPr lang="he-IL" dirty="0" smtClean="0"/>
              <a:t>קבעי</a:t>
            </a:r>
            <a:r>
              <a:rPr lang="cs-CZ" dirty="0" smtClean="0"/>
              <a:t>) obydlí.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76" y="3039236"/>
            <a:ext cx="4727448" cy="265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867"/>
          </a:xfrm>
        </p:spPr>
        <p:txBody>
          <a:bodyPr/>
          <a:lstStyle/>
          <a:p>
            <a:r>
              <a:rPr lang="cs-CZ" dirty="0" smtClean="0"/>
              <a:t>Suka a </a:t>
            </a:r>
            <a:r>
              <a:rPr lang="cs-CZ" dirty="0" err="1" smtClean="0"/>
              <a:t>halacha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0920"/>
            <a:ext cx="3788664" cy="224478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08" y="508888"/>
            <a:ext cx="3733507" cy="4776343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37" y="722058"/>
            <a:ext cx="2391667" cy="35112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98" y="3280090"/>
            <a:ext cx="3054754" cy="31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5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571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Halacha</a:t>
            </a:r>
            <a:r>
              <a:rPr lang="cs-CZ" dirty="0" smtClean="0"/>
              <a:t> a architektura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96696"/>
            <a:ext cx="5181600" cy="3452937"/>
          </a:xfrm>
        </p:spPr>
      </p:pic>
      <p:pic>
        <p:nvPicPr>
          <p:cNvPr id="7" name="Zástupný symbol pro obsa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6696"/>
            <a:ext cx="5181600" cy="3886200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939796"/>
            <a:ext cx="4572000" cy="3428999"/>
          </a:xfrm>
        </p:spPr>
      </p:pic>
    </p:spTree>
    <p:extLst>
      <p:ext uri="{BB962C8B-B14F-4D97-AF65-F5344CB8AC3E}">
        <p14:creationId xmlns:p14="http://schemas.microsoft.com/office/powerpoint/2010/main" val="63823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365125"/>
            <a:ext cx="5181600" cy="4300728"/>
          </a:xfr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00" y="2454214"/>
            <a:ext cx="5221759" cy="3722749"/>
          </a:xfrm>
          <a:prstGeom prst="rect">
            <a:avLst/>
          </a:prstGeom>
        </p:spPr>
      </p:pic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75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30" y="552768"/>
            <a:ext cx="8456940" cy="562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7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Třesení čtyřmi druhy (</a:t>
            </a:r>
            <a:r>
              <a:rPr lang="cs-CZ" sz="3200" dirty="0" err="1" smtClean="0"/>
              <a:t>arba</a:t>
            </a:r>
            <a:r>
              <a:rPr lang="cs-CZ" sz="3200" dirty="0" smtClean="0"/>
              <a:t> minim – </a:t>
            </a:r>
            <a:r>
              <a:rPr lang="he-IL" sz="3200" dirty="0" smtClean="0"/>
              <a:t>ארבע מינים</a:t>
            </a:r>
            <a:r>
              <a:rPr lang="cs-CZ" sz="3200" dirty="0" smtClean="0"/>
              <a:t>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4732211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Lulav</a:t>
            </a:r>
            <a:r>
              <a:rPr lang="cs-CZ" dirty="0" smtClean="0"/>
              <a:t> – palmová větev</a:t>
            </a:r>
          </a:p>
          <a:p>
            <a:pPr marL="0" indent="0">
              <a:buNone/>
            </a:pPr>
            <a:r>
              <a:rPr lang="cs-CZ" dirty="0" err="1" smtClean="0"/>
              <a:t>Arava</a:t>
            </a:r>
            <a:r>
              <a:rPr lang="cs-CZ" dirty="0" smtClean="0"/>
              <a:t> – vrboví</a:t>
            </a:r>
          </a:p>
          <a:p>
            <a:pPr marL="0" indent="0">
              <a:buNone/>
            </a:pPr>
            <a:r>
              <a:rPr lang="cs-CZ" dirty="0" err="1" smtClean="0"/>
              <a:t>Hadas</a:t>
            </a:r>
            <a:r>
              <a:rPr lang="cs-CZ" dirty="0" smtClean="0"/>
              <a:t> – myrta</a:t>
            </a:r>
          </a:p>
          <a:p>
            <a:pPr marL="0" indent="0">
              <a:buNone/>
            </a:pPr>
            <a:r>
              <a:rPr lang="cs-CZ" dirty="0" err="1" smtClean="0"/>
              <a:t>Etrog</a:t>
            </a:r>
            <a:r>
              <a:rPr lang="cs-CZ" dirty="0" smtClean="0"/>
              <a:t> – citrusový plod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314" y="1417320"/>
            <a:ext cx="3026189" cy="341388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32568"/>
            <a:ext cx="3797705" cy="274758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57" y="3179000"/>
            <a:ext cx="4262057" cy="284137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52" y="1346008"/>
            <a:ext cx="251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431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270</Words>
  <Application>Microsoft Office PowerPoint</Application>
  <PresentationFormat>Širokoúhlá obrazovka</PresentationFormat>
  <Paragraphs>41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Poutní svátky III</vt:lpstr>
      <vt:lpstr>Biblický svátek</vt:lpstr>
      <vt:lpstr>Názvy     Motivy</vt:lpstr>
      <vt:lpstr>Přebývat v suce – לשבת בסוכה</vt:lpstr>
      <vt:lpstr>Suka a halacha</vt:lpstr>
      <vt:lpstr>Halacha a architektura</vt:lpstr>
      <vt:lpstr>Prezentace aplikace PowerPoint</vt:lpstr>
      <vt:lpstr>Prezentace aplikace PowerPoint</vt:lpstr>
      <vt:lpstr>Třesení čtyřmi druhy (arba minim – ארבע מינים)</vt:lpstr>
      <vt:lpstr>Hošana raba</vt:lpstr>
      <vt:lpstr>Prezentace aplikace PowerPoint</vt:lpstr>
      <vt:lpstr>Simchat Tora</vt:lpstr>
      <vt:lpstr>Hošana raba a bezhlavý muž (https://blog.nli.org.il/en/headless_man/)</vt:lpstr>
      <vt:lpstr>Hošana raba a tzv. Vysoké svátky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Sládek, Pavel</dc:creator>
  <cp:lastModifiedBy>Sládek, Pavel</cp:lastModifiedBy>
  <cp:revision>25</cp:revision>
  <dcterms:created xsi:type="dcterms:W3CDTF">2022-03-27T15:26:13Z</dcterms:created>
  <dcterms:modified xsi:type="dcterms:W3CDTF">2022-03-27T17:39:22Z</dcterms:modified>
</cp:coreProperties>
</file>