
<file path=[Content_Types].xml><?xml version="1.0" encoding="utf-8"?>
<Types xmlns="http://schemas.openxmlformats.org/package/2006/content-types"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3" r:id="rId4"/>
    <p:sldId id="274" r:id="rId5"/>
    <p:sldId id="257" r:id="rId6"/>
    <p:sldId id="258" r:id="rId7"/>
    <p:sldId id="271" r:id="rId8"/>
    <p:sldId id="259" r:id="rId9"/>
    <p:sldId id="260" r:id="rId10"/>
    <p:sldId id="261" r:id="rId11"/>
    <p:sldId id="265" r:id="rId12"/>
    <p:sldId id="266" r:id="rId13"/>
    <p:sldId id="269" r:id="rId14"/>
    <p:sldId id="275" r:id="rId15"/>
    <p:sldId id="27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37"/>
  </p:normalViewPr>
  <p:slideViewPr>
    <p:cSldViewPr snapToGrid="0" snapToObjects="1">
      <p:cViewPr varScale="1">
        <p:scale>
          <a:sx n="90" d="100"/>
          <a:sy n="90" d="100"/>
        </p:scale>
        <p:origin x="2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A68CB-614A-F141-8FCE-FF1DB4549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FC776A-4BA3-2347-A2CF-379E493B7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B00A05-9000-6245-B7C1-E95F8BA0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0296B8-E4EC-474B-A34E-D70F0FC63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2E038A-E146-4C4E-AF44-A4CAD9D4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99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44872-E447-284A-8A5C-EEB62C93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160AF8-EC50-7E46-99FA-BCD9FF6F6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5E7651-3F92-794B-9737-F9BA63EF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22EEF8-C4A2-804D-B3A8-BF660E2B5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F881EA-6080-944C-AEAD-22DCB690C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87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B51373F-0631-F949-A4C7-E0DAD45A55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E858D0F-B4DB-B748-885A-3EE1F4D75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825E3F-F673-7D40-A393-67D9C46E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19CC23-B6B0-F644-BAC4-82CD9E91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4FDB1D-1DF3-B44D-A160-AAD7636F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1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6BA0B-211C-5F47-8C21-B8D629B2C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D69EB-359D-5142-A190-CA23BC52F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D7200E-49BB-6C46-8B1D-3E6A01AD4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69FF7D-5A7A-3A4B-8674-A2C69200E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2C7A7A-509C-A048-A226-D474A8E8C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04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92B3F-5150-6240-B742-6A299B954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F96593-35C9-F541-97F8-120E1CE95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028F05-1D3A-8544-90F2-B2D28C72E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0FD560-1394-6241-B48F-545F30998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0AA7D2-6730-C545-A0A2-6E81C34F7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2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8D6678-E3BA-3741-9555-5DB93FFE0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44845-AFF3-EB4C-ADFC-2A0A2D3FA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D17233E-0C2D-874A-A05F-AFFFDD0F6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6354F9-A356-C541-8F6F-B39DC338C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9AD3E4-2601-5F4B-BC92-21FA81DCA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595F8D-22CF-2447-A9AF-2C0C16C35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66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89425A-0373-274C-9933-3A834C610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4F2337-3040-CF43-AC65-8A202E8C4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32B54A-96BB-DA41-BC92-CACC2F0B0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FD0B51-1CB2-D541-833F-5434612713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E9E7588-8DDB-2C4E-BAF8-B5FCD28CC6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659D03C-9230-9E4D-A535-2B5225260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64EF72-045F-DE43-B56F-D41617D5B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EC30ED8-D8EB-8D47-8E30-366964F6F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8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AFE9E6-D10C-2B4A-9E5A-D8CDB80F2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3AC6D93-E011-0A41-AB1B-7CDE76A3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1773CB-48DB-5642-9543-A85A434AF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523B47B-C41A-9E4D-AE28-9F6132A4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18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00ADCA-FE05-3A4D-BE7E-A1C5BCF80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C87D559-5330-DC47-B89D-6BCA78951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AA76DAF-F304-EB42-B3CF-85A4D6B0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272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0DDC5-74BD-BC45-966A-AC50175AC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093088-3A28-0340-9906-AA3C3DD21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55ED62-2262-664A-9471-EA2181D2E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D945E5-0BCD-8A44-96EF-775EDB35B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9FB50D-D87D-4D45-9DF0-C0EA4AA77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562D917-3610-8845-86A0-97015AD1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80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5FE98C-3FA7-0440-85A6-28CC9354E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307670-A4C5-D945-8BFD-3A143598C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A85CD4-E503-854A-90AE-17D284657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62F0C8-4184-5541-B893-83A32767D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D4FB2F-D3A5-EF45-AE8F-99BA15A4C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B4F01F-336A-7F43-BB43-C29C0CF5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23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82607B3-A4A3-9947-B22F-F7F6E7809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A2ABEE-3F21-0A4C-9956-46E049D2A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9DFBC8-64A8-1D40-8301-08562027B1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7EC7E-545F-2943-A859-95D1E0BDB3E7}" type="datetimeFigureOut">
              <a:rPr lang="cs-CZ" smtClean="0"/>
              <a:t>08.04.19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CEBCCC-7F52-0449-9EA6-A85EF162A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1D034E-DFC1-4244-BC82-278D5A95E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30FA6-8D8D-DC4D-B6D9-41DCD31F6A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00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B9951BD9-0868-4CDB-ACD6-9C4209B5E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637247" y="0"/>
            <a:ext cx="755475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20C106-BD29-7F47-AC85-4E1CD2F79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8" y="640082"/>
            <a:ext cx="6274591" cy="3351602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Válečný štváč? Pacifista?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BB2BA5-AA94-674D-938B-583DACDD6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7" y="4156276"/>
            <a:ext cx="6274592" cy="2061645"/>
          </a:xfrm>
        </p:spPr>
        <p:txBody>
          <a:bodyPr>
            <a:normAutofit/>
          </a:bodyPr>
          <a:lstStyle/>
          <a:p>
            <a:pPr algn="l"/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Nietzschův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endParaRPr lang="cs-CZ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Dynamite – nová biografie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Prideaux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obsah 3">
            <a:extLst>
              <a:ext uri="{FF2B5EF4-FFF2-40B4-BE49-F238E27FC236}">
                <a16:creationId xmlns:a16="http://schemas.microsoft.com/office/drawing/2014/main" id="{F0F88B4C-EF12-9B48-9244-C30E95A5AE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48" r="-1" b="1602"/>
          <a:stretch/>
        </p:blipFill>
        <p:spPr>
          <a:xfrm>
            <a:off x="19" y="0"/>
            <a:ext cx="4637226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1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616EF-5EFA-1C4F-BFED-49CD3C13E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Ale: proti důkazu krví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C96480-2D61-894F-9400-7B44FD299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768" y="1435481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„Porazit – to jest mu: dokázat. Pobláznit – to jest mu: přesvědčit. A krev mu platí za nejlepší všech důvodů. Pravdu, jež vklouzne jen do jemných uší, jmenuje lží a nicotností. Vskutku, věří jen v bohy, kteří dělají ve světě veliký hřmot! Naplněn je trh slavnostními šprýmaři – a lid se chlubí velikými svými muži! To mu jsou pánové hodiny.“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pravil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str. 87.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„oprávněné jsou všechny věci,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kterým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jsme přinesli oběť. Tato poslední zásada například vysvětluje, proč je válka započatá proti vůli nějakého národa vedena s nadšením, jakmile padly první oběti.“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Lidské, příliš lidské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2018, str. 142.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51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11673-3633-8B42-A049-EA89B7213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B1BFB8-0C01-6549-AFF8-BC33EA351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Válka. – V neprospěch války se dá říci: vítěze ohloupí, poraženého rozezlí. V její prospěch: dělá z lidí oběma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uvedenými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způsoby barbary a tím je přibližuje přírodě; pro kulturu je válka spánkem či zimním obdobím, člověk z ní vyjde posílen pro dobro i pro zlo. </a:t>
            </a:r>
          </a:p>
          <a:p>
            <a:pPr marL="0" indent="0" algn="just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Lidské, příliš lidské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str. 214.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089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C0A09-AE75-1B4B-9761-AD44E91C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Nepostradatelnost války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D57E33-C4E0-5F4B-878E-0DA561900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pocísařštělí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Římané poněkud ochabli ve válčení, pokoušeli se získat nové síly ze štvanic,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gladiátorských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a pronásledování křesťanů. Dnešní Angličané, kteří také jako by s válkami vcelku skoncovali, se chápou ještě jiného prostředku, jak obnovit ony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ubývající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síly: podnikají nebezpečné objevitelské cesty,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výpravy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lodích, zlézají vrcholy, to vše, jak se tvrdí, 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vědeckým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účelům, ve skutečnosti však, aby si z dobrodružství a nebezpečí všeho druhu přivezli domů přebytek sil. Ještě bude nalezeno mnoho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takových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surogátů války, ale možná se tím jen zřetelněji ukáže, že tak vysoce kultivované, a proto nutně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zemdlelé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lidstvo, jako jsou dnešní Evropané, potřebuje nejen války,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nýbrž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 největší a nejstrašlivější války – tedy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dočasny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úpadek do barbarství –, aby kvůli prostředkům kultury nepřišlo o kulturu i o bytí samo.</a:t>
            </a:r>
          </a:p>
          <a:p>
            <a:pPr marL="0" indent="0" algn="just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Lidské, příliš lidské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2018, str. 231.</a:t>
            </a:r>
          </a:p>
        </p:txBody>
      </p:sp>
    </p:spTree>
    <p:extLst>
      <p:ext uri="{BB962C8B-B14F-4D97-AF65-F5344CB8AC3E}">
        <p14:creationId xmlns:p14="http://schemas.microsoft.com/office/powerpoint/2010/main" val="395075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0E984517-C56E-7946-991D-D291B7AE7B29}"/>
              </a:ext>
            </a:extLst>
          </p:cNvPr>
          <p:cNvSpPr/>
          <p:nvPr/>
        </p:nvSpPr>
        <p:spPr>
          <a:xfrm>
            <a:off x="1828800" y="829056"/>
            <a:ext cx="8229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se k sobě navzájem mají dnes všechny státy: u souseda předpokládají špatné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smýšlení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 sebe dobré. Takový předpoklad je však nehumánní, stejně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špatny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ba horší než válka: ano, v podstatě je už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výzvou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válkám a jejich příčinou, protože, jak řečeno, podsouvá sousedovi nemorálnost a tím nepřátelské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smýšlení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skutky provokuje.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Doktríny o vojsku jako prostředku sebeobrany se musíme zříci stejně rozhodně jako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dobyvačných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choutek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možná nastane jednou velký den, kdy nějaký národ, vyznamenavší se ve válkách nejedním vítězstvím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pověstny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nejvyšším vzděláním a nejvyšší inteligencí ve vojenství a uvyklý přinášet těmto věcem nejvyšší oběti, dobrovolně zvolá „my lámeme meč“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celé své vojenství rozmetá do posledních základů.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Učinit se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bezbrannými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když jsme obrany nejschopnější, z výše citu – to je prostředek ke skutečnému míru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musí vždy spočívat na míru smýšlení: zatímco takzvaný ozbrojený mír, ve všech zemích dnes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udržovany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nemírem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smýšlení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nevěří sobě ani svému sousedu a zbraně neodkládá zpola z nenávisti, zpola z bázně. Raději zaniknout než nenávidět a bát se, a ještě dvakrát raději zaniknout než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být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nenáviděn a vyvolávat bázeň –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se jednou musí stát nejvyšší maximou každého jednotlivého státního společenství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Lidské, příliš lidské, str. 516.</a:t>
            </a:r>
          </a:p>
          <a:p>
            <a:pPr algn="just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251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9086B-EA23-8F41-98DA-D03D32017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Německy s Nietzschem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893D79-C728-5E40-953A-B84EBE74A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daß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dichte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zusammentrage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Bruchstück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Rätsel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grauser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Zufall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 </a:t>
            </a:r>
          </a:p>
          <a:p>
            <a:pPr marL="0" indent="0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dichten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 jednotu zbásnil,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dichtende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Vernunft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básnící rozum z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Soumrak bůžků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lös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Zufalls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vykupitel náhody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lös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kmen „los“ – svobodný, odpoutaný</a:t>
            </a:r>
          </a:p>
        </p:txBody>
      </p:sp>
    </p:spTree>
    <p:extLst>
      <p:ext uri="{BB962C8B-B14F-4D97-AF65-F5344CB8AC3E}">
        <p14:creationId xmlns:p14="http://schemas.microsoft.com/office/powerpoint/2010/main" val="3270071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B7EA3-F0B5-CF40-AD40-896911E83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resentimentu a jeho vztah k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86629-E536-CB46-9DC4-8C20959F8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" pitchFamily="2" charset="0"/>
              </a:rPr>
              <a:t>Resentiment je typem nenávisti, který plyne z vědomí vlastní bezmoci.</a:t>
            </a:r>
          </a:p>
          <a:p>
            <a:pPr marL="0" indent="0" algn="just">
              <a:buNone/>
            </a:pPr>
            <a:r>
              <a:rPr lang="cs-CZ" dirty="0">
                <a:latin typeface="Times" pitchFamily="2" charset="0"/>
              </a:rPr>
              <a:t>Resentiment trpí ti, jimž „je vlastní reakce, reakce činu odepřena a kteří si nahradí škodu jen jakousi imaginární pomstou“. (KSA 5, 270)</a:t>
            </a:r>
          </a:p>
          <a:p>
            <a:pPr marL="0" indent="0" algn="just">
              <a:buNone/>
            </a:pPr>
            <a:r>
              <a:rPr lang="cs-CZ" dirty="0">
                <a:latin typeface="Times" pitchFamily="2" charset="0"/>
              </a:rPr>
              <a:t>Tradičně spojuje Nietzsche resentiment s křesťany, kteří v dějinách zvítězili tím, že zbožštili slabost.</a:t>
            </a:r>
          </a:p>
          <a:p>
            <a:pPr marL="0" indent="0" algn="just">
              <a:buNone/>
            </a:pPr>
            <a:r>
              <a:rPr lang="cs-CZ" dirty="0">
                <a:latin typeface="Times" pitchFamily="2" charset="0"/>
              </a:rPr>
              <a:t>Vůle k moci cítí resentiment vzhledem ke své minulosti: čas je zraněním, které se nehojí.</a:t>
            </a:r>
          </a:p>
        </p:txBody>
      </p:sp>
    </p:spTree>
    <p:extLst>
      <p:ext uri="{BB962C8B-B14F-4D97-AF65-F5344CB8AC3E}">
        <p14:creationId xmlns:p14="http://schemas.microsoft.com/office/powerpoint/2010/main" val="3667722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476B9-CB27-B849-BCDF-345EA4BD6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 v Prusko-francouzské válce: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„Mami, neboj se o mě!“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49C219-D953-5445-8730-E39895B9C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 se rozhodl narukovat jako voják v roce 1870, je mu však doporučeno, aby se stal zdravotníkem.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 přijímá, a tak asi měsíc ošetřuje zraněné na válečném poli. Například 29. 8. se vydává na bojiště v německém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Wörthu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kde Němci sice vyhráli, ale ztratili přes 10 tis. vojáků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tomto zásahu Nietzsche onemocní na úplavici: „Chtěl jsem bojovat se světem a ve světě, svět mě vyvrhl zpět do sebe.“ </a:t>
            </a:r>
          </a:p>
        </p:txBody>
      </p:sp>
    </p:spTree>
    <p:extLst>
      <p:ext uri="{BB962C8B-B14F-4D97-AF65-F5344CB8AC3E}">
        <p14:creationId xmlns:p14="http://schemas.microsoft.com/office/powerpoint/2010/main" val="167582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AF180D-95D5-8748-BF9C-B282D377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Nietzschovy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pochybnosti o válce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62BA68-617C-3C4B-B62D-A273EB209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690688"/>
            <a:ext cx="11049000" cy="469353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„Nepřátelé, kteří nenávidí naši kulturu, nyní raší v půdě, jež byla smáčena krví! Jsem připraven na nejhorší, zároveň si říkám, že uprostřed masy utrpení a teroru tu a tam snad může vykvést noční květina poznání.“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 byl zoufalý z „krvelačnosti a cynické brutality Němců“, kteří schválně nechali při obléhání Paříže obklíčené Francouze zemřít hlady. Zděšen byl pak požáry, které Němci v Paříži zakládal.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„Když jsem slyšel o požárech v Paříži, byl jsem naprosto zničen. Přemohl mě strach a pochybnosti. Celá vědecká, filosofická a umělecká existence se jevila jako absurdní, když jediný den mohl pohřbít nejskvostnější díla, dokonce celá umělecká období. Byl jsem přesvědčen o metafyzické hodnotě umění, které nemůže existovat jen pro bytost tak ubohou, jakou je člověk. Věřil jsem, že poslání umění je vyšší. Ale přesto: navzdory obrovské bolesti  bych nebyl schopen hodit kamenem po těchto rouhačích, kteří jen nesli obecnou vinu, vinu, která je potravou pro myšlení.“</a:t>
            </a:r>
          </a:p>
        </p:txBody>
      </p:sp>
    </p:spTree>
    <p:extLst>
      <p:ext uri="{BB962C8B-B14F-4D97-AF65-F5344CB8AC3E}">
        <p14:creationId xmlns:p14="http://schemas.microsoft.com/office/powerpoint/2010/main" val="359971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63A2A5-CC4E-694B-A614-6959AC36E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zákopech První světové války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5A3940-D0F1-9B4D-836D-497CD138B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Během prvního roku První světové války bylo vytištěno 150 tis. kopií knihy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pravil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Knihy byly rozdávány vojákům v zákopech. Další knihy byly: Goethův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Faust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Nový Zákon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14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FEA9E0-DFAD-E243-93BB-4B5ABB0F6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válce a válečnících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424DF7-26C5-B845-8E93-B77DF8559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Bratří moji ve válce! Z hloubi vás miluji, jsem a byl jsem z vašich řad. A jsem také váš nejlepší nepřítel. Tedy mi dovolte říci vám pravdu! Vím o zášti a závisti vašeho srdce. Nejste velcí dost, abyste zášti a závisti neznali. Nuž buďte velcí dost, abyste se za ně nestyděli! A nemůžete-li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býti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světci poznání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buďte mi alespoň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jeho válečníky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22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D79F5-97E8-634D-B13A-89EA853E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válce a válečnících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18A3F4-BFD2-A247-8141-07EA58089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Vojáků vidím mnoho: kéž bych viděl mnoho válečníků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„Stejnokrojem" zvou, co nosí: kéž není stejný kroj, co pod tím schovávají! Buďte mi takoví, jejichž oko vždy vyhlíží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nepříteli – po vašem nepříteli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některých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vás je nenávist na prvý pohled.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085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100EF-0242-D34F-B2FB-0B7347221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měřit sílu (Kraft)?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AD0DDB-A1B7-7F45-AD26-6DABE0DFC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aforismu 548 (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Soumrak bůžků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nesoucí název „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Vítězství nad sílou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čteme: „Dosud padáme na kolena před silou, zcela v duchu otrocké morálky. Máme-li však zjistit, do jaké míry si můžeme dané síly považovat, pak jediné, co rozhoduje, 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stupeň rozumu v síle samé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je třeba měřit, do jaké míry byla v daném jedinci síla (Kraft)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překonána čímsi vyšším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čemuž nyní slouží jako nástroji a prostředku.“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Nabízela by se analogie: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voják – Kraft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válečník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(tj. sublimovaná síla do podoby duchovního postoje)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48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D8176-D930-1145-9C5D-3BE6D2441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válce a válečnících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D33285-825B-A84B-AAD4-5A2399B13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690688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" pitchFamily="2" charset="0"/>
              </a:rPr>
              <a:t>Válka s odvahou dovedly více velkých věcí než láska k bližnímu. Ne </a:t>
            </a:r>
            <a:r>
              <a:rPr lang="cs-CZ" b="1" dirty="0">
                <a:latin typeface="Times" pitchFamily="2" charset="0"/>
              </a:rPr>
              <a:t>váš soucit, leč vaše statečnost </a:t>
            </a:r>
            <a:r>
              <a:rPr lang="cs-CZ" dirty="0">
                <a:latin typeface="Times" pitchFamily="2" charset="0"/>
              </a:rPr>
              <a:t>až dosud zachraňovala ty, kdož přišli k úrazu. „Co jest dobré?" ptáte se. Býti statečný je dobré. Ať si povídají holčičky: ,,Dobro je, co je hezké a zároveň dojímavé."</a:t>
            </a:r>
          </a:p>
          <a:p>
            <a:pPr marL="0" indent="0" algn="just">
              <a:buNone/>
            </a:pPr>
            <a:endParaRPr lang="cs-CZ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334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2847CA-0219-D64E-8AD5-C3DBFBA56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válce a válečnících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F2281F-06D1-5542-8962-5AF46FFA0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Dobrému válečníkovi zní příjemněji „musíš" než „chci". A vše, co je vám milé,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dejte si teprve rozkázat!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Vaše láska k životu budiž láskou k vaší nejvyšší naději: a vaše nejvyšší naděje budiž nejvyšší myšlenkou života! Svou nejvyšší myšlenku máte si však dáti rozkázat ode mne - ta zní: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je cosi, co má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býti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překonáno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Tak žijte svůj život poslušnosti a války!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záleží na dlouhém žití!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Který válečník chce, aby ho bylo šetřeno!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Nešetřím vás, z hloubi vás miluji, bratří moji ve válce!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Tak pravil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193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1472</Words>
  <Application>Microsoft Macintosh PowerPoint</Application>
  <PresentationFormat>Širokoúhlá obrazovka</PresentationFormat>
  <Paragraphs>48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</vt:lpstr>
      <vt:lpstr>Times New Roman</vt:lpstr>
      <vt:lpstr>Motiv Office</vt:lpstr>
      <vt:lpstr>Válečný štváč? Pacifista? </vt:lpstr>
      <vt:lpstr>Nietzsche v Prusko-francouzské válce:  „Mami, neboj se o mě!“</vt:lpstr>
      <vt:lpstr>Nietzschovy pochybnosti o válce</vt:lpstr>
      <vt:lpstr>Zarathustra v zákopech První světové války</vt:lpstr>
      <vt:lpstr>O válce a válečnících</vt:lpstr>
      <vt:lpstr>O válce a válečnících</vt:lpstr>
      <vt:lpstr>Jak měřit sílu (Kraft)?</vt:lpstr>
      <vt:lpstr>O válce a válečnících</vt:lpstr>
      <vt:lpstr>O válce a válečnících</vt:lpstr>
      <vt:lpstr>Ale: proti důkazu krví</vt:lpstr>
      <vt:lpstr>Prezentace aplikace PowerPoint</vt:lpstr>
      <vt:lpstr>Nepostradatelnost války</vt:lpstr>
      <vt:lpstr>Prezentace aplikace PowerPoint</vt:lpstr>
      <vt:lpstr>Německy s Nietzschem</vt:lpstr>
      <vt:lpstr>Pojem resentimentu a jeho vztah k času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Válečný štváč? Pacifista? </dc:title>
  <dc:creator>Matějčková, Tereza</dc:creator>
  <cp:lastModifiedBy>Matějčková, Tereza</cp:lastModifiedBy>
  <cp:revision>2</cp:revision>
  <dcterms:created xsi:type="dcterms:W3CDTF">2019-04-08T20:57:35Z</dcterms:created>
  <dcterms:modified xsi:type="dcterms:W3CDTF">2019-04-08T21:03:03Z</dcterms:modified>
</cp:coreProperties>
</file>