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ebp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8" r:id="rId3"/>
    <p:sldId id="269" r:id="rId4"/>
    <p:sldId id="270" r:id="rId5"/>
    <p:sldId id="271" r:id="rId6"/>
    <p:sldId id="272" r:id="rId7"/>
    <p:sldId id="275" r:id="rId8"/>
    <p:sldId id="276" r:id="rId9"/>
    <p:sldId id="277" r:id="rId10"/>
    <p:sldId id="278" r:id="rId11"/>
    <p:sldId id="273" r:id="rId12"/>
    <p:sldId id="274" r:id="rId13"/>
    <p:sldId id="280" r:id="rId14"/>
    <p:sldId id="281" r:id="rId15"/>
    <p:sldId id="28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://www.kaduri.net/?CategoryID=517&amp;ArticleID=330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eb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Základní koncepty rabínského judaismu 3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mtClean="0"/>
              <a:t>Bůh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1872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1800" dirty="0">
                <a:hlinkClick r:id="rId2"/>
              </a:rPr>
              <a:t>http://</a:t>
            </a:r>
            <a:r>
              <a:rPr lang="cs-CZ" sz="1800" dirty="0" smtClean="0">
                <a:hlinkClick r:id="rId2"/>
              </a:rPr>
              <a:t>www.kaduri.net</a:t>
            </a:r>
            <a:r>
              <a:rPr lang="cs-CZ" sz="1800" dirty="0">
                <a:hlinkClick r:id="rId2"/>
              </a:rPr>
              <a:t>/?</a:t>
            </a:r>
            <a:r>
              <a:rPr lang="cs-CZ" sz="1800" dirty="0" smtClean="0">
                <a:hlinkClick r:id="rId2"/>
              </a:rPr>
              <a:t>CategoryID=517&amp;ArticleID=3306</a:t>
            </a:r>
            <a:r>
              <a:rPr lang="cs-CZ" sz="1800" dirty="0" smtClean="0"/>
              <a:t> </a:t>
            </a:r>
            <a:endParaRPr lang="cs-CZ" sz="1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594746"/>
            <a:ext cx="6191250" cy="31527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641" y="1801639"/>
            <a:ext cx="4253016" cy="42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37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Člověk a člověk židovský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70000" lnSpcReduction="20000"/>
          </a:bodyPr>
          <a:lstStyle/>
          <a:p>
            <a:r>
              <a:rPr lang="cs-CZ" dirty="0" smtClean="0"/>
              <a:t>Synové Izraele – </a:t>
            </a:r>
            <a:r>
              <a:rPr lang="cs-CZ" dirty="0" err="1" smtClean="0"/>
              <a:t>bnej</a:t>
            </a:r>
            <a:r>
              <a:rPr lang="cs-CZ" dirty="0" smtClean="0"/>
              <a:t> </a:t>
            </a:r>
            <a:r>
              <a:rPr lang="cs-CZ" dirty="0" err="1" smtClean="0"/>
              <a:t>Jisrael</a:t>
            </a:r>
            <a:r>
              <a:rPr lang="cs-CZ" dirty="0" smtClean="0"/>
              <a:t> (</a:t>
            </a:r>
            <a:r>
              <a:rPr lang="he-IL" dirty="0" smtClean="0"/>
              <a:t>בני ישראל</a:t>
            </a:r>
            <a:r>
              <a:rPr lang="cs-CZ" dirty="0" smtClean="0"/>
              <a:t>)</a:t>
            </a:r>
          </a:p>
          <a:p>
            <a:r>
              <a:rPr lang="cs-CZ" dirty="0" smtClean="0"/>
              <a:t>Lid Izraele – </a:t>
            </a:r>
            <a:r>
              <a:rPr lang="cs-CZ" dirty="0" err="1" smtClean="0"/>
              <a:t>am</a:t>
            </a:r>
            <a:r>
              <a:rPr lang="cs-CZ" dirty="0" smtClean="0"/>
              <a:t> </a:t>
            </a:r>
            <a:r>
              <a:rPr lang="cs-CZ" dirty="0" err="1" smtClean="0"/>
              <a:t>Jisrael</a:t>
            </a:r>
            <a:r>
              <a:rPr lang="cs-CZ" dirty="0" smtClean="0"/>
              <a:t> (</a:t>
            </a:r>
            <a:r>
              <a:rPr lang="he-IL" dirty="0" smtClean="0"/>
              <a:t>עם ישראל</a:t>
            </a:r>
            <a:r>
              <a:rPr lang="cs-CZ" dirty="0" smtClean="0"/>
              <a:t>)</a:t>
            </a:r>
          </a:p>
          <a:p>
            <a:r>
              <a:rPr lang="cs-CZ" dirty="0" smtClean="0"/>
              <a:t>Obec Izraele – </a:t>
            </a:r>
            <a:r>
              <a:rPr lang="cs-CZ" dirty="0" err="1" smtClean="0"/>
              <a:t>adat</a:t>
            </a:r>
            <a:r>
              <a:rPr lang="cs-CZ" dirty="0" smtClean="0"/>
              <a:t> </a:t>
            </a:r>
            <a:r>
              <a:rPr lang="cs-CZ" dirty="0" err="1" smtClean="0"/>
              <a:t>Jisrael</a:t>
            </a:r>
            <a:r>
              <a:rPr lang="cs-CZ" dirty="0" smtClean="0"/>
              <a:t> (</a:t>
            </a:r>
            <a:r>
              <a:rPr lang="he-IL" dirty="0" smtClean="0"/>
              <a:t>עדת ישראל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Jehudi</a:t>
            </a:r>
            <a:r>
              <a:rPr lang="cs-CZ" dirty="0" smtClean="0"/>
              <a:t>, </a:t>
            </a:r>
            <a:r>
              <a:rPr lang="cs-CZ" dirty="0" err="1" smtClean="0"/>
              <a:t>Jehudim</a:t>
            </a:r>
            <a:r>
              <a:rPr lang="cs-CZ" dirty="0" smtClean="0"/>
              <a:t> (</a:t>
            </a:r>
            <a:r>
              <a:rPr lang="he-IL" dirty="0" smtClean="0"/>
              <a:t>יהודי</a:t>
            </a:r>
            <a:r>
              <a:rPr lang="cs-CZ" dirty="0" smtClean="0"/>
              <a:t>)</a:t>
            </a:r>
          </a:p>
          <a:p>
            <a:r>
              <a:rPr lang="cs-CZ" dirty="0" smtClean="0"/>
              <a:t>Hebrejec – </a:t>
            </a:r>
            <a:r>
              <a:rPr lang="cs-CZ" dirty="0" err="1" smtClean="0"/>
              <a:t>Ivri</a:t>
            </a:r>
            <a:r>
              <a:rPr lang="cs-CZ" dirty="0" smtClean="0"/>
              <a:t> (</a:t>
            </a:r>
            <a:r>
              <a:rPr lang="he-IL" dirty="0" smtClean="0"/>
              <a:t>עברי</a:t>
            </a:r>
            <a:r>
              <a:rPr lang="cs-CZ" dirty="0" smtClean="0"/>
              <a:t>)</a:t>
            </a:r>
          </a:p>
          <a:p>
            <a:r>
              <a:rPr lang="cs-CZ" dirty="0" smtClean="0"/>
              <a:t>Lidé – </a:t>
            </a:r>
            <a:r>
              <a:rPr lang="cs-CZ" dirty="0" err="1" smtClean="0"/>
              <a:t>bnej</a:t>
            </a:r>
            <a:r>
              <a:rPr lang="cs-CZ" dirty="0" smtClean="0"/>
              <a:t> </a:t>
            </a:r>
            <a:r>
              <a:rPr lang="cs-CZ" dirty="0" err="1" smtClean="0"/>
              <a:t>adam</a:t>
            </a:r>
            <a:r>
              <a:rPr lang="cs-CZ" dirty="0" smtClean="0"/>
              <a:t>, </a:t>
            </a:r>
            <a:r>
              <a:rPr lang="cs-CZ" dirty="0" err="1" smtClean="0"/>
              <a:t>sg</a:t>
            </a:r>
            <a:r>
              <a:rPr lang="cs-CZ" dirty="0" smtClean="0"/>
              <a:t>. Ben </a:t>
            </a:r>
            <a:r>
              <a:rPr lang="cs-CZ" dirty="0" err="1" smtClean="0"/>
              <a:t>adam</a:t>
            </a:r>
            <a:r>
              <a:rPr lang="cs-CZ" dirty="0" smtClean="0"/>
              <a:t> (</a:t>
            </a:r>
            <a:r>
              <a:rPr lang="he-IL" dirty="0" smtClean="0"/>
              <a:t>בני אדם</a:t>
            </a:r>
            <a:r>
              <a:rPr lang="cs-CZ" dirty="0" smtClean="0"/>
              <a:t>)</a:t>
            </a:r>
          </a:p>
          <a:p>
            <a:r>
              <a:rPr lang="cs-CZ" dirty="0" smtClean="0"/>
              <a:t>Člověk – ben </a:t>
            </a:r>
            <a:r>
              <a:rPr lang="cs-CZ" dirty="0" err="1" smtClean="0"/>
              <a:t>enoš</a:t>
            </a:r>
            <a:r>
              <a:rPr lang="cs-CZ" dirty="0" smtClean="0"/>
              <a:t> (</a:t>
            </a:r>
            <a:r>
              <a:rPr lang="he-IL" dirty="0" smtClean="0"/>
              <a:t>בן אנוש</a:t>
            </a:r>
            <a:r>
              <a:rPr lang="cs-CZ" dirty="0" smtClean="0"/>
              <a:t>)</a:t>
            </a:r>
          </a:p>
          <a:p>
            <a:r>
              <a:rPr lang="cs-CZ" dirty="0" smtClean="0"/>
              <a:t>Lidský rod – min </a:t>
            </a:r>
            <a:r>
              <a:rPr lang="cs-CZ" dirty="0" err="1" smtClean="0"/>
              <a:t>adam</a:t>
            </a:r>
            <a:r>
              <a:rPr lang="cs-CZ" dirty="0" smtClean="0"/>
              <a:t> (</a:t>
            </a:r>
            <a:r>
              <a:rPr lang="he-IL" dirty="0" smtClean="0"/>
              <a:t>מין אדם</a:t>
            </a:r>
            <a:r>
              <a:rPr lang="cs-CZ" dirty="0" smtClean="0"/>
              <a:t>)</a:t>
            </a:r>
          </a:p>
          <a:p>
            <a:r>
              <a:rPr lang="cs-CZ" dirty="0" smtClean="0"/>
              <a:t>Ger </a:t>
            </a:r>
            <a:r>
              <a:rPr lang="cs-CZ" dirty="0" err="1" smtClean="0"/>
              <a:t>cedek</a:t>
            </a:r>
            <a:r>
              <a:rPr lang="cs-CZ" dirty="0" smtClean="0"/>
              <a:t> – proselyta (</a:t>
            </a:r>
            <a:r>
              <a:rPr lang="he-IL" dirty="0" smtClean="0"/>
              <a:t>גר צדק</a:t>
            </a:r>
            <a:r>
              <a:rPr lang="cs-CZ" dirty="0" smtClean="0"/>
              <a:t>)</a:t>
            </a:r>
          </a:p>
          <a:p>
            <a:r>
              <a:rPr lang="cs-CZ" dirty="0"/>
              <a:t>Ger </a:t>
            </a:r>
            <a:r>
              <a:rPr lang="cs-CZ" dirty="0" err="1"/>
              <a:t>tošav</a:t>
            </a:r>
            <a:r>
              <a:rPr lang="cs-CZ" dirty="0"/>
              <a:t> (</a:t>
            </a:r>
            <a:r>
              <a:rPr lang="he-IL" dirty="0"/>
              <a:t>גר תושב</a:t>
            </a:r>
            <a:r>
              <a:rPr lang="cs-CZ" dirty="0"/>
              <a:t>)</a:t>
            </a:r>
          </a:p>
          <a:p>
            <a:r>
              <a:rPr lang="cs-CZ" dirty="0" smtClean="0"/>
              <a:t>Ostatní národy – </a:t>
            </a:r>
            <a:r>
              <a:rPr lang="cs-CZ" dirty="0" err="1" smtClean="0"/>
              <a:t>umot</a:t>
            </a:r>
            <a:r>
              <a:rPr lang="cs-CZ" dirty="0" smtClean="0"/>
              <a:t> ha-</a:t>
            </a:r>
            <a:r>
              <a:rPr lang="cs-CZ" dirty="0" err="1" smtClean="0"/>
              <a:t>arec</a:t>
            </a:r>
            <a:r>
              <a:rPr lang="cs-CZ" dirty="0" smtClean="0"/>
              <a:t> (</a:t>
            </a:r>
            <a:r>
              <a:rPr lang="he-IL" dirty="0" smtClean="0"/>
              <a:t>אומות הארץ</a:t>
            </a:r>
            <a:r>
              <a:rPr lang="cs-CZ" dirty="0" smtClean="0"/>
              <a:t>)</a:t>
            </a:r>
          </a:p>
          <a:p>
            <a:r>
              <a:rPr lang="cs-CZ" dirty="0" smtClean="0"/>
              <a:t>Nežidé – </a:t>
            </a:r>
            <a:r>
              <a:rPr lang="cs-CZ" dirty="0" err="1" smtClean="0"/>
              <a:t>nochrim</a:t>
            </a:r>
            <a:r>
              <a:rPr lang="cs-CZ" dirty="0" smtClean="0"/>
              <a:t> (</a:t>
            </a:r>
            <a:r>
              <a:rPr lang="he-IL" dirty="0" smtClean="0"/>
              <a:t>נוכרים</a:t>
            </a:r>
            <a:r>
              <a:rPr lang="cs-CZ" dirty="0" smtClean="0"/>
              <a:t>)</a:t>
            </a:r>
          </a:p>
          <a:p>
            <a:r>
              <a:rPr lang="cs-CZ" dirty="0" smtClean="0"/>
              <a:t>Nežid – </a:t>
            </a:r>
            <a:r>
              <a:rPr lang="cs-CZ" dirty="0" err="1" smtClean="0"/>
              <a:t>goj</a:t>
            </a:r>
            <a:r>
              <a:rPr lang="cs-CZ" dirty="0" smtClean="0"/>
              <a:t> (</a:t>
            </a:r>
            <a:r>
              <a:rPr lang="he-IL" dirty="0" smtClean="0"/>
              <a:t>גוי</a:t>
            </a:r>
            <a:r>
              <a:rPr lang="cs-CZ" dirty="0" smtClean="0"/>
              <a:t>)</a:t>
            </a:r>
          </a:p>
          <a:p>
            <a:r>
              <a:rPr lang="cs-CZ" dirty="0" smtClean="0"/>
              <a:t>Modloslužebníci – </a:t>
            </a:r>
            <a:r>
              <a:rPr lang="cs-CZ" dirty="0" err="1" smtClean="0"/>
              <a:t>ovdej</a:t>
            </a:r>
            <a:r>
              <a:rPr lang="cs-CZ" dirty="0" smtClean="0"/>
              <a:t> </a:t>
            </a:r>
            <a:r>
              <a:rPr lang="cs-CZ" dirty="0" err="1" smtClean="0"/>
              <a:t>avoda</a:t>
            </a:r>
            <a:r>
              <a:rPr lang="cs-CZ" dirty="0" smtClean="0"/>
              <a:t> </a:t>
            </a:r>
            <a:r>
              <a:rPr lang="cs-CZ" dirty="0" err="1" smtClean="0"/>
              <a:t>zara</a:t>
            </a:r>
            <a:r>
              <a:rPr lang="cs-CZ" dirty="0" smtClean="0"/>
              <a:t> (</a:t>
            </a:r>
            <a:r>
              <a:rPr lang="he-IL" dirty="0" smtClean="0"/>
              <a:t>עובדי עבודה זרה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Akum</a:t>
            </a:r>
            <a:r>
              <a:rPr lang="cs-CZ" dirty="0" smtClean="0"/>
              <a:t> (</a:t>
            </a:r>
            <a:r>
              <a:rPr lang="he-IL" dirty="0" smtClean="0"/>
              <a:t>עובדי כוכבים ומזלות – עכו"ם, עכומ"ז</a:t>
            </a:r>
            <a:r>
              <a:rPr lang="cs-CZ" dirty="0" smtClean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2884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Bůh - terminologie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Bůh – </a:t>
            </a:r>
            <a:r>
              <a:rPr lang="cs-CZ" dirty="0" err="1" smtClean="0"/>
              <a:t>Elohim</a:t>
            </a:r>
            <a:r>
              <a:rPr lang="cs-CZ" dirty="0" smtClean="0"/>
              <a:t> (</a:t>
            </a:r>
            <a:r>
              <a:rPr lang="he-IL" dirty="0" smtClean="0"/>
              <a:t>אלהים</a:t>
            </a:r>
            <a:r>
              <a:rPr lang="cs-CZ" dirty="0" smtClean="0"/>
              <a:t>), El (</a:t>
            </a:r>
            <a:r>
              <a:rPr lang="he-IL" dirty="0" smtClean="0"/>
              <a:t>אל</a:t>
            </a:r>
            <a:r>
              <a:rPr lang="cs-CZ" dirty="0" smtClean="0"/>
              <a:t>)</a:t>
            </a:r>
          </a:p>
          <a:p>
            <a:r>
              <a:rPr lang="cs-CZ" dirty="0" smtClean="0"/>
              <a:t>Hospodin – </a:t>
            </a:r>
            <a:r>
              <a:rPr lang="cs-CZ" dirty="0" err="1" smtClean="0"/>
              <a:t>Tetragram</a:t>
            </a:r>
            <a:r>
              <a:rPr lang="cs-CZ" dirty="0" smtClean="0"/>
              <a:t> (</a:t>
            </a:r>
            <a:r>
              <a:rPr lang="he-IL" dirty="0" smtClean="0"/>
              <a:t>יהוה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Šadaj</a:t>
            </a:r>
            <a:r>
              <a:rPr lang="cs-CZ" dirty="0" smtClean="0"/>
              <a:t> (</a:t>
            </a:r>
            <a:r>
              <a:rPr lang="he-IL" dirty="0" smtClean="0"/>
              <a:t>שדי</a:t>
            </a:r>
            <a:r>
              <a:rPr lang="cs-CZ" dirty="0" smtClean="0"/>
              <a:t>)</a:t>
            </a:r>
          </a:p>
          <a:p>
            <a:r>
              <a:rPr lang="cs-CZ" dirty="0" smtClean="0"/>
              <a:t>Ha-</a:t>
            </a:r>
            <a:r>
              <a:rPr lang="cs-CZ" dirty="0" err="1" smtClean="0"/>
              <a:t>Šem</a:t>
            </a:r>
            <a:r>
              <a:rPr lang="cs-CZ" dirty="0" smtClean="0"/>
              <a:t> (</a:t>
            </a:r>
            <a:r>
              <a:rPr lang="he-IL" dirty="0" smtClean="0"/>
              <a:t>ה'</a:t>
            </a:r>
            <a:r>
              <a:rPr lang="cs-CZ" dirty="0" smtClean="0"/>
              <a:t>)</a:t>
            </a:r>
          </a:p>
          <a:p>
            <a:r>
              <a:rPr lang="cs-CZ" dirty="0" smtClean="0"/>
              <a:t>Ortografické tabuizace: </a:t>
            </a:r>
            <a:r>
              <a:rPr lang="he-IL" dirty="0" smtClean="0"/>
              <a:t>אלדים, י"י, ידוד, הקב"ה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592" y="2188892"/>
            <a:ext cx="2357005" cy="36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48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761366" cy="1303867"/>
          </a:xfrm>
        </p:spPr>
        <p:txBody>
          <a:bodyPr>
            <a:noAutofit/>
          </a:bodyPr>
          <a:lstStyle/>
          <a:p>
            <a:pPr algn="l"/>
            <a:r>
              <a:rPr lang="cs-CZ" sz="2800" dirty="0" err="1" smtClean="0"/>
              <a:t>Šmuel</a:t>
            </a:r>
            <a:r>
              <a:rPr lang="cs-CZ" sz="2800" dirty="0" smtClean="0"/>
              <a:t> </a:t>
            </a:r>
            <a:r>
              <a:rPr lang="cs-CZ" sz="2800" dirty="0" err="1" smtClean="0"/>
              <a:t>Šmelke</a:t>
            </a:r>
            <a:r>
              <a:rPr lang="cs-CZ" sz="2800" dirty="0" smtClean="0"/>
              <a:t> ben </a:t>
            </a:r>
            <a:r>
              <a:rPr lang="cs-CZ" sz="2800" dirty="0" err="1" smtClean="0"/>
              <a:t>akiva</a:t>
            </a:r>
            <a:r>
              <a:rPr lang="cs-CZ" sz="2800" dirty="0" smtClean="0"/>
              <a:t> </a:t>
            </a:r>
            <a:r>
              <a:rPr lang="cs-CZ" sz="2800" dirty="0" err="1" smtClean="0"/>
              <a:t>Horowitz</a:t>
            </a:r>
            <a:r>
              <a:rPr lang="cs-CZ" sz="2800" dirty="0" smtClean="0"/>
              <a:t>, </a:t>
            </a:r>
            <a:r>
              <a:rPr lang="cs-CZ" sz="2800" dirty="0" err="1" smtClean="0"/>
              <a:t>Šfa</a:t>
            </a:r>
            <a:r>
              <a:rPr lang="cs-CZ" sz="2800" dirty="0" smtClean="0"/>
              <a:t> </a:t>
            </a:r>
            <a:r>
              <a:rPr lang="cs-CZ" sz="2800" dirty="0" err="1" smtClean="0"/>
              <a:t>tal</a:t>
            </a:r>
            <a:r>
              <a:rPr lang="cs-CZ" sz="2800" dirty="0" smtClean="0"/>
              <a:t> (</a:t>
            </a:r>
            <a:r>
              <a:rPr lang="he-IL" sz="2800" dirty="0" smtClean="0"/>
              <a:t>שפע טל</a:t>
            </a:r>
            <a:r>
              <a:rPr lang="cs-CZ" sz="2800" dirty="0" smtClean="0"/>
              <a:t>), </a:t>
            </a:r>
            <a:r>
              <a:rPr lang="cs-CZ" sz="2800" dirty="0" err="1" smtClean="0"/>
              <a:t>Hanau</a:t>
            </a:r>
            <a:r>
              <a:rPr lang="cs-CZ" sz="2800" dirty="0" smtClean="0"/>
              <a:t> 1612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266" y="982132"/>
            <a:ext cx="5782676" cy="4911674"/>
          </a:xfrm>
        </p:spPr>
      </p:pic>
    </p:spTree>
    <p:extLst>
      <p:ext uri="{BB962C8B-B14F-4D97-AF65-F5344CB8AC3E}">
        <p14:creationId xmlns:p14="http://schemas.microsoft.com/office/powerpoint/2010/main" val="633081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7488" y="1569110"/>
            <a:ext cx="4958029" cy="37185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08" y="949356"/>
            <a:ext cx="5691612" cy="426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6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06" y="1229007"/>
            <a:ext cx="5827414" cy="437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12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Bůh rabínského judaismu - Desatero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Dekalog – Desatero - </a:t>
            </a:r>
            <a:r>
              <a:rPr lang="cs-CZ" dirty="0" err="1" smtClean="0">
                <a:cs typeface="Times New Roman" panose="02020603050405020304" pitchFamily="18" charset="0"/>
              </a:rPr>
              <a:t>ʿAśeret</a:t>
            </a:r>
            <a:r>
              <a:rPr lang="cs-CZ" dirty="0" smtClean="0">
                <a:cs typeface="Times New Roman" panose="02020603050405020304" pitchFamily="18" charset="0"/>
              </a:rPr>
              <a:t> ha-</a:t>
            </a:r>
            <a:r>
              <a:rPr lang="cs-CZ" dirty="0" err="1" smtClean="0">
                <a:cs typeface="Times New Roman" panose="02020603050405020304" pitchFamily="18" charset="0"/>
              </a:rPr>
              <a:t>dibrot</a:t>
            </a:r>
            <a:r>
              <a:rPr lang="cs-CZ" dirty="0" smtClean="0">
                <a:cs typeface="Times New Roman" panose="02020603050405020304" pitchFamily="18" charset="0"/>
              </a:rPr>
              <a:t> (</a:t>
            </a:r>
            <a:r>
              <a:rPr lang="he-IL" dirty="0" smtClean="0">
                <a:cs typeface="Times New Roman" panose="02020603050405020304" pitchFamily="18" charset="0"/>
              </a:rPr>
              <a:t>עשרת הדברות</a:t>
            </a:r>
            <a:r>
              <a:rPr lang="cs-CZ" dirty="0" smtClean="0">
                <a:cs typeface="Times New Roman" panose="02020603050405020304" pitchFamily="18" charset="0"/>
              </a:rPr>
              <a:t>): </a:t>
            </a:r>
          </a:p>
          <a:p>
            <a:pPr marL="0" indent="0">
              <a:buNone/>
            </a:pPr>
            <a:r>
              <a:rPr lang="cs-CZ" dirty="0">
                <a:cs typeface="Times New Roman" panose="02020603050405020304" pitchFamily="18" charset="0"/>
              </a:rPr>
              <a:t>	</a:t>
            </a:r>
            <a:r>
              <a:rPr lang="cs-CZ" dirty="0" smtClean="0">
                <a:cs typeface="Times New Roman" panose="02020603050405020304" pitchFamily="18" charset="0"/>
              </a:rPr>
              <a:t>Ex 20,2-17 a </a:t>
            </a:r>
            <a:r>
              <a:rPr lang="cs-CZ" dirty="0" err="1" smtClean="0">
                <a:cs typeface="Times New Roman" panose="02020603050405020304" pitchFamily="18" charset="0"/>
              </a:rPr>
              <a:t>Dt</a:t>
            </a:r>
            <a:r>
              <a:rPr lang="cs-CZ" dirty="0" smtClean="0">
                <a:cs typeface="Times New Roman" panose="02020603050405020304" pitchFamily="18" charset="0"/>
              </a:rPr>
              <a:t> 5,6-21</a:t>
            </a:r>
          </a:p>
          <a:p>
            <a:r>
              <a:rPr lang="cs-CZ" dirty="0" smtClean="0"/>
              <a:t>Já jsem Hospodin, tvůj Bůh; já jsem tě vyvedl z egyptské země, z domu otroctví.</a:t>
            </a:r>
          </a:p>
          <a:p>
            <a:r>
              <a:rPr lang="cs-CZ" dirty="0"/>
              <a:t>Nebudeš mít jiného boha mimo mne. </a:t>
            </a:r>
            <a:endParaRPr lang="cs-CZ" dirty="0" smtClean="0"/>
          </a:p>
          <a:p>
            <a:r>
              <a:rPr lang="cs-CZ" dirty="0"/>
              <a:t>Nezobrazíš si Boha zpodobením ničeho, co je nahoře na nebi, dole na zemi nebo ve vodách pod zemí. </a:t>
            </a:r>
          </a:p>
        </p:txBody>
      </p:sp>
    </p:spTree>
    <p:extLst>
      <p:ext uri="{BB962C8B-B14F-4D97-AF65-F5344CB8AC3E}">
        <p14:creationId xmlns:p14="http://schemas.microsoft.com/office/powerpoint/2010/main" val="3987586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Desatero 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Nebudeš se ničemu takovému klanět ani tomu sloužit. Já jsem Hospodin, tvůj Bůh, Bůh žárlivě milující . Stíhám vinu otců na synech do třetího i čtvrtého pokolení těch, kteří mě nenávidí, ale prokazuji milosrdenství tisícům </a:t>
            </a:r>
            <a:r>
              <a:rPr lang="cs-CZ" dirty="0" smtClean="0"/>
              <a:t>pokolení </a:t>
            </a:r>
            <a:r>
              <a:rPr lang="cs-CZ" dirty="0"/>
              <a:t>těch, kteří mě milují a má přikázání zachovávají. </a:t>
            </a:r>
            <a:endParaRPr lang="cs-CZ" dirty="0" smtClean="0"/>
          </a:p>
          <a:p>
            <a:r>
              <a:rPr lang="cs-CZ" dirty="0"/>
              <a:t>Nezneužiješ jména Hospodina, svého Boha. Hospodin nenechá bez trestu toho, kdo by jeho jména zneužíval.</a:t>
            </a:r>
          </a:p>
        </p:txBody>
      </p:sp>
    </p:spTree>
    <p:extLst>
      <p:ext uri="{BB962C8B-B14F-4D97-AF65-F5344CB8AC3E}">
        <p14:creationId xmlns:p14="http://schemas.microsoft.com/office/powerpoint/2010/main" val="1759678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Desky Desatera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8" y="2516046"/>
            <a:ext cx="3810000" cy="28575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46" y="2516046"/>
            <a:ext cx="4728954" cy="308935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724" y="2916096"/>
            <a:ext cx="22479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92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497" y="2417275"/>
            <a:ext cx="4541822" cy="340636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Španělská synagoga v Praze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900" y="2512196"/>
            <a:ext cx="3849698" cy="2883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3" t="9500" r="17569" b="9571"/>
          <a:stretch/>
        </p:blipFill>
        <p:spPr>
          <a:xfrm>
            <a:off x="1295402" y="2417275"/>
            <a:ext cx="2813958" cy="2661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1953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Modlitba </a:t>
            </a:r>
            <a:r>
              <a:rPr lang="cs-CZ" dirty="0" err="1" smtClean="0"/>
              <a:t>Šma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Šma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ʿ</a:t>
            </a:r>
            <a:r>
              <a:rPr lang="cs-CZ" dirty="0" smtClean="0"/>
              <a:t> (</a:t>
            </a:r>
            <a:r>
              <a:rPr lang="he-IL" dirty="0" smtClean="0"/>
              <a:t>שמע ישראל</a:t>
            </a:r>
            <a:r>
              <a:rPr lang="cs-CZ" dirty="0" smtClean="0"/>
              <a:t>) – „Slyš, Izraeli“: </a:t>
            </a:r>
            <a:r>
              <a:rPr lang="cs-CZ" dirty="0" err="1" smtClean="0"/>
              <a:t>Dt</a:t>
            </a:r>
            <a:r>
              <a:rPr lang="cs-CZ" dirty="0" smtClean="0"/>
              <a:t> 6,4-9, </a:t>
            </a:r>
            <a:r>
              <a:rPr lang="cs-CZ" dirty="0" err="1" smtClean="0"/>
              <a:t>Dt</a:t>
            </a:r>
            <a:r>
              <a:rPr lang="cs-CZ" dirty="0" smtClean="0"/>
              <a:t> 11,13-24 a Nu 15,37-41</a:t>
            </a:r>
          </a:p>
          <a:p>
            <a:r>
              <a:rPr lang="cs-CZ" dirty="0" smtClean="0"/>
              <a:t>Modlitební řemínky – </a:t>
            </a:r>
            <a:r>
              <a:rPr lang="cs-CZ" dirty="0" err="1" smtClean="0"/>
              <a:t>tfilin</a:t>
            </a:r>
            <a:r>
              <a:rPr lang="cs-CZ" dirty="0" smtClean="0"/>
              <a:t> (</a:t>
            </a:r>
            <a:r>
              <a:rPr lang="he-IL" dirty="0" smtClean="0"/>
              <a:t>תפילין</a:t>
            </a:r>
            <a:r>
              <a:rPr lang="cs-CZ" dirty="0" smtClean="0"/>
              <a:t>): </a:t>
            </a:r>
            <a:r>
              <a:rPr lang="cs-CZ" dirty="0" err="1" smtClean="0"/>
              <a:t>tfilin</a:t>
            </a:r>
            <a:r>
              <a:rPr lang="cs-CZ" dirty="0" smtClean="0"/>
              <a:t> šel </a:t>
            </a:r>
            <a:r>
              <a:rPr lang="cs-CZ" dirty="0" err="1" smtClean="0"/>
              <a:t>roš</a:t>
            </a:r>
            <a:r>
              <a:rPr lang="cs-CZ" dirty="0" smtClean="0"/>
              <a:t> (</a:t>
            </a:r>
            <a:r>
              <a:rPr lang="he-IL" dirty="0" smtClean="0"/>
              <a:t>ת' של ראש</a:t>
            </a:r>
            <a:r>
              <a:rPr lang="cs-CZ" dirty="0" smtClean="0"/>
              <a:t>) a </a:t>
            </a:r>
            <a:r>
              <a:rPr lang="cs-CZ" dirty="0" err="1" smtClean="0"/>
              <a:t>tfilin</a:t>
            </a:r>
            <a:r>
              <a:rPr lang="cs-CZ" dirty="0" smtClean="0"/>
              <a:t> šel </a:t>
            </a:r>
            <a:r>
              <a:rPr lang="cs-CZ" dirty="0" err="1" smtClean="0"/>
              <a:t>jad</a:t>
            </a:r>
            <a:r>
              <a:rPr lang="cs-CZ" dirty="0" smtClean="0"/>
              <a:t>  (</a:t>
            </a:r>
            <a:r>
              <a:rPr lang="he-IL" dirty="0" smtClean="0"/>
              <a:t>ת' של יד</a:t>
            </a:r>
            <a:r>
              <a:rPr lang="cs-CZ" dirty="0" smtClean="0"/>
              <a:t>).</a:t>
            </a:r>
          </a:p>
          <a:p>
            <a:r>
              <a:rPr lang="cs-CZ" dirty="0" smtClean="0"/>
              <a:t>Modlitební plášť – talit/talis (</a:t>
            </a:r>
            <a:r>
              <a:rPr lang="he-IL" dirty="0" smtClean="0"/>
              <a:t>טלית</a:t>
            </a:r>
            <a:r>
              <a:rPr lang="cs-CZ" dirty="0" smtClean="0"/>
              <a:t>): talit </a:t>
            </a:r>
            <a:r>
              <a:rPr lang="cs-CZ" dirty="0" err="1" smtClean="0"/>
              <a:t>gadol</a:t>
            </a:r>
            <a:r>
              <a:rPr lang="cs-CZ" dirty="0" smtClean="0"/>
              <a:t> (</a:t>
            </a:r>
            <a:r>
              <a:rPr lang="he-IL" dirty="0" smtClean="0"/>
              <a:t>ט' גדול</a:t>
            </a:r>
            <a:r>
              <a:rPr lang="cs-CZ" dirty="0" smtClean="0"/>
              <a:t>) a talit katan (</a:t>
            </a:r>
            <a:r>
              <a:rPr lang="he-IL" dirty="0" smtClean="0"/>
              <a:t>ט' קטן</a:t>
            </a:r>
            <a:r>
              <a:rPr lang="cs-CZ" dirty="0" smtClean="0"/>
              <a:t>), také </a:t>
            </a:r>
            <a:r>
              <a:rPr lang="cs-CZ" dirty="0" err="1" smtClean="0"/>
              <a:t>arba</a:t>
            </a:r>
            <a:r>
              <a:rPr lang="cs-CZ" dirty="0" smtClean="0"/>
              <a:t> </a:t>
            </a:r>
            <a:r>
              <a:rPr lang="cs-CZ" dirty="0" err="1" smtClean="0"/>
              <a:t>kanfot</a:t>
            </a:r>
            <a:r>
              <a:rPr lang="cs-CZ" dirty="0" smtClean="0"/>
              <a:t> (</a:t>
            </a:r>
            <a:r>
              <a:rPr lang="he-IL" dirty="0" smtClean="0"/>
              <a:t>ארבע כנפות</a:t>
            </a:r>
            <a:r>
              <a:rPr lang="cs-CZ" dirty="0" smtClean="0"/>
              <a:t>) – „čtyři rohy“.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7800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895" y="1178963"/>
            <a:ext cx="3094703" cy="464205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748" y="2956789"/>
            <a:ext cx="4218594" cy="28642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01" y="972492"/>
            <a:ext cx="3972300" cy="262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73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810" y="1458111"/>
            <a:ext cx="4055952" cy="4055952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25" y="2598482"/>
            <a:ext cx="4375080" cy="29155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651750"/>
              </p:ext>
            </p:extLst>
          </p:nvPr>
        </p:nvGraphicFramePr>
        <p:xfrm>
          <a:off x="92075" y="92075"/>
          <a:ext cx="873125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Objekt prostředí balíčkovače" showAsIcon="1" r:id="rId5" imgW="873360" imgH="547920" progId="Package">
                  <p:embed/>
                </p:oleObj>
              </mc:Choice>
              <mc:Fallback>
                <p:oleObj name="Objekt prostředí balíčkovače" showAsIcon="1" r:id="rId5" imgW="873360" imgH="5479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873125" cy="547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6972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dirty="0" err="1" smtClean="0"/>
              <a:t>Ptil</a:t>
            </a:r>
            <a:r>
              <a:rPr lang="cs-CZ" sz="3600" dirty="0" smtClean="0"/>
              <a:t> </a:t>
            </a:r>
            <a:r>
              <a:rPr lang="cs-CZ" sz="3600" dirty="0" err="1" smtClean="0"/>
              <a:t>tchelet</a:t>
            </a:r>
            <a:r>
              <a:rPr lang="cs-CZ" sz="3600" dirty="0" smtClean="0"/>
              <a:t> (</a:t>
            </a:r>
            <a:r>
              <a:rPr lang="he-IL" sz="3600" dirty="0" smtClean="0"/>
              <a:t>פתיל תכלת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187" y="1267486"/>
            <a:ext cx="4526372" cy="4526372"/>
          </a:xfrm>
        </p:spPr>
      </p:pic>
      <p:sp>
        <p:nvSpPr>
          <p:cNvPr id="5" name="Obdélník 4"/>
          <p:cNvSpPr/>
          <p:nvPr/>
        </p:nvSpPr>
        <p:spPr>
          <a:xfrm>
            <a:off x="1295401" y="2553077"/>
            <a:ext cx="3828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https://www.tekhelet.com/he/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07" y="1471020"/>
            <a:ext cx="2311854" cy="4712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43" y="3377924"/>
            <a:ext cx="3587529" cy="23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369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481</TotalTime>
  <Words>375</Words>
  <Application>Microsoft Office PowerPoint</Application>
  <PresentationFormat>Širokoúhlá obrazovka</PresentationFormat>
  <Paragraphs>43</Paragraphs>
  <Slides>15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Garamond</vt:lpstr>
      <vt:lpstr>Times New Roman</vt:lpstr>
      <vt:lpstr>Organika</vt:lpstr>
      <vt:lpstr>Objekt prostředí balíčkovače</vt:lpstr>
      <vt:lpstr>Základní koncepty rabínského judaismu 3</vt:lpstr>
      <vt:lpstr>Bůh rabínského judaismu - Desatero</vt:lpstr>
      <vt:lpstr>Desatero 2</vt:lpstr>
      <vt:lpstr>Desky Desatera</vt:lpstr>
      <vt:lpstr>Španělská synagoga v Praze</vt:lpstr>
      <vt:lpstr>Modlitba Šma</vt:lpstr>
      <vt:lpstr>Prezentace aplikace PowerPoint</vt:lpstr>
      <vt:lpstr>Prezentace aplikace PowerPoint</vt:lpstr>
      <vt:lpstr>Ptil tchelet (פתיל תכלת)</vt:lpstr>
      <vt:lpstr>http://www.kaduri.net/?CategoryID=517&amp;ArticleID=3306 </vt:lpstr>
      <vt:lpstr>Člověk a člověk židovský</vt:lpstr>
      <vt:lpstr>Bůh - terminologie</vt:lpstr>
      <vt:lpstr>Šmuel Šmelke ben akiva Horowitz, Šfa tal (שפע טל), Hanau 1612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Jews in the Bohemian Lands: An Outline</dc:title>
  <dc:creator>Sládek, Pavel</dc:creator>
  <cp:lastModifiedBy>Sládek, Pavel</cp:lastModifiedBy>
  <cp:revision>52</cp:revision>
  <dcterms:created xsi:type="dcterms:W3CDTF">2020-01-18T08:40:28Z</dcterms:created>
  <dcterms:modified xsi:type="dcterms:W3CDTF">2020-03-21T13:32:08Z</dcterms:modified>
</cp:coreProperties>
</file>