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8"/>
  </p:notesMasterIdLst>
  <p:handoutMasterIdLst>
    <p:handoutMasterId r:id="rId29"/>
  </p:handoutMasterIdLst>
  <p:sldIdLst>
    <p:sldId id="264" r:id="rId5"/>
    <p:sldId id="285" r:id="rId6"/>
    <p:sldId id="284" r:id="rId7"/>
    <p:sldId id="276" r:id="rId8"/>
    <p:sldId id="281" r:id="rId9"/>
    <p:sldId id="282" r:id="rId10"/>
    <p:sldId id="266" r:id="rId11"/>
    <p:sldId id="302" r:id="rId12"/>
    <p:sldId id="305" r:id="rId13"/>
    <p:sldId id="306" r:id="rId14"/>
    <p:sldId id="298" r:id="rId15"/>
    <p:sldId id="303" r:id="rId16"/>
    <p:sldId id="299" r:id="rId17"/>
    <p:sldId id="300" r:id="rId18"/>
    <p:sldId id="291" r:id="rId19"/>
    <p:sldId id="290" r:id="rId20"/>
    <p:sldId id="294" r:id="rId21"/>
    <p:sldId id="295" r:id="rId22"/>
    <p:sldId id="283" r:id="rId23"/>
    <p:sldId id="293" r:id="rId24"/>
    <p:sldId id="304" r:id="rId25"/>
    <p:sldId id="301" r:id="rId26"/>
    <p:sldId id="289" r:id="rId27"/>
  </p:sldIdLst>
  <p:sldSz cx="12188825" cy="6858000"/>
  <p:notesSz cx="6858000" cy="9144000"/>
  <p:defaultTextStyle>
    <a:defPPr rtl="0">
      <a:defRPr lang="cs-cz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howGuides="1">
      <p:cViewPr varScale="1">
        <p:scale>
          <a:sx n="82" d="100"/>
          <a:sy n="82" d="100"/>
        </p:scale>
        <p:origin x="720" y="72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2802" y="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2C34602F-3339-4A0E-AA0D-AA2DA921D5A0}" type="datetime1">
              <a:rPr lang="cs-CZ" smtClean="0">
                <a:solidFill>
                  <a:schemeClr val="tx2"/>
                </a:solidFill>
              </a:rPr>
              <a:t>05.11.2025</a:t>
            </a:fld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CFD77566-CD65-4859-9FA1-43956DC85B8C}" type="slidenum">
              <a:rPr lang="cs-CZ" smtClean="0">
                <a:solidFill>
                  <a:schemeClr val="tx2"/>
                </a:solidFill>
              </a:rPr>
              <a:pPr algn="r" rtl="0"/>
              <a:t>‹#›</a:t>
            </a:fld>
            <a:endParaRPr lang="cs-CZ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>
                <a:solidFill>
                  <a:schemeClr val="tx2"/>
                </a:solidFill>
              </a:defRPr>
            </a:lvl1pPr>
          </a:lstStyle>
          <a:p>
            <a:fld id="{CD88E919-D898-4855-B8B4-A49ACED4EA41}" type="datetime1">
              <a:rPr lang="cs-CZ" smtClean="0"/>
              <a:pPr/>
              <a:t>05.11.2025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1410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05439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5886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 rtlCol="0">
            <a:normAutofit/>
          </a:bodyPr>
          <a:lstStyle>
            <a:lvl1pPr algn="l" rtl="0">
              <a:lnSpc>
                <a:spcPct val="90000"/>
              </a:lnSpc>
              <a:defRPr sz="5400" cap="none" baseline="0"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cs-CZ"/>
              <a:t>Kliknutím můžete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D34C125-697B-4DD5-8970-E335CEB95B3E}" type="datetime1">
              <a:rPr lang="cs-CZ" smtClean="0"/>
              <a:pPr/>
              <a:t>05.11.2025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1117309" y="274638"/>
            <a:ext cx="8532178" cy="5897561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462C969-A9D3-4701-9D6C-99CE49BBA082}" type="datetime1">
              <a:rPr lang="cs-CZ" smtClean="0"/>
              <a:pPr/>
              <a:t>05.11.2025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 rtl="0">
              <a:defRPr/>
            </a:lvl1pPr>
            <a:lvl5pPr algn="l" rtl="0">
              <a:defRPr/>
            </a:lvl5pPr>
            <a:lvl6pPr algn="l" rtl="0">
              <a:defRPr/>
            </a:lvl6pPr>
            <a:lvl7pPr algn="l" rtl="0">
              <a:defRPr baseline="0"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67340E1-BF88-4310-8568-E9F8381A48D4}" type="datetime1">
              <a:rPr lang="cs-CZ" smtClean="0"/>
              <a:pPr/>
              <a:t>05.11.2025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A60BA0E-20D0-4E7C-B286-26C960A6788F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rtlCol="0" anchor="t">
            <a:normAutofit/>
          </a:bodyPr>
          <a:lstStyle>
            <a:lvl1pPr algn="l" rtl="0">
              <a:defRPr sz="5400" b="0" cap="none" baseline="0"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12589" y="3124200"/>
            <a:ext cx="7008574" cy="1296987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 algn="l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l" rtl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117309" y="1701800"/>
            <a:ext cx="4977104" cy="4470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6297559" y="1701800"/>
            <a:ext cx="4977104" cy="4470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D437D4F-ECE9-4981-A371-4B910D36769F}" type="datetime1">
              <a:rPr lang="cs-CZ" smtClean="0"/>
              <a:pPr/>
              <a:t>05.11.2025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1121372" y="1608836"/>
            <a:ext cx="4973041" cy="512064"/>
          </a:xfrm>
        </p:spPr>
        <p:txBody>
          <a:bodyPr rtlCol="0" anchor="b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1117309" y="2209800"/>
            <a:ext cx="4977104" cy="3962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301622" y="1608836"/>
            <a:ext cx="4973041" cy="512064"/>
          </a:xfrm>
        </p:spPr>
        <p:txBody>
          <a:bodyPr rtlCol="0" anchor="b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 hasCustomPrompt="1"/>
          </p:nvPr>
        </p:nvSpPr>
        <p:spPr>
          <a:xfrm>
            <a:off x="6297559" y="2209800"/>
            <a:ext cx="4977104" cy="3962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26A3AEE-21EA-49A5-9BC0-4C051EBE3D81}" type="datetime1">
              <a:rPr lang="cs-CZ" smtClean="0"/>
              <a:pPr/>
              <a:t>05.11.2025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2493FBA-751B-49DB-B5B3-1B2194725DD1}" type="datetime1">
              <a:rPr lang="cs-CZ" smtClean="0"/>
              <a:pPr/>
              <a:t>05.11.2025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33B2AB9-7695-4EE9-A8FD-AAA80E361985}" type="datetime1">
              <a:rPr lang="cs-CZ" smtClean="0"/>
              <a:pPr/>
              <a:t>05.11.2025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rtlCol="0" anchor="b">
            <a:normAutofit/>
          </a:bodyPr>
          <a:lstStyle>
            <a:lvl1pPr algn="l" rtl="0">
              <a:defRPr sz="2000" b="1"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469236" y="482600"/>
            <a:ext cx="6805427" cy="5892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algn="l" rtl="0">
              <a:defRPr sz="18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/>
            </a:lvl8pPr>
            <a:lvl9pPr algn="l" rtl="0">
              <a:defRPr sz="180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304721" y="4648200"/>
            <a:ext cx="3351927" cy="17272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0A0AD96-6B5A-4186-B341-9B348C9EB365}" type="datetime1">
              <a:rPr lang="cs-CZ" smtClean="0"/>
              <a:pPr/>
              <a:t>05.11.2025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rtlCol="0" anchor="b">
            <a:normAutofit/>
          </a:bodyPr>
          <a:lstStyle>
            <a:lvl1pPr algn="l" rtl="0">
              <a:defRPr sz="2000" b="1"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800"/>
            </a:lvl1pPr>
            <a:lvl2pPr marL="609493" indent="0" algn="l" rtl="0">
              <a:buNone/>
              <a:defRPr sz="3700"/>
            </a:lvl2pPr>
            <a:lvl3pPr marL="1218987" indent="0" algn="l" rtl="0">
              <a:buNone/>
              <a:defRPr sz="3200"/>
            </a:lvl3pPr>
            <a:lvl4pPr marL="1828480" indent="0" algn="l" rtl="0">
              <a:buNone/>
              <a:defRPr sz="2700"/>
            </a:lvl4pPr>
            <a:lvl5pPr marL="2437973" indent="0" algn="l" rtl="0">
              <a:buNone/>
              <a:defRPr sz="2700"/>
            </a:lvl5pPr>
            <a:lvl6pPr marL="3047467" indent="0" algn="l" rtl="0">
              <a:buNone/>
              <a:defRPr sz="2700"/>
            </a:lvl6pPr>
            <a:lvl7pPr marL="3656960" indent="0" algn="l" rtl="0">
              <a:buNone/>
              <a:defRPr sz="2700"/>
            </a:lvl7pPr>
            <a:lvl8pPr marL="4266453" indent="0" algn="l" rtl="0">
              <a:buNone/>
              <a:defRPr sz="2700"/>
            </a:lvl8pPr>
            <a:lvl9pPr marL="4875947" indent="0" algn="l" rtl="0">
              <a:buNone/>
              <a:defRPr sz="2700"/>
            </a:lvl9pPr>
          </a:lstStyle>
          <a:p>
            <a:pPr rtl="0"/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2437765" y="5562600"/>
            <a:ext cx="7313295" cy="8128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71F1ECE-AD0B-4298-833C-44A399FA79BB}" type="datetime1">
              <a:rPr lang="cs-CZ" smtClean="0"/>
              <a:pPr/>
              <a:t>05.11.2025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AE899414-34D5-487B-96CB-3C45BC7F1C1F}" type="datetime1">
              <a:rPr lang="cs-CZ" smtClean="0"/>
              <a:pPr/>
              <a:t>05.11.2025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moluch.ru/archive/92/20490" TargetMode="External"/><Relationship Id="rId7" Type="http://schemas.openxmlformats.org/officeDocument/2006/relationships/hyperlink" Target="file:///C:\Users\START\Downloads\Kulinich_Baronian_Russian_defective_verbs_synchrony_or_dia.pdf" TargetMode="External"/><Relationship Id="rId2" Type="http://schemas.openxmlformats.org/officeDocument/2006/relationships/hyperlink" Target="https://cyberleninka.ru/article/n/spryazhenie-russkogo-glagola-problemy-lingvodidakticheskogo-opisaniya-kategorii-i-model-obucheniya-spryazheniyu-na-urokah-russkogo?ysclid=mh7odnsa6b79940588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pt-online.org/750219?ysclid=mh7pa1dgmw42594365" TargetMode="External"/><Relationship Id="rId5" Type="http://schemas.openxmlformats.org/officeDocument/2006/relationships/hyperlink" Target="https://infourok.ru/statya-k-voprosu-o-glagolnom-spryazhenii-407343.html" TargetMode="External"/><Relationship Id="rId4" Type="http://schemas.openxmlformats.org/officeDocument/2006/relationships/hyperlink" Target="file:///C:\Users\START\Downloads\spryazhenie-russkogo-glagola-problemy-lingvodidakticheskogo-opisaniya-kategorii-i-model-obucheniya-spryazheniyu-na-urokah-russkogo-yazyka-kak-inostrannogo.pdf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006180" y="1498601"/>
            <a:ext cx="7674777" cy="1786383"/>
          </a:xfrm>
        </p:spPr>
        <p:txBody>
          <a:bodyPr rtlCol="0"/>
          <a:lstStyle/>
          <a:p>
            <a:r>
              <a:rPr lang="az-Cyrl-AZ" b="1" dirty="0"/>
              <a:t>Актуальные аспекты спряжения глаголов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2383" y="5445224"/>
            <a:ext cx="7008574" cy="726976"/>
          </a:xfrm>
        </p:spPr>
        <p:txBody>
          <a:bodyPr rtlCol="0"/>
          <a:lstStyle/>
          <a:p>
            <a:r>
              <a:rPr lang="az-Cyrl-AZ" dirty="0"/>
              <a:t>Долежалова Ванда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C9CDB9-22B8-89C6-DFE1-F620FED9D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dirty="0"/>
              <a:t>Дефектные глаголы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4A50F3-4AB4-BBD3-7C01-0D62561E17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309" y="1701800"/>
            <a:ext cx="9441599" cy="4470400"/>
          </a:xfrm>
        </p:spPr>
        <p:txBody>
          <a:bodyPr>
            <a:normAutofit lnSpcReduction="10000"/>
          </a:bodyPr>
          <a:lstStyle/>
          <a:p>
            <a:pPr marL="0" lvl="0" indent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Tx/>
              <a:buFontTx/>
              <a:buChar char="•"/>
            </a:pPr>
            <a:r>
              <a:rPr lang="cs-CZ" altLang="cs-CZ" sz="2000" dirty="0" err="1"/>
              <a:t>Авторы</a:t>
            </a:r>
            <a:r>
              <a:rPr lang="cs-CZ" altLang="cs-CZ" sz="2000" dirty="0"/>
              <a:t> </a:t>
            </a:r>
            <a:r>
              <a:rPr lang="cs-CZ" altLang="cs-CZ" sz="2000" dirty="0" err="1"/>
              <a:t>отмечают</a:t>
            </a:r>
            <a:r>
              <a:rPr lang="cs-CZ" altLang="cs-CZ" sz="2000" dirty="0"/>
              <a:t>, </a:t>
            </a:r>
            <a:r>
              <a:rPr lang="cs-CZ" altLang="cs-CZ" sz="2000" dirty="0" err="1"/>
              <a:t>что</a:t>
            </a:r>
            <a:r>
              <a:rPr lang="cs-CZ" altLang="cs-CZ" sz="2000" dirty="0"/>
              <a:t> у </a:t>
            </a:r>
            <a:r>
              <a:rPr lang="cs-CZ" altLang="cs-CZ" sz="2000" dirty="0" err="1"/>
              <a:t>современных</a:t>
            </a:r>
            <a:r>
              <a:rPr lang="cs-CZ" altLang="cs-CZ" sz="2000" dirty="0"/>
              <a:t> </a:t>
            </a:r>
            <a:r>
              <a:rPr lang="cs-CZ" altLang="cs-CZ" sz="2000" dirty="0" err="1"/>
              <a:t>заимствованных</a:t>
            </a:r>
            <a:r>
              <a:rPr lang="cs-CZ" altLang="cs-CZ" sz="2000" dirty="0"/>
              <a:t> </a:t>
            </a:r>
            <a:r>
              <a:rPr lang="cs-CZ" altLang="cs-CZ" sz="2000" dirty="0" err="1"/>
              <a:t>глаголов</a:t>
            </a:r>
            <a:r>
              <a:rPr lang="cs-CZ" altLang="cs-CZ" sz="2000" dirty="0"/>
              <a:t> (</a:t>
            </a:r>
            <a:r>
              <a:rPr lang="cs-CZ" altLang="cs-CZ" sz="2000" dirty="0" err="1"/>
              <a:t>френдить</a:t>
            </a:r>
            <a:r>
              <a:rPr lang="cs-CZ" altLang="cs-CZ" sz="2000" dirty="0"/>
              <a:t>, </a:t>
            </a:r>
            <a:r>
              <a:rPr lang="cs-CZ" altLang="cs-CZ" sz="2000" dirty="0" err="1"/>
              <a:t>апгрейдить</a:t>
            </a:r>
            <a:r>
              <a:rPr lang="cs-CZ" altLang="cs-CZ" sz="2000" dirty="0"/>
              <a:t>, </a:t>
            </a:r>
            <a:r>
              <a:rPr lang="cs-CZ" altLang="cs-CZ" sz="2000" dirty="0" err="1"/>
              <a:t>фолловить</a:t>
            </a:r>
            <a:r>
              <a:rPr lang="cs-CZ" altLang="cs-CZ" sz="2000" dirty="0"/>
              <a:t>, </a:t>
            </a:r>
            <a:r>
              <a:rPr lang="cs-CZ" altLang="cs-CZ" sz="2000" dirty="0" err="1"/>
              <a:t>лайкать</a:t>
            </a:r>
            <a:r>
              <a:rPr lang="cs-CZ" altLang="cs-CZ" sz="2000" dirty="0"/>
              <a:t>, </a:t>
            </a:r>
            <a:r>
              <a:rPr lang="cs-CZ" altLang="cs-CZ" sz="2000" dirty="0" err="1"/>
              <a:t>сканировать</a:t>
            </a:r>
            <a:r>
              <a:rPr lang="cs-CZ" altLang="cs-CZ" sz="2000" dirty="0"/>
              <a:t>) </a:t>
            </a:r>
            <a:r>
              <a:rPr lang="cs-CZ" altLang="cs-CZ" sz="2000" dirty="0" err="1"/>
              <a:t>носители</a:t>
            </a:r>
            <a:r>
              <a:rPr lang="cs-CZ" altLang="cs-CZ" sz="2000" dirty="0"/>
              <a:t> </a:t>
            </a:r>
            <a:r>
              <a:rPr lang="cs-CZ" altLang="cs-CZ" sz="2000" dirty="0" err="1"/>
              <a:t>колеблются</a:t>
            </a:r>
            <a:r>
              <a:rPr lang="cs-CZ" altLang="cs-CZ" sz="2000" dirty="0"/>
              <a:t> </a:t>
            </a:r>
            <a:r>
              <a:rPr lang="cs-CZ" altLang="cs-CZ" sz="2000" dirty="0" err="1"/>
              <a:t>между</a:t>
            </a:r>
            <a:r>
              <a:rPr lang="cs-CZ" altLang="cs-CZ" sz="2000" dirty="0"/>
              <a:t> </a:t>
            </a:r>
            <a:r>
              <a:rPr lang="cs-CZ" altLang="cs-CZ" sz="2000" b="1" dirty="0"/>
              <a:t>I и II </a:t>
            </a:r>
            <a:r>
              <a:rPr lang="cs-CZ" altLang="cs-CZ" sz="2000" b="1" dirty="0" err="1"/>
              <a:t>спряжением</a:t>
            </a:r>
            <a:r>
              <a:rPr lang="cs-CZ" altLang="cs-CZ" sz="2000" dirty="0"/>
              <a:t>, </a:t>
            </a:r>
            <a:r>
              <a:rPr lang="cs-CZ" altLang="cs-CZ" sz="2000" dirty="0" err="1"/>
              <a:t>но</a:t>
            </a:r>
            <a:r>
              <a:rPr lang="cs-CZ" altLang="cs-CZ" sz="2000" dirty="0"/>
              <a:t> </a:t>
            </a:r>
            <a:r>
              <a:rPr lang="cs-CZ" altLang="cs-CZ" sz="2000" dirty="0" err="1"/>
              <a:t>чаще</a:t>
            </a:r>
            <a:r>
              <a:rPr lang="cs-CZ" altLang="cs-CZ" sz="2000" dirty="0"/>
              <a:t> </a:t>
            </a:r>
            <a:r>
              <a:rPr lang="cs-CZ" altLang="cs-CZ" sz="2000" dirty="0" err="1"/>
              <a:t>выбирают</a:t>
            </a:r>
            <a:r>
              <a:rPr lang="cs-CZ" altLang="cs-CZ" sz="2000" dirty="0"/>
              <a:t> </a:t>
            </a:r>
            <a:r>
              <a:rPr lang="cs-CZ" altLang="cs-CZ" sz="2000" b="1" dirty="0"/>
              <a:t>I </a:t>
            </a:r>
            <a:r>
              <a:rPr lang="cs-CZ" altLang="cs-CZ" sz="2000" b="1" dirty="0" err="1"/>
              <a:t>спряжение</a:t>
            </a:r>
            <a:r>
              <a:rPr lang="cs-CZ" altLang="cs-CZ" sz="2000" dirty="0"/>
              <a:t>, </a:t>
            </a:r>
            <a:r>
              <a:rPr lang="cs-CZ" altLang="cs-CZ" sz="2000" dirty="0" err="1"/>
              <a:t>потому</a:t>
            </a:r>
            <a:r>
              <a:rPr lang="cs-CZ" altLang="cs-CZ" sz="2000" dirty="0"/>
              <a:t> </a:t>
            </a:r>
            <a:r>
              <a:rPr lang="cs-CZ" altLang="cs-CZ" sz="2000" dirty="0" err="1"/>
              <a:t>что</a:t>
            </a:r>
            <a:r>
              <a:rPr lang="cs-CZ" altLang="cs-CZ" sz="2000" dirty="0"/>
              <a:t> </a:t>
            </a:r>
            <a:r>
              <a:rPr lang="cs-CZ" altLang="cs-CZ" sz="2000" dirty="0" err="1"/>
              <a:t>оно</a:t>
            </a:r>
            <a:r>
              <a:rPr lang="cs-CZ" altLang="cs-CZ" sz="2000" dirty="0"/>
              <a:t> </a:t>
            </a:r>
            <a:r>
              <a:rPr lang="cs-CZ" altLang="cs-CZ" sz="2000" dirty="0" err="1"/>
              <a:t>более</a:t>
            </a:r>
            <a:r>
              <a:rPr lang="cs-CZ" altLang="cs-CZ" sz="2000" dirty="0"/>
              <a:t> </a:t>
            </a:r>
            <a:r>
              <a:rPr lang="cs-CZ" altLang="cs-CZ" sz="2000" dirty="0" err="1"/>
              <a:t>продуктивное</a:t>
            </a:r>
            <a:r>
              <a:rPr lang="cs-CZ" altLang="cs-CZ" sz="2000" dirty="0"/>
              <a:t>.</a:t>
            </a:r>
            <a:br>
              <a:rPr lang="cs-CZ" altLang="cs-CZ" sz="2000" dirty="0"/>
            </a:br>
            <a:r>
              <a:rPr lang="cs-CZ" altLang="cs-CZ" sz="2000" dirty="0"/>
              <a:t>→ </a:t>
            </a:r>
            <a:r>
              <a:rPr lang="cs-CZ" altLang="cs-CZ" sz="2000" dirty="0" err="1"/>
              <a:t>Например</a:t>
            </a:r>
            <a:r>
              <a:rPr lang="cs-CZ" altLang="cs-CZ" sz="2000" dirty="0"/>
              <a:t>:</a:t>
            </a:r>
            <a:br>
              <a:rPr lang="cs-CZ" altLang="cs-CZ" sz="2000" dirty="0"/>
            </a:br>
            <a:r>
              <a:rPr lang="cs-CZ" altLang="cs-CZ" sz="2000" dirty="0" err="1"/>
              <a:t>лайкать</a:t>
            </a:r>
            <a:r>
              <a:rPr lang="cs-CZ" altLang="cs-CZ" sz="2000" dirty="0"/>
              <a:t> → </a:t>
            </a:r>
            <a:r>
              <a:rPr lang="cs-CZ" altLang="cs-CZ" sz="2000" dirty="0" err="1"/>
              <a:t>лайкаю</a:t>
            </a:r>
            <a:r>
              <a:rPr lang="cs-CZ" altLang="cs-CZ" sz="2000" dirty="0"/>
              <a:t>,</a:t>
            </a:r>
            <a:br>
              <a:rPr lang="cs-CZ" altLang="cs-CZ" sz="2000" dirty="0"/>
            </a:br>
            <a:r>
              <a:rPr lang="cs-CZ" altLang="cs-CZ" sz="2000" dirty="0" err="1"/>
              <a:t>постить</a:t>
            </a:r>
            <a:r>
              <a:rPr lang="cs-CZ" altLang="cs-CZ" sz="2000" dirty="0"/>
              <a:t> → </a:t>
            </a:r>
            <a:r>
              <a:rPr lang="cs-CZ" altLang="cs-CZ" sz="2000" dirty="0" err="1"/>
              <a:t>пощу</a:t>
            </a:r>
            <a:r>
              <a:rPr lang="cs-CZ" altLang="cs-CZ" sz="2000" dirty="0"/>
              <a:t> (</a:t>
            </a:r>
            <a:r>
              <a:rPr lang="cs-CZ" altLang="cs-CZ" sz="2000" dirty="0" err="1"/>
              <a:t>здесь</a:t>
            </a:r>
            <a:r>
              <a:rPr lang="cs-CZ" altLang="cs-CZ" sz="2000" dirty="0"/>
              <a:t> </a:t>
            </a:r>
            <a:r>
              <a:rPr lang="cs-CZ" altLang="cs-CZ" sz="2000" dirty="0" err="1"/>
              <a:t>видно</a:t>
            </a:r>
            <a:r>
              <a:rPr lang="cs-CZ" altLang="cs-CZ" sz="2000" dirty="0"/>
              <a:t> </a:t>
            </a:r>
            <a:r>
              <a:rPr lang="cs-CZ" altLang="cs-CZ" sz="2000" dirty="0" err="1"/>
              <a:t>влияние</a:t>
            </a:r>
            <a:r>
              <a:rPr lang="cs-CZ" altLang="cs-CZ" sz="2000" dirty="0"/>
              <a:t> II </a:t>
            </a:r>
            <a:r>
              <a:rPr lang="cs-CZ" altLang="cs-CZ" sz="2000" dirty="0" err="1"/>
              <a:t>спряжения</a:t>
            </a:r>
            <a:r>
              <a:rPr lang="cs-CZ" altLang="cs-CZ" sz="2000" dirty="0"/>
              <a:t>).</a:t>
            </a:r>
          </a:p>
          <a:p>
            <a:pPr marL="0" lvl="0" indent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Tx/>
              <a:buFontTx/>
              <a:buChar char="•"/>
            </a:pPr>
            <a:r>
              <a:rPr lang="cs-CZ" altLang="cs-CZ" sz="2000" dirty="0" err="1"/>
              <a:t>Исследование</a:t>
            </a:r>
            <a:r>
              <a:rPr lang="cs-CZ" altLang="cs-CZ" sz="2000" dirty="0"/>
              <a:t> </a:t>
            </a:r>
            <a:r>
              <a:rPr lang="cs-CZ" altLang="cs-CZ" sz="2000" dirty="0" err="1"/>
              <a:t>показывает</a:t>
            </a:r>
            <a:r>
              <a:rPr lang="cs-CZ" altLang="cs-CZ" sz="2000" dirty="0"/>
              <a:t>, </a:t>
            </a:r>
            <a:r>
              <a:rPr lang="cs-CZ" altLang="cs-CZ" sz="2000" dirty="0" err="1"/>
              <a:t>что</a:t>
            </a:r>
            <a:r>
              <a:rPr lang="cs-CZ" altLang="cs-CZ" sz="2000" dirty="0"/>
              <a:t> </a:t>
            </a:r>
            <a:r>
              <a:rPr lang="cs-CZ" altLang="cs-CZ" sz="2000" b="1" dirty="0" err="1"/>
              <a:t>чередование</a:t>
            </a:r>
            <a:r>
              <a:rPr lang="cs-CZ" altLang="cs-CZ" sz="2000" b="1" dirty="0"/>
              <a:t> </a:t>
            </a:r>
            <a:r>
              <a:rPr lang="cs-CZ" altLang="cs-CZ" sz="2000" b="1" dirty="0" err="1"/>
              <a:t>согласных</a:t>
            </a:r>
            <a:r>
              <a:rPr lang="cs-CZ" altLang="cs-CZ" sz="2000" b="1" dirty="0"/>
              <a:t> (</a:t>
            </a:r>
            <a:r>
              <a:rPr lang="cs-CZ" altLang="cs-CZ" sz="2000" b="1" dirty="0" err="1"/>
              <a:t>т~ч</a:t>
            </a:r>
            <a:r>
              <a:rPr lang="cs-CZ" altLang="cs-CZ" sz="2000" b="1" dirty="0"/>
              <a:t>, </a:t>
            </a:r>
            <a:r>
              <a:rPr lang="cs-CZ" altLang="cs-CZ" sz="2000" b="1" dirty="0" err="1"/>
              <a:t>д~ж</a:t>
            </a:r>
            <a:r>
              <a:rPr lang="cs-CZ" altLang="cs-CZ" sz="2000" b="1" dirty="0"/>
              <a:t>, </a:t>
            </a:r>
            <a:r>
              <a:rPr lang="cs-CZ" altLang="cs-CZ" sz="2000" b="1" dirty="0" err="1"/>
              <a:t>з~ж</a:t>
            </a:r>
            <a:r>
              <a:rPr lang="cs-CZ" altLang="cs-CZ" sz="2000" b="1" dirty="0"/>
              <a:t>, </a:t>
            </a:r>
            <a:r>
              <a:rPr lang="cs-CZ" altLang="cs-CZ" sz="2000" b="1" dirty="0" err="1"/>
              <a:t>с~ш</a:t>
            </a:r>
            <a:r>
              <a:rPr lang="cs-CZ" altLang="cs-CZ" sz="2000" b="1" dirty="0"/>
              <a:t>)</a:t>
            </a:r>
            <a:r>
              <a:rPr lang="cs-CZ" altLang="cs-CZ" sz="2000" dirty="0"/>
              <a:t> </a:t>
            </a:r>
            <a:r>
              <a:rPr lang="cs-CZ" altLang="cs-CZ" sz="2000" dirty="0" err="1"/>
              <a:t>не</a:t>
            </a:r>
            <a:r>
              <a:rPr lang="cs-CZ" altLang="cs-CZ" sz="2000" dirty="0"/>
              <a:t> </a:t>
            </a:r>
            <a:r>
              <a:rPr lang="cs-CZ" altLang="cs-CZ" sz="2000" dirty="0" err="1"/>
              <a:t>всегда</a:t>
            </a:r>
            <a:r>
              <a:rPr lang="cs-CZ" altLang="cs-CZ" sz="2000" dirty="0"/>
              <a:t> </a:t>
            </a:r>
            <a:r>
              <a:rPr lang="cs-CZ" altLang="cs-CZ" sz="2000" dirty="0" err="1"/>
              <a:t>применяется</a:t>
            </a:r>
            <a:r>
              <a:rPr lang="cs-CZ" altLang="cs-CZ" sz="2000" dirty="0"/>
              <a:t> </a:t>
            </a:r>
            <a:r>
              <a:rPr lang="cs-CZ" altLang="cs-CZ" sz="2000" dirty="0" err="1"/>
              <a:t>автоматически</a:t>
            </a:r>
            <a:r>
              <a:rPr lang="cs-CZ" altLang="cs-CZ" sz="2000" dirty="0"/>
              <a:t>, и в </a:t>
            </a:r>
            <a:r>
              <a:rPr lang="cs-CZ" altLang="cs-CZ" sz="2000" dirty="0" err="1"/>
              <a:t>языке</a:t>
            </a:r>
            <a:r>
              <a:rPr lang="cs-CZ" altLang="cs-CZ" sz="2000" dirty="0"/>
              <a:t> </a:t>
            </a:r>
            <a:r>
              <a:rPr lang="cs-CZ" altLang="cs-CZ" sz="2000" dirty="0" err="1"/>
              <a:t>есть</a:t>
            </a:r>
            <a:r>
              <a:rPr lang="cs-CZ" altLang="cs-CZ" sz="2000" dirty="0"/>
              <a:t> </a:t>
            </a:r>
            <a:r>
              <a:rPr lang="cs-CZ" altLang="cs-CZ" sz="2000" dirty="0" err="1"/>
              <a:t>вариативность</a:t>
            </a:r>
            <a:r>
              <a:rPr lang="cs-CZ" altLang="cs-CZ" sz="2000" dirty="0"/>
              <a:t> и </a:t>
            </a:r>
            <a:r>
              <a:rPr lang="cs-CZ" altLang="cs-CZ" sz="2000" dirty="0" err="1"/>
              <a:t>конкуренция</a:t>
            </a:r>
            <a:r>
              <a:rPr lang="cs-CZ" altLang="cs-CZ" sz="2000" dirty="0"/>
              <a:t> </a:t>
            </a:r>
            <a:r>
              <a:rPr lang="cs-CZ" altLang="cs-CZ" sz="2000" dirty="0" err="1"/>
              <a:t>форм</a:t>
            </a:r>
            <a:r>
              <a:rPr lang="cs-CZ" altLang="cs-CZ" sz="2000" dirty="0"/>
              <a:t> (</a:t>
            </a:r>
            <a:r>
              <a:rPr lang="cs-CZ" altLang="cs-CZ" sz="2000" dirty="0" err="1"/>
              <a:t>fixit</a:t>
            </a:r>
            <a:r>
              <a:rPr lang="cs-CZ" altLang="cs-CZ" sz="2000" dirty="0"/>
              <a:t>’ → </a:t>
            </a:r>
            <a:r>
              <a:rPr lang="cs-CZ" altLang="cs-CZ" sz="2000" dirty="0" err="1"/>
              <a:t>фи́ксю</a:t>
            </a:r>
            <a:r>
              <a:rPr lang="cs-CZ" altLang="cs-CZ" sz="2000" dirty="0"/>
              <a:t> / </a:t>
            </a:r>
            <a:r>
              <a:rPr lang="cs-CZ" altLang="cs-CZ" sz="2000" dirty="0" err="1"/>
              <a:t>фиксиру́ю</a:t>
            </a:r>
            <a:r>
              <a:rPr lang="cs-CZ" altLang="cs-CZ" sz="2000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05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078223-7890-C6C9-506F-42E57ACA2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796" y="76200"/>
            <a:ext cx="11449272" cy="1397000"/>
          </a:xfrm>
        </p:spPr>
        <p:txBody>
          <a:bodyPr>
            <a:normAutofit/>
          </a:bodyPr>
          <a:lstStyle/>
          <a:p>
            <a:r>
              <a:rPr lang="ru-RU" sz="4000" b="1" dirty="0"/>
              <a:t>Продуктивные</a:t>
            </a:r>
            <a:r>
              <a:rPr lang="cs-CZ" sz="4000" b="1" dirty="0"/>
              <a:t> </a:t>
            </a:r>
            <a:r>
              <a:rPr lang="ru-RU" sz="4000" b="1" dirty="0"/>
              <a:t>и</a:t>
            </a:r>
            <a:r>
              <a:rPr lang="cs-CZ" sz="4000" b="1" dirty="0"/>
              <a:t> </a:t>
            </a:r>
            <a:r>
              <a:rPr lang="ru-RU" sz="4000" b="1" dirty="0"/>
              <a:t>Непродуктивные глаголы</a:t>
            </a:r>
            <a:r>
              <a:rPr lang="ru-RU" sz="4000" dirty="0"/>
              <a:t> </a:t>
            </a:r>
            <a:endParaRPr lang="cs-CZ" sz="4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F03418-E49F-C170-FF78-F48F61BA9D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309" y="1988840"/>
            <a:ext cx="10157354" cy="418336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b="1" dirty="0"/>
              <a:t>Продуктивные глаголы</a:t>
            </a:r>
            <a:r>
              <a:rPr lang="ru-RU" dirty="0"/>
              <a:t> — это глаголы, которые легко образуют новые формы и подчиняются общим правилам спряжения (</a:t>
            </a:r>
            <a:r>
              <a:rPr lang="ru-RU" i="1" dirty="0"/>
              <a:t>читать, говорить</a:t>
            </a:r>
            <a:r>
              <a:rPr lang="ru-RU" dirty="0"/>
              <a:t>)</a:t>
            </a:r>
            <a:br>
              <a:rPr lang="ru-RU" dirty="0"/>
            </a:br>
            <a:r>
              <a:rPr lang="ru-RU" b="1" dirty="0"/>
              <a:t>Непродуктивные глаголы</a:t>
            </a:r>
            <a:r>
              <a:rPr lang="ru-RU" dirty="0"/>
              <a:t> — имеют особые чередования или исключения, их нужно запоминать (</a:t>
            </a:r>
            <a:r>
              <a:rPr lang="ru-RU" i="1" dirty="0"/>
              <a:t>мочь, печь, идти, взять, пить</a:t>
            </a:r>
            <a:r>
              <a:rPr lang="ru-RU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458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44DDC7-34CB-64AB-725C-C2C2B26E1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309" y="1052736"/>
            <a:ext cx="10157354" cy="5119464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ru-RU" b="1" dirty="0"/>
              <a:t>Непродуктивные типы</a:t>
            </a:r>
            <a:r>
              <a:rPr lang="ru-RU" dirty="0"/>
              <a:t> (глаголы на –чь, –ти, –ну–) теряют активность</a:t>
            </a:r>
            <a:br>
              <a:rPr lang="ru-RU" dirty="0"/>
            </a:br>
            <a:r>
              <a:rPr lang="ru-RU" dirty="0"/>
              <a:t>О. А. Слабухо, И. И. Бабенко отмечают, что в современной речи редко появляются новые слова с такими окончаниями </a:t>
            </a:r>
            <a:br>
              <a:rPr lang="ru-RU" dirty="0"/>
            </a:br>
            <a:r>
              <a:rPr lang="ru-RU" dirty="0"/>
              <a:t>язык избегает сложных моделей спряжения.</a:t>
            </a:r>
            <a:endParaRPr lang="cs-CZ" dirty="0"/>
          </a:p>
          <a:p>
            <a:pPr>
              <a:lnSpc>
                <a:spcPct val="150000"/>
              </a:lnSpc>
            </a:pPr>
            <a:r>
              <a:rPr lang="ru-RU" b="1" dirty="0"/>
              <a:t>Фонетические чередования</a:t>
            </a:r>
            <a:r>
              <a:rPr lang="ru-RU" dirty="0"/>
              <a:t> (например </a:t>
            </a:r>
            <a:r>
              <a:rPr lang="ru-RU" i="1" dirty="0"/>
              <a:t>писать – пишу, вести – веду</a:t>
            </a:r>
            <a:r>
              <a:rPr lang="ru-RU" dirty="0"/>
              <a:t>)</a:t>
            </a:r>
            <a:br>
              <a:rPr lang="ru-RU" dirty="0"/>
            </a:br>
            <a:r>
              <a:rPr lang="ru-RU" dirty="0"/>
              <a:t>всё ещё сохраняются, но для иностранцев становятся зоной ошибок,</a:t>
            </a:r>
            <a:r>
              <a:rPr lang="cs-CZ" dirty="0"/>
              <a:t> </a:t>
            </a:r>
            <a:r>
              <a:rPr lang="ru-RU" dirty="0"/>
              <a:t>потому что не всегда объясняются в учебниках системно</a:t>
            </a:r>
          </a:p>
        </p:txBody>
      </p:sp>
    </p:spTree>
    <p:extLst>
      <p:ext uri="{BB962C8B-B14F-4D97-AF65-F5344CB8AC3E}">
        <p14:creationId xmlns:p14="http://schemas.microsoft.com/office/powerpoint/2010/main" val="85062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2E9D97-0E38-3FF4-241F-8558A2A97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C13EB2-4314-ECFB-E794-BB15191523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z-Cyrl-AZ" dirty="0"/>
              <a:t>Глаголы на </a:t>
            </a:r>
            <a:r>
              <a:rPr lang="az-Cyrl-AZ" b="1" dirty="0"/>
              <a:t>–чь</a:t>
            </a:r>
            <a:r>
              <a:rPr lang="cs-CZ" b="1" dirty="0"/>
              <a:t> - </a:t>
            </a:r>
            <a:r>
              <a:rPr lang="ru-RU" i="1" dirty="0"/>
              <a:t>мочь – могу, можешь; беречь – берегу</a:t>
            </a:r>
            <a:r>
              <a:rPr lang="cs-CZ" i="1" dirty="0"/>
              <a:t> x </a:t>
            </a:r>
            <a:r>
              <a:rPr lang="ru-RU" dirty="0"/>
              <a:t>печь – пеку, печёшь; течь – теку</a:t>
            </a:r>
            <a:endParaRPr lang="cs-CZ" dirty="0"/>
          </a:p>
          <a:p>
            <a:r>
              <a:rPr lang="az-Cyrl-AZ" dirty="0"/>
              <a:t>Глаголы на </a:t>
            </a:r>
            <a:r>
              <a:rPr lang="az-Cyrl-AZ" b="1" dirty="0"/>
              <a:t>–ти</a:t>
            </a:r>
            <a:r>
              <a:rPr lang="cs-CZ" b="1" dirty="0"/>
              <a:t> - </a:t>
            </a:r>
            <a:r>
              <a:rPr lang="az-Cyrl-AZ" dirty="0"/>
              <a:t>брести – бреду, вести – веду</a:t>
            </a:r>
            <a:r>
              <a:rPr lang="cs-CZ" dirty="0"/>
              <a:t> x </a:t>
            </a:r>
            <a:r>
              <a:rPr lang="az-Cyrl-AZ" dirty="0"/>
              <a:t>лезть – лезу</a:t>
            </a:r>
            <a:endParaRPr lang="cs-CZ" dirty="0"/>
          </a:p>
          <a:p>
            <a:r>
              <a:rPr lang="az-Cyrl-AZ" dirty="0"/>
              <a:t>Группа </a:t>
            </a:r>
            <a:r>
              <a:rPr lang="az-Cyrl-AZ" b="1" dirty="0"/>
              <a:t>–ова– / –ева–</a:t>
            </a:r>
            <a:r>
              <a:rPr lang="cs-CZ" b="1" dirty="0"/>
              <a:t> </a:t>
            </a:r>
            <a:r>
              <a:rPr lang="az-Cyrl-AZ" dirty="0"/>
              <a:t>рисовать – рисую, танцевать – танцую</a:t>
            </a:r>
            <a:endParaRPr lang="cs-CZ" dirty="0"/>
          </a:p>
          <a:p>
            <a:r>
              <a:rPr lang="az-Cyrl-AZ" dirty="0"/>
              <a:t>Группа </a:t>
            </a:r>
            <a:r>
              <a:rPr lang="az-Cyrl-AZ" b="1" dirty="0"/>
              <a:t>–ну–</a:t>
            </a:r>
            <a:r>
              <a:rPr lang="cs-CZ" b="1" dirty="0"/>
              <a:t> </a:t>
            </a:r>
            <a:r>
              <a:rPr lang="az-Cyrl-AZ" dirty="0"/>
              <a:t>отдохнуть – отдохнул</a:t>
            </a:r>
            <a:endParaRPr lang="cs-CZ" dirty="0"/>
          </a:p>
          <a:p>
            <a:r>
              <a:rPr lang="az-Cyrl-AZ" dirty="0"/>
              <a:t>Отсечение</a:t>
            </a:r>
            <a:r>
              <a:rPr lang="cs-CZ" dirty="0"/>
              <a:t> - </a:t>
            </a:r>
            <a:r>
              <a:rPr lang="az-Cyrl-AZ" dirty="0"/>
              <a:t>ждать – жду, тянуть – тяну</a:t>
            </a:r>
            <a:endParaRPr lang="cs-CZ" dirty="0"/>
          </a:p>
          <a:p>
            <a:r>
              <a:rPr lang="az-Cyrl-AZ" dirty="0"/>
              <a:t>Чередование</a:t>
            </a:r>
            <a:r>
              <a:rPr lang="cs-CZ" dirty="0"/>
              <a:t> - </a:t>
            </a:r>
            <a:r>
              <a:rPr lang="az-Cyrl-AZ" dirty="0"/>
              <a:t>, искать – ищу, плакать – плачу</a:t>
            </a:r>
            <a:endParaRPr lang="cs-CZ" dirty="0"/>
          </a:p>
          <a:p>
            <a:endParaRPr lang="cs-CZ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560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EE44D7-B95C-E3A8-3110-89C6AB7B5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Глаголы с разными изменениями корня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13A794-1761-1D9A-37E2-14FDA471E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ru-RU" b="1" dirty="0"/>
              <a:t>выпадение гласного:</a:t>
            </a:r>
            <a:r>
              <a:rPr lang="ru-RU" dirty="0"/>
              <a:t> </a:t>
            </a:r>
            <a:r>
              <a:rPr lang="ru-RU" i="1" dirty="0"/>
              <a:t>тереть – тру, запереть – запру;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ru-RU" b="1" dirty="0"/>
              <a:t>наращение гласного:</a:t>
            </a:r>
            <a:r>
              <a:rPr lang="ru-RU" dirty="0"/>
              <a:t> </a:t>
            </a:r>
            <a:r>
              <a:rPr lang="ru-RU" i="1" dirty="0"/>
              <a:t>мыть – мою, открыть – открою, петь – пою;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ru-RU" b="1" dirty="0"/>
              <a:t>чередование гласного:</a:t>
            </a:r>
            <a:r>
              <a:rPr lang="ru-RU" dirty="0"/>
              <a:t> </a:t>
            </a:r>
            <a:r>
              <a:rPr lang="ru-RU" i="1" dirty="0"/>
              <a:t>молоть – мелю;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ru-RU" b="1" dirty="0"/>
              <a:t>приращение гласного в корне:</a:t>
            </a:r>
            <a:r>
              <a:rPr lang="ru-RU" dirty="0"/>
              <a:t> </a:t>
            </a:r>
            <a:r>
              <a:rPr lang="ru-RU" i="1" dirty="0"/>
              <a:t>брать – беру, драться – дерусь, гнать – гоню, звать – зову;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ru-RU" b="1" dirty="0"/>
              <a:t>наращение мягкого знака:</a:t>
            </a:r>
            <a:r>
              <a:rPr lang="ru-RU" dirty="0"/>
              <a:t> </a:t>
            </a:r>
            <a:r>
              <a:rPr lang="ru-RU" i="1" dirty="0"/>
              <a:t>пить – пью, лить – лью, шить – шью.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155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FF603A-419A-1CCF-9D19-263400FD1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309" y="1412776"/>
            <a:ext cx="10157354" cy="4759424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Г. П. </a:t>
            </a:r>
            <a:r>
              <a:rPr lang="ru-RU" b="1" dirty="0"/>
              <a:t>Куринина </a:t>
            </a:r>
            <a:r>
              <a:rPr lang="ru-RU" dirty="0"/>
              <a:t>в словаре-справочнике описывает 10 моделей спряжения глаголов для I типа (читать, уметь, рисовать, давать, писать, отдохнуть, стать/надеть, брать/звать, нести/везти/идти, вести/класть, мочь)</a:t>
            </a:r>
            <a:endParaRPr lang="cs-CZ" dirty="0"/>
          </a:p>
          <a:p>
            <a:pPr>
              <a:lnSpc>
                <a:spcPct val="150000"/>
              </a:lnSpc>
            </a:pPr>
            <a:r>
              <a:rPr lang="ru-RU" dirty="0"/>
              <a:t>20 глаголов I типа спряжения с разными особенностями (открыть, петь, взять</a:t>
            </a:r>
            <a:r>
              <a:rPr lang="cs-CZ" dirty="0"/>
              <a:t>)</a:t>
            </a:r>
          </a:p>
          <a:p>
            <a:pPr>
              <a:lnSpc>
                <a:spcPct val="150000"/>
              </a:lnSpc>
            </a:pPr>
            <a:r>
              <a:rPr lang="ru-RU" dirty="0"/>
              <a:t>Во 2-м спряжении выделяет 3 модели спряжения (говорить/любить, смотреть/видеть и слышать).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656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E6A171-9BCD-C908-CD20-89204A794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309" y="1340768"/>
            <a:ext cx="10157354" cy="483143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</a:pPr>
            <a:r>
              <a:rPr lang="ru-RU" b="1" dirty="0"/>
              <a:t>В. Г. Будай </a:t>
            </a:r>
            <a:r>
              <a:rPr lang="ru-RU" dirty="0"/>
              <a:t>в своем пособии описывает  </a:t>
            </a:r>
            <a:r>
              <a:rPr lang="ru-RU" b="1" dirty="0"/>
              <a:t>9</a:t>
            </a:r>
            <a:r>
              <a:rPr lang="ru-RU" dirty="0"/>
              <a:t> моделей спряжения русских глаголов I-го спряжения с окончаниями (на -е) </a:t>
            </a:r>
            <a:r>
              <a:rPr lang="cs-CZ" dirty="0"/>
              <a:t>- </a:t>
            </a:r>
            <a:r>
              <a:rPr lang="ru-RU" dirty="0"/>
              <a:t>читать, ждать, давать, рисовать, писать, расти, звать, жить, мочь, и </a:t>
            </a:r>
            <a:r>
              <a:rPr lang="ru-RU" b="1" dirty="0"/>
              <a:t>2</a:t>
            </a:r>
            <a:r>
              <a:rPr lang="ru-RU" dirty="0"/>
              <a:t> модели с окончаниями II-го спряжения (на –и</a:t>
            </a:r>
            <a:r>
              <a:rPr lang="cs-CZ" dirty="0"/>
              <a:t> - </a:t>
            </a:r>
            <a:r>
              <a:rPr lang="ru-RU" dirty="0"/>
              <a:t>говорить, видеть) и глаголы-исключения</a:t>
            </a:r>
            <a:r>
              <a:rPr lang="cs-CZ" dirty="0"/>
              <a:t> (</a:t>
            </a:r>
            <a:r>
              <a:rPr lang="ru-RU" i="1" dirty="0"/>
              <a:t>бежать, быть, взять(-ся), дать, есть</a:t>
            </a:r>
            <a:r>
              <a:rPr lang="cs-CZ" i="1" dirty="0"/>
              <a:t>…) </a:t>
            </a:r>
            <a:endParaRPr lang="cs-CZ" dirty="0"/>
          </a:p>
          <a:p>
            <a:pPr>
              <a:lnSpc>
                <a:spcPct val="160000"/>
              </a:lnSpc>
            </a:pPr>
            <a:r>
              <a:rPr lang="ru-RU" dirty="0"/>
              <a:t>В учебно-методическом пособии </a:t>
            </a:r>
            <a:r>
              <a:rPr lang="ru-RU" b="1" dirty="0"/>
              <a:t>Н. Н. Белякова </a:t>
            </a:r>
            <a:r>
              <a:rPr lang="ru-RU" dirty="0"/>
              <a:t>выделяет </a:t>
            </a:r>
            <a:r>
              <a:rPr lang="ru-RU" b="1" dirty="0"/>
              <a:t>4</a:t>
            </a:r>
            <a:r>
              <a:rPr lang="ru-RU" dirty="0"/>
              <a:t> продуктивных класса глаголов (на -ать, -ять, -еть; -овать, -евать; -нуть и -ить) и </a:t>
            </a:r>
            <a:r>
              <a:rPr lang="ru-RU" b="1" dirty="0"/>
              <a:t>12</a:t>
            </a:r>
            <a:r>
              <a:rPr lang="ru-RU" dirty="0"/>
              <a:t> непродуктивных групп (на -ать, -ять; -ать, -ять, -еть; -нуть; -зти, -зть, -сти, -сть; -чь; -ать, -ять; -ереть; -ороть, -олоть; -авать; -ить; -ыть и -уть, -ить, -ыть, -ать, -ять, -еть), а также глаголы, обособленно стоящие в системе русского спряжения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1439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ABA71C-3230-0B06-2A2D-49D552F3F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309" y="1124744"/>
            <a:ext cx="10157354" cy="504745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ru-RU" b="1" dirty="0"/>
              <a:t>Е. Кучерова </a:t>
            </a:r>
            <a:r>
              <a:rPr lang="ru-RU" dirty="0"/>
              <a:t>также выделяет </a:t>
            </a:r>
            <a:r>
              <a:rPr lang="ru-RU" b="1" dirty="0"/>
              <a:t>5 продуктивных классов </a:t>
            </a:r>
            <a:r>
              <a:rPr lang="ru-RU" dirty="0"/>
              <a:t>по типам, предъявляя глагол-образец и учитывая показатели основ:</a:t>
            </a:r>
          </a:p>
          <a:p>
            <a:r>
              <a:rPr lang="ru-RU" dirty="0"/>
              <a:t>делать — делают (1 спряжение), показатели основ: </a:t>
            </a:r>
            <a:r>
              <a:rPr lang="ru-RU" i="1" dirty="0"/>
              <a:t>а, aʲ</a:t>
            </a:r>
            <a:r>
              <a:rPr lang="ru-RU" dirty="0"/>
              <a:t>;</a:t>
            </a:r>
          </a:p>
          <a:p>
            <a:r>
              <a:rPr lang="ru-RU" dirty="0"/>
              <a:t>краснеть — краснеют (1 спряжение), показатели основ: </a:t>
            </a:r>
            <a:r>
              <a:rPr lang="ru-RU" i="1" dirty="0"/>
              <a:t>е, еʲ</a:t>
            </a:r>
            <a:r>
              <a:rPr lang="ru-RU" dirty="0"/>
              <a:t>;</a:t>
            </a:r>
          </a:p>
          <a:p>
            <a:r>
              <a:rPr lang="ru-RU" dirty="0"/>
              <a:t>целовать — целуют (1 спряжение), показатели основ: </a:t>
            </a:r>
            <a:r>
              <a:rPr lang="ru-RU" i="1" dirty="0"/>
              <a:t>ова, уʲ</a:t>
            </a:r>
            <a:r>
              <a:rPr lang="ru-RU" dirty="0"/>
              <a:t>;</a:t>
            </a:r>
          </a:p>
          <a:p>
            <a:r>
              <a:rPr lang="ru-RU" dirty="0"/>
              <a:t>вернуть — вернут (1 спряжение), показатели основ: </a:t>
            </a:r>
            <a:r>
              <a:rPr lang="ru-RU" i="1" dirty="0"/>
              <a:t>ну, н</a:t>
            </a:r>
            <a:r>
              <a:rPr lang="ru-RU" dirty="0"/>
              <a:t>;</a:t>
            </a:r>
          </a:p>
          <a:p>
            <a:r>
              <a:rPr lang="ru-RU" dirty="0"/>
              <a:t>платить — платят (2 спряжение), показатели основ: </a:t>
            </a:r>
            <a:r>
              <a:rPr lang="ru-RU" i="1" dirty="0"/>
              <a:t>и, корневой гласный</a:t>
            </a:r>
            <a:r>
              <a:rPr lang="ru-RU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21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E06A73-B60B-C29F-F59B-EF8F15389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309" y="1124744"/>
            <a:ext cx="10157354" cy="4392488"/>
          </a:xfrm>
        </p:spPr>
        <p:txBody>
          <a:bodyPr>
            <a:normAutofit/>
          </a:bodyPr>
          <a:lstStyle/>
          <a:p>
            <a:r>
              <a:rPr lang="ru-RU" dirty="0"/>
              <a:t>К </a:t>
            </a:r>
            <a:r>
              <a:rPr lang="ru-RU" b="1" dirty="0"/>
              <a:t>непродуктивным классам </a:t>
            </a:r>
            <a:r>
              <a:rPr lang="ru-RU" dirty="0"/>
              <a:t>автор относит следующие </a:t>
            </a:r>
            <a:r>
              <a:rPr lang="ru-RU" b="1" dirty="0"/>
              <a:t>4</a:t>
            </a:r>
            <a:r>
              <a:rPr lang="ru-RU" dirty="0"/>
              <a:t> типа:</a:t>
            </a:r>
          </a:p>
          <a:p>
            <a:r>
              <a:rPr lang="ru-RU" dirty="0"/>
              <a:t> писать — пишут (1 спряжение) и б) держать — держат (2 спряжение), показатели основ: </a:t>
            </a:r>
            <a:r>
              <a:rPr lang="ru-RU" i="1" dirty="0"/>
              <a:t>а, корневой согласный</a:t>
            </a:r>
            <a:r>
              <a:rPr lang="ru-RU" dirty="0"/>
              <a:t>;</a:t>
            </a:r>
          </a:p>
          <a:p>
            <a:r>
              <a:rPr lang="ru-RU" dirty="0"/>
              <a:t>видеть — видят (2 спряжение), показатели основ: </a:t>
            </a:r>
            <a:r>
              <a:rPr lang="ru-RU" i="1" dirty="0"/>
              <a:t>е, мягкий корневой согласный</a:t>
            </a:r>
            <a:r>
              <a:rPr lang="ru-RU" dirty="0"/>
              <a:t>;</a:t>
            </a:r>
          </a:p>
          <a:p>
            <a:r>
              <a:rPr lang="ru-RU" dirty="0"/>
              <a:t>мерзнуть — мерзнут (1 спряжение), показатели основ: </a:t>
            </a:r>
            <a:r>
              <a:rPr lang="ru-RU" i="1" dirty="0"/>
              <a:t>ну</a:t>
            </a:r>
            <a:r>
              <a:rPr lang="ru-RU" dirty="0"/>
              <a:t>, </a:t>
            </a:r>
            <a:r>
              <a:rPr lang="ru-RU" i="1" dirty="0"/>
              <a:t>н</a:t>
            </a:r>
            <a:r>
              <a:rPr lang="ru-RU" dirty="0"/>
              <a:t>;</a:t>
            </a:r>
          </a:p>
          <a:p>
            <a:r>
              <a:rPr lang="ru-RU" dirty="0"/>
              <a:t>вести, печь (1 спряжение).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0232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E7AF49-9213-ADE2-6C8A-D8C2197B2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b="1" dirty="0"/>
              <a:t>Разноспрягаемые глаголы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34A597-B7E4-8F6B-49AB-4A17978BBC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ru-RU" dirty="0"/>
              <a:t>это глаголы, которые в разных формах изменяются по правилам двух разных спряжений (первого и второго), сочетая в себе их окончания</a:t>
            </a:r>
            <a:endParaRPr lang="cs-CZ" dirty="0"/>
          </a:p>
          <a:p>
            <a:r>
              <a:rPr lang="ru-RU" dirty="0"/>
              <a:t>глаголы </a:t>
            </a:r>
            <a:r>
              <a:rPr lang="ru-RU" b="1" dirty="0"/>
              <a:t>хотеть и бежать, </a:t>
            </a:r>
            <a:endParaRPr lang="cs-CZ" b="1" dirty="0"/>
          </a:p>
          <a:p>
            <a:r>
              <a:rPr lang="ru-RU" dirty="0"/>
              <a:t>I спряжение: хочу, хочешь, хочет, хотим, хотите</a:t>
            </a:r>
          </a:p>
          <a:p>
            <a:r>
              <a:rPr lang="ru-RU" dirty="0"/>
              <a:t>II спряжение: хотят</a:t>
            </a:r>
            <a:r>
              <a:rPr lang="cs-CZ" dirty="0"/>
              <a:t>, </a:t>
            </a:r>
            <a:r>
              <a:rPr lang="ru-RU" dirty="0"/>
              <a:t>хотим</a:t>
            </a:r>
            <a:endParaRPr lang="cs-CZ" dirty="0"/>
          </a:p>
          <a:p>
            <a:r>
              <a:rPr lang="ru-RU" dirty="0"/>
              <a:t>II спряжение: бегу</a:t>
            </a:r>
            <a:r>
              <a:rPr lang="cs-CZ" dirty="0"/>
              <a:t>, </a:t>
            </a:r>
            <a:r>
              <a:rPr lang="ru-RU" dirty="0"/>
              <a:t>бежишь, бежит, бежим, бежите</a:t>
            </a:r>
          </a:p>
          <a:p>
            <a:r>
              <a:rPr lang="ru-RU" dirty="0"/>
              <a:t>I спряжение: бегут </a:t>
            </a:r>
          </a:p>
          <a:p>
            <a:endParaRPr lang="ru-RU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496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CC4903-2CB8-072E-77D6-0D1941447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b="1" dirty="0"/>
              <a:t>Повторение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521842-953E-F2D9-1D67-DBF01FB04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z-Cyrl-AZ" dirty="0"/>
              <a:t>Что такое глагол?</a:t>
            </a:r>
            <a:endParaRPr lang="cs-CZ" dirty="0"/>
          </a:p>
          <a:p>
            <a:r>
              <a:rPr lang="az-Cyrl-AZ" dirty="0"/>
              <a:t>Что такое спряжение глаголов?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6800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ADBA3-1DC7-285E-4E41-5D700DFE8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B740B3-540F-F271-F085-021E34273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b="1" dirty="0"/>
              <a:t>Особое спряжение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A5DE12-361D-88C9-DD65-9882A8A46A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ru-RU" dirty="0"/>
              <a:t>Глаголы дать и есть (а также их производные) относятся к особому типу спряжения, так как имеют собственные, отличные от I и II спряжений, окончания.</a:t>
            </a:r>
          </a:p>
          <a:p>
            <a:r>
              <a:rPr lang="ru-RU" b="1" dirty="0"/>
              <a:t>Дать:</a:t>
            </a:r>
            <a:r>
              <a:rPr lang="ru-RU" dirty="0"/>
              <a:t> дам, дашь, даст, дадим, дадите, дадут</a:t>
            </a:r>
          </a:p>
          <a:p>
            <a:r>
              <a:rPr lang="ru-RU" b="1" dirty="0"/>
              <a:t>Есть:</a:t>
            </a:r>
            <a:r>
              <a:rPr lang="ru-RU" dirty="0"/>
              <a:t> ем, ешь, ест, едим, едите, едят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70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C60FB0-C7D2-DB89-9ABC-144AF548F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309" y="404664"/>
            <a:ext cx="10157354" cy="1068536"/>
          </a:xfrm>
        </p:spPr>
        <p:txBody>
          <a:bodyPr>
            <a:normAutofit fontScale="90000"/>
          </a:bodyPr>
          <a:lstStyle/>
          <a:p>
            <a:r>
              <a:rPr lang="az-Cyrl-AZ" b="1" dirty="0"/>
              <a:t>Как появляются иностранные глаголы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46310A-2293-16F3-5E40-FFE681E1F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309" y="2276872"/>
            <a:ext cx="10157354" cy="389532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dirty="0"/>
              <a:t>Заимствование с адаптацией к русской грамматике</a:t>
            </a:r>
            <a:r>
              <a:rPr lang="cs-CZ" dirty="0"/>
              <a:t> - </a:t>
            </a:r>
            <a:r>
              <a:rPr lang="ru-RU" dirty="0"/>
              <a:t>глагол превращается в русский глагол с помощью суффиксов:</a:t>
            </a:r>
            <a:r>
              <a:rPr lang="cs-CZ" dirty="0"/>
              <a:t> </a:t>
            </a:r>
            <a:r>
              <a:rPr lang="az-Cyrl-AZ" b="1" dirty="0"/>
              <a:t>-овать</a:t>
            </a:r>
            <a:r>
              <a:rPr lang="az-Cyrl-AZ" dirty="0"/>
              <a:t>, </a:t>
            </a:r>
            <a:r>
              <a:rPr lang="az-Cyrl-AZ" b="1" dirty="0"/>
              <a:t>-ить</a:t>
            </a:r>
            <a:r>
              <a:rPr lang="az-Cyrl-AZ" dirty="0"/>
              <a:t>, </a:t>
            </a:r>
            <a:r>
              <a:rPr lang="az-Cyrl-AZ" b="1" dirty="0"/>
              <a:t>-ать</a:t>
            </a:r>
            <a:r>
              <a:rPr lang="cs-CZ" b="1" dirty="0"/>
              <a:t> - </a:t>
            </a:r>
            <a:r>
              <a:rPr lang="cs-CZ" altLang="cs-CZ" i="1" dirty="0" err="1"/>
              <a:t>scroll</a:t>
            </a:r>
            <a:r>
              <a:rPr lang="cs-CZ" altLang="cs-CZ" dirty="0"/>
              <a:t> → </a:t>
            </a:r>
            <a:r>
              <a:rPr lang="cs-CZ" altLang="cs-CZ" i="1" dirty="0" err="1"/>
              <a:t>скроллить</a:t>
            </a:r>
            <a:endParaRPr lang="cs-CZ" altLang="cs-CZ" dirty="0"/>
          </a:p>
          <a:p>
            <a:pPr>
              <a:lnSpc>
                <a:spcPct val="150000"/>
              </a:lnSpc>
            </a:pPr>
            <a:r>
              <a:rPr lang="az-Cyrl-AZ" dirty="0"/>
              <a:t>Транслитерация и фонетическая адаптация</a:t>
            </a:r>
            <a:r>
              <a:rPr lang="cs-CZ" dirty="0"/>
              <a:t> – </a:t>
            </a:r>
            <a:r>
              <a:rPr lang="ru-RU" i="1" dirty="0"/>
              <a:t>пикапить</a:t>
            </a:r>
            <a:r>
              <a:rPr lang="cs-CZ" i="1" dirty="0"/>
              <a:t> (</a:t>
            </a:r>
            <a:r>
              <a:rPr lang="az-Cyrl-AZ" i="1" dirty="0"/>
              <a:t>купить</a:t>
            </a:r>
            <a:r>
              <a:rPr lang="cs-CZ" i="1" dirty="0"/>
              <a:t>)</a:t>
            </a:r>
            <a:r>
              <a:rPr lang="ru-RU" dirty="0"/>
              <a:t> (от английского </a:t>
            </a:r>
            <a:r>
              <a:rPr lang="ru-RU" i="1" dirty="0"/>
              <a:t>pick up</a:t>
            </a:r>
            <a:r>
              <a:rPr lang="ru-RU" dirty="0"/>
              <a:t>)</a:t>
            </a:r>
            <a:r>
              <a:rPr lang="cs-CZ" dirty="0"/>
              <a:t> , </a:t>
            </a:r>
            <a:r>
              <a:rPr lang="cs-CZ" altLang="cs-CZ" i="1" dirty="0" err="1"/>
              <a:t>чекать</a:t>
            </a:r>
            <a:r>
              <a:rPr lang="cs-CZ" altLang="cs-CZ" dirty="0"/>
              <a:t> (</a:t>
            </a:r>
            <a:r>
              <a:rPr lang="cs-CZ" altLang="cs-CZ" dirty="0" err="1"/>
              <a:t>от</a:t>
            </a:r>
            <a:r>
              <a:rPr lang="cs-CZ" altLang="cs-CZ" dirty="0"/>
              <a:t> </a:t>
            </a:r>
            <a:r>
              <a:rPr lang="cs-CZ" altLang="cs-CZ" i="1" dirty="0" err="1"/>
              <a:t>check</a:t>
            </a:r>
            <a:r>
              <a:rPr lang="cs-CZ" altLang="cs-CZ" dirty="0"/>
              <a:t>)</a:t>
            </a:r>
          </a:p>
          <a:p>
            <a:pPr marL="0" indent="0">
              <a:buNone/>
            </a:pPr>
            <a:endParaRPr lang="cs-CZ" dirty="0"/>
          </a:p>
          <a:p>
            <a:endParaRPr lang="cs-CZ" altLang="cs-CZ" dirty="0">
              <a:latin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215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D1911C-0B5C-AFDC-3005-C5BF4528B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309" y="2564904"/>
            <a:ext cx="10157354" cy="1368152"/>
          </a:xfrm>
        </p:spPr>
        <p:txBody>
          <a:bodyPr>
            <a:normAutofit/>
          </a:bodyPr>
          <a:lstStyle/>
          <a:p>
            <a:pPr algn="ctr"/>
            <a:r>
              <a:rPr lang="az-Cyrl-AZ" b="1" dirty="0"/>
              <a:t>Спасибо за внимание</a:t>
            </a:r>
            <a:r>
              <a:rPr lang="cs-CZ" b="1" dirty="0"/>
              <a:t>! </a:t>
            </a:r>
            <a:br>
              <a:rPr lang="cs-CZ" b="1" dirty="0"/>
            </a:b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466588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63055-4FBA-0E7D-34A4-668D45977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ED1E1F-FF5A-4E72-391C-E511D6306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377136"/>
          </a:xfrm>
        </p:spPr>
        <p:txBody>
          <a:bodyPr>
            <a:normAutofit/>
          </a:bodyPr>
          <a:lstStyle/>
          <a:p>
            <a:r>
              <a:rPr lang="cs-CZ" sz="1600" dirty="0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cs-CZ" sz="1600" dirty="0" err="1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cyberleninka.ru</a:t>
            </a:r>
            <a:r>
              <a:rPr lang="cs-CZ" sz="1600" dirty="0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cs-CZ" sz="1600" dirty="0" err="1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article</a:t>
            </a:r>
            <a:r>
              <a:rPr lang="cs-CZ" sz="1600" dirty="0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/n/spryazhenie-russkogo-glagola-problemy-lingvodidakticheskogo-opisaniya-kategorii-i-model-obucheniya-spryazheniyu-na-urokah-russkogo?ysclid=</a:t>
            </a:r>
            <a:r>
              <a:rPr lang="cs-CZ" sz="1600" dirty="0" err="1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mh7odnsa6b799405886</a:t>
            </a:r>
            <a:endParaRPr lang="cs-CZ" sz="1600" dirty="0">
              <a:solidFill>
                <a:schemeClr val="tx2"/>
              </a:solidFill>
            </a:endParaRPr>
          </a:p>
          <a:p>
            <a:r>
              <a:rPr lang="cs-CZ" sz="1600" dirty="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cs-CZ" sz="1600" dirty="0" err="1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moluch.ru</a:t>
            </a:r>
            <a:r>
              <a:rPr lang="cs-CZ" sz="1600" dirty="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/archive/92/20490</a:t>
            </a:r>
            <a:endParaRPr lang="cs-CZ" sz="1600" dirty="0">
              <a:solidFill>
                <a:schemeClr val="tx2"/>
              </a:solidFill>
            </a:endParaRPr>
          </a:p>
          <a:p>
            <a:r>
              <a:rPr lang="cs-CZ" sz="1600" dirty="0" err="1">
                <a:solidFill>
                  <a:schemeClr val="tx2"/>
                </a:solidFill>
                <a:hlinkClick r:id="rId4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file</a:t>
            </a:r>
            <a:r>
              <a:rPr lang="cs-CZ" sz="1600" dirty="0">
                <a:solidFill>
                  <a:schemeClr val="tx2"/>
                </a:solidFill>
                <a:hlinkClick r:id="rId4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:///C:/</a:t>
            </a:r>
            <a:r>
              <a:rPr lang="cs-CZ" sz="1600" dirty="0" err="1">
                <a:solidFill>
                  <a:schemeClr val="tx2"/>
                </a:solidFill>
                <a:hlinkClick r:id="rId4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Users</a:t>
            </a:r>
            <a:r>
              <a:rPr lang="cs-CZ" sz="1600" dirty="0">
                <a:solidFill>
                  <a:schemeClr val="tx2"/>
                </a:solidFill>
                <a:hlinkClick r:id="rId4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/START/</a:t>
            </a:r>
            <a:r>
              <a:rPr lang="cs-CZ" sz="1600" dirty="0" err="1">
                <a:solidFill>
                  <a:schemeClr val="tx2"/>
                </a:solidFill>
                <a:hlinkClick r:id="rId4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Downloads</a:t>
            </a:r>
            <a:r>
              <a:rPr lang="cs-CZ" sz="1600" dirty="0">
                <a:solidFill>
                  <a:schemeClr val="tx2"/>
                </a:solidFill>
                <a:hlinkClick r:id="rId4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/spryazhenie-russkogo-glagola-problemy-lingvodidakticheskogo-opisaniya-kategorii-i-model-obucheniya-spryazheniyu-na-urokah-russkogo-yazyka-kak-inostrannogo.pdf</a:t>
            </a:r>
            <a:endParaRPr lang="cs-CZ" sz="1600" dirty="0">
              <a:solidFill>
                <a:schemeClr val="tx2"/>
              </a:solidFill>
            </a:endParaRPr>
          </a:p>
          <a:p>
            <a:r>
              <a:rPr lang="cs-CZ" sz="1600" dirty="0">
                <a:solidFill>
                  <a:schemeClr val="tx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cs-CZ" sz="1600" dirty="0" err="1">
                <a:solidFill>
                  <a:schemeClr val="tx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infourok.ru</a:t>
            </a:r>
            <a:r>
              <a:rPr lang="cs-CZ" sz="1600" dirty="0">
                <a:solidFill>
                  <a:schemeClr val="tx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cs-CZ" sz="1600" dirty="0" err="1">
                <a:solidFill>
                  <a:schemeClr val="tx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statya</a:t>
            </a:r>
            <a:r>
              <a:rPr lang="cs-CZ" sz="1600" dirty="0">
                <a:solidFill>
                  <a:schemeClr val="tx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-k-</a:t>
            </a:r>
            <a:r>
              <a:rPr lang="cs-CZ" sz="1600" dirty="0" err="1">
                <a:solidFill>
                  <a:schemeClr val="tx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voprosu</a:t>
            </a:r>
            <a:r>
              <a:rPr lang="cs-CZ" sz="1600" dirty="0">
                <a:solidFill>
                  <a:schemeClr val="tx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-o-</a:t>
            </a:r>
            <a:r>
              <a:rPr lang="cs-CZ" sz="1600" dirty="0" err="1">
                <a:solidFill>
                  <a:schemeClr val="tx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glagolnom</a:t>
            </a:r>
            <a:r>
              <a:rPr lang="cs-CZ" sz="1600" dirty="0">
                <a:solidFill>
                  <a:schemeClr val="tx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cs-CZ" sz="1600" dirty="0" err="1">
                <a:solidFill>
                  <a:schemeClr val="tx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spryazhenii-407343.html</a:t>
            </a:r>
            <a:endParaRPr lang="cs-CZ" sz="1600" dirty="0">
              <a:solidFill>
                <a:schemeClr val="tx2"/>
              </a:solidFill>
            </a:endParaRPr>
          </a:p>
          <a:p>
            <a:r>
              <a:rPr lang="cs-CZ" sz="1600" dirty="0">
                <a:solidFill>
                  <a:schemeClr val="tx2"/>
                </a:solidFill>
              </a:rPr>
              <a:t>https://</a:t>
            </a:r>
            <a:r>
              <a:rPr lang="cs-CZ" sz="1600" dirty="0" err="1">
                <a:solidFill>
                  <a:schemeClr val="tx2"/>
                </a:solidFill>
              </a:rPr>
              <a:t>ya.ru</a:t>
            </a:r>
            <a:r>
              <a:rPr lang="cs-CZ" sz="1600" dirty="0">
                <a:solidFill>
                  <a:schemeClr val="tx2"/>
                </a:solidFill>
              </a:rPr>
              <a:t>/</a:t>
            </a:r>
            <a:r>
              <a:rPr lang="cs-CZ" sz="1600" dirty="0" err="1">
                <a:solidFill>
                  <a:schemeClr val="tx2"/>
                </a:solidFill>
              </a:rPr>
              <a:t>search</a:t>
            </a:r>
            <a:r>
              <a:rPr lang="cs-CZ" sz="1600" dirty="0">
                <a:solidFill>
                  <a:schemeClr val="tx2"/>
                </a:solidFill>
              </a:rPr>
              <a:t>/?text=%</a:t>
            </a:r>
            <a:r>
              <a:rPr lang="cs-CZ" sz="1600" dirty="0" err="1">
                <a:solidFill>
                  <a:schemeClr val="tx2"/>
                </a:solidFill>
              </a:rPr>
              <a:t>D0%90%D0%BA%D1%82%D1%83%D0%B0%D0%BB%D1%8C%D0%BD%D1%8B%D0%B5</a:t>
            </a:r>
            <a:r>
              <a:rPr lang="cs-CZ" sz="1600" dirty="0">
                <a:solidFill>
                  <a:schemeClr val="tx2"/>
                </a:solidFill>
              </a:rPr>
              <a:t>+%</a:t>
            </a:r>
            <a:r>
              <a:rPr lang="cs-CZ" sz="1600" dirty="0" err="1">
                <a:solidFill>
                  <a:schemeClr val="tx2"/>
                </a:solidFill>
              </a:rPr>
              <a:t>D0%B0%D1%81%D0%BF%D0%B5%D0%BA%D1%82%D1%8B</a:t>
            </a:r>
            <a:r>
              <a:rPr lang="cs-CZ" sz="1600" dirty="0">
                <a:solidFill>
                  <a:schemeClr val="tx2"/>
                </a:solidFill>
              </a:rPr>
              <a:t>+%</a:t>
            </a:r>
            <a:r>
              <a:rPr lang="cs-CZ" sz="1600" dirty="0" err="1">
                <a:solidFill>
                  <a:schemeClr val="tx2"/>
                </a:solidFill>
              </a:rPr>
              <a:t>D1%81%D0%BF%D1%80%D1%8F%D0%B6%D0%B5%D0%BD%D0%B8%D1%8F</a:t>
            </a:r>
            <a:r>
              <a:rPr lang="cs-CZ" sz="1600" dirty="0">
                <a:solidFill>
                  <a:schemeClr val="tx2"/>
                </a:solidFill>
              </a:rPr>
              <a:t>+%</a:t>
            </a:r>
            <a:r>
              <a:rPr lang="cs-CZ" sz="1600" dirty="0" err="1">
                <a:solidFill>
                  <a:schemeClr val="tx2"/>
                </a:solidFill>
              </a:rPr>
              <a:t>D0%B3%D0%BB%D0%B0%D0%B3%D0%BE%D0%BB%D0%BE%D0%B2</a:t>
            </a:r>
            <a:r>
              <a:rPr lang="cs-CZ" sz="1600" dirty="0">
                <a:solidFill>
                  <a:schemeClr val="tx2"/>
                </a:solidFill>
              </a:rPr>
              <a:t>+%</a:t>
            </a:r>
            <a:r>
              <a:rPr lang="cs-CZ" sz="1600" dirty="0" err="1">
                <a:solidFill>
                  <a:schemeClr val="tx2"/>
                </a:solidFill>
              </a:rPr>
              <a:t>D0%B2</a:t>
            </a:r>
            <a:r>
              <a:rPr lang="cs-CZ" sz="1600" dirty="0">
                <a:solidFill>
                  <a:schemeClr val="tx2"/>
                </a:solidFill>
              </a:rPr>
              <a:t>+%</a:t>
            </a:r>
            <a:r>
              <a:rPr lang="cs-CZ" sz="1600" dirty="0" err="1">
                <a:solidFill>
                  <a:schemeClr val="tx2"/>
                </a:solidFill>
              </a:rPr>
              <a:t>D1%80%D1%83%D1%81%D1%81%D0%BA%D0%BE%D0%BC</a:t>
            </a:r>
            <a:r>
              <a:rPr lang="cs-CZ" sz="1600" dirty="0">
                <a:solidFill>
                  <a:schemeClr val="tx2"/>
                </a:solidFill>
              </a:rPr>
              <a:t>+%</a:t>
            </a:r>
            <a:r>
              <a:rPr lang="cs-CZ" sz="1600" dirty="0" err="1">
                <a:solidFill>
                  <a:schemeClr val="tx2"/>
                </a:solidFill>
              </a:rPr>
              <a:t>D1%8F%D0%B7%D1%8B%D0%BA%D0%B5</a:t>
            </a:r>
            <a:r>
              <a:rPr lang="cs-CZ" sz="1600" dirty="0">
                <a:solidFill>
                  <a:schemeClr val="tx2"/>
                </a:solidFill>
              </a:rPr>
              <a:t>+&amp;lr=10511</a:t>
            </a:r>
          </a:p>
          <a:p>
            <a:r>
              <a:rPr lang="cs-CZ" sz="1600" dirty="0">
                <a:solidFill>
                  <a:schemeClr val="tx2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https://ppt-</a:t>
            </a:r>
            <a:r>
              <a:rPr lang="cs-CZ" sz="1600" dirty="0" err="1">
                <a:solidFill>
                  <a:schemeClr val="tx2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online.org</a:t>
            </a:r>
            <a:r>
              <a:rPr lang="cs-CZ" sz="1600" dirty="0">
                <a:solidFill>
                  <a:schemeClr val="tx2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cs-CZ" sz="1600" dirty="0" err="1">
                <a:solidFill>
                  <a:schemeClr val="tx2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750219?ysclid</a:t>
            </a:r>
            <a:r>
              <a:rPr lang="cs-CZ" sz="1600" dirty="0">
                <a:solidFill>
                  <a:schemeClr val="tx2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</a:t>
            </a:r>
            <a:r>
              <a:rPr lang="cs-CZ" sz="1600" dirty="0" err="1">
                <a:solidFill>
                  <a:schemeClr val="tx2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mh7pa1dgmw42594365</a:t>
            </a:r>
            <a:endParaRPr lang="cs-CZ" sz="1600" dirty="0">
              <a:solidFill>
                <a:schemeClr val="tx2"/>
              </a:solidFill>
            </a:endParaRPr>
          </a:p>
          <a:p>
            <a:r>
              <a:rPr lang="cs-CZ" sz="1600" dirty="0" err="1">
                <a:solidFill>
                  <a:schemeClr val="tx2"/>
                </a:solidFill>
                <a:hlinkClick r:id="rId7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file</a:t>
            </a:r>
            <a:r>
              <a:rPr lang="cs-CZ" sz="1600" dirty="0">
                <a:solidFill>
                  <a:schemeClr val="tx2"/>
                </a:solidFill>
                <a:hlinkClick r:id="rId7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:///C:/</a:t>
            </a:r>
            <a:r>
              <a:rPr lang="cs-CZ" sz="1600" dirty="0" err="1">
                <a:solidFill>
                  <a:schemeClr val="tx2"/>
                </a:solidFill>
                <a:hlinkClick r:id="rId7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Users</a:t>
            </a:r>
            <a:r>
              <a:rPr lang="cs-CZ" sz="1600" dirty="0">
                <a:solidFill>
                  <a:schemeClr val="tx2"/>
                </a:solidFill>
                <a:hlinkClick r:id="rId7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/START/</a:t>
            </a:r>
            <a:r>
              <a:rPr lang="cs-CZ" sz="1600" dirty="0" err="1">
                <a:solidFill>
                  <a:schemeClr val="tx2"/>
                </a:solidFill>
                <a:hlinkClick r:id="rId7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Downloads</a:t>
            </a:r>
            <a:r>
              <a:rPr lang="cs-CZ" sz="1600" dirty="0">
                <a:solidFill>
                  <a:schemeClr val="tx2"/>
                </a:solidFill>
                <a:hlinkClick r:id="rId7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cs-CZ" sz="1600" dirty="0" err="1">
                <a:solidFill>
                  <a:schemeClr val="tx2"/>
                </a:solidFill>
                <a:hlinkClick r:id="rId7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Kulinich_Baronian_Russian_defective_verbs_synchrony_or_dia.pdf</a:t>
            </a:r>
            <a:endParaRPr lang="cs-CZ" sz="1600" dirty="0">
              <a:solidFill>
                <a:schemeClr val="tx2"/>
              </a:solidFill>
            </a:endParaRP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5196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5AF630-C2A3-01D5-9837-685436199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dirty="0"/>
              <a:t>Повторение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8091E6-EF54-0C55-D351-1C6C53D67F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823544"/>
          </a:xfrm>
        </p:spPr>
        <p:txBody>
          <a:bodyPr/>
          <a:lstStyle/>
          <a:p>
            <a:r>
              <a:rPr lang="ru-RU" b="1" dirty="0"/>
              <a:t>Глагол</a:t>
            </a:r>
            <a:r>
              <a:rPr lang="ru-RU" dirty="0"/>
              <a:t> — это одна из самых важных и сложных частей речи. Он обозначает действие, состояние или процесс и изменяется по лицам, числам, временам и наклонениям.</a:t>
            </a:r>
            <a:br>
              <a:rPr lang="ru-RU" dirty="0"/>
            </a:br>
            <a:endParaRPr lang="cs-CZ" dirty="0"/>
          </a:p>
          <a:p>
            <a:r>
              <a:rPr lang="ru-RU" b="1" dirty="0"/>
              <a:t>Спряжение</a:t>
            </a:r>
            <a:r>
              <a:rPr lang="ru-RU" dirty="0"/>
              <a:t> — то есть изменение формы глагола по лицам и числам</a:t>
            </a:r>
            <a:endParaRPr lang="cs-CZ" dirty="0"/>
          </a:p>
          <a:p>
            <a:r>
              <a:rPr lang="ru-RU" dirty="0"/>
              <a:t>это не просто набор окончаний, это система, отражающая особенности русской морфологии и орфографии.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250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2"/>
          <p:cNvSpPr>
            <a:spLocks noGrp="1"/>
          </p:cNvSpPr>
          <p:nvPr>
            <p:ph type="title"/>
          </p:nvPr>
        </p:nvSpPr>
        <p:spPr>
          <a:xfrm>
            <a:off x="1117309" y="332656"/>
            <a:ext cx="10157354" cy="1140544"/>
          </a:xfrm>
        </p:spPr>
        <p:txBody>
          <a:bodyPr rtlCol="0">
            <a:normAutofit/>
          </a:bodyPr>
          <a:lstStyle/>
          <a:p>
            <a:pPr rtl="0"/>
            <a:endParaRPr lang="cs-CZ" dirty="0"/>
          </a:p>
        </p:txBody>
      </p:sp>
      <p:sp>
        <p:nvSpPr>
          <p:cNvPr id="14" name="Zástupný symbol pro obsah 13"/>
          <p:cNvSpPr>
            <a:spLocks noGrp="1"/>
          </p:cNvSpPr>
          <p:nvPr>
            <p:ph idx="1"/>
          </p:nvPr>
        </p:nvSpPr>
        <p:spPr>
          <a:xfrm>
            <a:off x="1117309" y="1700808"/>
            <a:ext cx="10157354" cy="4471392"/>
          </a:xfrm>
        </p:spPr>
        <p:txBody>
          <a:bodyPr rtlCol="0">
            <a:normAutofit lnSpcReduction="10000"/>
          </a:bodyPr>
          <a:lstStyle/>
          <a:p>
            <a:r>
              <a:rPr lang="ru-RU" sz="2800" dirty="0">
                <a:cs typeface="Times New Roman" panose="02020603050405020304" pitchFamily="18" charset="0"/>
              </a:rPr>
              <a:t>Актуальные аспекты спряжения глаголов заключаются в правильном определении спряжения по окончанию (для ударных окончаний) или по гласной перед -ть в неопределенной форме (для безударных окончаний), а также в учёте глаголов-исключений и правил для приставочных глаголов</a:t>
            </a:r>
            <a:endParaRPr lang="cs-CZ" sz="2800" dirty="0"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/>
              <a:t>В русском языке традиционно выделяют </a:t>
            </a:r>
            <a:r>
              <a:rPr lang="ru-RU" b="1" dirty="0"/>
              <a:t>два</a:t>
            </a:r>
            <a:r>
              <a:rPr lang="ru-RU" dirty="0"/>
              <a:t> основных </a:t>
            </a:r>
            <a:r>
              <a:rPr lang="ru-RU" b="1" dirty="0"/>
              <a:t>типа спряжения: </a:t>
            </a:r>
            <a:r>
              <a:rPr lang="ru-RU" dirty="0"/>
              <a:t>I спряжение и II спряжение</a:t>
            </a:r>
            <a:endParaRPr lang="cs-CZ" dirty="0"/>
          </a:p>
          <a:p>
            <a:pPr>
              <a:lnSpc>
                <a:spcPct val="150000"/>
              </a:lnSpc>
            </a:pPr>
            <a:r>
              <a:rPr lang="az-Cyrl-AZ" b="1" dirty="0"/>
              <a:t>продуктивные</a:t>
            </a:r>
            <a:r>
              <a:rPr lang="az-Cyrl-AZ" dirty="0"/>
              <a:t> и </a:t>
            </a:r>
            <a:r>
              <a:rPr lang="az-Cyrl-AZ" b="1" dirty="0"/>
              <a:t>непродуктивные</a:t>
            </a:r>
            <a:r>
              <a:rPr lang="az-Cyrl-AZ" dirty="0"/>
              <a:t>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18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5EBEDD-D778-BD20-EB2B-7DA8ABDB5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b="1" dirty="0"/>
              <a:t>Определение спряжения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DDF146-CF06-06CE-E5CB-AA4D2CC5E1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ru-RU" b="1" dirty="0"/>
              <a:t>При ударном окончании:</a:t>
            </a:r>
            <a:r>
              <a:rPr lang="ru-RU" dirty="0"/>
              <a:t> </a:t>
            </a:r>
          </a:p>
          <a:p>
            <a:pPr>
              <a:lnSpc>
                <a:spcPct val="150000"/>
              </a:lnSpc>
            </a:pPr>
            <a:r>
              <a:rPr lang="ru-RU" dirty="0"/>
              <a:t>Если</a:t>
            </a:r>
            <a:r>
              <a:rPr lang="cs-CZ" dirty="0"/>
              <a:t> </a:t>
            </a:r>
            <a:r>
              <a:rPr lang="ru-RU" dirty="0"/>
              <a:t>окончание</a:t>
            </a:r>
            <a:r>
              <a:rPr lang="ru-RU" b="1" dirty="0"/>
              <a:t>:</a:t>
            </a:r>
            <a:r>
              <a:rPr lang="ru-RU" dirty="0"/>
              <a:t> -у(-ю), -ешь(-ёшь), -ет(-ёт), -ем(-ём), -ете(-ёте), -ут(-ют)</a:t>
            </a:r>
            <a:r>
              <a:rPr lang="cs-CZ" dirty="0"/>
              <a:t> - </a:t>
            </a:r>
            <a:r>
              <a:rPr lang="ru-RU" b="1" dirty="0"/>
              <a:t>I спряжение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ru-RU" dirty="0"/>
              <a:t>Если</a:t>
            </a:r>
            <a:r>
              <a:rPr lang="cs-CZ" dirty="0"/>
              <a:t> </a:t>
            </a:r>
            <a:r>
              <a:rPr lang="ru-RU" dirty="0"/>
              <a:t>окончание</a:t>
            </a:r>
            <a:r>
              <a:rPr lang="ru-RU" b="1" dirty="0"/>
              <a:t>:</a:t>
            </a:r>
            <a:r>
              <a:rPr lang="ru-RU" dirty="0"/>
              <a:t>  -ишь, -ит, -им, -ите, -ат(-ят)</a:t>
            </a:r>
            <a:r>
              <a:rPr lang="cs-CZ" dirty="0"/>
              <a:t> - </a:t>
            </a:r>
            <a:r>
              <a:rPr lang="ru-RU" b="1" dirty="0"/>
              <a:t>II спряжение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ru-RU" b="1" dirty="0"/>
              <a:t>Альтернатива:</a:t>
            </a:r>
            <a:r>
              <a:rPr lang="ru-RU" dirty="0"/>
              <a:t> Поставьте глагол в форму 3-го лица множественного числа (они): окончание -ут/-ют указывает на I спряжение, а -ат/-ят — на II спряжение.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275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EC2812-C041-A2D1-EFD2-2AE69F00C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0805B1-8BC7-3FC6-73A1-1E80D83D4E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При безударном окончании:</a:t>
            </a:r>
            <a:endParaRPr lang="ru-RU" dirty="0"/>
          </a:p>
          <a:p>
            <a:r>
              <a:rPr lang="ru-RU" dirty="0"/>
              <a:t>Поставьте глагол в неопределённую форму (инфинитив). </a:t>
            </a:r>
          </a:p>
          <a:p>
            <a:pPr>
              <a:lnSpc>
                <a:spcPct val="150000"/>
              </a:lnSpc>
            </a:pPr>
            <a:r>
              <a:rPr lang="ru-RU" dirty="0"/>
              <a:t>Обратите внимание на гласную перед -ть:</a:t>
            </a:r>
          </a:p>
          <a:p>
            <a:pPr lvl="1">
              <a:lnSpc>
                <a:spcPct val="150000"/>
              </a:lnSpc>
            </a:pPr>
            <a:r>
              <a:rPr lang="ru-RU" b="1" dirty="0"/>
              <a:t>II спряжение:</a:t>
            </a:r>
            <a:r>
              <a:rPr lang="ru-RU" dirty="0"/>
              <a:t> Глаголы на -</a:t>
            </a:r>
            <a:r>
              <a:rPr lang="ru-RU" b="1" dirty="0"/>
              <a:t>ить</a:t>
            </a:r>
            <a:r>
              <a:rPr lang="ru-RU" dirty="0"/>
              <a:t> (кроме брить, стелить), а также исключения на -</a:t>
            </a:r>
            <a:r>
              <a:rPr lang="ru-RU" b="1" dirty="0"/>
              <a:t>еть</a:t>
            </a:r>
            <a:r>
              <a:rPr lang="ru-RU" dirty="0"/>
              <a:t> (видеть, смотреть, ненавидеть, зависеть, терпеть, обидеть, вертеть) и исключения на -</a:t>
            </a:r>
            <a:r>
              <a:rPr lang="ru-RU" b="1" dirty="0"/>
              <a:t>ать</a:t>
            </a:r>
            <a:r>
              <a:rPr lang="ru-RU" dirty="0"/>
              <a:t> (гнать, держать, слышать, дышать), а также их приставочные глаголы. </a:t>
            </a:r>
          </a:p>
          <a:p>
            <a:pPr lvl="1">
              <a:lnSpc>
                <a:spcPct val="150000"/>
              </a:lnSpc>
            </a:pPr>
            <a:r>
              <a:rPr lang="ru-RU" b="1" dirty="0"/>
              <a:t>I спряжение:</a:t>
            </a:r>
            <a:r>
              <a:rPr lang="ru-RU" dirty="0"/>
              <a:t> Все остальные глаголы на -ать, -еть, -ять, -оть, -уть, -ыть.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3959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2589" y="1844824"/>
            <a:ext cx="7008574" cy="3672408"/>
          </a:xfrm>
        </p:spPr>
        <p:txBody>
          <a:bodyPr rtlCol="0"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2200" b="1" dirty="0"/>
              <a:t>Приставки и постфиксы:</a:t>
            </a:r>
            <a:r>
              <a:rPr lang="ru-RU" sz="2200" dirty="0"/>
              <a:t> </a:t>
            </a:r>
            <a:br>
              <a:rPr lang="ru-RU" sz="1800" dirty="0"/>
            </a:br>
            <a:r>
              <a:rPr lang="ru-RU" sz="2200" dirty="0"/>
              <a:t>Глаголы с приставками и постфиксами -ся/-сь спрягаются так же, как и глаголы без них. Чтобы определить спряжение глагола с ударной приставкой, отбросьте её и определите спряжение исходного глагола (например, вы́спишься → спишь → II спряжение)</a:t>
            </a:r>
            <a:br>
              <a:rPr lang="ru-RU" sz="2200" dirty="0"/>
            </a:br>
            <a:endParaRPr lang="cs-CZ" sz="22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1804" y="692697"/>
            <a:ext cx="7008574" cy="864096"/>
          </a:xfrm>
        </p:spPr>
        <p:txBody>
          <a:bodyPr rtlCol="0"/>
          <a:lstStyle/>
          <a:p>
            <a:r>
              <a:rPr lang="az-Cyrl-AZ" b="1" dirty="0"/>
              <a:t>Важные нюансы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769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355DE6-F73B-D43D-1148-D53420C0E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309" y="620688"/>
            <a:ext cx="10157354" cy="6048672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В статье</a:t>
            </a:r>
            <a:r>
              <a:rPr lang="cs-CZ" dirty="0"/>
              <a:t> </a:t>
            </a:r>
            <a:r>
              <a:rPr lang="ru-RU" i="1" dirty="0"/>
              <a:t>Спряжение русского глагола: проблемы лингводидактического описания </a:t>
            </a:r>
            <a:r>
              <a:rPr lang="ru-RU" dirty="0"/>
              <a:t>подчёркивается, что </a:t>
            </a:r>
            <a:r>
              <a:rPr lang="ru-RU" b="1" dirty="0"/>
              <a:t>современное спряжение отражает исторические процессы</a:t>
            </a:r>
            <a:endParaRPr lang="cs-CZ" b="1" dirty="0"/>
          </a:p>
          <a:p>
            <a:pPr>
              <a:lnSpc>
                <a:spcPct val="150000"/>
              </a:lnSpc>
            </a:pPr>
            <a:r>
              <a:rPr lang="ru-RU" b="1" dirty="0"/>
              <a:t>Система спряжений остаётся стабильной</a:t>
            </a:r>
            <a:r>
              <a:rPr lang="ru-RU" dirty="0"/>
              <a:t>, но наблюдаются </a:t>
            </a:r>
            <a:r>
              <a:rPr lang="ru-RU" b="1" dirty="0"/>
              <a:t>лексико-грамматические сдвиги</a:t>
            </a:r>
            <a:r>
              <a:rPr lang="ru-RU" dirty="0"/>
              <a:t>:</a:t>
            </a:r>
          </a:p>
          <a:p>
            <a:pPr>
              <a:lnSpc>
                <a:spcPct val="150000"/>
              </a:lnSpc>
            </a:pPr>
            <a:r>
              <a:rPr lang="ru-RU" dirty="0"/>
              <a:t>появляются </a:t>
            </a:r>
            <a:r>
              <a:rPr lang="ru-RU" b="1" dirty="0"/>
              <a:t>новые глаголы</a:t>
            </a:r>
            <a:r>
              <a:rPr lang="ru-RU" dirty="0"/>
              <a:t> с заимствованными корнями (из английского, французского и др.);</a:t>
            </a:r>
          </a:p>
          <a:p>
            <a:r>
              <a:rPr lang="ru-RU" dirty="0"/>
              <a:t>они почти всегда </a:t>
            </a:r>
            <a:r>
              <a:rPr lang="ru-RU" b="1" dirty="0"/>
              <a:t>включаются в I спряжение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Примеры:</a:t>
            </a:r>
            <a:br>
              <a:rPr lang="ru-RU" dirty="0"/>
            </a:br>
            <a:r>
              <a:rPr lang="ru-RU" i="1" dirty="0"/>
              <a:t>сканировать → сканирую, лайкать → лайкаю, постить → пощу.</a:t>
            </a:r>
            <a:endParaRPr lang="ru-RU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6975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7580C6-D10D-621B-5F21-E402E332E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b="1" dirty="0"/>
              <a:t>Дефектные глаголы</a:t>
            </a:r>
            <a:endParaRPr lang="cs-CZ" b="1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FE3FF33-A0F2-A750-2A3E-7D1688799FD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17309" y="1328593"/>
            <a:ext cx="10157354" cy="5216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Некоторые</a:t>
            </a:r>
            <a:r>
              <a:rPr kumimoji="0" lang="cs-CZ" altLang="cs-C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русские</a:t>
            </a:r>
            <a:r>
              <a:rPr kumimoji="0" lang="cs-CZ" altLang="cs-C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глаголы</a:t>
            </a:r>
            <a:r>
              <a:rPr kumimoji="0" lang="cs-CZ" altLang="cs-C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не</a:t>
            </a:r>
            <a:r>
              <a:rPr kumimoji="0" lang="cs-CZ" altLang="cs-C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имеют</a:t>
            </a:r>
            <a:r>
              <a:rPr kumimoji="0" lang="cs-CZ" altLang="cs-C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формы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1-</a:t>
            </a:r>
            <a:r>
              <a:rPr kumimoji="0" lang="cs-CZ" altLang="cs-C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го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лица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ед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cs-CZ" altLang="cs-C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числа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настоящего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времени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b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Примеры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b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пылесосить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удить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дудеть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сбрендить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френдить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новое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заимствованное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слово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от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friend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Эти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глаголы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относятся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ко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второму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спряжению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и </a:t>
            </a: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обычно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имеют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морфофонемное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чередование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в 1-м </a:t>
            </a: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лице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ед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числа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водить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</a:t>
            </a: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вожу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просить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</a:t>
            </a: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прошу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гладить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</a:t>
            </a: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глажу</a:t>
            </a:r>
            <a:endParaRPr kumimoji="0" lang="cs-CZ" altLang="cs-CZ" sz="18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Tx/>
              <a:buFontTx/>
              <a:buChar char="•"/>
            </a:pPr>
            <a:r>
              <a:rPr lang="cs-CZ" altLang="cs-CZ" sz="1800" dirty="0" err="1">
                <a:latin typeface="Arial" panose="020B0604020202020204" pitchFamily="34" charset="0"/>
              </a:rPr>
              <a:t>Проблема</a:t>
            </a:r>
            <a:r>
              <a:rPr lang="cs-CZ" altLang="cs-CZ" sz="1800" dirty="0">
                <a:latin typeface="Arial" panose="020B0604020202020204" pitchFamily="34" charset="0"/>
              </a:rPr>
              <a:t> </a:t>
            </a:r>
            <a:r>
              <a:rPr lang="cs-CZ" altLang="cs-CZ" sz="1800" dirty="0" err="1">
                <a:latin typeface="Arial" panose="020B0604020202020204" pitchFamily="34" charset="0"/>
              </a:rPr>
              <a:t>заключается</a:t>
            </a:r>
            <a:r>
              <a:rPr lang="cs-CZ" altLang="cs-CZ" sz="1800" dirty="0">
                <a:latin typeface="Arial" panose="020B0604020202020204" pitchFamily="34" charset="0"/>
              </a:rPr>
              <a:t> в </a:t>
            </a:r>
            <a:r>
              <a:rPr lang="cs-CZ" altLang="cs-CZ" sz="1800" b="1" dirty="0" err="1">
                <a:latin typeface="Arial" panose="020B0604020202020204" pitchFamily="34" charset="0"/>
              </a:rPr>
              <a:t>неуверенности</a:t>
            </a:r>
            <a:r>
              <a:rPr lang="cs-CZ" altLang="cs-CZ" sz="1800" b="1" dirty="0">
                <a:latin typeface="Arial" panose="020B0604020202020204" pitchFamily="34" charset="0"/>
              </a:rPr>
              <a:t> </a:t>
            </a:r>
            <a:r>
              <a:rPr lang="cs-CZ" altLang="cs-CZ" sz="1800" b="1" dirty="0" err="1">
                <a:latin typeface="Arial" panose="020B0604020202020204" pitchFamily="34" charset="0"/>
              </a:rPr>
              <a:t>носителей</a:t>
            </a:r>
            <a:r>
              <a:rPr lang="cs-CZ" altLang="cs-CZ" sz="1800" b="1" dirty="0">
                <a:latin typeface="Arial" panose="020B0604020202020204" pitchFamily="34" charset="0"/>
              </a:rPr>
              <a:t> </a:t>
            </a:r>
            <a:r>
              <a:rPr lang="cs-CZ" altLang="cs-CZ" sz="1800" b="1" dirty="0" err="1">
                <a:latin typeface="Arial" panose="020B0604020202020204" pitchFamily="34" charset="0"/>
              </a:rPr>
              <a:t>языка</a:t>
            </a:r>
            <a:r>
              <a:rPr lang="cs-CZ" altLang="cs-CZ" sz="1800" dirty="0">
                <a:latin typeface="Arial" panose="020B0604020202020204" pitchFamily="34" charset="0"/>
              </a:rPr>
              <a:t>, </a:t>
            </a:r>
            <a:r>
              <a:rPr lang="cs-CZ" altLang="cs-CZ" sz="1800" dirty="0" err="1">
                <a:latin typeface="Arial" panose="020B0604020202020204" pitchFamily="34" charset="0"/>
              </a:rPr>
              <a:t>какую</a:t>
            </a:r>
            <a:r>
              <a:rPr lang="cs-CZ" altLang="cs-CZ" sz="1800" dirty="0">
                <a:latin typeface="Arial" panose="020B0604020202020204" pitchFamily="34" charset="0"/>
              </a:rPr>
              <a:t> </a:t>
            </a:r>
            <a:r>
              <a:rPr lang="cs-CZ" altLang="cs-CZ" sz="1800" dirty="0" err="1">
                <a:latin typeface="Arial" panose="020B0604020202020204" pitchFamily="34" charset="0"/>
              </a:rPr>
              <a:t>форму</a:t>
            </a:r>
            <a:r>
              <a:rPr lang="cs-CZ" altLang="cs-CZ" sz="1800" dirty="0">
                <a:latin typeface="Arial" panose="020B0604020202020204" pitchFamily="34" charset="0"/>
              </a:rPr>
              <a:t> </a:t>
            </a:r>
            <a:r>
              <a:rPr lang="cs-CZ" altLang="cs-CZ" sz="1800" dirty="0" err="1">
                <a:latin typeface="Arial" panose="020B0604020202020204" pitchFamily="34" charset="0"/>
              </a:rPr>
              <a:t>образовать</a:t>
            </a:r>
            <a:r>
              <a:rPr lang="cs-CZ" altLang="cs-CZ" sz="1800" dirty="0">
                <a:latin typeface="Arial" panose="020B0604020202020204" pitchFamily="34" charset="0"/>
              </a:rPr>
              <a:t> — с </a:t>
            </a:r>
            <a:r>
              <a:rPr lang="cs-CZ" altLang="cs-CZ" sz="1800" dirty="0" err="1">
                <a:latin typeface="Arial" panose="020B0604020202020204" pitchFamily="34" charset="0"/>
              </a:rPr>
              <a:t>чередованием</a:t>
            </a:r>
            <a:r>
              <a:rPr lang="cs-CZ" altLang="cs-CZ" sz="1800" dirty="0">
                <a:latin typeface="Arial" panose="020B0604020202020204" pitchFamily="34" charset="0"/>
              </a:rPr>
              <a:t> (</a:t>
            </a:r>
            <a:r>
              <a:rPr lang="cs-CZ" altLang="cs-CZ" sz="1800" dirty="0" err="1">
                <a:latin typeface="Arial" panose="020B0604020202020204" pitchFamily="34" charset="0"/>
              </a:rPr>
              <a:t>вожу</a:t>
            </a:r>
            <a:r>
              <a:rPr lang="cs-CZ" altLang="cs-CZ" sz="1800" dirty="0">
                <a:latin typeface="Arial" panose="020B0604020202020204" pitchFamily="34" charset="0"/>
              </a:rPr>
              <a:t>́) </a:t>
            </a:r>
            <a:r>
              <a:rPr lang="cs-CZ" altLang="cs-CZ" sz="1800" dirty="0" err="1">
                <a:latin typeface="Arial" panose="020B0604020202020204" pitchFamily="34" charset="0"/>
              </a:rPr>
              <a:t>или</a:t>
            </a:r>
            <a:r>
              <a:rPr lang="cs-CZ" altLang="cs-CZ" sz="1800" dirty="0">
                <a:latin typeface="Arial" panose="020B0604020202020204" pitchFamily="34" charset="0"/>
              </a:rPr>
              <a:t> </a:t>
            </a:r>
            <a:r>
              <a:rPr lang="cs-CZ" altLang="cs-CZ" sz="1800" dirty="0" err="1">
                <a:latin typeface="Arial" panose="020B0604020202020204" pitchFamily="34" charset="0"/>
              </a:rPr>
              <a:t>без</a:t>
            </a:r>
            <a:r>
              <a:rPr lang="cs-CZ" altLang="cs-CZ" sz="1800" dirty="0">
                <a:latin typeface="Arial" panose="020B0604020202020204" pitchFamily="34" charset="0"/>
              </a:rPr>
              <a:t> (</a:t>
            </a:r>
            <a:r>
              <a:rPr lang="cs-CZ" altLang="cs-CZ" sz="1800" dirty="0" err="1">
                <a:latin typeface="Arial" panose="020B0604020202020204" pitchFamily="34" charset="0"/>
              </a:rPr>
              <a:t>водю</a:t>
            </a:r>
            <a:r>
              <a:rPr lang="cs-CZ" altLang="cs-CZ" sz="1800" dirty="0">
                <a:latin typeface="Arial" panose="020B0604020202020204" pitchFamily="34" charset="0"/>
              </a:rPr>
              <a:t>́).</a:t>
            </a:r>
            <a:br>
              <a:rPr lang="cs-CZ" altLang="cs-CZ" sz="1800" dirty="0">
                <a:latin typeface="Arial" panose="020B0604020202020204" pitchFamily="34" charset="0"/>
              </a:rPr>
            </a:br>
            <a:r>
              <a:rPr lang="cs-CZ" altLang="cs-CZ" sz="1800" dirty="0" err="1">
                <a:latin typeface="Arial" panose="020B0604020202020204" pitchFamily="34" charset="0"/>
              </a:rPr>
              <a:t>Поэтому</a:t>
            </a:r>
            <a:r>
              <a:rPr lang="cs-CZ" altLang="cs-CZ" sz="1800" dirty="0">
                <a:latin typeface="Arial" panose="020B0604020202020204" pitchFamily="34" charset="0"/>
              </a:rPr>
              <a:t> </a:t>
            </a:r>
            <a:r>
              <a:rPr lang="cs-CZ" altLang="cs-CZ" sz="1800" dirty="0" err="1">
                <a:latin typeface="Arial" panose="020B0604020202020204" pitchFamily="34" charset="0"/>
              </a:rPr>
              <a:t>такие</a:t>
            </a:r>
            <a:r>
              <a:rPr lang="cs-CZ" altLang="cs-CZ" sz="1800" dirty="0">
                <a:latin typeface="Arial" panose="020B0604020202020204" pitchFamily="34" charset="0"/>
              </a:rPr>
              <a:t> </a:t>
            </a:r>
            <a:r>
              <a:rPr lang="cs-CZ" altLang="cs-CZ" sz="1800" dirty="0" err="1">
                <a:latin typeface="Arial" panose="020B0604020202020204" pitchFamily="34" charset="0"/>
              </a:rPr>
              <a:t>глаголы</a:t>
            </a:r>
            <a:r>
              <a:rPr lang="cs-CZ" altLang="cs-CZ" sz="1800" dirty="0">
                <a:latin typeface="Arial" panose="020B0604020202020204" pitchFamily="34" charset="0"/>
              </a:rPr>
              <a:t> </a:t>
            </a:r>
            <a:r>
              <a:rPr lang="cs-CZ" altLang="cs-CZ" sz="1800" dirty="0" err="1">
                <a:latin typeface="Arial" panose="020B0604020202020204" pitchFamily="34" charset="0"/>
              </a:rPr>
              <a:t>называют</a:t>
            </a:r>
            <a:r>
              <a:rPr lang="cs-CZ" altLang="cs-CZ" sz="1800" dirty="0">
                <a:latin typeface="Arial" panose="020B0604020202020204" pitchFamily="34" charset="0"/>
              </a:rPr>
              <a:t> </a:t>
            </a:r>
            <a:r>
              <a:rPr lang="cs-CZ" altLang="cs-CZ" sz="1800" b="1" dirty="0" err="1">
                <a:latin typeface="Arial" panose="020B0604020202020204" pitchFamily="34" charset="0"/>
              </a:rPr>
              <a:t>дефектными</a:t>
            </a:r>
            <a:r>
              <a:rPr lang="cs-CZ" altLang="cs-CZ" sz="1800" b="1" dirty="0">
                <a:latin typeface="Arial" panose="020B0604020202020204" pitchFamily="34" charset="0"/>
              </a:rPr>
              <a:t> </a:t>
            </a:r>
            <a:r>
              <a:rPr lang="cs-CZ" altLang="cs-CZ" sz="1800" dirty="0">
                <a:latin typeface="Arial" panose="020B0604020202020204" pitchFamily="34" charset="0"/>
              </a:rPr>
              <a:t>(</a:t>
            </a:r>
            <a:r>
              <a:rPr lang="cs-CZ" altLang="cs-CZ" sz="1800" dirty="0" err="1">
                <a:latin typeface="Arial" panose="020B0604020202020204" pitchFamily="34" charset="0"/>
              </a:rPr>
              <a:t>неполными</a:t>
            </a:r>
            <a:r>
              <a:rPr lang="cs-CZ" altLang="cs-CZ" sz="1800" dirty="0"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70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Knihy 16: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411993_TF02787940_TF02787940.potx" id="{797243EA-CA29-42BD-A803-C2ABD6CA0C6F}" vid="{0EF93BC0-5E53-47B3-A615-5E299545B8EC}"/>
    </a:ext>
  </a:extLst>
</a:theme>
</file>

<file path=ppt/theme/theme2.xml><?xml version="1.0" encoding="utf-8"?>
<a:theme xmlns:a="http://schemas.openxmlformats.org/drawingml/2006/main" name="Motiv Offic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1345039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The bookstacks present on most slides  make this a good choice for students, teachers, reading enthusiasts, and others in education. This presentation template contains multiple slide layouts in widescreen format (16x9) and includes a sample table and chart that you can easily  modify.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2011-11-26T00:00:00+00:00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AssetExpire xmlns="4873beb7-5857-4685-be1f-d57550cc96cc">2029-05-12T07:00:00+00:00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TP102787939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694216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LocMarketGroupTiers2 xmlns="4873beb7-5857-4685-be1f-d57550cc96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301D382-32B0-43EE-932C-28906AF37617}">
  <ds:schemaRefs>
    <ds:schemaRef ds:uri="http://schemas.microsoft.com/office/2006/metadata/properties"/>
    <ds:schemaRef ds:uri="http://schemas.microsoft.com/office/infopath/2007/PartnerControls"/>
    <ds:schemaRef ds:uri="4873beb7-5857-4685-be1f-d57550cc96cc"/>
  </ds:schemaRefs>
</ds:datastoreItem>
</file>

<file path=customXml/itemProps2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BB5C329-08A6-4E5E-AEF1-A97828C874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Modrá prezentace se stohem knih (širokoúhlá)</Template>
  <TotalTime>310</TotalTime>
  <Words>1803</Words>
  <Application>Microsoft Office PowerPoint</Application>
  <PresentationFormat>Vlastní</PresentationFormat>
  <Paragraphs>97</Paragraphs>
  <Slides>23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7" baseType="lpstr">
      <vt:lpstr>Arial</vt:lpstr>
      <vt:lpstr>Century Gothic</vt:lpstr>
      <vt:lpstr>Times New Roman</vt:lpstr>
      <vt:lpstr>Knihy 16:9</vt:lpstr>
      <vt:lpstr>Актуальные аспекты спряжения глаголов</vt:lpstr>
      <vt:lpstr>Повторение</vt:lpstr>
      <vt:lpstr>Повторение</vt:lpstr>
      <vt:lpstr>Prezentace aplikace PowerPoint</vt:lpstr>
      <vt:lpstr>Определение спряжения</vt:lpstr>
      <vt:lpstr>Prezentace aplikace PowerPoint</vt:lpstr>
      <vt:lpstr>Приставки и постфиксы:  Глаголы с приставками и постфиксами -ся/-сь спрягаются так же, как и глаголы без них. Чтобы определить спряжение глагола с ударной приставкой, отбросьте её и определите спряжение исходного глагола (например, вы́спишься → спишь → II спряжение) </vt:lpstr>
      <vt:lpstr>Prezentace aplikace PowerPoint</vt:lpstr>
      <vt:lpstr>Дефектные глаголы</vt:lpstr>
      <vt:lpstr>Дефектные глаголы</vt:lpstr>
      <vt:lpstr>Продуктивные и Непродуктивные глаголы </vt:lpstr>
      <vt:lpstr>Prezentace aplikace PowerPoint</vt:lpstr>
      <vt:lpstr>Prezentace aplikace PowerPoint</vt:lpstr>
      <vt:lpstr>Глаголы с разными изменениями корня</vt:lpstr>
      <vt:lpstr>Prezentace aplikace PowerPoint</vt:lpstr>
      <vt:lpstr>Prezentace aplikace PowerPoint</vt:lpstr>
      <vt:lpstr>Prezentace aplikace PowerPoint</vt:lpstr>
      <vt:lpstr>Prezentace aplikace PowerPoint</vt:lpstr>
      <vt:lpstr>Разноспрягаемые глаголы</vt:lpstr>
      <vt:lpstr>Особое спряжение</vt:lpstr>
      <vt:lpstr>Как появляются иностранные глаголы</vt:lpstr>
      <vt:lpstr>Спасибо за внимание!  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Vanda Doležalová</dc:creator>
  <cp:lastModifiedBy>Vanda Doležalová</cp:lastModifiedBy>
  <cp:revision>26</cp:revision>
  <dcterms:created xsi:type="dcterms:W3CDTF">2025-10-26T10:59:05Z</dcterms:created>
  <dcterms:modified xsi:type="dcterms:W3CDTF">2025-11-05T08:07:31Z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