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81" r:id="rId10"/>
    <p:sldId id="268" r:id="rId11"/>
    <p:sldId id="283" r:id="rId12"/>
    <p:sldId id="269" r:id="rId13"/>
    <p:sldId id="271" r:id="rId14"/>
    <p:sldId id="273" r:id="rId15"/>
    <p:sldId id="274" r:id="rId16"/>
    <p:sldId id="275" r:id="rId17"/>
    <p:sldId id="280" r:id="rId18"/>
    <p:sldId id="28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2289C-860F-4114-81F7-6C751BD2124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76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2. 11. 2017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133" y="0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52D0C05-24BA-45BA-A55E-E8857A345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520" y="0"/>
            <a:ext cx="5430549" cy="498281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F04EC61-677A-4316-91E9-EB15B956E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816" y="11126"/>
            <a:ext cx="6337850" cy="497169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D291A52-F302-4EA0-8B14-49A1B7329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29" y="5431809"/>
            <a:ext cx="12161371" cy="41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1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19E84-1CA1-4748-AC21-211F62E83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88"/>
            <a:ext cx="10515600" cy="588860"/>
          </a:xfrm>
        </p:spPr>
        <p:txBody>
          <a:bodyPr>
            <a:normAutofit/>
          </a:bodyPr>
          <a:lstStyle/>
          <a:p>
            <a:r>
              <a:rPr lang="cs-CZ" sz="2800" b="1" dirty="0"/>
              <a:t>SYN2015: 18 výskytů tvaru KLIENTU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5BC2520-EE17-494B-9242-7C8183806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9131" y="531094"/>
            <a:ext cx="6877878" cy="6319418"/>
          </a:xfrm>
          <a:prstGeom prst="rect">
            <a:avLst/>
          </a:prstGeom>
        </p:spPr>
      </p:pic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F7A9A1F0-DEE9-43F3-A3E5-D2AEE18A2FAC}"/>
              </a:ext>
            </a:extLst>
          </p:cNvPr>
          <p:cNvCxnSpPr/>
          <p:nvPr/>
        </p:nvCxnSpPr>
        <p:spPr>
          <a:xfrm flipH="1">
            <a:off x="9289775" y="689113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7B8B885-EB2B-428C-A563-618EF7097605}"/>
              </a:ext>
            </a:extLst>
          </p:cNvPr>
          <p:cNvCxnSpPr/>
          <p:nvPr/>
        </p:nvCxnSpPr>
        <p:spPr>
          <a:xfrm flipH="1">
            <a:off x="9289775" y="1080052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ACC9F19-8BE1-47DB-B611-022F1D56C14E}"/>
              </a:ext>
            </a:extLst>
          </p:cNvPr>
          <p:cNvCxnSpPr/>
          <p:nvPr/>
        </p:nvCxnSpPr>
        <p:spPr>
          <a:xfrm flipH="1">
            <a:off x="9289775" y="2133600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718854AA-1656-4D82-BC35-B2D40D87C670}"/>
              </a:ext>
            </a:extLst>
          </p:cNvPr>
          <p:cNvCxnSpPr/>
          <p:nvPr/>
        </p:nvCxnSpPr>
        <p:spPr>
          <a:xfrm flipH="1">
            <a:off x="9289775" y="4538869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6DD49BDD-7ECE-451C-AB48-A137A57B0229}"/>
              </a:ext>
            </a:extLst>
          </p:cNvPr>
          <p:cNvCxnSpPr/>
          <p:nvPr/>
        </p:nvCxnSpPr>
        <p:spPr>
          <a:xfrm flipH="1">
            <a:off x="9289775" y="4890052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77C5335-229C-443F-B0E7-3F5BC6C5405E}"/>
              </a:ext>
            </a:extLst>
          </p:cNvPr>
          <p:cNvCxnSpPr/>
          <p:nvPr/>
        </p:nvCxnSpPr>
        <p:spPr>
          <a:xfrm flipH="1">
            <a:off x="9289775" y="5241235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B4A90EF-508F-4489-A27F-B8C9EA8D0EDC}"/>
              </a:ext>
            </a:extLst>
          </p:cNvPr>
          <p:cNvCxnSpPr/>
          <p:nvPr/>
        </p:nvCxnSpPr>
        <p:spPr>
          <a:xfrm flipH="1">
            <a:off x="9289775" y="5592417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BE2F0D80-8DBE-4540-AE50-60097A983005}"/>
              </a:ext>
            </a:extLst>
          </p:cNvPr>
          <p:cNvCxnSpPr/>
          <p:nvPr/>
        </p:nvCxnSpPr>
        <p:spPr>
          <a:xfrm flipH="1">
            <a:off x="9289775" y="5943600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2D78368-0739-402B-8F98-B867EA4B3C45}"/>
              </a:ext>
            </a:extLst>
          </p:cNvPr>
          <p:cNvCxnSpPr/>
          <p:nvPr/>
        </p:nvCxnSpPr>
        <p:spPr>
          <a:xfrm flipH="1">
            <a:off x="9289775" y="6308035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026D2E7-842C-4D15-9F7E-29B41F616D1E}"/>
              </a:ext>
            </a:extLst>
          </p:cNvPr>
          <p:cNvCxnSpPr/>
          <p:nvPr/>
        </p:nvCxnSpPr>
        <p:spPr>
          <a:xfrm flipH="1">
            <a:off x="9289775" y="3531704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64F6B8C8-C26E-4048-B392-E4AF169EE6A9}"/>
              </a:ext>
            </a:extLst>
          </p:cNvPr>
          <p:cNvCxnSpPr/>
          <p:nvPr/>
        </p:nvCxnSpPr>
        <p:spPr>
          <a:xfrm flipH="1">
            <a:off x="9289775" y="3856383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6D1B51FC-5754-4B3B-9D1A-DC8DEB8A29F1}"/>
              </a:ext>
            </a:extLst>
          </p:cNvPr>
          <p:cNvCxnSpPr/>
          <p:nvPr/>
        </p:nvCxnSpPr>
        <p:spPr>
          <a:xfrm flipH="1">
            <a:off x="9289775" y="4207565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301C534C-3EB1-4D39-A860-6C5262F15D85}"/>
              </a:ext>
            </a:extLst>
          </p:cNvPr>
          <p:cNvCxnSpPr/>
          <p:nvPr/>
        </p:nvCxnSpPr>
        <p:spPr>
          <a:xfrm flipH="1">
            <a:off x="9289775" y="2484783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51A9B2A2-3CB0-4D22-9614-48B38CDDE592}"/>
              </a:ext>
            </a:extLst>
          </p:cNvPr>
          <p:cNvCxnSpPr/>
          <p:nvPr/>
        </p:nvCxnSpPr>
        <p:spPr>
          <a:xfrm flipH="1">
            <a:off x="9289775" y="2822713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3D2B0E79-08DE-4D0D-8B97-A4AF1E4032E6}"/>
              </a:ext>
            </a:extLst>
          </p:cNvPr>
          <p:cNvCxnSpPr/>
          <p:nvPr/>
        </p:nvCxnSpPr>
        <p:spPr>
          <a:xfrm flipH="1">
            <a:off x="9289775" y="3173896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A6F770E1-1CFE-4B42-ADB3-BBD85C773227}"/>
              </a:ext>
            </a:extLst>
          </p:cNvPr>
          <p:cNvCxnSpPr/>
          <p:nvPr/>
        </p:nvCxnSpPr>
        <p:spPr>
          <a:xfrm flipH="1">
            <a:off x="9289775" y="1444487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8BEF3E8F-C9DA-40F9-B1F1-86DE059710CA}"/>
              </a:ext>
            </a:extLst>
          </p:cNvPr>
          <p:cNvCxnSpPr/>
          <p:nvPr/>
        </p:nvCxnSpPr>
        <p:spPr>
          <a:xfrm flipH="1">
            <a:off x="9289775" y="1808921"/>
            <a:ext cx="54333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4DFDAC7B-BC21-43D9-8C07-4B1A878AA361}"/>
              </a:ext>
            </a:extLst>
          </p:cNvPr>
          <p:cNvCxnSpPr/>
          <p:nvPr/>
        </p:nvCxnSpPr>
        <p:spPr>
          <a:xfrm flipV="1">
            <a:off x="9475304" y="6520070"/>
            <a:ext cx="225287" cy="19878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633297F1-772B-4C5D-BEF5-C1A2888EF6CC}"/>
              </a:ext>
            </a:extLst>
          </p:cNvPr>
          <p:cNvCxnSpPr>
            <a:cxnSpLocks/>
          </p:cNvCxnSpPr>
          <p:nvPr/>
        </p:nvCxnSpPr>
        <p:spPr>
          <a:xfrm>
            <a:off x="9475304" y="6520070"/>
            <a:ext cx="225287" cy="19878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99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životnost u SUBST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životné tvary u neživotných slov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dát si panák</a:t>
            </a:r>
            <a:r>
              <a:rPr lang="cs-CZ" dirty="0"/>
              <a:t>/</a:t>
            </a:r>
            <a:r>
              <a:rPr lang="cs-CZ" i="1" dirty="0"/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dostat padák</a:t>
            </a:r>
            <a:r>
              <a:rPr lang="cs-CZ" dirty="0"/>
              <a:t>/</a:t>
            </a:r>
            <a:r>
              <a:rPr lang="cs-CZ" i="1" dirty="0"/>
              <a:t>a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dát si indiánek</a:t>
            </a:r>
            <a:r>
              <a:rPr lang="cs-CZ" dirty="0"/>
              <a:t>/</a:t>
            </a:r>
            <a:r>
              <a:rPr lang="cs-CZ" i="1" dirty="0"/>
              <a:t>indiánka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najít hřib</a:t>
            </a:r>
            <a:r>
              <a:rPr lang="cs-CZ" dirty="0"/>
              <a:t>/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kozák</a:t>
            </a:r>
            <a:r>
              <a:rPr lang="cs-CZ" dirty="0"/>
              <a:t>/</a:t>
            </a:r>
            <a:r>
              <a:rPr lang="cs-CZ" i="1" dirty="0"/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Jak se tam životné tvary dostaly?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Do kterých pádových tvarů pronikají nejčastěji a proč?</a:t>
            </a:r>
          </a:p>
        </p:txBody>
      </p:sp>
    </p:spTree>
    <p:extLst>
      <p:ext uri="{BB962C8B-B14F-4D97-AF65-F5344CB8AC3E}">
        <p14:creationId xmlns:p14="http://schemas.microsoft.com/office/powerpoint/2010/main" val="1057291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číslo u SUBST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65028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singulár</a:t>
            </a:r>
            <a:r>
              <a:rPr lang="cs-CZ" dirty="0"/>
              <a:t>, </a:t>
            </a:r>
            <a:r>
              <a:rPr lang="cs-CZ" b="1" dirty="0"/>
              <a:t>plurál</a:t>
            </a:r>
          </a:p>
          <a:p>
            <a:r>
              <a:rPr lang="cs-CZ" dirty="0"/>
              <a:t>pozůstatky duálu</a:t>
            </a:r>
          </a:p>
          <a:p>
            <a:r>
              <a:rPr lang="cs-CZ" dirty="0"/>
              <a:t>neexistuje číslo pomnožné!</a:t>
            </a:r>
          </a:p>
          <a:p>
            <a:endParaRPr lang="cs-CZ" b="1" dirty="0"/>
          </a:p>
          <a:p>
            <a:r>
              <a:rPr lang="cs-CZ" b="1" dirty="0" err="1"/>
              <a:t>singularia</a:t>
            </a:r>
            <a:r>
              <a:rPr lang="cs-CZ" b="1" dirty="0"/>
              <a:t> tantum </a:t>
            </a:r>
            <a:r>
              <a:rPr lang="cs-CZ" dirty="0"/>
              <a:t>(</a:t>
            </a:r>
            <a:r>
              <a:rPr lang="cs-CZ" i="1" dirty="0"/>
              <a:t>listí</a:t>
            </a:r>
            <a:r>
              <a:rPr lang="cs-CZ" dirty="0"/>
              <a:t>, </a:t>
            </a:r>
            <a:r>
              <a:rPr lang="cs-CZ" i="1" dirty="0"/>
              <a:t>učivo</a:t>
            </a:r>
            <a:r>
              <a:rPr lang="cs-CZ" dirty="0"/>
              <a:t>, </a:t>
            </a:r>
            <a:r>
              <a:rPr lang="cs-CZ" i="1" dirty="0"/>
              <a:t>Praha</a:t>
            </a:r>
            <a:r>
              <a:rPr 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nepojí se se základními NUM: *</a:t>
            </a:r>
            <a:r>
              <a:rPr lang="cs-CZ" i="1" dirty="0"/>
              <a:t>dvě učiva </a:t>
            </a:r>
            <a:r>
              <a:rPr lang="cs-CZ" dirty="0"/>
              <a:t>× </a:t>
            </a:r>
            <a:r>
              <a:rPr lang="cs-CZ" i="1" dirty="0"/>
              <a:t>dvojí učivo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abstrakta mohou mít v určitých kontextech plurál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látková jména mohou mít v určitých kontextech plurál</a:t>
            </a:r>
          </a:p>
          <a:p>
            <a:pPr lvl="2"/>
            <a:r>
              <a:rPr lang="cs-CZ" i="1" dirty="0"/>
              <a:t>dát si do </a:t>
            </a:r>
            <a:r>
              <a:rPr lang="cs-CZ" i="1" dirty="0" err="1"/>
              <a:t>kafe</a:t>
            </a:r>
            <a:r>
              <a:rPr lang="cs-CZ" i="1" dirty="0"/>
              <a:t> dva cukry; kup čtyři mouky </a:t>
            </a:r>
            <a:r>
              <a:rPr lang="cs-CZ" dirty="0"/>
              <a:t>(= balení mouk)</a:t>
            </a:r>
          </a:p>
          <a:p>
            <a:pPr lvl="2"/>
            <a:endParaRPr lang="cs-CZ" dirty="0"/>
          </a:p>
          <a:p>
            <a:r>
              <a:rPr lang="cs-CZ" b="1" dirty="0"/>
              <a:t>pluralia tantum </a:t>
            </a:r>
            <a:r>
              <a:rPr lang="cs-CZ" dirty="0"/>
              <a:t>(</a:t>
            </a:r>
            <a:r>
              <a:rPr lang="cs-CZ" i="1" dirty="0"/>
              <a:t>ústa</a:t>
            </a:r>
            <a:r>
              <a:rPr lang="cs-CZ" dirty="0"/>
              <a:t>, </a:t>
            </a:r>
            <a:r>
              <a:rPr lang="cs-CZ" i="1" dirty="0"/>
              <a:t>pomyje</a:t>
            </a:r>
            <a:r>
              <a:rPr lang="cs-CZ" dirty="0"/>
              <a:t>, </a:t>
            </a:r>
            <a:r>
              <a:rPr lang="cs-CZ" i="1" dirty="0"/>
              <a:t>Vánoce</a:t>
            </a:r>
            <a:r>
              <a:rPr lang="cs-CZ" dirty="0"/>
              <a:t>, </a:t>
            </a:r>
            <a:r>
              <a:rPr lang="cs-CZ" i="1" dirty="0"/>
              <a:t>Holešovice</a:t>
            </a:r>
            <a:r>
              <a:rPr 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+ NUM souborové: </a:t>
            </a:r>
            <a:r>
              <a:rPr lang="cs-CZ" i="1" dirty="0"/>
              <a:t>dvoje Vánoce</a:t>
            </a:r>
            <a:r>
              <a:rPr lang="cs-CZ" dirty="0"/>
              <a:t>, </a:t>
            </a:r>
            <a:r>
              <a:rPr lang="cs-CZ" i="1" dirty="0"/>
              <a:t>dvoje nůžky </a:t>
            </a:r>
            <a:r>
              <a:rPr lang="cs-CZ" dirty="0"/>
              <a:t>(tytéž)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+ NUM druhové: </a:t>
            </a:r>
            <a:r>
              <a:rPr lang="cs-CZ" i="1" dirty="0"/>
              <a:t>dvojí nůžky </a:t>
            </a:r>
            <a:r>
              <a:rPr lang="cs-CZ" dirty="0"/>
              <a:t>(velké a malé)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343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flexe (ohýbání)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Deklinace (skloňování)</a:t>
            </a:r>
          </a:p>
          <a:p>
            <a:r>
              <a:rPr lang="cs-CZ" dirty="0"/>
              <a:t>substantivní (pán, hrad, žena, růže, město…)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+ podvzory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jmenné tvary ADJ (stár, šťastna)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některé NUM (miliarda, tisíc)</a:t>
            </a:r>
          </a:p>
          <a:p>
            <a:r>
              <a:rPr lang="cs-CZ" dirty="0"/>
              <a:t>adjektivní (mladý, jarní, otcův, matčin)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některá SUBST (hajný, průvodčí)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některé NUM (třetí, sedmdesátý, několikerý)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některá PRON (každý, takový)</a:t>
            </a:r>
          </a:p>
          <a:p>
            <a:r>
              <a:rPr lang="cs-CZ" dirty="0"/>
              <a:t>zájmenná (ten, náš…)</a:t>
            </a:r>
          </a:p>
          <a:p>
            <a:r>
              <a:rPr lang="cs-CZ" sz="2600" b="1" dirty="0"/>
              <a:t>POZOR</a:t>
            </a:r>
            <a:r>
              <a:rPr lang="cs-CZ" sz="2600" dirty="0"/>
              <a:t>: vzor není morfologická kategorie</a:t>
            </a:r>
          </a:p>
          <a:p>
            <a:r>
              <a:rPr lang="cs-CZ" sz="2600" b="1" dirty="0"/>
              <a:t>POZOR</a:t>
            </a:r>
            <a:r>
              <a:rPr lang="cs-CZ" sz="2600" dirty="0"/>
              <a:t>: i neohebná slova vyjadřují morfologické kategorie: </a:t>
            </a:r>
            <a:r>
              <a:rPr lang="cs-CZ" sz="2600" i="1" dirty="0"/>
              <a:t>potkal prima děvče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Konjugace (časování)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3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substantivní vzory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8570168" cy="4781128"/>
          </a:xfrm>
        </p:spPr>
        <p:txBody>
          <a:bodyPr>
            <a:normAutofit/>
          </a:bodyPr>
          <a:lstStyle/>
          <a:p>
            <a:r>
              <a:rPr lang="cs-CZ" sz="2400" dirty="0"/>
              <a:t>VZORY nejsou gramatickou kategorií, ale systematizační a školskou pomůckou, proto se měnily spolu se změnami politického režimu</a:t>
            </a:r>
          </a:p>
          <a:p>
            <a:r>
              <a:rPr lang="cs-CZ" sz="2400" dirty="0"/>
              <a:t>Gebauerova Mluvnice česká pro školy střední a ústavy učitelské I (1926, nově zpracoval Václav Ertl)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SUBST vzory:</a:t>
            </a:r>
          </a:p>
          <a:p>
            <a:pPr lvl="2"/>
            <a:r>
              <a:rPr lang="cs-CZ" dirty="0"/>
              <a:t>had, hrad, oráč, meč, Jiří, sluha, soudce, kámen, loket</a:t>
            </a:r>
          </a:p>
          <a:p>
            <a:pPr lvl="2"/>
            <a:r>
              <a:rPr lang="cs-CZ" dirty="0"/>
              <a:t>město, moře, znamení, rámě, kuře</a:t>
            </a:r>
          </a:p>
          <a:p>
            <a:pPr lvl="2"/>
            <a:r>
              <a:rPr lang="cs-CZ" dirty="0"/>
              <a:t>žena, duše, paní, kost, tykev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5660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vzory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3726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VZORY nejsou gramatickou kategorií, ale systematizační           a školskou pomůckou, proto se měnily spolu se změnami politického režimu</a:t>
            </a:r>
          </a:p>
          <a:p>
            <a:r>
              <a:rPr lang="cs-CZ" sz="2400" dirty="0"/>
              <a:t>Gebauerova Mluvnice česká pro školy střední a ústavy učitelské I (1926, nově zpracoval Václav Ertl)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SUBST vzory:</a:t>
            </a:r>
          </a:p>
          <a:p>
            <a:pPr lvl="2"/>
            <a:r>
              <a:rPr lang="cs-CZ" dirty="0"/>
              <a:t>had, hrad, </a:t>
            </a:r>
            <a:r>
              <a:rPr lang="cs-CZ" b="1" dirty="0">
                <a:solidFill>
                  <a:srgbClr val="00B050"/>
                </a:solidFill>
              </a:rPr>
              <a:t>oráč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meč</a:t>
            </a:r>
            <a:r>
              <a:rPr lang="cs-CZ" dirty="0"/>
              <a:t>, Jiří, </a:t>
            </a:r>
            <a:r>
              <a:rPr lang="cs-CZ" b="1" dirty="0">
                <a:solidFill>
                  <a:srgbClr val="FF0000"/>
                </a:solidFill>
              </a:rPr>
              <a:t>sluha</a:t>
            </a:r>
            <a:r>
              <a:rPr lang="cs-CZ" dirty="0"/>
              <a:t>, soudce, kámen, loket</a:t>
            </a:r>
          </a:p>
          <a:p>
            <a:pPr lvl="2"/>
            <a:r>
              <a:rPr lang="cs-CZ" dirty="0"/>
              <a:t>město, moře, </a:t>
            </a:r>
            <a:r>
              <a:rPr lang="cs-CZ" b="1" dirty="0">
                <a:solidFill>
                  <a:srgbClr val="FF0000"/>
                </a:solidFill>
              </a:rPr>
              <a:t>znamení</a:t>
            </a:r>
            <a:r>
              <a:rPr lang="cs-CZ" dirty="0"/>
              <a:t>, rámě, kuře</a:t>
            </a:r>
          </a:p>
          <a:p>
            <a:pPr lvl="2"/>
            <a:r>
              <a:rPr lang="cs-CZ" dirty="0"/>
              <a:t>žena, </a:t>
            </a:r>
            <a:r>
              <a:rPr lang="cs-CZ" b="1" dirty="0">
                <a:solidFill>
                  <a:srgbClr val="FF0000"/>
                </a:solidFill>
              </a:rPr>
              <a:t>duše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paní</a:t>
            </a:r>
            <a:r>
              <a:rPr lang="cs-CZ" dirty="0"/>
              <a:t>, kost, tykev		</a:t>
            </a:r>
          </a:p>
          <a:p>
            <a:pPr marL="3657600" lvl="8" indent="0">
              <a:buNone/>
            </a:pPr>
            <a:r>
              <a:rPr lang="cs-CZ" sz="1600" dirty="0"/>
              <a:t>	</a:t>
            </a:r>
            <a:r>
              <a:rPr lang="cs-CZ" b="1" dirty="0">
                <a:solidFill>
                  <a:srgbClr val="FF0000"/>
                </a:solidFill>
              </a:rPr>
              <a:t>změněny v době socialismu</a:t>
            </a:r>
          </a:p>
          <a:p>
            <a:pPr lvl="2"/>
            <a:r>
              <a:rPr lang="cs-CZ" b="1" dirty="0">
                <a:solidFill>
                  <a:srgbClr val="FF0000"/>
                </a:solidFill>
              </a:rPr>
              <a:t>duše</a:t>
            </a:r>
            <a:r>
              <a:rPr lang="cs-CZ" dirty="0"/>
              <a:t> → </a:t>
            </a:r>
            <a:r>
              <a:rPr lang="cs-CZ" b="1" dirty="0">
                <a:solidFill>
                  <a:srgbClr val="00B050"/>
                </a:solidFill>
              </a:rPr>
              <a:t>nůše</a:t>
            </a:r>
            <a:r>
              <a:rPr lang="cs-CZ" dirty="0"/>
              <a:t> → růže		</a:t>
            </a:r>
            <a:r>
              <a:rPr lang="cs-CZ" b="1" dirty="0">
                <a:solidFill>
                  <a:srgbClr val="00B050"/>
                </a:solidFill>
              </a:rPr>
              <a:t>změněny jako zastaralé</a:t>
            </a:r>
          </a:p>
          <a:p>
            <a:pPr lvl="2"/>
            <a:r>
              <a:rPr lang="cs-CZ" b="1" dirty="0">
                <a:solidFill>
                  <a:srgbClr val="00B050"/>
                </a:solidFill>
              </a:rPr>
              <a:t>rab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→ had → pán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9942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deverbativní SUBST a ADJ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slovesná adjektiva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+ slovesný rod a vid</a:t>
            </a:r>
          </a:p>
          <a:p>
            <a:pPr lvl="2"/>
            <a:r>
              <a:rPr lang="cs-CZ" i="1" dirty="0"/>
              <a:t>kupující </a:t>
            </a:r>
            <a:r>
              <a:rPr lang="cs-CZ" dirty="0"/>
              <a:t>(akt + </a:t>
            </a:r>
            <a:r>
              <a:rPr lang="cs-CZ" dirty="0" err="1"/>
              <a:t>nedok</a:t>
            </a:r>
            <a:r>
              <a:rPr lang="cs-CZ" dirty="0"/>
              <a:t>)</a:t>
            </a:r>
          </a:p>
          <a:p>
            <a:pPr lvl="2"/>
            <a:r>
              <a:rPr lang="cs-CZ" i="1" dirty="0"/>
              <a:t>nakoupivší </a:t>
            </a:r>
            <a:r>
              <a:rPr lang="cs-CZ" dirty="0"/>
              <a:t>(akt + dok)</a:t>
            </a:r>
            <a:endParaRPr lang="cs-CZ" i="1" dirty="0"/>
          </a:p>
          <a:p>
            <a:pPr lvl="2"/>
            <a:r>
              <a:rPr lang="cs-CZ" i="1" dirty="0"/>
              <a:t>kupovaný </a:t>
            </a:r>
            <a:r>
              <a:rPr lang="cs-CZ" dirty="0"/>
              <a:t>(pas + </a:t>
            </a:r>
            <a:r>
              <a:rPr lang="cs-CZ" dirty="0" err="1"/>
              <a:t>nedok</a:t>
            </a:r>
            <a:r>
              <a:rPr lang="cs-CZ" dirty="0"/>
              <a:t>)</a:t>
            </a:r>
            <a:endParaRPr lang="cs-CZ" i="1" dirty="0"/>
          </a:p>
          <a:p>
            <a:pPr lvl="2"/>
            <a:r>
              <a:rPr lang="cs-CZ" i="1" dirty="0"/>
              <a:t>vykoupený </a:t>
            </a:r>
            <a:r>
              <a:rPr lang="cs-CZ" dirty="0"/>
              <a:t>(pas + dok)</a:t>
            </a:r>
            <a:endParaRPr lang="cs-CZ" i="1" dirty="0"/>
          </a:p>
          <a:p>
            <a:r>
              <a:rPr lang="cs-CZ" dirty="0"/>
              <a:t>slovesná substantiva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+ vid</a:t>
            </a:r>
          </a:p>
          <a:p>
            <a:pPr lvl="2"/>
            <a:r>
              <a:rPr lang="cs-CZ" i="1" dirty="0"/>
              <a:t>přikrývání </a:t>
            </a:r>
            <a:r>
              <a:rPr lang="cs-CZ" dirty="0"/>
              <a:t>(</a:t>
            </a:r>
            <a:r>
              <a:rPr lang="cs-CZ" dirty="0" err="1"/>
              <a:t>nedok</a:t>
            </a:r>
            <a:r>
              <a:rPr lang="cs-CZ" dirty="0"/>
              <a:t>), </a:t>
            </a:r>
            <a:r>
              <a:rPr lang="cs-CZ" i="1" dirty="0"/>
              <a:t>přikrytí </a:t>
            </a:r>
            <a:r>
              <a:rPr lang="cs-CZ" dirty="0"/>
              <a:t>(dok)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478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432B7-326E-454C-AF8F-62E9094C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35FC7F-0B1E-4B3C-8576-300A93011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Na 7. listopadu studujte morfologii jmen </a:t>
            </a:r>
            <a:r>
              <a:rPr lang="cs-CZ" b="1"/>
              <a:t>ve skriptech!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2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určete slovní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Na každém šprochu pravdy trochu.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Zadarmo ani kuře nehrabe.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Kolik řečí umíš, tolikrát jsi člověkem.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Neříkej hop, dokud nepřeskočíš.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Mnoho psů – zajícova smrt.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Kde nic není, ani smrt nebere.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36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určete slovní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3670" y="1600200"/>
            <a:ext cx="917713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PREP </a:t>
            </a:r>
            <a:r>
              <a:rPr lang="cs-CZ" dirty="0">
                <a:solidFill>
                  <a:schemeClr val="accent1"/>
                </a:solidFill>
              </a:rPr>
              <a:t>– </a:t>
            </a:r>
            <a:r>
              <a:rPr lang="cs-CZ" dirty="0">
                <a:solidFill>
                  <a:srgbClr val="002060"/>
                </a:solidFill>
              </a:rPr>
              <a:t>PRON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FF0000"/>
                </a:solidFill>
              </a:rPr>
              <a:t>SUBST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FF0000"/>
                </a:solidFill>
              </a:rPr>
              <a:t>SUBST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7030A0"/>
                </a:solidFill>
              </a:rPr>
              <a:t>ADV</a:t>
            </a:r>
          </a:p>
          <a:p>
            <a:pPr marL="0" indent="0">
              <a:buNone/>
            </a:pPr>
            <a:r>
              <a:rPr lang="cs-CZ" i="1" dirty="0"/>
              <a:t>Na </a:t>
            </a:r>
            <a:r>
              <a:rPr lang="cs-CZ" i="1" dirty="0">
                <a:solidFill>
                  <a:srgbClr val="002060"/>
                </a:solidFill>
              </a:rPr>
              <a:t>každém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šprochu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pravdy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trochu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ADV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PART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FF0000"/>
                </a:solidFill>
              </a:rPr>
              <a:t>SUBST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00B050"/>
                </a:solidFill>
              </a:rPr>
              <a:t>VERB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Zadarmo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ani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kuře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nehrabe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NUM – </a:t>
            </a:r>
            <a:r>
              <a:rPr lang="cs-CZ" dirty="0">
                <a:solidFill>
                  <a:srgbClr val="FF0000"/>
                </a:solidFill>
              </a:rPr>
              <a:t>SUBST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00B050"/>
                </a:solidFill>
              </a:rPr>
              <a:t>VERB</a:t>
            </a:r>
            <a:r>
              <a:rPr lang="cs-CZ" dirty="0">
                <a:solidFill>
                  <a:schemeClr val="accent1"/>
                </a:solidFill>
              </a:rPr>
              <a:t> – NUM – </a:t>
            </a:r>
            <a:r>
              <a:rPr lang="cs-CZ" dirty="0">
                <a:solidFill>
                  <a:srgbClr val="00B050"/>
                </a:solidFill>
              </a:rPr>
              <a:t>VERB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FF0000"/>
                </a:solidFill>
              </a:rPr>
              <a:t>SUBST 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Kolik </a:t>
            </a:r>
            <a:r>
              <a:rPr lang="cs-CZ" i="1" dirty="0">
                <a:solidFill>
                  <a:srgbClr val="FF0000"/>
                </a:solidFill>
              </a:rPr>
              <a:t>řečí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umíš</a:t>
            </a:r>
            <a:r>
              <a:rPr lang="cs-CZ" i="1" dirty="0">
                <a:solidFill>
                  <a:schemeClr val="accent1"/>
                </a:solidFill>
              </a:rPr>
              <a:t>, tolikrát </a:t>
            </a:r>
            <a:r>
              <a:rPr lang="cs-CZ" i="1" dirty="0">
                <a:solidFill>
                  <a:srgbClr val="00B050"/>
                </a:solidFill>
              </a:rPr>
              <a:t>jsi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člověkem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1"/>
                </a:solidFill>
              </a:rPr>
              <a:t>	(zájmenná číslovka) </a:t>
            </a:r>
            <a:endParaRPr lang="cs-CZ" sz="2200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1297124" y="5005772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2696716" y="5005772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30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určete slovní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VERB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FFFF00"/>
                </a:solidFill>
              </a:rPr>
              <a:t>INTER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00B0F0"/>
                </a:solidFill>
              </a:rPr>
              <a:t>KONJ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00B050"/>
                </a:solidFill>
              </a:rPr>
              <a:t>VERB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00B050"/>
                </a:solidFill>
              </a:rPr>
              <a:t>Neříkej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FFFF00"/>
                </a:solidFill>
              </a:rPr>
              <a:t>hop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>
                <a:solidFill>
                  <a:srgbClr val="00B0F0"/>
                </a:solidFill>
              </a:rPr>
              <a:t>dokud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nepřeskočíš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ADV</a:t>
            </a:r>
            <a:r>
              <a:rPr lang="cs-CZ" dirty="0">
                <a:solidFill>
                  <a:schemeClr val="accent1"/>
                </a:solidFill>
              </a:rPr>
              <a:t>/NUM – </a:t>
            </a:r>
            <a:r>
              <a:rPr lang="cs-CZ" dirty="0">
                <a:solidFill>
                  <a:srgbClr val="FF0000"/>
                </a:solidFill>
              </a:rPr>
              <a:t>SUBST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ADJ jmenné </a:t>
            </a:r>
            <a:r>
              <a:rPr lang="cs-CZ" dirty="0">
                <a:solidFill>
                  <a:schemeClr val="accent1"/>
                </a:solidFill>
              </a:rPr>
              <a:t>– </a:t>
            </a:r>
            <a:r>
              <a:rPr lang="cs-CZ" dirty="0">
                <a:solidFill>
                  <a:srgbClr val="FF0000"/>
                </a:solidFill>
              </a:rPr>
              <a:t>SUBST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Mn</a:t>
            </a:r>
            <a:r>
              <a:rPr lang="cs-CZ" i="1" dirty="0">
                <a:solidFill>
                  <a:schemeClr val="accent1"/>
                </a:solidFill>
              </a:rPr>
              <a:t>oho </a:t>
            </a:r>
            <a:r>
              <a:rPr lang="cs-CZ" i="1" dirty="0">
                <a:solidFill>
                  <a:srgbClr val="FF0000"/>
                </a:solidFill>
              </a:rPr>
              <a:t>psů</a:t>
            </a:r>
            <a:r>
              <a:rPr lang="cs-CZ" i="1" dirty="0">
                <a:solidFill>
                  <a:schemeClr val="accent1"/>
                </a:solidFill>
              </a:rPr>
              <a:t> – </a:t>
            </a:r>
            <a:r>
              <a:rPr lang="cs-CZ" i="1" dirty="0">
                <a:solidFill>
                  <a:schemeClr val="accent2">
                    <a:lumMod val="50000"/>
                  </a:schemeClr>
                </a:solidFill>
              </a:rPr>
              <a:t>zajícova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smrt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ADV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002060"/>
                </a:solidFill>
              </a:rPr>
              <a:t>PRON </a:t>
            </a:r>
            <a:r>
              <a:rPr lang="cs-CZ" dirty="0">
                <a:solidFill>
                  <a:schemeClr val="accent1"/>
                </a:solidFill>
              </a:rPr>
              <a:t>– </a:t>
            </a:r>
            <a:r>
              <a:rPr lang="cs-CZ" dirty="0">
                <a:solidFill>
                  <a:srgbClr val="00B050"/>
                </a:solidFill>
              </a:rPr>
              <a:t>VERB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PART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FF0000"/>
                </a:solidFill>
              </a:rPr>
              <a:t>SUBST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>
                <a:solidFill>
                  <a:srgbClr val="00B050"/>
                </a:solidFill>
              </a:rPr>
              <a:t>VERB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Kde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002060"/>
                </a:solidFill>
              </a:rPr>
              <a:t>nic </a:t>
            </a:r>
            <a:r>
              <a:rPr lang="cs-CZ" i="1" dirty="0">
                <a:solidFill>
                  <a:srgbClr val="00B050"/>
                </a:solidFill>
              </a:rPr>
              <a:t>není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ani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smrt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nebere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200" dirty="0">
                <a:solidFill>
                  <a:schemeClr val="accent1"/>
                </a:solidFill>
              </a:rPr>
              <a:t>(zájmenné příslovce)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1244148" y="5104183"/>
            <a:ext cx="41213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5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jmenný rod (genus)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9737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maskulinum </a:t>
            </a:r>
            <a:r>
              <a:rPr lang="cs-CZ" dirty="0" err="1"/>
              <a:t>animatum</a:t>
            </a:r>
            <a:endParaRPr lang="cs-CZ" dirty="0"/>
          </a:p>
          <a:p>
            <a:r>
              <a:rPr lang="cs-CZ" dirty="0"/>
              <a:t>maskulinum </a:t>
            </a:r>
            <a:r>
              <a:rPr lang="cs-CZ" dirty="0" err="1"/>
              <a:t>inanimatum</a:t>
            </a:r>
            <a:endParaRPr lang="cs-CZ" dirty="0"/>
          </a:p>
          <a:p>
            <a:r>
              <a:rPr lang="cs-CZ" dirty="0"/>
              <a:t>femininum</a:t>
            </a:r>
          </a:p>
          <a:p>
            <a:r>
              <a:rPr lang="cs-CZ" dirty="0"/>
              <a:t>neutrum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rod přirozený × rod gramatický (mnohem arbitrárnější!)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substantiva</a:t>
            </a:r>
          </a:p>
          <a:p>
            <a:r>
              <a:rPr lang="cs-CZ" dirty="0"/>
              <a:t>kongruencí také u adjektiv a číslovek</a:t>
            </a:r>
          </a:p>
          <a:p>
            <a:r>
              <a:rPr lang="cs-CZ" dirty="0" err="1"/>
              <a:t>prononima</a:t>
            </a:r>
            <a:endParaRPr lang="cs-CZ" dirty="0"/>
          </a:p>
          <a:p>
            <a:pPr lvl="1"/>
            <a:r>
              <a:rPr lang="cs-CZ" dirty="0"/>
              <a:t>bezrodá: </a:t>
            </a:r>
            <a:r>
              <a:rPr lang="cs-CZ" i="1" dirty="0"/>
              <a:t>já</a:t>
            </a:r>
            <a:r>
              <a:rPr lang="cs-CZ" dirty="0"/>
              <a:t>, </a:t>
            </a:r>
            <a:r>
              <a:rPr lang="cs-CZ" i="1" dirty="0"/>
              <a:t>ty</a:t>
            </a:r>
            <a:r>
              <a:rPr lang="cs-CZ" dirty="0"/>
              <a:t>, </a:t>
            </a:r>
            <a:r>
              <a:rPr lang="cs-CZ" i="1" dirty="0"/>
              <a:t>my</a:t>
            </a:r>
            <a:r>
              <a:rPr lang="cs-CZ" dirty="0"/>
              <a:t>, </a:t>
            </a:r>
            <a:r>
              <a:rPr lang="cs-CZ" i="1" dirty="0"/>
              <a:t>vy</a:t>
            </a:r>
          </a:p>
          <a:p>
            <a:pPr lvl="1"/>
            <a:r>
              <a:rPr lang="cs-CZ" dirty="0"/>
              <a:t>formální kongruencí: </a:t>
            </a:r>
            <a:r>
              <a:rPr lang="cs-CZ" i="1" dirty="0"/>
              <a:t>to pivo</a:t>
            </a:r>
          </a:p>
          <a:p>
            <a:pPr lvl="1"/>
            <a:r>
              <a:rPr lang="cs-CZ" dirty="0"/>
              <a:t>u NUM: sémantickou kongruencí: </a:t>
            </a:r>
            <a:r>
              <a:rPr lang="cs-CZ" i="1" dirty="0"/>
              <a:t>my dvě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5" descr="data:image/jpeg;base64,/9j/4AAQSkZJRgABAQAAAQABAAD/2wCEAAkGBw8NDQ0ODQ8PDw8PDw8PDQ4NDw8NEA8NFRIWFhUWFRUYHSksGBolHRUVITEhJSkrLi4uFx81ODMsNygtLisBCgoKBQUFDgUFDisZExkrKysrKysrKysrKysrKysrKysrKysrKysrKysrKysrKysrKysrKysrKysrKysrKysrK//AABEIAOcA2gMBIgACEQEDEQH/xAAcAAEAAgIDAQAAAAAAAAAAAAAABgcFCAECBAP/xABMEAABAwMABwQFBwgIBAcAAAABAAIDBAURBgcSEyExQSJRYXEUgYKRoQgyQlJykrEVI0Nic4OishYkU2OjwdHSM7PCwxclNFRkhJP/xAAUAQEAAAAAAAAAAAAAAAAAAAAA/8QAFBEBAAAAAAAAAAAAAAAAAAAAAP/aAAwDAQACEQMRAD8AvFERAXDnADJIA6knAXKpHW3o+yC7UtbXPqpLTVSNjqmMmfilmxjLQc4YcbeB9V/Lggs+56a2qkyJ7hStI5sErZH/AHW5PwUXqtc9qDtilZWVr+jaancM/fIOPUstaNWljga10VDBKHAOD5y6qDgRwI2yRjyClVLRxQt2YYo4m/ViY2Me4BBXP/iDean/ANDo7U7J+a+rkMGfZc0fzJ+UdMZuLaG2UwPISPL3DzIkP4KzEQVru9Mue3aPLEn+1dfypphT8ZLfbqto5iCTdvPkXSD8FZiIK0i1tCmcI71bK22knG9LHTwk/awCfUCp5Zr1S18Qmo5454+ronB2ye5w5tPgV7J4WSMLJGNexww5j2h7XDuIPNV3ftWDY5TXaPzutla3ju2E+jTfqlnHZHqLf1eqCyEUD0I0+dUzutl2h9CukfAxuwI6kYztRHJ4444yQRxBIzieICIiAiIgIiICIiAiIgIiICIiAiIgLwX20Q3ClmpKlu3FM3ZcOoPNrmno4EAg94XvRBVmr+9zWes/o5dncQf/ACmqdwZPCSdmPJ5HuHQgt6NzaajWneh0F6pd1J+bnjy+kqWjtwy/5tOBkeAPAgERrQrTianqBZdIPzNdHhlPVPP5qsZyadvq49D9LkcOyEFkrH399U2kndb2RyVYb/V2THZjL8j5x7sZKyCIKvGsu4UHC+WWpgaMbVTSYmiHeT0H31KLBrBtNx2RT1kQkdyhnPo8hPcA/G16sqUKL3/V7abjk1FFEJDxM0ANPIXd5czG17WUEoRVgNXl1tnGxXiURtxs0dxAliwOgOCG93BgPiuzdYdztvZv1olYwfOrbf8Anocd5bk7I9rPggken+hcV4pxg7msg7dHVty18cgOQCRx2SQPI8RxXh1aaXS1rZrfcRurpQnYqWOAaZmA4ErQOfTOOHEEcHBZnR7TW2XMD0Orie8/oXHdTD927B93BRbWtZpaZ8GkNvGKugwalo4CoovpB3fgEg/qk9wQWSix9hu8VwpKespzmKdge3vaeTmnxBBB8QV0fpBRtrI6A1MXpcgc5lOHAyYa3aOQOXAE4PPBQZNERAREQEREBERAREQEREBERAREQFgdL9EqS805gq2ZIyYZmYEsLz1afxB4FZ5EFRwX+66LFsF4Y+4WwENhuMIzJC3kGyAny4OPk53JWTYr9SXKETUU8c7OG1sHtMJ6PYeLD4EBZCRjXtc1wDmuBDmuAIIPMEHmFXt61T0rpvSrTPNaqoZw6lJ3J8NgEbI4cmkDwKCxEVXtuWllr7NRSU94hbnEtM4RTEdMgAcfJh813GuSnhwLhbblRO67yEFoPm4tPwQWahVcjXXZMfPqPL0d3+q+LtdNDIdmio7hVv7ooG4z49on4IJDpBq5tNwJdNSMjlJzv6b+rybXeS3g4+YKi100bullgfLSXuJ9G0bL6a+4dHsHhs73jz5YAblfQ6S6T3Ls0Fqjt0bv09wfl7R0OwQCD7DlCtZujb6GmZPd7hNcbjUuLKaMOMcFO0YMjw3uHAAANGXDIKCK2XWDXW+iqrfRvbFHLOZGSsLi6BhGHtiLuQOG8TxHE8zkSTVjoBcaypprntmkhjmZUMqJQ58tQQ7J2WZBc13EFzjgh30l31N6AMuUprqxmaOnfsxxuHZqZxxwe9jeGe88OhC2IaAAABgDgAOGAg5RF5q2vhp27dRNFC3600jYx73FB6UUUqdZFkiOHXKnP7MumHvYCvlHrQsbjgXCIfaZM0e8tQTBFirZpJQVhxS1lLMfqxTxud90HKyqAiIgIiICIiAiIgIi8N6u9PQU76mrlbFCzm53U9GtA4ucegHEoPco7pFpxbLYS2rqo2yD9BHmab1sZkt8zhVZddObvpHUPorFFJT04wJJQRHLuzw2pZf0LTx7Le0cHGeSkWi+pWigAkuT3Vsx4uYC6KAO68Adp/m48e5B56zXxQNJENHVSdxkdBDn1bRXWl19UJP52iqmfsnwSn4uarLt9goqVobT0lNCBy3cMbPiAvpV2ilnBbPTQSgjBEkMbxj1hBgbDrGtFeWshq2MkPARVINO8nuG3gOPkSpXz8R71X+kGp+01gcYY3UUh5Opj2M+MTsjHlhQ11BpJot2qd/5Rt7OJYA+ZrGDvjztQ9eLCWjmUF1mihJyYo89+w3P4L7NaAMAADuAwoVoVrNt932Itr0aqdw9GmcO27+6fyf5cD4KbIOVrNrTuMl20gkp4O1upI7fStycbwO2Xn/9HOBPc0dy2Rr6psEE0zvmxRvldn6rGlx/Ba4amKI12kEU0vaMLJ6yQnrKeyCfalz6kGw2jtnit1FTUcI7EEbWA4AL3c3PPi5xLj4krw6WaX0Nni3lZLhzgTFBHh88xH1Gd3icDxUf1naxo7Mz0en2Za+RuWsPFkDDyfJ/k3r4DnTWi+ity0mq5Z3yPLdr+s19QC5oP1GDhtOA+g3AAxnHDIZbSjXFcq1xjocUMTjstEWJamTPAAvI4E8ODQD4lY23auL7dHb6WGRu1x39ylcxx9Tsv+CvjRHQO32hoNNCHz47dVNiSZx64P0B4NwFKEFD0moaqLRv7hBG7qIoJJgPIlzc+5fd+oOTHZubCf1qNzR/zSrxRBrhddSl2hBdCaWqA+aIpTFIR5SAAH2li6TSi/2CVsUr6mIA4FPXsdNC8Dowu6fYcFtGvNX0MNTG6KoijmjdwdHKxsjT6igrjQ7XLRVhbDcGihnOAJC7apnn7f6P2uHiVZzXBwBBBBAII4gg9QVTem2pRjw+ezO3buJNFM4mN3hHIfmeTsjxChWiOnVx0dqHUlSyR8Eb9mehqMtfF4xE/N78fNPryg2bRYvRvSClulM2qo5BJGeDhyfHJ1Y9v0XDPLyIyCCsogIiICIur3hoLnEBrQS4k4AA5klBjtJL7T2yklq6p2zHGOAHF8jz81jB1cVSNst1w01rnVNW91PboHlrWs4tjH9nFn50hGNp55e5q5udTPpnfG00DnsttNkh4HBkIOHS/tH8mg8h5OV62q3Q0dPFTUzBHDC0MjY3kAPxJ5kniSSUHzslmprfTspqOJsUTOTW83O6ucebnHqTxXvREHCIiAiIggWm2quguu3LGBR1RyTNC0bEjv72Pk7zGD4qIQaTX3RdzYbtE6uoAdllS1xeWjOBszH+SQA9xwrsXWSNr2lr2hzXAhzXAOBHcQeaCvNIdPLfcbDdXUlQ3eGina6nl/Nzt22Fhyw8/ncxkeKqnVzpKyzU91rcB1Q+OCmoozxDpXGRzi4fVaGtJ9Q6qz9M9U9nkimqmuNt3bHSSPiwadoAySYncAOHJhaqCt9sfV1cdLRgyvml3UBc3YLhk4c4ZOwMDaPE4GeeEEp0C0TqdI7hJLUvkMIfva+qPznvPHdtP1ne5oHkDsxbaCGkhjp6eNsUMTQ2ONgwGt/zPj1WP0R0ehtNDDRwcmDMj8YMsx4vefM+4ADosygIiICIiAiIgKLad6D0t7g2Jhu6hgPo9UxoL4z3H6zM82n1YPFSlEGrNtrrjoldnNe3Dm7IqIMnc1lNk7Lmn37LuYOQfpBbLWG8wXGlhq6V+3FK3I72nk5rh0cDkEeCwGsvQxl6oXMaGtq4Q59HKeGH9WOP1HYAPdwPRVFqZ0qfa7i631OWQVUu6ex+RuK4HYaT3ZI2D7Pcg2MREQFV2vjSg0lAyghdiau2hLjm2jb8/wC8SG+W0rRVB0Tf6RaZve7tU1G8uA5jcUrtlg8Q6Uh3k4oLL1WaKC0WyNr24qajE9WeoeR2WeTRw88nqpiiICIiDhERAREQEREFW697RcKqlpnUZllgEoZUUcLcl73EbqTA4uAdgY5Alp7yvVqj1dm0sNZW7JrpmBojGHCljPEtDurzwyRw4YHebJRAREQEREBERAREQEREBa86+tG/RLhHXwjZjrQd4W8NmrjAyc9C5uyfNrithlB9c9pFXYqsgZfS7FXH4bs9v/DdIgyury//AJUtNHVOOZSzd1H7eM7Lz6yM+0FI1THycrmTHcaMngx8VTGPtgsf/Iz3q50GI0vufoNsrqoc4aeV7P2myQz+IhVr8nS17NNX1rsl0szKdpP1Ym7biO/LpeP2VINelXurDMwHG/np4u7I2w8/Bi9mpuj3Oj9B3yiWZ37yV7h/Ds+5BNUREBERBwiIgIiICIiDlERAREQEREBERAREQEREBeO80gqKSqgcMiaCaIg9Q9haR8V7FwUGuPyfqksvRZnhNRTNI7y10bgfgfetj1rPqU7OkcDRy3dW32Qw4/ALZhBVHyipMW2hZ9atDvuwSf7lN9X8ezZLSB/7ClJ8zE0n4lQP5Rjf6jbz/wDLcPfC7/RWBoK7NmtR76CkP+CxBnEREBERBwiIgIiICIiDlERAREQEREBERAREQEREBfOokDGPeeTWucfIDK+iwenNb6NaLnMDhzKOo2D/AHhjIb8SEFDahYi++xu57FLUPJ89lv8A1LZVUF8nOjzX18/9lSxxA928kz/2lfqCr/lCQF1op3j9FXRE+To5Wfi4KUar6je2G1OBzilZH648sI/hXi1x0W/0fr8c4hFOOvCORrnfw7Sx2oWtEtjbF1pqmoiI8HESj/moLGREQEREHCIiAiIgIiIOUREBERAREQEREBERAREQFXWvi47ixvi61VRBCMdzXb13qxFj1qxVQ3yi7ttVdDRgnEEL6iQDltyO2W58QI3feQSP5PFv3dtqqkjBqKotae+OJgb/ADF6tZRzV3avQbNb6cjDxA18o7pZPzj/AIuKkaDx3mhFVSVNM75s8MsRz3PYW/5qmfk73AxVNyt8hIcWMnaw9HxOMUvr7UfuV5LX6ud+QtNRIezBUTh544BgqxsvJ8GyFx9hBsCiIgIiIOEREBERAREQcoiICIiAiIgIiICIiAiIgLWKsP8ASDSvZHainrRGO40cA7WPNkTj61e+sm+fk2z1tQ04kMe5g799J2GkeWdr2VV3ydrHt1FZcHA7MEYpYScYMj8OkPmGtYP3hQXuAiIgKoPlD2HeU1LcWDjA8085A47mTixxPcHjH7xW+vBfrVHX0dTSTf8ADnifG48y3I4OHiDgjxCDEauL/wDlO00lQ45lDNzUft4+y4+vg72gpMqE1M3eS1Xaqs9Z2N9I6MA5w2tiyOHg9o4Hrhner7QEREHCIiAiIgIiIOUREBERAREQEREBERARF8qqoZDHJLK4NjjY6SRx4BrGglxPkAUFHfKIv23PSW5h7MLTVT4/tHgtjHmG7Z9sKztWdh/Jlno4HDErmb+o79/J2nA+WQ32VRuidO/SPSbfzNJjfO6tnDuOzTRkbuM+6JnvWzSAiIgIiIKS18aNOhmgvVLlhDo46lzOBZM0jcy+fANz4MVk6vtKGXi3Q1IwJh+aq4x9CoaBtYHRp4OHg4LNXS3xVdPNTVDQ+KZjo5Gnq0jHDuPitfLHXz6HX2Wnqi51JJsiYgE72lJO6naPrN45A/XHcg2NRdIJmyMZJG4PY9oex7TlrmEZBB6ghd0HCIiAiIgIiIOUREBERAREQEREBERAVaa+NIPRLWKRjsS1792cHiKZmHSn19lvtlWWtaNPa2TSHSMUtM7LBK2hpnDi1rGuO9lx3Z23eTQgsPUBo/6Pb5a+QYkrX7MWelNGSB73bZ8QGq1F57dRR00ENPC3ZihjZFG3uYxoaPgF6EBERAREQFD9ZmhTL1RbLNltXBtPpJXcBtdY3H6rsDyIB6KYIgonVLp1JbZzZrrmKMSGOB83ZNLPnjE/PJhPI9Ce48L2Vba2NXAurDWUQa2vjbgsOGtq4wPmOPR4+i4+R4YLYrqz1oOo3Ntl6L2NjduoqmYOD6dw4bucHiGjltHl14cQF5IuGODgHNIIIBBByCDyIK5QEREBERByiIgIiICIiAiIgIi8l1uUNHTy1NTII4Yml8j3dAO7vJ5ADiSQgimtrSsWq2Sbt2KqqDoKUA9ppI7cnsg58y3vUH+T5ovxmusreADqajz/AIrx8GA/aURrqmr0wvrWxhzI3dmJp4ikoWntPd+sc5Pe5wHLC2QtNtioqaClp27EUEbY428+yBzJ6k8yepKD2IiICIiAiIgIiICgusXVvT3lpmjLaeuaMNnx2ZQOTZQOY7ncx4jgp0iDXOw6XXbRWo9Br4XyU4PCnldwDM8X00vIt8OX2TlXZorpjQXdm1RztLwMvp5OxPH9ph6eIyPFe++WOluMJgrYGTxniA8cWO5bTHDi13iCCqb0m1K1NO/0izVBk2TtMhlfuaiM/wB3MMA+vZ8ygvRFrvS6x9ILK4QXKJ0rW9kNuETmSED6k7cbfmdtS6269qJ4HpVHUwu6mF0dSweslp+CC2kUAj1xWR3OeZng6lnP4NK+dRrmsrAS2Sok8GU0gJ+/hBYiKmbrr5iAIo6CRx6Pq5WRAeyzaz7worLpPpLpCd3TCcRO4FtBGaWDx2pic48C/wBSC+LtpTb6IltXW00LhzZJMwP+5nPwWFOtKxA4/KEfqiqCPfsKubLqJqHgPrqyKAniY6eMzu9b3EAH1FZ8aiaDHGtrc/8A1wP5EEypdYVml+ZcqUftJBD/AD4Wco7lTzjME8MoPIxSskH8JVSVmoWM/wDAuMjfCanZL8WuasFW6iriw5gqKOUdNrewO/ld+KDYNFrkNXelEHZidNsjluLlsD1AvC6u1d6T1I2JjMWHmKm47bfWA934ILo0n0+tlra70ipY+UDhTQETTuPQbIPZ83EBUdpDpJc9LK2OkponCEO2oaRhOwwct7O/vGeZ4DOAMnjJbBqIkJDrjWMY3rFRNLnkftHjA+6VbujujlHa4dxQwNiaeLyMufI7ve88XHz5dEGL1faFQWSl3bCJKiXDqqoxgvcOTW9zBk4HiT1UqREBERAREQEREBERAREQcIiIPnUQMlaWSsa9h5te0PafMFRa46tLLUkl9BEwnrTl9Nx/dkIiDDS6lbM7kKpn2agn8QV3g1MWVp7TKmTwfUvGfu4REGetegFnpCDDb6fabyfK30h4PftSZOVJGtAAAAAHIAYAREHZERAREQEREBERAREQEREBERB//9k="/>
          <p:cNvSpPr>
            <a:spLocks noChangeAspect="1" noChangeArrowheads="1"/>
          </p:cNvSpPr>
          <p:nvPr/>
        </p:nvSpPr>
        <p:spPr bwMode="auto">
          <a:xfrm>
            <a:off x="1679576" y="-2811463"/>
            <a:ext cx="5514975" cy="585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98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jmenný rod (genus) u SUBST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rod v </a:t>
            </a:r>
            <a:r>
              <a:rPr lang="cs-CZ" dirty="0" err="1"/>
              <a:t>sg</a:t>
            </a:r>
            <a:r>
              <a:rPr lang="cs-CZ" dirty="0"/>
              <a:t>. × rod </a:t>
            </a:r>
            <a:r>
              <a:rPr lang="cs-CZ" dirty="0" err="1"/>
              <a:t>pl</a:t>
            </a:r>
            <a:r>
              <a:rPr lang="cs-CZ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dítě</a:t>
            </a:r>
            <a:r>
              <a:rPr lang="cs-CZ" dirty="0"/>
              <a:t> (n.) × </a:t>
            </a:r>
            <a:r>
              <a:rPr lang="cs-CZ" i="1" dirty="0"/>
              <a:t>děti</a:t>
            </a:r>
            <a:r>
              <a:rPr lang="cs-CZ" dirty="0"/>
              <a:t> (f.)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oko</a:t>
            </a:r>
            <a:r>
              <a:rPr lang="cs-CZ" dirty="0"/>
              <a:t> (n.) × </a:t>
            </a:r>
            <a:r>
              <a:rPr lang="cs-CZ" i="1" dirty="0"/>
              <a:t>oči</a:t>
            </a:r>
            <a:r>
              <a:rPr lang="cs-CZ" dirty="0"/>
              <a:t> (f.)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 err="1"/>
              <a:t>hrabě</a:t>
            </a:r>
            <a:r>
              <a:rPr lang="cs-CZ" dirty="0"/>
              <a:t> (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an</a:t>
            </a:r>
            <a:r>
              <a:rPr lang="cs-CZ" dirty="0"/>
              <a:t>.) × </a:t>
            </a:r>
            <a:r>
              <a:rPr lang="cs-CZ" i="1" dirty="0" err="1"/>
              <a:t>hrabata</a:t>
            </a:r>
            <a:r>
              <a:rPr lang="cs-CZ" dirty="0"/>
              <a:t> (</a:t>
            </a:r>
            <a:r>
              <a:rPr lang="cs-CZ" dirty="0" err="1"/>
              <a:t>neutr</a:t>
            </a:r>
            <a:r>
              <a:rPr lang="cs-CZ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08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jmenný rod (genus) u SUBST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853136"/>
          </a:xfrm>
        </p:spPr>
        <p:txBody>
          <a:bodyPr>
            <a:normAutofit/>
          </a:bodyPr>
          <a:lstStyle/>
          <a:p>
            <a:r>
              <a:rPr lang="cs-CZ" b="1" dirty="0"/>
              <a:t>kolísání v rodě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sršeň </a:t>
            </a:r>
            <a:r>
              <a:rPr lang="cs-CZ" dirty="0"/>
              <a:t>(f. /m. </a:t>
            </a:r>
            <a:r>
              <a:rPr lang="cs-CZ" dirty="0" err="1"/>
              <a:t>an</a:t>
            </a:r>
            <a:r>
              <a:rPr lang="cs-CZ" dirty="0"/>
              <a:t>.)</a:t>
            </a: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esej</a:t>
            </a:r>
            <a:r>
              <a:rPr lang="cs-CZ" dirty="0"/>
              <a:t> (f. /m. </a:t>
            </a:r>
            <a:r>
              <a:rPr lang="cs-CZ" dirty="0" err="1"/>
              <a:t>ia</a:t>
            </a:r>
            <a:r>
              <a:rPr lang="cs-CZ" dirty="0"/>
              <a:t>.),</a:t>
            </a:r>
            <a:r>
              <a:rPr lang="cs-CZ" i="1" dirty="0"/>
              <a:t> image</a:t>
            </a:r>
            <a:r>
              <a:rPr lang="cs-CZ" dirty="0"/>
              <a:t> (f. / m. </a:t>
            </a:r>
            <a:r>
              <a:rPr lang="cs-CZ" dirty="0" err="1"/>
              <a:t>ia</a:t>
            </a:r>
            <a:r>
              <a:rPr lang="cs-CZ" dirty="0"/>
              <a:t>.!!), </a:t>
            </a:r>
            <a:r>
              <a:rPr lang="cs-CZ" i="1" dirty="0"/>
              <a:t>ranvej</a:t>
            </a:r>
            <a:r>
              <a:rPr lang="cs-CZ" dirty="0"/>
              <a:t> (f. / m. </a:t>
            </a:r>
            <a:r>
              <a:rPr lang="cs-CZ" dirty="0" err="1"/>
              <a:t>ia</a:t>
            </a:r>
            <a:r>
              <a:rPr lang="cs-CZ" dirty="0"/>
              <a:t>.!!)</a:t>
            </a: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káně</a:t>
            </a:r>
            <a:r>
              <a:rPr lang="cs-CZ" dirty="0"/>
              <a:t> (f./n.)</a:t>
            </a:r>
          </a:p>
          <a:p>
            <a:r>
              <a:rPr lang="cs-CZ" b="1" dirty="0"/>
              <a:t>rodová dubleta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rozdílné tvary už v nominativu singuláru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brambor</a:t>
            </a:r>
            <a:r>
              <a:rPr lang="cs-CZ" dirty="0"/>
              <a:t>/</a:t>
            </a:r>
            <a:r>
              <a:rPr lang="cs-CZ" i="1" dirty="0"/>
              <a:t>brambora</a:t>
            </a:r>
            <a:r>
              <a:rPr lang="cs-CZ" dirty="0"/>
              <a:t>, </a:t>
            </a:r>
            <a:r>
              <a:rPr lang="cs-CZ" i="1" dirty="0"/>
              <a:t>kedluben</a:t>
            </a:r>
            <a:r>
              <a:rPr lang="cs-CZ" dirty="0"/>
              <a:t>/</a:t>
            </a:r>
            <a:r>
              <a:rPr lang="cs-CZ" i="1" dirty="0"/>
              <a:t>kedlubna</a:t>
            </a:r>
          </a:p>
          <a:p>
            <a:pPr lvl="2"/>
            <a:r>
              <a:rPr lang="cs-CZ" i="1" dirty="0">
                <a:solidFill>
                  <a:schemeClr val="accent1"/>
                </a:solidFill>
              </a:rPr>
              <a:t>s brambory </a:t>
            </a:r>
            <a:r>
              <a:rPr lang="cs-CZ" dirty="0">
                <a:solidFill>
                  <a:schemeClr val="accent1"/>
                </a:solidFill>
              </a:rPr>
              <a:t>i </a:t>
            </a:r>
            <a:r>
              <a:rPr lang="cs-CZ" i="1" dirty="0">
                <a:solidFill>
                  <a:schemeClr val="accent1"/>
                </a:solidFill>
              </a:rPr>
              <a:t>s bramborami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nářeční nebo stylová variantnost:</a:t>
            </a:r>
          </a:p>
          <a:p>
            <a:pPr lvl="2"/>
            <a:r>
              <a:rPr lang="cs-CZ" i="1" dirty="0"/>
              <a:t>koblih</a:t>
            </a:r>
            <a:r>
              <a:rPr lang="cs-CZ" dirty="0"/>
              <a:t>/</a:t>
            </a:r>
            <a:r>
              <a:rPr lang="cs-CZ" i="1" dirty="0"/>
              <a:t>kobliha</a:t>
            </a:r>
          </a:p>
          <a:p>
            <a:pPr lvl="2"/>
            <a:r>
              <a:rPr lang="cs-CZ" i="1" dirty="0"/>
              <a:t>hadr</a:t>
            </a:r>
            <a:r>
              <a:rPr lang="cs-CZ" dirty="0"/>
              <a:t>/</a:t>
            </a:r>
            <a:r>
              <a:rPr lang="cs-CZ" i="1" dirty="0" err="1"/>
              <a:t>hadra</a:t>
            </a:r>
            <a:endParaRPr lang="cs-CZ" dirty="0"/>
          </a:p>
          <a:p>
            <a:pPr lvl="2"/>
            <a:r>
              <a:rPr lang="cs-CZ" i="1" dirty="0"/>
              <a:t>okurka</a:t>
            </a:r>
            <a:r>
              <a:rPr lang="cs-CZ" dirty="0"/>
              <a:t>/</a:t>
            </a:r>
            <a:r>
              <a:rPr lang="cs-CZ" i="1" dirty="0"/>
              <a:t>okurek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61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jmenný rod (genus)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Jakého rodu jsou 	 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Jakého rodu 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Olomouc?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Kroměříž?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Florenc?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Pankrác?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339" y="1690688"/>
            <a:ext cx="425141" cy="53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42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životnost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cs-CZ" sz="2400" b="1" dirty="0"/>
              <a:t>životnost gramatická × životnost přirozená</a:t>
            </a:r>
          </a:p>
          <a:p>
            <a:pPr marL="457200" lvl="3" indent="0">
              <a:buNone/>
            </a:pPr>
            <a:r>
              <a:rPr lang="cs-CZ" sz="2400" b="1" dirty="0"/>
              <a:t>antropomorfizace</a:t>
            </a:r>
            <a:r>
              <a:rPr lang="cs-CZ" sz="2400" dirty="0"/>
              <a:t>: </a:t>
            </a:r>
            <a:r>
              <a:rPr lang="cs-CZ" sz="2400" i="1" dirty="0"/>
              <a:t>papíroví draci</a:t>
            </a:r>
            <a:r>
              <a:rPr lang="cs-CZ" sz="2400" dirty="0"/>
              <a:t>, </a:t>
            </a:r>
            <a:r>
              <a:rPr lang="cs-CZ" sz="2400" i="1" dirty="0"/>
              <a:t>sněhuláci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koně</a:t>
            </a:r>
            <a:r>
              <a:rPr lang="cs-CZ" dirty="0"/>
              <a:t>, </a:t>
            </a:r>
            <a:r>
              <a:rPr lang="cs-CZ" i="1" dirty="0"/>
              <a:t>rodiče</a:t>
            </a:r>
            <a:r>
              <a:rPr lang="cs-CZ" dirty="0"/>
              <a:t>, </a:t>
            </a:r>
            <a:r>
              <a:rPr lang="cs-CZ" i="1" dirty="0"/>
              <a:t>lidičky </a:t>
            </a:r>
            <a:r>
              <a:rPr lang="cs-CZ" dirty="0"/>
              <a:t>byli…</a:t>
            </a:r>
          </a:p>
          <a:p>
            <a:r>
              <a:rPr lang="cs-CZ" sz="2400" b="1" dirty="0"/>
              <a:t>dvojí životnost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uzenáči</a:t>
            </a:r>
            <a:r>
              <a:rPr lang="cs-CZ" dirty="0"/>
              <a:t>/</a:t>
            </a:r>
            <a:r>
              <a:rPr lang="cs-CZ" i="1" dirty="0"/>
              <a:t>uzenáče</a:t>
            </a:r>
            <a:r>
              <a:rPr lang="cs-CZ" dirty="0"/>
              <a:t>, </a:t>
            </a:r>
            <a:r>
              <a:rPr lang="cs-CZ" i="1" dirty="0"/>
              <a:t>slanečci</a:t>
            </a:r>
            <a:r>
              <a:rPr lang="cs-CZ" dirty="0"/>
              <a:t>/</a:t>
            </a:r>
            <a:r>
              <a:rPr lang="cs-CZ" i="1" dirty="0"/>
              <a:t>slanečky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bacili</a:t>
            </a:r>
            <a:r>
              <a:rPr lang="cs-CZ" dirty="0"/>
              <a:t>/</a:t>
            </a:r>
            <a:r>
              <a:rPr lang="cs-CZ" i="1" dirty="0"/>
              <a:t>bacily, mikrobi</a:t>
            </a:r>
            <a:r>
              <a:rPr lang="cs-CZ" dirty="0"/>
              <a:t>/</a:t>
            </a:r>
            <a:r>
              <a:rPr lang="cs-CZ" i="1" dirty="0"/>
              <a:t>mikroby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ukazatelé</a:t>
            </a:r>
            <a:r>
              <a:rPr lang="cs-CZ" dirty="0"/>
              <a:t>/</a:t>
            </a:r>
            <a:r>
              <a:rPr lang="cs-CZ" i="1" dirty="0"/>
              <a:t>ukazatele, činitele</a:t>
            </a:r>
            <a:r>
              <a:rPr lang="cs-CZ" dirty="0"/>
              <a:t>/</a:t>
            </a:r>
            <a:r>
              <a:rPr lang="cs-CZ" i="1" dirty="0"/>
              <a:t>činitelé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maňásci</a:t>
            </a:r>
            <a:r>
              <a:rPr lang="cs-CZ" dirty="0"/>
              <a:t>/</a:t>
            </a:r>
            <a:r>
              <a:rPr lang="cs-CZ" i="1" dirty="0"/>
              <a:t>maňásky</a:t>
            </a:r>
          </a:p>
          <a:p>
            <a:pPr lvl="2"/>
            <a:r>
              <a:rPr lang="cs-CZ" dirty="0"/>
              <a:t>musíme tomu přizpůsobit kongruenci (shodu):</a:t>
            </a:r>
          </a:p>
          <a:p>
            <a:pPr lvl="3"/>
            <a:r>
              <a:rPr lang="cs-CZ" i="1" dirty="0"/>
              <a:t>rozviklané ukazatele stály u cesty </a:t>
            </a:r>
            <a:r>
              <a:rPr lang="cs-CZ" dirty="0"/>
              <a:t>× </a:t>
            </a:r>
            <a:r>
              <a:rPr lang="cs-CZ" i="1" dirty="0"/>
              <a:t>tito</a:t>
            </a:r>
            <a:r>
              <a:rPr lang="cs-CZ" dirty="0"/>
              <a:t> </a:t>
            </a:r>
            <a:r>
              <a:rPr lang="cs-CZ" i="1" dirty="0"/>
              <a:t>důležití ukazatelé přispěli k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A </a:t>
            </a:r>
            <a:r>
              <a:rPr lang="cs-CZ" i="1" dirty="0">
                <a:solidFill>
                  <a:schemeClr val="accent1"/>
                </a:solidFill>
              </a:rPr>
              <a:t>průvodce?</a:t>
            </a:r>
          </a:p>
          <a:p>
            <a:pPr lvl="2"/>
            <a:r>
              <a:rPr lang="cs-CZ" i="1" dirty="0">
                <a:solidFill>
                  <a:schemeClr val="accent1"/>
                </a:solidFill>
              </a:rPr>
              <a:t>KLIENT</a:t>
            </a:r>
            <a:r>
              <a:rPr lang="cs-CZ" dirty="0">
                <a:solidFill>
                  <a:schemeClr val="accent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28203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877</Words>
  <Application>Microsoft Office PowerPoint</Application>
  <PresentationFormat>Širokoúhlá obrazovka</PresentationFormat>
  <Paragraphs>154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Úvodní jazykový seminář</vt:lpstr>
      <vt:lpstr>určete slovní druhy</vt:lpstr>
      <vt:lpstr>určete slovní druhy</vt:lpstr>
      <vt:lpstr>určete slovní druhy</vt:lpstr>
      <vt:lpstr>jmenný rod (genus)</vt:lpstr>
      <vt:lpstr>jmenný rod (genus) u SUBST</vt:lpstr>
      <vt:lpstr>jmenný rod (genus) u SUBST</vt:lpstr>
      <vt:lpstr>jmenný rod (genus)</vt:lpstr>
      <vt:lpstr>životnost</vt:lpstr>
      <vt:lpstr>Prezentace aplikace PowerPoint</vt:lpstr>
      <vt:lpstr>SYN2015: 18 výskytů tvaru KLIENTU</vt:lpstr>
      <vt:lpstr>životnost u SUBST</vt:lpstr>
      <vt:lpstr>číslo u SUBST</vt:lpstr>
      <vt:lpstr>flexe (ohýbání)</vt:lpstr>
      <vt:lpstr>substantivní vzory</vt:lpstr>
      <vt:lpstr>vzory</vt:lpstr>
      <vt:lpstr>deverbativní SUBST a ADJ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33</cp:revision>
  <dcterms:created xsi:type="dcterms:W3CDTF">2017-10-19T09:50:07Z</dcterms:created>
  <dcterms:modified xsi:type="dcterms:W3CDTF">2017-11-02T18:58:19Z</dcterms:modified>
</cp:coreProperties>
</file>