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64" r:id="rId7"/>
    <p:sldId id="270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2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1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5BAA4C2-D843-004E-BA0D-F41C0ABAF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1591560"/>
          </a:xfrm>
        </p:spPr>
        <p:txBody>
          <a:bodyPr/>
          <a:lstStyle/>
          <a:p>
            <a:r>
              <a:rPr lang="cs-CZ" dirty="0" smtClean="0"/>
              <a:t>Fenomenologie II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44BEF4B1-3B61-3041-8547-909F454495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4660135"/>
            <a:ext cx="6831673" cy="1233889"/>
          </a:xfrm>
        </p:spPr>
        <p:txBody>
          <a:bodyPr/>
          <a:lstStyle/>
          <a:p>
            <a:r>
              <a:rPr lang="cs-CZ" dirty="0"/>
              <a:t>1. přednáška</a:t>
            </a:r>
          </a:p>
        </p:txBody>
      </p:sp>
    </p:spTree>
    <p:extLst>
      <p:ext uri="{BB962C8B-B14F-4D97-AF65-F5344CB8AC3E}">
        <p14:creationId xmlns:p14="http://schemas.microsoft.com/office/powerpoint/2010/main" val="3821146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9E1D87D-D8A9-1C4E-9219-39BE82AE1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Jean-Paul Sartre (1905–1980)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F94D12CD-CAF2-014E-BF95-A1729A7E6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241" y="1673679"/>
            <a:ext cx="7043060" cy="44577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sz="2400" dirty="0"/>
          </a:p>
          <a:p>
            <a:r>
              <a:rPr lang="cs-CZ" sz="2600" i="1" dirty="0" smtClean="0"/>
              <a:t>Obraznost</a:t>
            </a:r>
            <a:r>
              <a:rPr lang="cs-CZ" sz="2600" dirty="0" smtClean="0"/>
              <a:t> (</a:t>
            </a:r>
            <a:r>
              <a:rPr lang="cs-CZ" sz="2600" i="1" dirty="0" err="1" smtClean="0"/>
              <a:t>L´imagination</a:t>
            </a:r>
            <a:r>
              <a:rPr lang="cs-CZ" sz="2600" dirty="0" smtClean="0"/>
              <a:t>; 1936)</a:t>
            </a:r>
          </a:p>
          <a:p>
            <a:pPr marL="0" indent="0">
              <a:buNone/>
            </a:pPr>
            <a:endParaRPr lang="cs-CZ" sz="2600" dirty="0" smtClean="0"/>
          </a:p>
          <a:p>
            <a:pPr lvl="1"/>
            <a:r>
              <a:rPr lang="cs-CZ" sz="2400" i="0" dirty="0" smtClean="0"/>
              <a:t>Historický přehled pojetí obrazu</a:t>
            </a:r>
          </a:p>
          <a:p>
            <a:pPr marL="530352" lvl="1" indent="0">
              <a:buNone/>
            </a:pPr>
            <a:endParaRPr lang="cs-CZ" sz="2400" i="0" dirty="0" smtClean="0"/>
          </a:p>
          <a:p>
            <a:pPr lvl="1"/>
            <a:r>
              <a:rPr lang="cs-CZ" sz="2400" i="0" dirty="0" err="1" smtClean="0"/>
              <a:t>Husserlovy</a:t>
            </a:r>
            <a:r>
              <a:rPr lang="cs-CZ" sz="2400" i="0" dirty="0" smtClean="0"/>
              <a:t> reflexe povahy fantazie a obrazu </a:t>
            </a:r>
          </a:p>
          <a:p>
            <a:pPr lvl="3"/>
            <a:r>
              <a:rPr lang="cs-CZ" sz="2200" i="0" dirty="0" smtClean="0"/>
              <a:t>postava Kentaura ve fantazii</a:t>
            </a:r>
          </a:p>
          <a:p>
            <a:pPr lvl="3"/>
            <a:r>
              <a:rPr lang="cs-CZ" sz="2200" i="0" dirty="0" smtClean="0"/>
              <a:t>Dürerova mědirytina </a:t>
            </a:r>
            <a:r>
              <a:rPr lang="cs-CZ" sz="2200" dirty="0" smtClean="0"/>
              <a:t>Rytíř, smrt a </a:t>
            </a:r>
            <a:r>
              <a:rPr lang="cs-CZ" sz="2200" dirty="0"/>
              <a:t>ď</a:t>
            </a:r>
            <a:r>
              <a:rPr lang="cs-CZ" sz="2200" dirty="0" smtClean="0"/>
              <a:t>ábel </a:t>
            </a:r>
          </a:p>
          <a:p>
            <a:pPr lvl="4"/>
            <a:r>
              <a:rPr lang="cs-CZ" sz="2000" dirty="0" smtClean="0"/>
              <a:t>normální vnímání </a:t>
            </a:r>
            <a:r>
              <a:rPr lang="cs-CZ" sz="2000" dirty="0" smtClean="0">
                <a:cs typeface="Times New Roman" panose="02020603050405020304" pitchFamily="18" charset="0"/>
              </a:rPr>
              <a:t>→ věc „mědirytina“ tento list v deskách</a:t>
            </a:r>
          </a:p>
          <a:p>
            <a:pPr lvl="4"/>
            <a:r>
              <a:rPr lang="cs-CZ" sz="2000" dirty="0">
                <a:cs typeface="Times New Roman" panose="02020603050405020304" pitchFamily="18" charset="0"/>
              </a:rPr>
              <a:t>e</a:t>
            </a:r>
            <a:r>
              <a:rPr lang="cs-CZ" sz="2000" dirty="0" smtClean="0">
                <a:cs typeface="Times New Roman" panose="02020603050405020304" pitchFamily="18" charset="0"/>
              </a:rPr>
              <a:t>stetická kontemplace → „zobrazené“ skutečnosti, rytíř z masa a kostí </a:t>
            </a:r>
            <a:endParaRPr lang="cs-CZ" sz="2000" dirty="0" smtClean="0"/>
          </a:p>
          <a:p>
            <a:endParaRPr lang="cs-CZ" sz="2400" dirty="0" smtClean="0"/>
          </a:p>
          <a:p>
            <a:pPr lvl="1"/>
            <a:endParaRPr lang="cs-CZ" sz="2400" dirty="0"/>
          </a:p>
          <a:p>
            <a:pPr marL="530352" lvl="1" indent="0">
              <a:buNone/>
            </a:pPr>
            <a:endParaRPr lang="cs-CZ" sz="2400" dirty="0"/>
          </a:p>
        </p:txBody>
      </p:sp>
      <p:pic>
        <p:nvPicPr>
          <p:cNvPr id="1030" name="Picture 6" descr="Albrecht Dürer: Rytíř, smrt a ďábel | Renesance | Lidé | Obrazy, reprodukce  obrazů, fotograf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193" y="685800"/>
            <a:ext cx="4001122" cy="524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073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2196B43-4C67-464C-ACAB-1020D51E9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0650" y="685800"/>
            <a:ext cx="9886950" cy="1485900"/>
          </a:xfrm>
        </p:spPr>
        <p:txBody>
          <a:bodyPr>
            <a:normAutofit/>
          </a:bodyPr>
          <a:lstStyle/>
          <a:p>
            <a:r>
              <a:rPr lang="cs-CZ" dirty="0" smtClean="0"/>
              <a:t>Ireálný obraz a hmotný analogon</a:t>
            </a:r>
            <a:endParaRPr lang="cs-CZ" dirty="0"/>
          </a:p>
        </p:txBody>
      </p:sp>
      <p:sp>
        <p:nvSpPr>
          <p:cNvPr id="2056" name="Content Placeholder 2055">
            <a:extLst>
              <a:ext uri="{FF2B5EF4-FFF2-40B4-BE49-F238E27FC236}">
                <a16:creationId xmlns:a16="http://schemas.microsoft.com/office/drawing/2014/main" xmlns="" id="{7834E0AD-F8DA-400A-80AE-545DF711A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649" y="1755321"/>
            <a:ext cx="9410701" cy="4710793"/>
          </a:xfrm>
        </p:spPr>
        <p:txBody>
          <a:bodyPr>
            <a:normAutofit fontScale="85000" lnSpcReduction="20000"/>
          </a:bodyPr>
          <a:lstStyle/>
          <a:p>
            <a:r>
              <a:rPr lang="cs-CZ" sz="3000" i="1" dirty="0"/>
              <a:t>Obrazné</a:t>
            </a:r>
            <a:r>
              <a:rPr lang="cs-CZ" sz="3000" dirty="0"/>
              <a:t> (</a:t>
            </a:r>
            <a:r>
              <a:rPr lang="cs-CZ" sz="3000" i="1" dirty="0" err="1"/>
              <a:t>Imaginaire</a:t>
            </a:r>
            <a:r>
              <a:rPr lang="cs-CZ" sz="3000" dirty="0"/>
              <a:t>; 1940</a:t>
            </a:r>
            <a:r>
              <a:rPr lang="cs-CZ" sz="3000" dirty="0" smtClean="0"/>
              <a:t>)</a:t>
            </a:r>
          </a:p>
          <a:p>
            <a:endParaRPr lang="cs-CZ" sz="2400" dirty="0"/>
          </a:p>
          <a:p>
            <a:pPr lvl="1"/>
            <a:r>
              <a:rPr lang="cs-CZ" sz="2800" dirty="0" smtClean="0"/>
              <a:t>téma obrazného a v souvislosti v této souvislosti téma uměleckého obrazu</a:t>
            </a:r>
          </a:p>
          <a:p>
            <a:pPr lvl="1"/>
            <a:endParaRPr lang="cs-CZ" sz="2800" dirty="0"/>
          </a:p>
          <a:p>
            <a:pPr lvl="1"/>
            <a:r>
              <a:rPr lang="cs-CZ" sz="2800" dirty="0" smtClean="0"/>
              <a:t>umělec </a:t>
            </a:r>
            <a:r>
              <a:rPr lang="cs-CZ" sz="2800" dirty="0"/>
              <a:t>nesměřuje k reálnu, ale k představení </a:t>
            </a:r>
            <a:r>
              <a:rPr lang="cs-CZ" sz="2800" dirty="0" smtClean="0"/>
              <a:t>neskutečna</a:t>
            </a:r>
          </a:p>
          <a:p>
            <a:pPr lvl="1"/>
            <a:endParaRPr lang="cs-CZ" sz="2800" dirty="0"/>
          </a:p>
          <a:p>
            <a:pPr lvl="1"/>
            <a:r>
              <a:rPr lang="cs-CZ" sz="2800" dirty="0"/>
              <a:t>u</a:t>
            </a:r>
            <a:r>
              <a:rPr lang="cs-CZ" sz="2800" dirty="0" smtClean="0"/>
              <a:t>mělec vytváří „hmotný analogon“ mentálního obrazu</a:t>
            </a:r>
          </a:p>
          <a:p>
            <a:pPr lvl="1"/>
            <a:endParaRPr lang="cs-CZ" sz="2800" dirty="0"/>
          </a:p>
          <a:p>
            <a:pPr lvl="1"/>
            <a:r>
              <a:rPr lang="cs-CZ" sz="2800" dirty="0"/>
              <a:t>h</a:t>
            </a:r>
            <a:r>
              <a:rPr lang="cs-CZ" sz="2800" dirty="0" smtClean="0"/>
              <a:t>motný analogon musí je předmět navštívený ireálným předmětem</a:t>
            </a:r>
          </a:p>
          <a:p>
            <a:pPr lvl="1"/>
            <a:endParaRPr lang="cs-CZ" sz="2800" dirty="0"/>
          </a:p>
          <a:p>
            <a:pPr lvl="1"/>
            <a:r>
              <a:rPr lang="cs-CZ" sz="2800" dirty="0"/>
              <a:t>k</a:t>
            </a:r>
            <a:r>
              <a:rPr lang="cs-CZ" sz="2800" dirty="0" smtClean="0"/>
              <a:t>rása je vlastností ireality, nikoli skutečnosti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36597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2196B43-4C67-464C-ACAB-1020D51E9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0649" y="685800"/>
            <a:ext cx="10643507" cy="898071"/>
          </a:xfrm>
        </p:spPr>
        <p:txBody>
          <a:bodyPr>
            <a:normAutofit/>
          </a:bodyPr>
          <a:lstStyle/>
          <a:p>
            <a:r>
              <a:rPr lang="cs-CZ" dirty="0" smtClean="0"/>
              <a:t>Potěšení z reálného a krása imaginárního</a:t>
            </a:r>
            <a:endParaRPr lang="cs-CZ" dirty="0"/>
          </a:p>
        </p:txBody>
      </p:sp>
      <p:sp>
        <p:nvSpPr>
          <p:cNvPr id="2056" name="Content Placeholder 2055">
            <a:extLst>
              <a:ext uri="{FF2B5EF4-FFF2-40B4-BE49-F238E27FC236}">
                <a16:creationId xmlns:a16="http://schemas.microsoft.com/office/drawing/2014/main" xmlns="" id="{7834E0AD-F8DA-400A-80AE-545DF711A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865" y="2098498"/>
            <a:ext cx="5725634" cy="3981450"/>
          </a:xfrm>
        </p:spPr>
        <p:txBody>
          <a:bodyPr>
            <a:normAutofit lnSpcReduction="10000"/>
          </a:bodyPr>
          <a:lstStyle/>
          <a:p>
            <a:pPr lvl="1"/>
            <a:r>
              <a:rPr lang="cs-CZ" sz="2400" dirty="0"/>
              <a:t>b</a:t>
            </a:r>
            <a:r>
              <a:rPr lang="cs-CZ" sz="2400" dirty="0" smtClean="0"/>
              <a:t>arvy na plátnech vzbuzují smyslové potěšení, barvy imaginárního celku jsou krásné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/>
              <a:t>b</a:t>
            </a:r>
            <a:r>
              <a:rPr lang="cs-CZ" sz="2400" dirty="0" smtClean="0"/>
              <a:t>arvy a formy imaginárního celku nejsou redukovatelné na předměty, se kterými běžným způsobem zacházíme 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/>
              <a:t>e</a:t>
            </a:r>
            <a:r>
              <a:rPr lang="cs-CZ" sz="2400" dirty="0" smtClean="0"/>
              <a:t>stetická rozkoš spočívá v uchopení imaginárního předmětu</a:t>
            </a:r>
            <a:endParaRPr lang="en-US" sz="2400" dirty="0"/>
          </a:p>
        </p:txBody>
      </p:sp>
      <p:pic>
        <p:nvPicPr>
          <p:cNvPr id="2052" name="Picture 4" descr="Decorative rugs in Henri Matisse painting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098498"/>
            <a:ext cx="4885215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776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2196B43-4C67-464C-ACAB-1020D51E9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0650" y="685800"/>
            <a:ext cx="9886950" cy="1004207"/>
          </a:xfrm>
        </p:spPr>
        <p:txBody>
          <a:bodyPr>
            <a:normAutofit/>
          </a:bodyPr>
          <a:lstStyle/>
          <a:p>
            <a:r>
              <a:rPr lang="cs-CZ" dirty="0" smtClean="0"/>
              <a:t>Irealita představení</a:t>
            </a:r>
            <a:endParaRPr lang="cs-CZ" dirty="0"/>
          </a:p>
        </p:txBody>
      </p:sp>
      <p:sp>
        <p:nvSpPr>
          <p:cNvPr id="2056" name="Content Placeholder 2055">
            <a:extLst>
              <a:ext uri="{FF2B5EF4-FFF2-40B4-BE49-F238E27FC236}">
                <a16:creationId xmlns:a16="http://schemas.microsoft.com/office/drawing/2014/main" xmlns="" id="{7834E0AD-F8DA-400A-80AE-545DF711A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650" y="1485901"/>
            <a:ext cx="9206593" cy="5372100"/>
          </a:xfrm>
        </p:spPr>
        <p:txBody>
          <a:bodyPr>
            <a:normAutofit/>
          </a:bodyPr>
          <a:lstStyle/>
          <a:p>
            <a:pPr lvl="1"/>
            <a:r>
              <a:rPr lang="cs-CZ" sz="2400" dirty="0"/>
              <a:t>n</a:t>
            </a:r>
            <a:r>
              <a:rPr lang="cs-CZ" sz="2400" dirty="0" smtClean="0"/>
              <a:t>ení správné říci, že herec realizuje postavu, herec se </a:t>
            </a:r>
            <a:r>
              <a:rPr lang="cs-CZ" sz="2400" dirty="0" err="1" smtClean="0"/>
              <a:t>irealizuje</a:t>
            </a:r>
            <a:r>
              <a:rPr lang="cs-CZ" sz="2400" dirty="0" smtClean="0"/>
              <a:t> v postavě</a:t>
            </a:r>
          </a:p>
          <a:p>
            <a:pPr lvl="1"/>
            <a:endParaRPr lang="en-US" sz="2400" dirty="0"/>
          </a:p>
          <a:p>
            <a:pPr lvl="1"/>
            <a:r>
              <a:rPr lang="cs-CZ" sz="2400" dirty="0"/>
              <a:t>p</a:t>
            </a:r>
            <a:r>
              <a:rPr lang="cs-CZ" sz="2400" dirty="0" smtClean="0"/>
              <a:t>oslouchat hudbu znamená neposlouchat orchestr, koncertní s</a:t>
            </a:r>
            <a:r>
              <a:rPr lang="cs-CZ" sz="2400" dirty="0" smtClean="0"/>
              <a:t>íň, hudebníci i dirigent mizí</a:t>
            </a:r>
            <a:r>
              <a:rPr lang="en-US" sz="2400" dirty="0" smtClean="0"/>
              <a:t> </a:t>
            </a:r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/>
              <a:t>Hudební skladba je vně reálna, tedy i vně času reálna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/>
              <a:t>Umělecké dílo se dává jako „trvalá nepřítomnost“ v reálném prostoru a času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/>
              <a:t>h</a:t>
            </a:r>
            <a:r>
              <a:rPr lang="cs-CZ" sz="2400" dirty="0" smtClean="0"/>
              <a:t>udební skladbu „posloucháme v ireálnu“, zároveň je však tato skladba na reálném závislá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4106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3218403-5699-8041-90A0-15028936F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Umění a</a:t>
            </a:r>
            <a:r>
              <a:rPr lang="cs-CZ" dirty="0" smtClean="0"/>
              <a:t> literatura</a:t>
            </a:r>
            <a:endParaRPr lang="cs-CZ" dirty="0"/>
          </a:p>
        </p:txBody>
      </p:sp>
      <p:sp>
        <p:nvSpPr>
          <p:cNvPr id="6" name="Content Placeholder 2055">
            <a:extLst>
              <a:ext uri="{FF2B5EF4-FFF2-40B4-BE49-F238E27FC236}">
                <a16:creationId xmlns:a16="http://schemas.microsoft.com/office/drawing/2014/main" xmlns="" id="{2F687C3D-77C9-A348-AB6F-64E15DA9B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650" y="1053193"/>
            <a:ext cx="9886950" cy="5706835"/>
          </a:xfrm>
        </p:spPr>
        <p:txBody>
          <a:bodyPr>
            <a:normAutofit/>
          </a:bodyPr>
          <a:lstStyle/>
          <a:p>
            <a:pPr marL="530352" lvl="1" indent="0">
              <a:buNone/>
            </a:pPr>
            <a:endParaRPr lang="cs-CZ" sz="2600" dirty="0" smtClean="0"/>
          </a:p>
          <a:p>
            <a:r>
              <a:rPr lang="cs-CZ" sz="2400" i="1" dirty="0" smtClean="0"/>
              <a:t>Co je literatura? </a:t>
            </a:r>
            <a:r>
              <a:rPr lang="cs-CZ" sz="2400" dirty="0" smtClean="0"/>
              <a:t>(</a:t>
            </a:r>
            <a:r>
              <a:rPr lang="fr-FR" sz="2400" i="1" dirty="0" smtClean="0"/>
              <a:t>Qu'est-ce </a:t>
            </a:r>
            <a:r>
              <a:rPr lang="fr-FR" sz="2400" i="1" dirty="0"/>
              <a:t>que la littérature</a:t>
            </a:r>
            <a:r>
              <a:rPr lang="fr-FR" sz="2400" dirty="0" smtClean="0"/>
              <a:t>?</a:t>
            </a:r>
            <a:r>
              <a:rPr lang="cs-CZ" sz="2400" dirty="0" smtClean="0"/>
              <a:t>;</a:t>
            </a:r>
            <a:r>
              <a:rPr lang="fr-FR" sz="2400" dirty="0" smtClean="0"/>
              <a:t> 1947</a:t>
            </a:r>
            <a:r>
              <a:rPr lang="cs-CZ" sz="2400" dirty="0" smtClean="0"/>
              <a:t>)</a:t>
            </a:r>
          </a:p>
          <a:p>
            <a:pPr lvl="1"/>
            <a:r>
              <a:rPr lang="cs-CZ" sz="2400" dirty="0"/>
              <a:t>p</a:t>
            </a:r>
            <a:r>
              <a:rPr lang="cs-CZ" sz="2400" dirty="0" smtClean="0"/>
              <a:t>oložen velký důraz na rozdíl mezi literaturou a ostatními uměními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/>
              <a:t>p</a:t>
            </a:r>
            <a:r>
              <a:rPr lang="cs-CZ" sz="2400" dirty="0" smtClean="0"/>
              <a:t>rozaik je řečník, vkládá se do slov a „ukazuje, přikazuje, přesvědčuje, odmítá a oslovuje“</a:t>
            </a:r>
          </a:p>
          <a:p>
            <a:pPr lvl="1"/>
            <a:endParaRPr lang="cs-CZ" sz="2400" dirty="0"/>
          </a:p>
          <a:p>
            <a:pPr lvl="1"/>
            <a:r>
              <a:rPr lang="cs-CZ" sz="2400" dirty="0"/>
              <a:t>l</a:t>
            </a:r>
            <a:r>
              <a:rPr lang="cs-CZ" sz="2400" dirty="0" smtClean="0"/>
              <a:t>iteratura jako próza je mluvením a mluvit znamená působit</a:t>
            </a:r>
          </a:p>
          <a:p>
            <a:pPr lvl="1"/>
            <a:endParaRPr lang="cs-CZ" sz="2400" dirty="0"/>
          </a:p>
          <a:p>
            <a:pPr lvl="1"/>
            <a:r>
              <a:rPr lang="cs-CZ" sz="2400" dirty="0"/>
              <a:t>s</a:t>
            </a:r>
            <a:r>
              <a:rPr lang="cs-CZ" sz="2400" dirty="0" smtClean="0"/>
              <a:t>amotným odhalením odhalujeme situaci  a směřujeme k tomu, abychom ji změnili</a:t>
            </a:r>
            <a:endParaRPr lang="en-US" sz="2400" dirty="0"/>
          </a:p>
          <a:p>
            <a:pPr lvl="1"/>
            <a:endParaRPr lang="en-US" sz="2400" dirty="0"/>
          </a:p>
          <a:p>
            <a:pPr marL="530352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7444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3218403-5699-8041-90A0-15028936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4930"/>
            <a:ext cx="9601200" cy="971550"/>
          </a:xfrm>
        </p:spPr>
        <p:txBody>
          <a:bodyPr>
            <a:normAutofit/>
          </a:bodyPr>
          <a:lstStyle/>
          <a:p>
            <a:r>
              <a:rPr lang="cs-CZ" dirty="0" smtClean="0"/>
              <a:t>Literatura a svoboda</a:t>
            </a:r>
            <a:endParaRPr lang="cs-CZ" dirty="0"/>
          </a:p>
        </p:txBody>
      </p:sp>
      <p:sp>
        <p:nvSpPr>
          <p:cNvPr id="6" name="Content Placeholder 2055">
            <a:extLst>
              <a:ext uri="{FF2B5EF4-FFF2-40B4-BE49-F238E27FC236}">
                <a16:creationId xmlns:a16="http://schemas.microsoft.com/office/drawing/2014/main" xmlns="" id="{2F687C3D-77C9-A348-AB6F-64E15DA9B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650" y="840921"/>
            <a:ext cx="9886950" cy="5919107"/>
          </a:xfrm>
        </p:spPr>
        <p:txBody>
          <a:bodyPr>
            <a:normAutofit fontScale="92500" lnSpcReduction="10000"/>
          </a:bodyPr>
          <a:lstStyle/>
          <a:p>
            <a:pPr marL="530352" lvl="1" indent="0">
              <a:buNone/>
            </a:pPr>
            <a:endParaRPr lang="cs-CZ" sz="2600" dirty="0" smtClean="0"/>
          </a:p>
          <a:p>
            <a:pPr lvl="1"/>
            <a:r>
              <a:rPr lang="cs-CZ" sz="2600" dirty="0"/>
              <a:t>p</a:t>
            </a:r>
            <a:r>
              <a:rPr lang="cs-CZ" sz="2600" dirty="0" smtClean="0"/>
              <a:t>róza „působí odhalením“</a:t>
            </a:r>
          </a:p>
          <a:p>
            <a:pPr lvl="1"/>
            <a:endParaRPr lang="cs-CZ" sz="2600" dirty="0"/>
          </a:p>
          <a:p>
            <a:pPr lvl="1"/>
            <a:r>
              <a:rPr lang="cs-CZ" sz="2600" dirty="0" smtClean="0"/>
              <a:t>to co literatura říká, nepatří do reality, její estetické působení neznamená kopírování reality</a:t>
            </a:r>
          </a:p>
          <a:p>
            <a:pPr lvl="1"/>
            <a:endParaRPr lang="cs-CZ" sz="2600" dirty="0" smtClean="0"/>
          </a:p>
          <a:p>
            <a:pPr lvl="1"/>
            <a:r>
              <a:rPr lang="cs-CZ" sz="2600" dirty="0"/>
              <a:t>l</a:t>
            </a:r>
            <a:r>
              <a:rPr lang="cs-CZ" sz="2600" dirty="0" smtClean="0"/>
              <a:t>iteratura není zajatcem reality, literatura situaci přesahuje</a:t>
            </a:r>
          </a:p>
          <a:p>
            <a:pPr lvl="1"/>
            <a:endParaRPr lang="cs-CZ" sz="2600" dirty="0"/>
          </a:p>
          <a:p>
            <a:pPr lvl="1"/>
            <a:r>
              <a:rPr lang="cs-CZ" sz="2600" dirty="0" smtClean="0"/>
              <a:t>vzniká z aktu svobody a obrací se ke svobodě čtenáře </a:t>
            </a:r>
          </a:p>
          <a:p>
            <a:pPr lvl="1"/>
            <a:endParaRPr lang="cs-CZ" sz="2600" dirty="0"/>
          </a:p>
          <a:p>
            <a:pPr lvl="1"/>
            <a:r>
              <a:rPr lang="cs-CZ" sz="2600" dirty="0"/>
              <a:t>e</a:t>
            </a:r>
            <a:r>
              <a:rPr lang="cs-CZ" sz="2600" dirty="0" smtClean="0"/>
              <a:t>stetická dimenze literatury implikuje suspenzi reality, odstup od ní</a:t>
            </a:r>
          </a:p>
          <a:p>
            <a:pPr lvl="1"/>
            <a:endParaRPr lang="cs-CZ" sz="2600" dirty="0"/>
          </a:p>
          <a:p>
            <a:pPr lvl="1"/>
            <a:r>
              <a:rPr lang="cs-CZ" sz="2600" dirty="0" smtClean="0"/>
              <a:t>takový odstup se zároveň dovolává rozhodnutí do reality vstoupit</a:t>
            </a:r>
          </a:p>
          <a:p>
            <a:pPr lvl="1"/>
            <a:endParaRPr lang="cs-CZ" sz="2600" dirty="0"/>
          </a:p>
          <a:p>
            <a:pPr lvl="1"/>
            <a:endParaRPr lang="en-US" sz="2400" dirty="0"/>
          </a:p>
          <a:p>
            <a:pPr marL="530352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51727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7E958EA-C643-7A41-858F-CBEA89381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844CEF3-3ECE-FF49-923E-F425CB1BD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0251812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668</TotalTime>
  <Words>354</Words>
  <Application>Microsoft Office PowerPoint</Application>
  <PresentationFormat>Širokoúhlá obrazovka</PresentationFormat>
  <Paragraphs>67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Franklin Gothic Book</vt:lpstr>
      <vt:lpstr>Times New Roman</vt:lpstr>
      <vt:lpstr>Oříznutí</vt:lpstr>
      <vt:lpstr>Fenomenologie II</vt:lpstr>
      <vt:lpstr>Jean-Paul Sartre (1905–1980)</vt:lpstr>
      <vt:lpstr>Ireálný obraz a hmotný analogon</vt:lpstr>
      <vt:lpstr>Potěšení z reálného a krása imaginárního</vt:lpstr>
      <vt:lpstr>Irealita představení</vt:lpstr>
      <vt:lpstr>Umění a literatura</vt:lpstr>
      <vt:lpstr>Literatura a svoboda</vt:lpstr>
      <vt:lpstr>Děkuji za pozornost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Strukturlismus a postmodernismus</dc:title>
  <dc:creator>milos sevcik</dc:creator>
  <cp:lastModifiedBy>Ševčík</cp:lastModifiedBy>
  <cp:revision>37</cp:revision>
  <dcterms:created xsi:type="dcterms:W3CDTF">2021-02-16T10:22:56Z</dcterms:created>
  <dcterms:modified xsi:type="dcterms:W3CDTF">2021-03-03T21:20:49Z</dcterms:modified>
</cp:coreProperties>
</file>