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2294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698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448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7180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74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256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19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55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1804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69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867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9D3B4-BF6D-403E-BD0D-153DB5BD242D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01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mnesty.cz/vzdelavani/zive-knihy/" TargetMode="External"/><Relationship Id="rId2" Type="http://schemas.openxmlformats.org/officeDocument/2006/relationships/hyperlink" Target="https://humanlibrary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pale.ec.europa.eu/en/blog/epale-podcast-life-skills-21st-century-how-foster-democratic-engagemen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zemi.cz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la.ep.liu.se/issue/archive" TargetMode="External"/><Relationship Id="rId2" Type="http://schemas.openxmlformats.org/officeDocument/2006/relationships/hyperlink" Target="https://eaea.or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ydenproklima.cz/" TargetMode="External"/><Relationship Id="rId2" Type="http://schemas.openxmlformats.org/officeDocument/2006/relationships/hyperlink" Target="https://epale.ec.europa.eu/en/blog/reconnecting-adult-education-its-transformative-mission-pathway-justice-and-global-belongi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piracniforum.cz/aktualne/inspiracni-forum-zpristupnuje-15-videozaznamu-bohaty-vyber-z-letosniho-programu-je-nyni-online" TargetMode="External"/><Relationship Id="rId2" Type="http://schemas.openxmlformats.org/officeDocument/2006/relationships/hyperlink" Target="http://www.obcanskevzdelavani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Občanské vzdělávání dospělých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Andragogika a vzdělávání dospělých</a:t>
            </a:r>
          </a:p>
        </p:txBody>
      </p:sp>
    </p:spTree>
    <p:extLst>
      <p:ext uri="{BB962C8B-B14F-4D97-AF65-F5344CB8AC3E}">
        <p14:creationId xmlns:p14="http://schemas.microsoft.com/office/powerpoint/2010/main" val="736804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Občanství a aktivní občanství</a:t>
            </a:r>
          </a:p>
          <a:p>
            <a:r>
              <a:rPr lang="cs-CZ" dirty="0"/>
              <a:t>Historie VD ve vztahu k občanství</a:t>
            </a:r>
          </a:p>
          <a:p>
            <a:r>
              <a:rPr lang="cs-CZ" dirty="0"/>
              <a:t>Důvody potřebnosti občanského VD dnes</a:t>
            </a:r>
          </a:p>
          <a:p>
            <a:r>
              <a:rPr lang="cs-CZ" dirty="0"/>
              <a:t>Obsahy, povaha, vybrané koncepty – příklady </a:t>
            </a:r>
          </a:p>
          <a:p>
            <a:r>
              <a:rPr lang="cs-CZ" dirty="0"/>
              <a:t>Mezinárodní organizace</a:t>
            </a:r>
          </a:p>
          <a:p>
            <a:r>
              <a:rPr lang="cs-CZ" dirty="0"/>
              <a:t>ČR</a:t>
            </a:r>
          </a:p>
        </p:txBody>
      </p:sp>
    </p:spTree>
    <p:extLst>
      <p:ext uri="{BB962C8B-B14F-4D97-AF65-F5344CB8AC3E}">
        <p14:creationId xmlns:p14="http://schemas.microsoft.com/office/powerpoint/2010/main" val="3068197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Občanství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Občanství jako (právní) </a:t>
            </a:r>
            <a:r>
              <a:rPr lang="cs-CZ" i="1" dirty="0"/>
              <a:t>status</a:t>
            </a:r>
            <a:r>
              <a:rPr lang="cs-CZ" dirty="0"/>
              <a:t>, T. H. </a:t>
            </a:r>
            <a:r>
              <a:rPr lang="cs-CZ" dirty="0" err="1"/>
              <a:t>Marshall</a:t>
            </a:r>
            <a:r>
              <a:rPr lang="cs-CZ" dirty="0"/>
              <a:t> – typy práv </a:t>
            </a:r>
          </a:p>
          <a:p>
            <a:r>
              <a:rPr lang="cs-CZ" dirty="0"/>
              <a:t>Občanství jako </a:t>
            </a:r>
            <a:r>
              <a:rPr lang="cs-CZ" i="1" dirty="0"/>
              <a:t>role</a:t>
            </a:r>
            <a:r>
              <a:rPr lang="cs-CZ" dirty="0"/>
              <a:t>, základ pro soužití, identita </a:t>
            </a:r>
          </a:p>
          <a:p>
            <a:r>
              <a:rPr lang="cs-CZ" dirty="0"/>
              <a:t>Oboustranný vztah mezi demokracií a vzděláváním, učením (</a:t>
            </a:r>
            <a:r>
              <a:rPr lang="cs-CZ" dirty="0" err="1"/>
              <a:t>Dewey</a:t>
            </a:r>
            <a:r>
              <a:rPr lang="cs-CZ" dirty="0"/>
              <a:t>…), Aktivní občanství, občanské ctnosti a kompetence (O. </a:t>
            </a:r>
            <a:r>
              <a:rPr lang="cs-CZ" dirty="0" err="1"/>
              <a:t>Negt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Příklady: </a:t>
            </a:r>
            <a:r>
              <a:rPr lang="cs-CZ" dirty="0">
                <a:hlinkClick r:id="rId2"/>
              </a:rPr>
              <a:t>https://humanlibrary.org/</a:t>
            </a:r>
            <a:r>
              <a:rPr lang="cs-CZ" dirty="0"/>
              <a:t> ; </a:t>
            </a:r>
            <a:r>
              <a:rPr lang="cs-CZ" dirty="0">
                <a:hlinkClick r:id="rId3"/>
              </a:rPr>
              <a:t>https://amnesty.cz/vzdelavani/zive-knihy/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>
                <a:hlinkClick r:id="rId4"/>
              </a:rPr>
              <a:t>https://epale.ec.europa.eu/en/blog/epale-podcast-life-skills-21st-century-how-foster-democratic-engagement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3484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a současnost VD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Role úhlu pohledu – čas, prostor…</a:t>
            </a:r>
          </a:p>
          <a:p>
            <a:r>
              <a:rPr lang="cs-CZ" dirty="0"/>
              <a:t>Historie: sociální hnutí, emancipace</a:t>
            </a:r>
          </a:p>
          <a:p>
            <a:r>
              <a:rPr lang="cs-CZ" dirty="0"/>
              <a:t>Proměna společnosti a občanství – nastolování témat občanského vzdělávání (dospělých)</a:t>
            </a:r>
          </a:p>
          <a:p>
            <a:r>
              <a:rPr lang="cs-CZ" dirty="0"/>
              <a:t>Transformace / krize a nové příležitosti: (nová) sociální hnutí, dobrovolnictví, veřejný prostor, kritické myšlení (dezinformace),  globální problémy,… migrace, populismus, nesnášenlivost, autoritářství… (sociální) ekonomika a spotřebitelství… </a:t>
            </a:r>
            <a:r>
              <a:rPr lang="cs-CZ" b="1" dirty="0"/>
              <a:t>Co (a v čem) je politické?</a:t>
            </a:r>
          </a:p>
          <a:p>
            <a:r>
              <a:rPr lang="cs-CZ" dirty="0"/>
              <a:t>Příklad </a:t>
            </a:r>
            <a:r>
              <a:rPr lang="cs-CZ" dirty="0">
                <a:hlinkClick r:id="rId2"/>
              </a:rPr>
              <a:t>https://www.nazemi.cz</a:t>
            </a:r>
            <a:r>
              <a:rPr lang="cs-CZ" dirty="0"/>
              <a:t> </a:t>
            </a:r>
          </a:p>
          <a:p>
            <a:r>
              <a:rPr lang="cs-CZ" dirty="0" err="1"/>
              <a:t>Rennie</a:t>
            </a:r>
            <a:r>
              <a:rPr lang="cs-CZ" dirty="0"/>
              <a:t> </a:t>
            </a:r>
            <a:r>
              <a:rPr lang="cs-CZ" dirty="0" err="1"/>
              <a:t>Johnston</a:t>
            </a:r>
            <a:r>
              <a:rPr lang="cs-CZ" dirty="0"/>
              <a:t>: </a:t>
            </a:r>
            <a:r>
              <a:rPr lang="cs-CZ" i="1" dirty="0"/>
              <a:t>learning </a:t>
            </a:r>
            <a:r>
              <a:rPr lang="cs-CZ" i="1" dirty="0" err="1"/>
              <a:t>for</a:t>
            </a:r>
            <a:r>
              <a:rPr lang="cs-CZ" i="1" dirty="0"/>
              <a:t> </a:t>
            </a:r>
            <a:r>
              <a:rPr lang="cs-CZ" i="1" dirty="0" err="1"/>
              <a:t>inclusive</a:t>
            </a:r>
            <a:r>
              <a:rPr lang="cs-CZ" i="1" dirty="0"/>
              <a:t>, </a:t>
            </a:r>
            <a:r>
              <a:rPr lang="cs-CZ" i="1" dirty="0" err="1"/>
              <a:t>pluralistic</a:t>
            </a:r>
            <a:r>
              <a:rPr lang="cs-CZ" i="1" dirty="0"/>
              <a:t>, </a:t>
            </a:r>
            <a:r>
              <a:rPr lang="cs-CZ" i="1" dirty="0" err="1"/>
              <a:t>reflexive</a:t>
            </a:r>
            <a:r>
              <a:rPr lang="cs-CZ" i="1" dirty="0"/>
              <a:t>, </a:t>
            </a:r>
            <a:r>
              <a:rPr lang="cs-CZ" i="1" dirty="0" err="1"/>
              <a:t>active</a:t>
            </a:r>
            <a:r>
              <a:rPr lang="cs-CZ" i="1" dirty="0"/>
              <a:t> </a:t>
            </a:r>
            <a:r>
              <a:rPr lang="cs-CZ" i="1" dirty="0" err="1"/>
              <a:t>citizenship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8527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Obsahy, povaha, koncepty ve vědě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EAEA (2019, 2024): </a:t>
            </a:r>
            <a:r>
              <a:rPr lang="cs-CZ" i="1" dirty="0"/>
              <a:t>Manifest pro vzdělávání dospělých ve 21. století: Síla a radost vzdělávání </a:t>
            </a:r>
            <a:r>
              <a:rPr lang="cs-CZ" dirty="0">
                <a:hlinkClick r:id="rId2"/>
              </a:rPr>
              <a:t>https://eaea.org/</a:t>
            </a:r>
            <a:r>
              <a:rPr lang="cs-CZ" dirty="0"/>
              <a:t> </a:t>
            </a:r>
          </a:p>
          <a:p>
            <a:r>
              <a:rPr lang="cs-CZ" dirty="0"/>
              <a:t>Bohatost témat, nejasné hranice, různé (národní) tradice, stupně záměrnosti, neformální vzdělávání a informální učení (</a:t>
            </a:r>
            <a:r>
              <a:rPr lang="cs-CZ" i="1" dirty="0"/>
              <a:t>školy demokracie</a:t>
            </a:r>
            <a:r>
              <a:rPr lang="cs-CZ" dirty="0"/>
              <a:t>), konfliktní povaha některých témat</a:t>
            </a:r>
          </a:p>
          <a:p>
            <a:r>
              <a:rPr lang="cs-CZ" dirty="0"/>
              <a:t>Zásady – uznání, otevřený výsledek… = náročnost </a:t>
            </a:r>
          </a:p>
          <a:p>
            <a:r>
              <a:rPr lang="cs-CZ" dirty="0"/>
              <a:t>Koncepty v sociálních vědách – příklady (sociální kapitál, komunitarismus, deliberace, kosmopolitismus aj.)</a:t>
            </a:r>
          </a:p>
          <a:p>
            <a:r>
              <a:rPr lang="cs-CZ" dirty="0"/>
              <a:t>Koncepty v andragogice – příklady (radikální vzdělávání – P. </a:t>
            </a:r>
            <a:r>
              <a:rPr lang="cs-CZ" dirty="0" err="1"/>
              <a:t>Freire</a:t>
            </a:r>
            <a:r>
              <a:rPr lang="cs-CZ" dirty="0"/>
              <a:t>, transformativní učení) </a:t>
            </a:r>
          </a:p>
          <a:p>
            <a:r>
              <a:rPr lang="cs-CZ" dirty="0"/>
              <a:t>Výzkum </a:t>
            </a:r>
            <a:r>
              <a:rPr lang="cs-CZ" dirty="0">
                <a:hlinkClick r:id="rId3"/>
              </a:rPr>
              <a:t>https://rela.ep.liu.se/issue/archive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1363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Mezinárodní organizace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UNESCO – mj. </a:t>
            </a:r>
            <a:r>
              <a:rPr lang="cs-CZ" dirty="0" err="1"/>
              <a:t>SDGs</a:t>
            </a:r>
            <a:r>
              <a:rPr lang="cs-CZ" dirty="0"/>
              <a:t>, č. 4 (vč. cíle 4.7 – </a:t>
            </a:r>
            <a:r>
              <a:rPr lang="cs-CZ" dirty="0" err="1"/>
              <a:t>global</a:t>
            </a:r>
            <a:r>
              <a:rPr lang="cs-CZ" dirty="0"/>
              <a:t> </a:t>
            </a:r>
            <a:r>
              <a:rPr lang="cs-CZ" dirty="0" err="1"/>
              <a:t>citizenship</a:t>
            </a:r>
            <a:r>
              <a:rPr lang="cs-CZ" dirty="0"/>
              <a:t> and </a:t>
            </a:r>
            <a:r>
              <a:rPr lang="cs-CZ" dirty="0" err="1"/>
              <a:t>sustainable</a:t>
            </a:r>
            <a:r>
              <a:rPr lang="cs-CZ" dirty="0"/>
              <a:t> </a:t>
            </a:r>
            <a:r>
              <a:rPr lang="cs-CZ" err="1"/>
              <a:t>development</a:t>
            </a:r>
            <a:r>
              <a:rPr lang="cs-CZ"/>
              <a:t>) </a:t>
            </a:r>
            <a:r>
              <a:rPr lang="cs-CZ">
                <a:hlinkClick r:id="rId2"/>
              </a:rPr>
              <a:t>https://epale.ec.europa.eu/en/blog/reconnecting-adult-education-its-transformative-mission-pathway-justice-and-global-belonging</a:t>
            </a:r>
            <a:r>
              <a:rPr lang="cs-CZ"/>
              <a:t> </a:t>
            </a:r>
            <a:endParaRPr lang="cs-CZ" dirty="0"/>
          </a:p>
          <a:p>
            <a:r>
              <a:rPr lang="cs-CZ" dirty="0"/>
              <a:t>EU – aktivní občanství, sociální inkluze, představa o (klíčových) kompetencích…</a:t>
            </a:r>
          </a:p>
          <a:p>
            <a:r>
              <a:rPr lang="cs-CZ" dirty="0"/>
              <a:t>Rada Evropy – občanské/demokratické vzdělávání a vzdělávání k lidským právům </a:t>
            </a:r>
          </a:p>
          <a:p>
            <a:r>
              <a:rPr lang="cs-CZ" dirty="0"/>
              <a:t>OECD – sociální dovednosti, </a:t>
            </a:r>
            <a:r>
              <a:rPr lang="cs-CZ" dirty="0" err="1"/>
              <a:t>global</a:t>
            </a:r>
            <a:r>
              <a:rPr lang="cs-CZ" dirty="0"/>
              <a:t> </a:t>
            </a:r>
            <a:r>
              <a:rPr lang="cs-CZ" dirty="0" err="1"/>
              <a:t>competence</a:t>
            </a:r>
            <a:r>
              <a:rPr lang="cs-CZ" dirty="0"/>
              <a:t> aj. </a:t>
            </a:r>
          </a:p>
          <a:p>
            <a:endParaRPr lang="cs-CZ" dirty="0"/>
          </a:p>
          <a:p>
            <a:r>
              <a:rPr lang="cs-CZ" dirty="0"/>
              <a:t>Mezinárodní organizace ve VD (EAEA, ICAE, ESREA) </a:t>
            </a:r>
          </a:p>
          <a:p>
            <a:endParaRPr lang="cs-CZ" dirty="0"/>
          </a:p>
          <a:p>
            <a:r>
              <a:rPr lang="cs-CZ" dirty="0" err="1"/>
              <a:t>Networking</a:t>
            </a:r>
            <a:r>
              <a:rPr lang="cs-CZ" dirty="0"/>
              <a:t> na úrovni občanské společnosti (např. </a:t>
            </a:r>
            <a:r>
              <a:rPr lang="cs-CZ" dirty="0">
                <a:hlinkClick r:id="rId3"/>
              </a:rPr>
              <a:t>https://tydenproklima.cz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6140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Zanedbávané téma ve vzdělávací politice – možné důvody (mj. dlouhodobé podcenění významu problému a záměna s indoktrinací)</a:t>
            </a:r>
          </a:p>
          <a:p>
            <a:r>
              <a:rPr lang="cs-CZ" dirty="0"/>
              <a:t>Kompetence, aktéři – viz analýzy na </a:t>
            </a:r>
            <a:r>
              <a:rPr lang="cs-CZ" dirty="0">
                <a:hlinkClick r:id="rId2"/>
              </a:rPr>
              <a:t>www.obcanskevzdelavani.cz</a:t>
            </a:r>
            <a:r>
              <a:rPr lang="cs-CZ" dirty="0"/>
              <a:t> , malá a nesoustavná aktivita vlád</a:t>
            </a:r>
          </a:p>
          <a:p>
            <a:r>
              <a:rPr lang="cs-CZ" dirty="0"/>
              <a:t>Praxe – napřed před konceptualizací tématu, současně slabá občanská společnost, sociální hnutí</a:t>
            </a:r>
            <a:r>
              <a:rPr lang="cs-CZ"/>
              <a:t>, média, </a:t>
            </a:r>
            <a:r>
              <a:rPr lang="cs-CZ" dirty="0"/>
              <a:t>politické strany?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hlinkClick r:id="rId3"/>
              </a:rPr>
              <a:t>https://www.inspiracniforum.cz/aktualne/inspiracni-forum-zpristupnuje-15-videozaznamu-bohaty-vyber-z-letosniho-programu-je-nyni-online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435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502</Words>
  <Application>Microsoft Office PowerPoint</Application>
  <PresentationFormat>Širokoúhlá obrazovka</PresentationFormat>
  <Paragraphs>46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Občanské vzdělávání dospělých</vt:lpstr>
      <vt:lpstr>Osnova</vt:lpstr>
      <vt:lpstr>Občanství</vt:lpstr>
      <vt:lpstr>Historie a současnost VD</vt:lpstr>
      <vt:lpstr>Obsahy, povaha, koncepty ve vědě </vt:lpstr>
      <vt:lpstr>Mezinárodní organizace</vt:lpstr>
      <vt:lpstr>ČR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Občanské vzdělávání dospělých</dc:title>
  <dc:creator>FFUK</dc:creator>
  <cp:lastModifiedBy>Kopecký, Martin</cp:lastModifiedBy>
  <cp:revision>86</cp:revision>
  <dcterms:created xsi:type="dcterms:W3CDTF">2020-03-08T20:41:14Z</dcterms:created>
  <dcterms:modified xsi:type="dcterms:W3CDTF">2026-02-16T10:23:23Z</dcterms:modified>
</cp:coreProperties>
</file>