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4"/>
  </p:notesMasterIdLst>
  <p:sldIdLst>
    <p:sldId id="256" r:id="rId2"/>
    <p:sldId id="257" r:id="rId3"/>
    <p:sldId id="273" r:id="rId4"/>
    <p:sldId id="258" r:id="rId5"/>
    <p:sldId id="259" r:id="rId6"/>
    <p:sldId id="274" r:id="rId7"/>
    <p:sldId id="266" r:id="rId8"/>
    <p:sldId id="275" r:id="rId9"/>
    <p:sldId id="267" r:id="rId10"/>
    <p:sldId id="277" r:id="rId11"/>
    <p:sldId id="276" r:id="rId12"/>
    <p:sldId id="260" r:id="rId13"/>
    <p:sldId id="278" r:id="rId14"/>
    <p:sldId id="261" r:id="rId15"/>
    <p:sldId id="279" r:id="rId16"/>
    <p:sldId id="262" r:id="rId17"/>
    <p:sldId id="263" r:id="rId18"/>
    <p:sldId id="281" r:id="rId19"/>
    <p:sldId id="280" r:id="rId20"/>
    <p:sldId id="264" r:id="rId21"/>
    <p:sldId id="282" r:id="rId22"/>
    <p:sldId id="272" r:id="rId23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BC19E70-5C11-44BA-9A8B-EA471F69ADA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8A81A6F-0518-4300-A30D-89AF649E21A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A6A8B524-8D7A-4A7B-829D-701A299AD54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noProof="0"/>
              <a:t>Klepnutím lze upravit styly předlohy textu.</a:t>
            </a:r>
          </a:p>
          <a:p>
            <a:pPr lvl="1"/>
            <a:r>
              <a:rPr lang="cs-CZ" altLang="cs-CZ" noProof="0"/>
              <a:t>Druhá úroveň</a:t>
            </a:r>
          </a:p>
          <a:p>
            <a:pPr lvl="2"/>
            <a:r>
              <a:rPr lang="cs-CZ" altLang="cs-CZ" noProof="0"/>
              <a:t>Třetí úroveň</a:t>
            </a:r>
          </a:p>
          <a:p>
            <a:pPr lvl="3"/>
            <a:r>
              <a:rPr lang="cs-CZ" altLang="cs-CZ" noProof="0"/>
              <a:t>Čtvrtá úroveň</a:t>
            </a:r>
          </a:p>
          <a:p>
            <a:pPr lvl="4"/>
            <a:r>
              <a:rPr lang="cs-CZ" altLang="cs-CZ" noProof="0"/>
              <a:t>Pátá úroveň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5AA85824-9711-46F5-AF60-3E29A72078F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BB1BB521-3652-47C4-AC04-44ABD33FEB1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39CE12-ACF4-4146-BCFF-854F921967F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Krásně vidět, že je tu důraz na vyjádření intenzity</a:t>
            </a:r>
          </a:p>
        </p:txBody>
      </p:sp>
      <p:sp>
        <p:nvSpPr>
          <p:cNvPr id="1126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11E7651-0289-4AE1-8840-1E20540B1DE5}" type="slidenum">
              <a:rPr lang="cs-CZ" altLang="cs-CZ" smtClean="0">
                <a:latin typeface="Arial" panose="020B0604020202020204" pitchFamily="34" charset="0"/>
              </a:rPr>
              <a:pPr/>
              <a:t>7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cs-CZ" smtClean="0">
              <a:latin typeface="Arial" panose="020B0604020202020204" pitchFamily="34" charset="0"/>
            </a:endParaRPr>
          </a:p>
        </p:txBody>
      </p:sp>
      <p:sp>
        <p:nvSpPr>
          <p:cNvPr id="1434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0AA26F-3524-4CB0-AF41-CB7DED0D6F2F}" type="slidenum">
              <a:rPr lang="cs-CZ" altLang="cs-CZ" smtClean="0">
                <a:latin typeface="Arial" panose="020B0604020202020204" pitchFamily="34" charset="0"/>
              </a:rPr>
              <a:pPr/>
              <a:t>9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Tj. naše conclusive. Problém se ale neřeší: proč je dunque souřadící, a cosicché podřadící – jen kvůli formě – třeba se časem změní…</a:t>
            </a:r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8FD3FB2-A34F-4073-86C8-61B14D2D3E0F}" type="slidenum">
              <a:rPr lang="cs-CZ" altLang="cs-CZ" smtClean="0">
                <a:latin typeface="Arial" panose="020B0604020202020204" pitchFamily="34" charset="0"/>
              </a:rPr>
              <a:pPr/>
              <a:t>11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Podobnost s podmínkovými – menší kompaktnost než esclusive, aniž – přechod k hlavním, poznámky</a:t>
            </a:r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6A1BAB6-1720-40BE-94C9-93C52B668ED0}" type="slidenum">
              <a:rPr lang="cs-CZ" altLang="cs-CZ" smtClean="0">
                <a:latin typeface="Arial" panose="020B0604020202020204" pitchFamily="34" charset="0"/>
              </a:rPr>
              <a:pPr/>
              <a:t>17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Připomenout k referátu</a:t>
            </a:r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DCBDC7C-E7B6-4123-B841-46E167493469}" type="slidenum">
              <a:rPr lang="cs-CZ" altLang="cs-CZ" smtClean="0">
                <a:latin typeface="Arial" panose="020B0604020202020204" pitchFamily="34" charset="0"/>
              </a:rPr>
              <a:pPr/>
              <a:t>20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ástupný symbol pro obrázek snímku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Zástupný symbol pro poznámky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 smtClean="0">
                <a:latin typeface="Arial" panose="020B0604020202020204" pitchFamily="34" charset="0"/>
              </a:rPr>
              <a:t>Nejen – ale i: koordinace – rozdíl též věta implicitní, větší koheze.</a:t>
            </a:r>
          </a:p>
          <a:p>
            <a:endParaRPr lang="cs-CZ" altLang="cs-CZ" smtClean="0">
              <a:latin typeface="Arial" panose="020B0604020202020204" pitchFamily="34" charset="0"/>
            </a:endParaRPr>
          </a:p>
          <a:p>
            <a:r>
              <a:rPr lang="cs-CZ" altLang="cs-CZ" smtClean="0">
                <a:latin typeface="Arial" panose="020B0604020202020204" pitchFamily="34" charset="0"/>
              </a:rPr>
              <a:t>Jsou to opravdu VV?</a:t>
            </a:r>
          </a:p>
        </p:txBody>
      </p:sp>
      <p:sp>
        <p:nvSpPr>
          <p:cNvPr id="307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00DF557-F254-4FBF-9391-40A9DFE7DA03}" type="slidenum">
              <a:rPr lang="cs-CZ" altLang="cs-CZ" smtClean="0">
                <a:latin typeface="Arial" panose="020B0604020202020204" pitchFamily="34" charset="0"/>
              </a:rPr>
              <a:pPr/>
              <a:t>21</a:t>
            </a:fld>
            <a:endParaRPr lang="cs-CZ" altLang="cs-CZ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" name="Arc 3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cs-CZ" altLang="cs-CZ" noProof="0"/>
              <a:t>Klepnutím upravíte styl předlohy nadpisu.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828800"/>
            <a:ext cx="45720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400"/>
            </a:lvl1pPr>
          </a:lstStyle>
          <a:p>
            <a:pPr lvl="0"/>
            <a:r>
              <a:rPr lang="cs-CZ" altLang="cs-CZ" noProof="0"/>
              <a:t>Klepnutím upravíte styl předlohy podnadpisu.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3811E9-835D-4CE2-B32C-4F9271B8BF1F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77DFD46B-182A-44A2-9E50-5AE4272FA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D75B0705-3A02-4C64-8D27-B7CDB2A067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2FEEC-DCB4-4462-ADCB-C4F19A1FC69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298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2C1315-A139-48D7-8F1F-2E6523A931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29187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1A548-35E8-41C0-93E7-5B0114587A4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7456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AB027-6437-4110-B8E7-CB1DB7EA42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32915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0ECD7-8F1A-4B18-BF88-A9100B3E8FB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597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1B8B62-21A7-464A-BBFF-F8B92AEAF08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0711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60EF59-A911-400B-9F79-54ADCAF1291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0718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A9547-F9F1-4B67-B421-CD745737EBF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2321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B1C25-AC82-484A-AB71-59CA962540A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5052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3A743-7AD2-411E-B2BE-F97A091ABEC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79203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784AC-68C5-457F-835C-C7B2CDDA89E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9655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2897188" cy="60150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 předlohy nadpisu. 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upravíte styly předlohy textu. </a:t>
            </a:r>
          </a:p>
          <a:p>
            <a:pPr lvl="1"/>
            <a:r>
              <a:rPr lang="cs-CZ" altLang="cs-CZ" smtClean="0"/>
              <a:t>Druhá úroveň 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  <a:p>
            <a:pPr lvl="4"/>
            <a:endParaRPr lang="cs-CZ" altLang="cs-CZ" smtClean="0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CFC6BB3A-64CF-49D3-89B3-A66A55483BA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B98B595-C8B6-4188-B5EC-59193008343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59CAD28C-2D86-460F-9448-41C824C8BD6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46D38F-33B7-4204-8D56-9B1C45E8DC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4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5pPr>
      <a:lvl6pPr marL="4572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6pPr>
      <a:lvl7pPr marL="9144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7pPr>
      <a:lvl8pPr marL="13716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8pPr>
      <a:lvl9pPr marL="1828800" algn="l" rtl="0" fontAlgn="base">
        <a:lnSpc>
          <a:spcPct val="70000"/>
        </a:lnSpc>
        <a:spcBef>
          <a:spcPct val="0"/>
        </a:spcBef>
        <a:spcAft>
          <a:spcPct val="0"/>
        </a:spcAft>
        <a:defRPr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Wingdings" panose="05000000000000000000" pitchFamily="2" charset="2"/>
        <a:buChar char="u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«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743E5D5-0DC1-4BBC-9E2F-BDF0238B976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cs-CZ" altLang="cs-CZ" sz="1400" smtClean="0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23850" y="115888"/>
            <a:ext cx="8818563" cy="865187"/>
          </a:xfrm>
        </p:spPr>
        <p:txBody>
          <a:bodyPr/>
          <a:lstStyle/>
          <a:p>
            <a:pPr eaLnBrk="1" hangingPunct="1"/>
            <a:r>
              <a:rPr lang="cs-CZ" altLang="cs-CZ" sz="4000" smtClean="0"/>
              <a:t>           </a:t>
            </a:r>
            <a:r>
              <a:rPr lang="cs-CZ" altLang="cs-CZ" sz="4000" smtClean="0">
                <a:solidFill>
                  <a:srgbClr val="FFC000"/>
                </a:solidFill>
              </a:rPr>
              <a:t>Další vedlejší věty příslovečné</a:t>
            </a: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FE999A4-FDAA-4E4D-A7E0-AF434AC4D46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92275" y="1028700"/>
            <a:ext cx="6927850" cy="56610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/>
            </a:r>
            <a:br>
              <a:rPr lang="cs-CZ" altLang="cs-CZ" dirty="0"/>
            </a:b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</a:t>
            </a:r>
            <a:r>
              <a:rPr lang="cs-CZ" altLang="cs-CZ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finali </a:t>
            </a: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(účelové)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</a:t>
            </a:r>
            <a:r>
              <a:rPr lang="cs-CZ" altLang="cs-CZ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consecutive</a:t>
            </a: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(účinkové)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comparative</a:t>
            </a:r>
            <a:r>
              <a:rPr lang="cs-CZ" altLang="cs-CZ" dirty="0"/>
              <a:t> (přirovnávací)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modali</a:t>
            </a:r>
            <a:r>
              <a:rPr lang="cs-CZ" altLang="cs-CZ" dirty="0"/>
              <a:t> (způsobové)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esclusive</a:t>
            </a:r>
            <a:r>
              <a:rPr lang="cs-CZ" altLang="cs-CZ" dirty="0"/>
              <a:t> (způsobové záporné n. výjimkové)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strumentali</a:t>
            </a:r>
            <a:r>
              <a:rPr lang="cs-CZ" altLang="cs-CZ" dirty="0"/>
              <a:t> (prostředkové)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eccettuative</a:t>
            </a:r>
            <a:r>
              <a:rPr lang="cs-CZ" altLang="cs-CZ" dirty="0"/>
              <a:t> (výjimkové n. omezovací)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limitative</a:t>
            </a:r>
            <a:r>
              <a:rPr lang="cs-CZ" altLang="cs-CZ" dirty="0"/>
              <a:t>/ </a:t>
            </a:r>
            <a:r>
              <a:rPr lang="cs-CZ" altLang="cs-CZ" dirty="0" err="1"/>
              <a:t>giudicative</a:t>
            </a:r>
            <a:r>
              <a:rPr lang="cs-CZ" altLang="cs-CZ" dirty="0"/>
              <a:t> (omezovací n. posuzovací)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</a:t>
            </a:r>
            <a:r>
              <a:rPr lang="cs-CZ" altLang="cs-CZ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avversative</a:t>
            </a:r>
            <a:r>
              <a:rPr lang="cs-CZ" altLang="cs-CZ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(nepravé odporovací) aj.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- </a:t>
            </a:r>
            <a:r>
              <a:rPr lang="cs-CZ" altLang="cs-CZ" dirty="0" err="1"/>
              <a:t>aggiuntive</a:t>
            </a:r>
            <a:r>
              <a:rPr lang="cs-CZ" altLang="cs-CZ" dirty="0"/>
              <a:t> (dodatkové)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dirty="0"/>
              <a:t>-</a:t>
            </a:r>
            <a:r>
              <a:rPr lang="it-IT" altLang="cs-CZ" dirty="0"/>
              <a:t> </a:t>
            </a:r>
            <a:r>
              <a:rPr lang="cs-CZ" altLang="cs-CZ" dirty="0"/>
              <a:t>i</a:t>
            </a:r>
            <a:r>
              <a:rPr lang="it-IT" altLang="cs-CZ" dirty="0" err="1"/>
              <a:t>ncidentali</a:t>
            </a:r>
            <a:r>
              <a:rPr lang="it-IT" altLang="cs-CZ" dirty="0"/>
              <a:t> / parentetiche</a:t>
            </a:r>
            <a:endParaRPr lang="cs-CZ" altLang="cs-CZ" dirty="0"/>
          </a:p>
          <a:p>
            <a:pPr eaLnBrk="1" hangingPunct="1">
              <a:lnSpc>
                <a:spcPct val="90000"/>
              </a:lnSpc>
              <a:defRPr/>
            </a:pPr>
            <a:endParaRPr lang="it-IT" altLang="cs-CZ" i="1" dirty="0">
              <a:solidFill>
                <a:srgbClr val="92D050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cs-CZ" altLang="cs-CZ" i="1" dirty="0">
                <a:solidFill>
                  <a:srgbClr val="92D050"/>
                </a:solidFill>
              </a:rPr>
              <a:t>Srov. např. Hamplová 325-369, </a:t>
            </a:r>
            <a:r>
              <a:rPr lang="cs-CZ" altLang="cs-CZ" i="1" dirty="0" err="1">
                <a:solidFill>
                  <a:srgbClr val="92D050"/>
                </a:solidFill>
              </a:rPr>
              <a:t>Sensini</a:t>
            </a:r>
            <a:r>
              <a:rPr lang="cs-CZ" altLang="cs-CZ" i="1" dirty="0">
                <a:solidFill>
                  <a:srgbClr val="92D050"/>
                </a:solidFill>
              </a:rPr>
              <a:t> 516-538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36A5E5-A99C-4975-866B-3138240A6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9113" y="260350"/>
            <a:ext cx="5856287" cy="63373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dirty="0"/>
              <a:t>Rozlišení srov. Elisa De Roberto: </a:t>
            </a:r>
            <a:r>
              <a:rPr lang="cs-CZ" altLang="cs-CZ" sz="2300" i="1" dirty="0" err="1"/>
              <a:t>Frasi</a:t>
            </a:r>
            <a:r>
              <a:rPr lang="cs-CZ" altLang="cs-CZ" sz="2300" i="1" dirty="0"/>
              <a:t> </a:t>
            </a:r>
            <a:r>
              <a:rPr lang="cs-CZ" altLang="cs-CZ" sz="2300" i="1" dirty="0" err="1"/>
              <a:t>conclusive</a:t>
            </a:r>
            <a:r>
              <a:rPr lang="cs-CZ" altLang="cs-CZ" sz="2300" i="1" dirty="0"/>
              <a:t> </a:t>
            </a:r>
            <a:r>
              <a:rPr lang="it-IT" altLang="cs-CZ" sz="2300" dirty="0"/>
              <a:t>in</a:t>
            </a:r>
            <a:r>
              <a:rPr lang="cs-CZ" altLang="cs-CZ" sz="2300" dirty="0"/>
              <a:t> </a:t>
            </a:r>
            <a:r>
              <a:rPr lang="cs-CZ" altLang="cs-CZ" sz="2300" i="1" dirty="0" err="1"/>
              <a:t>Enciclopedia</a:t>
            </a:r>
            <a:r>
              <a:rPr lang="cs-CZ" altLang="cs-CZ" sz="2300" i="1" dirty="0"/>
              <a:t> </a:t>
            </a:r>
            <a:r>
              <a:rPr lang="cs-CZ" altLang="cs-CZ" sz="2300" i="1" dirty="0" err="1"/>
              <a:t>dell</a:t>
            </a:r>
            <a:r>
              <a:rPr lang="it-IT" altLang="cs-CZ" sz="2300" i="1" dirty="0"/>
              <a:t>’</a:t>
            </a:r>
            <a:r>
              <a:rPr lang="cs-CZ" altLang="cs-CZ" sz="2300" i="1" dirty="0" err="1"/>
              <a:t>Italiano</a:t>
            </a:r>
            <a:r>
              <a:rPr lang="cs-CZ" altLang="cs-CZ" sz="2300" i="1" dirty="0"/>
              <a:t>, </a:t>
            </a:r>
            <a:r>
              <a:rPr lang="it-IT" altLang="cs-CZ" sz="2300" i="1" dirty="0"/>
              <a:t>t</a:t>
            </a:r>
            <a:r>
              <a:rPr lang="cs-CZ" altLang="cs-CZ" sz="2300" i="1" dirty="0" err="1"/>
              <a:t>reccani</a:t>
            </a:r>
            <a:r>
              <a:rPr lang="it-IT" altLang="cs-CZ" sz="2300" i="1" dirty="0"/>
              <a:t>.</a:t>
            </a:r>
            <a:r>
              <a:rPr lang="it-IT" altLang="cs-CZ" sz="2300" i="1" dirty="0" err="1"/>
              <a:t>it</a:t>
            </a:r>
            <a:endParaRPr lang="cs-CZ" altLang="cs-CZ" sz="23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300" dirty="0"/>
              <a:t>Spojuje oba typy do jedné kategorie - </a:t>
            </a:r>
            <a:r>
              <a:rPr lang="cs-CZ" altLang="cs-CZ" sz="2500" b="1" dirty="0" err="1">
                <a:solidFill>
                  <a:srgbClr val="FFC000"/>
                </a:solidFill>
              </a:rPr>
              <a:t>consecutive</a:t>
            </a:r>
            <a:endParaRPr lang="cs-CZ" altLang="cs-CZ" sz="2500" b="1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b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C000"/>
                </a:solidFill>
              </a:rPr>
              <a:t>1) </a:t>
            </a:r>
            <a:r>
              <a:rPr lang="cs-CZ" altLang="cs-CZ" sz="2500" b="1" dirty="0" err="1">
                <a:solidFill>
                  <a:srgbClr val="FFC000"/>
                </a:solidFill>
              </a:rPr>
              <a:t>consecutive</a:t>
            </a:r>
            <a:r>
              <a:rPr lang="cs-CZ" altLang="cs-CZ" sz="2500" b="1" dirty="0">
                <a:solidFill>
                  <a:srgbClr val="FFC000"/>
                </a:solidFill>
              </a:rPr>
              <a:t> </a:t>
            </a:r>
            <a:r>
              <a:rPr lang="cs-CZ" altLang="cs-CZ" sz="2500" b="1" dirty="0" err="1">
                <a:solidFill>
                  <a:srgbClr val="FFC000"/>
                </a:solidFill>
              </a:rPr>
              <a:t>subordinate</a:t>
            </a:r>
            <a:r>
              <a:rPr lang="cs-CZ" altLang="cs-CZ" sz="2500" b="1" dirty="0">
                <a:solidFill>
                  <a:srgbClr val="FFC000"/>
                </a:solidFill>
              </a:rPr>
              <a:t>: </a:t>
            </a:r>
            <a:endParaRPr lang="cs-CZ" altLang="cs-CZ" sz="2500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(a)</a:t>
            </a:r>
            <a:r>
              <a:rPr lang="cs-CZ" altLang="cs-CZ" sz="2500" b="1" dirty="0"/>
              <a:t> </a:t>
            </a:r>
            <a:r>
              <a:rPr lang="cs-CZ" altLang="cs-CZ" sz="2500" i="1" dirty="0" err="1"/>
              <a:t>forti</a:t>
            </a:r>
            <a:r>
              <a:rPr lang="cs-CZ" altLang="cs-CZ" sz="2500" b="1" dirty="0"/>
              <a:t> </a:t>
            </a:r>
            <a:r>
              <a:rPr lang="cs-CZ" altLang="cs-CZ" sz="2500" dirty="0"/>
              <a:t>(o </a:t>
            </a:r>
            <a:r>
              <a:rPr lang="cs-CZ" altLang="cs-CZ" sz="2500" i="1" dirty="0"/>
              <a:t>con antecedente</a:t>
            </a:r>
            <a:r>
              <a:rPr lang="cs-CZ" altLang="cs-CZ" sz="2500" dirty="0"/>
              <a:t> o </a:t>
            </a:r>
            <a:r>
              <a:rPr lang="cs-CZ" altLang="cs-CZ" sz="2500" i="1" dirty="0" err="1"/>
              <a:t>correlate</a:t>
            </a:r>
            <a:r>
              <a:rPr lang="cs-CZ" altLang="cs-CZ" sz="2500" dirty="0"/>
              <a:t>):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Ha </a:t>
            </a:r>
            <a:r>
              <a:rPr lang="cs-CZ" altLang="cs-CZ" sz="2500" i="1" dirty="0" err="1"/>
              <a:t>studiato</a:t>
            </a:r>
            <a:r>
              <a:rPr lang="cs-CZ" altLang="cs-CZ" sz="2500" i="1" dirty="0"/>
              <a:t> con </a:t>
            </a:r>
            <a:r>
              <a:rPr lang="cs-CZ" altLang="cs-CZ" sz="2500" i="1" u="sng" dirty="0" err="1"/>
              <a:t>tanto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impegno</a:t>
            </a:r>
            <a:r>
              <a:rPr lang="cs-CZ" altLang="cs-CZ" sz="2500" i="1" dirty="0"/>
              <a:t> </a:t>
            </a:r>
            <a:r>
              <a:rPr lang="cs-CZ" altLang="cs-CZ" sz="2500" i="1" dirty="0">
                <a:solidFill>
                  <a:srgbClr val="92D050"/>
                </a:solidFill>
              </a:rPr>
              <a:t>che è </a:t>
            </a:r>
            <a:r>
              <a:rPr lang="cs-CZ" altLang="cs-CZ" sz="2500" i="1" dirty="0" err="1">
                <a:solidFill>
                  <a:srgbClr val="92D050"/>
                </a:solidFill>
              </a:rPr>
              <a:t>stato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promosso</a:t>
            </a:r>
            <a:r>
              <a:rPr lang="cs-CZ" altLang="cs-CZ" sz="2500" i="1" dirty="0">
                <a:solidFill>
                  <a:srgbClr val="92D050"/>
                </a:solidFill>
              </a:rPr>
              <a:t>…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(b)</a:t>
            </a:r>
            <a:r>
              <a:rPr lang="cs-CZ" altLang="cs-CZ" sz="2500" b="1" dirty="0"/>
              <a:t> </a:t>
            </a:r>
            <a:r>
              <a:rPr lang="cs-CZ" altLang="cs-CZ" sz="2500" i="1" dirty="0" err="1"/>
              <a:t>deboli</a:t>
            </a:r>
            <a:r>
              <a:rPr lang="cs-CZ" altLang="cs-CZ" sz="2500" dirty="0"/>
              <a:t> (o </a:t>
            </a:r>
            <a:r>
              <a:rPr lang="cs-CZ" altLang="cs-CZ" sz="2500" i="1" dirty="0" err="1"/>
              <a:t>libere</a:t>
            </a:r>
            <a:r>
              <a:rPr lang="cs-CZ" altLang="cs-CZ" sz="2500" dirty="0"/>
              <a:t> o </a:t>
            </a:r>
            <a:r>
              <a:rPr lang="cs-CZ" altLang="cs-CZ" sz="2500" i="1" dirty="0"/>
              <a:t>non </a:t>
            </a:r>
            <a:r>
              <a:rPr lang="cs-CZ" altLang="cs-CZ" sz="2500" i="1" dirty="0" err="1"/>
              <a:t>correlate</a:t>
            </a:r>
            <a:r>
              <a:rPr lang="cs-CZ" altLang="cs-CZ" sz="2500" dirty="0"/>
              <a:t>):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Ha </a:t>
            </a:r>
            <a:r>
              <a:rPr lang="cs-CZ" altLang="cs-CZ" sz="2500" i="1" dirty="0" err="1"/>
              <a:t>superato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il</a:t>
            </a:r>
            <a:r>
              <a:rPr lang="cs-CZ" altLang="cs-CZ" sz="2500" i="1" dirty="0"/>
              <a:t> limite di </a:t>
            </a:r>
            <a:r>
              <a:rPr lang="cs-CZ" altLang="cs-CZ" sz="2500" i="1" dirty="0" err="1"/>
              <a:t>velocità</a:t>
            </a:r>
            <a:r>
              <a:rPr lang="cs-CZ" altLang="cs-CZ" sz="2500" i="1" dirty="0"/>
              <a:t>, </a:t>
            </a:r>
            <a:r>
              <a:rPr lang="cs-CZ" altLang="cs-CZ" sz="2500" i="1" dirty="0" err="1">
                <a:solidFill>
                  <a:srgbClr val="92D050"/>
                </a:solidFill>
              </a:rPr>
              <a:t>cosicché</a:t>
            </a:r>
            <a:r>
              <a:rPr lang="cs-CZ" altLang="cs-CZ" sz="2500" i="1" dirty="0">
                <a:solidFill>
                  <a:srgbClr val="92D050"/>
                </a:solidFill>
              </a:rPr>
              <a:t> è </a:t>
            </a:r>
            <a:r>
              <a:rPr lang="cs-CZ" altLang="cs-CZ" sz="2500" i="1" dirty="0" err="1">
                <a:solidFill>
                  <a:srgbClr val="92D050"/>
                </a:solidFill>
              </a:rPr>
              <a:t>stato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multato</a:t>
            </a:r>
            <a:r>
              <a:rPr lang="cs-CZ" altLang="cs-CZ" sz="2500" i="1" dirty="0">
                <a:solidFill>
                  <a:srgbClr val="92D050"/>
                </a:solidFill>
              </a:rPr>
              <a:t>. 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1536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C9B5A09-1D87-494B-B117-8CDBDE9FD428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0E1B93C-2271-42BC-880C-D3455A9698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476250"/>
            <a:ext cx="8159750" cy="56197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C000"/>
                </a:solidFill>
              </a:rPr>
              <a:t>2)</a:t>
            </a:r>
            <a:r>
              <a:rPr lang="cs-CZ" altLang="cs-CZ" sz="2500" dirty="0">
                <a:solidFill>
                  <a:srgbClr val="FFC000"/>
                </a:solidFill>
              </a:rPr>
              <a:t> </a:t>
            </a:r>
            <a:r>
              <a:rPr lang="cs-CZ" altLang="cs-CZ" sz="2500" b="1" dirty="0" err="1">
                <a:solidFill>
                  <a:srgbClr val="FFC000"/>
                </a:solidFill>
              </a:rPr>
              <a:t>consecutive</a:t>
            </a:r>
            <a:r>
              <a:rPr lang="cs-CZ" altLang="cs-CZ" sz="2500" b="1" dirty="0">
                <a:solidFill>
                  <a:srgbClr val="FFC000"/>
                </a:solidFill>
              </a:rPr>
              <a:t> </a:t>
            </a:r>
            <a:r>
              <a:rPr lang="cs-CZ" altLang="cs-CZ" sz="2500" b="1" dirty="0" err="1">
                <a:solidFill>
                  <a:srgbClr val="FFC000"/>
                </a:solidFill>
              </a:rPr>
              <a:t>coordinate</a:t>
            </a:r>
            <a:r>
              <a:rPr lang="cs-CZ" altLang="cs-CZ" sz="2500" b="1" dirty="0">
                <a:solidFill>
                  <a:srgbClr val="FFC000"/>
                </a:solidFill>
              </a:rPr>
              <a:t>: </a:t>
            </a:r>
            <a:endParaRPr lang="cs-CZ" altLang="cs-CZ" sz="2500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 err="1"/>
              <a:t>congiunzioni</a:t>
            </a:r>
            <a:r>
              <a:rPr lang="cs-CZ" altLang="cs-CZ" sz="2500" dirty="0"/>
              <a:t> </a:t>
            </a:r>
            <a:r>
              <a:rPr lang="cs-CZ" altLang="cs-CZ" sz="2500" dirty="0" err="1"/>
              <a:t>coordinanti</a:t>
            </a:r>
            <a:r>
              <a:rPr lang="cs-CZ" altLang="cs-CZ" sz="2500" dirty="0"/>
              <a:t> di </a:t>
            </a:r>
            <a:r>
              <a:rPr lang="cs-CZ" altLang="cs-CZ" sz="2500" dirty="0" err="1"/>
              <a:t>tipo</a:t>
            </a:r>
            <a:r>
              <a:rPr lang="cs-CZ" altLang="cs-CZ" sz="2500" dirty="0"/>
              <a:t> </a:t>
            </a:r>
            <a:r>
              <a:rPr lang="cs-CZ" altLang="cs-CZ" sz="2500" dirty="0" err="1">
                <a:solidFill>
                  <a:srgbClr val="FFC000"/>
                </a:solidFill>
              </a:rPr>
              <a:t>conclusivo</a:t>
            </a:r>
            <a:r>
              <a:rPr lang="cs-CZ" altLang="cs-CZ" sz="2500" dirty="0"/>
              <a:t> (</a:t>
            </a:r>
            <a:r>
              <a:rPr lang="cs-CZ" altLang="cs-CZ" sz="2500" i="1" dirty="0" err="1">
                <a:solidFill>
                  <a:srgbClr val="FFC000"/>
                </a:solidFill>
              </a:rPr>
              <a:t>allora</a:t>
            </a:r>
            <a:r>
              <a:rPr lang="cs-CZ" altLang="cs-CZ" sz="2500" dirty="0">
                <a:solidFill>
                  <a:srgbClr val="FFC000"/>
                </a:solidFill>
              </a:rPr>
              <a:t>, </a:t>
            </a:r>
            <a:r>
              <a:rPr lang="cs-CZ" altLang="cs-CZ" sz="2500" i="1" dirty="0" err="1">
                <a:solidFill>
                  <a:srgbClr val="FFC000"/>
                </a:solidFill>
              </a:rPr>
              <a:t>dunque</a:t>
            </a:r>
            <a:r>
              <a:rPr lang="cs-CZ" altLang="cs-CZ" sz="2500" dirty="0">
                <a:solidFill>
                  <a:srgbClr val="FFC000"/>
                </a:solidFill>
              </a:rPr>
              <a:t>, </a:t>
            </a:r>
            <a:r>
              <a:rPr lang="cs-CZ" altLang="cs-CZ" sz="2500" i="1" dirty="0" err="1">
                <a:solidFill>
                  <a:srgbClr val="FFC000"/>
                </a:solidFill>
              </a:rPr>
              <a:t>perciò</a:t>
            </a:r>
            <a:r>
              <a:rPr lang="cs-CZ" altLang="cs-CZ" sz="2500" dirty="0"/>
              <a:t>):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(a)</a:t>
            </a:r>
            <a:r>
              <a:rPr lang="cs-CZ" altLang="cs-CZ" sz="2500" b="1" dirty="0"/>
              <a:t> </a:t>
            </a:r>
            <a:r>
              <a:rPr lang="cs-CZ" altLang="cs-CZ" sz="2500" dirty="0"/>
              <a:t>con </a:t>
            </a:r>
            <a:r>
              <a:rPr lang="cs-CZ" altLang="cs-CZ" sz="2500" dirty="0" err="1"/>
              <a:t>congiunzione</a:t>
            </a:r>
            <a:r>
              <a:rPr lang="cs-CZ" altLang="cs-CZ" sz="2500" dirty="0"/>
              <a:t> </a:t>
            </a:r>
            <a:r>
              <a:rPr lang="cs-CZ" altLang="cs-CZ" sz="2500" dirty="0" err="1"/>
              <a:t>coordinante</a:t>
            </a:r>
            <a:r>
              <a:rPr lang="cs-CZ" altLang="cs-CZ" sz="2500" dirty="0"/>
              <a:t> </a:t>
            </a:r>
            <a:r>
              <a:rPr lang="cs-CZ" altLang="cs-CZ" sz="2500" dirty="0" err="1"/>
              <a:t>specializzata</a:t>
            </a:r>
            <a:r>
              <a:rPr lang="cs-CZ" altLang="cs-CZ" sz="2500" dirty="0"/>
              <a:t>: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Ha </a:t>
            </a:r>
            <a:r>
              <a:rPr lang="cs-CZ" altLang="cs-CZ" sz="2500" i="1" dirty="0" err="1"/>
              <a:t>studiato</a:t>
            </a:r>
            <a:r>
              <a:rPr lang="cs-CZ" altLang="cs-CZ" sz="2500" i="1" dirty="0"/>
              <a:t> con </a:t>
            </a:r>
            <a:r>
              <a:rPr lang="cs-CZ" altLang="cs-CZ" sz="2500" i="1" dirty="0" err="1"/>
              <a:t>tanto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impegno</a:t>
            </a:r>
            <a:r>
              <a:rPr lang="cs-CZ" altLang="cs-CZ" sz="2500" i="1" dirty="0">
                <a:solidFill>
                  <a:srgbClr val="92D050"/>
                </a:solidFill>
              </a:rPr>
              <a:t>, </a:t>
            </a:r>
            <a:r>
              <a:rPr lang="cs-CZ" altLang="cs-CZ" sz="2500" b="1" i="1" u="sng" dirty="0" err="1">
                <a:solidFill>
                  <a:srgbClr val="92D050"/>
                </a:solidFill>
              </a:rPr>
              <a:t>quindi</a:t>
            </a:r>
            <a:r>
              <a:rPr lang="cs-CZ" altLang="cs-CZ" sz="2500" b="1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>
                <a:solidFill>
                  <a:srgbClr val="92D050"/>
                </a:solidFill>
              </a:rPr>
              <a:t>è </a:t>
            </a:r>
            <a:r>
              <a:rPr lang="cs-CZ" altLang="cs-CZ" sz="2500" i="1" dirty="0" err="1">
                <a:solidFill>
                  <a:srgbClr val="92D050"/>
                </a:solidFill>
              </a:rPr>
              <a:t>stato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promosso</a:t>
            </a:r>
            <a:r>
              <a:rPr lang="cs-CZ" altLang="cs-CZ" sz="2500" i="1" dirty="0">
                <a:solidFill>
                  <a:srgbClr val="92D050"/>
                </a:solidFill>
              </a:rPr>
              <a:t>…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(b)</a:t>
            </a:r>
            <a:r>
              <a:rPr lang="cs-CZ" altLang="cs-CZ" sz="2500" b="1" dirty="0"/>
              <a:t> </a:t>
            </a:r>
            <a:r>
              <a:rPr lang="cs-CZ" altLang="cs-CZ" sz="2500" dirty="0"/>
              <a:t>con </a:t>
            </a:r>
            <a:r>
              <a:rPr lang="cs-CZ" altLang="cs-CZ" sz="2500" dirty="0" err="1"/>
              <a:t>congiunzione</a:t>
            </a:r>
            <a:r>
              <a:rPr lang="cs-CZ" altLang="cs-CZ" sz="2500" dirty="0"/>
              <a:t> </a:t>
            </a:r>
            <a:r>
              <a:rPr lang="cs-CZ" altLang="cs-CZ" sz="2500" dirty="0" err="1"/>
              <a:t>coordinante</a:t>
            </a:r>
            <a:r>
              <a:rPr lang="cs-CZ" altLang="cs-CZ" sz="2500" dirty="0"/>
              <a:t> non </a:t>
            </a:r>
            <a:r>
              <a:rPr lang="cs-CZ" altLang="cs-CZ" sz="2500" dirty="0" err="1"/>
              <a:t>specializzata</a:t>
            </a:r>
            <a:r>
              <a:rPr lang="cs-CZ" altLang="cs-CZ" sz="2500" dirty="0"/>
              <a:t>: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Ha </a:t>
            </a:r>
            <a:r>
              <a:rPr lang="cs-CZ" altLang="cs-CZ" sz="2500" i="1" dirty="0" err="1"/>
              <a:t>studiato</a:t>
            </a:r>
            <a:r>
              <a:rPr lang="cs-CZ" altLang="cs-CZ" sz="2500" i="1" dirty="0"/>
              <a:t> con </a:t>
            </a:r>
            <a:r>
              <a:rPr lang="cs-CZ" altLang="cs-CZ" sz="2500" i="1" dirty="0" err="1"/>
              <a:t>tanto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impegno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u="sng" dirty="0" err="1">
                <a:solidFill>
                  <a:srgbClr val="92D050"/>
                </a:solidFill>
              </a:rPr>
              <a:t>ed</a:t>
            </a:r>
            <a:r>
              <a:rPr lang="cs-CZ" altLang="cs-CZ" sz="2500" i="1" dirty="0">
                <a:solidFill>
                  <a:srgbClr val="92D050"/>
                </a:solidFill>
              </a:rPr>
              <a:t> è </a:t>
            </a:r>
            <a:r>
              <a:rPr lang="cs-CZ" altLang="cs-CZ" sz="2500" i="1" dirty="0" err="1">
                <a:solidFill>
                  <a:srgbClr val="92D050"/>
                </a:solidFill>
              </a:rPr>
              <a:t>stato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promosso</a:t>
            </a:r>
            <a:r>
              <a:rPr lang="cs-CZ" altLang="cs-CZ" sz="2500" i="1" dirty="0">
                <a:solidFill>
                  <a:srgbClr val="92D050"/>
                </a:solidFill>
              </a:rPr>
              <a:t>…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(c)</a:t>
            </a:r>
            <a:r>
              <a:rPr lang="cs-CZ" altLang="cs-CZ" sz="2500" b="1" dirty="0"/>
              <a:t> </a:t>
            </a:r>
            <a:r>
              <a:rPr lang="cs-CZ" altLang="cs-CZ" sz="2500" dirty="0"/>
              <a:t>per </a:t>
            </a:r>
            <a:r>
              <a:rPr lang="cs-CZ" altLang="cs-CZ" sz="2500" dirty="0" err="1"/>
              <a:t>giustapposizione</a:t>
            </a:r>
            <a:r>
              <a:rPr lang="cs-CZ" altLang="cs-CZ" sz="2500" b="1" dirty="0"/>
              <a:t> </a:t>
            </a:r>
            <a:r>
              <a:rPr lang="cs-CZ" altLang="cs-CZ" sz="2500" dirty="0"/>
              <a:t>(o </a:t>
            </a:r>
            <a:r>
              <a:rPr lang="cs-CZ" altLang="cs-CZ" sz="2500" dirty="0" err="1"/>
              <a:t>asindeto</a:t>
            </a:r>
            <a:r>
              <a:rPr lang="cs-CZ" altLang="cs-CZ" sz="2500" dirty="0"/>
              <a:t>):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Ha </a:t>
            </a:r>
            <a:r>
              <a:rPr lang="cs-CZ" altLang="cs-CZ" sz="2500" i="1" dirty="0" err="1"/>
              <a:t>studiato</a:t>
            </a:r>
            <a:r>
              <a:rPr lang="cs-CZ" altLang="cs-CZ" sz="2500" i="1" dirty="0"/>
              <a:t> con </a:t>
            </a:r>
            <a:r>
              <a:rPr lang="cs-CZ" altLang="cs-CZ" sz="2500" i="1" dirty="0" err="1"/>
              <a:t>tanto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impegno</a:t>
            </a:r>
            <a:r>
              <a:rPr lang="cs-CZ" altLang="cs-CZ" sz="2500" i="1" dirty="0">
                <a:solidFill>
                  <a:srgbClr val="92D050"/>
                </a:solidFill>
              </a:rPr>
              <a:t>: è </a:t>
            </a:r>
            <a:r>
              <a:rPr lang="cs-CZ" altLang="cs-CZ" sz="2500" i="1" dirty="0" err="1">
                <a:solidFill>
                  <a:srgbClr val="92D050"/>
                </a:solidFill>
              </a:rPr>
              <a:t>stato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promosso</a:t>
            </a:r>
            <a:r>
              <a:rPr lang="cs-CZ" altLang="cs-CZ" sz="2500" i="1" dirty="0">
                <a:solidFill>
                  <a:srgbClr val="92D050"/>
                </a:solidFill>
              </a:rPr>
              <a:t>…</a:t>
            </a:r>
            <a:endParaRPr lang="cs-CZ" altLang="cs-CZ" sz="2500" dirty="0"/>
          </a:p>
          <a:p>
            <a:pPr>
              <a:defRPr/>
            </a:pPr>
            <a:endParaRPr lang="cs-CZ" dirty="0"/>
          </a:p>
        </p:txBody>
      </p:sp>
      <p:sp>
        <p:nvSpPr>
          <p:cNvPr id="1638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7C01E35-86C7-4613-8027-5F0640FE6394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93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14CF3-01FB-467D-B3B7-5E0673739070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cs-CZ" altLang="cs-CZ" sz="1400" smtClean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547CA9CB-9914-4FF3-844A-03908F58D9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549275"/>
            <a:ext cx="8064500" cy="63087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C000"/>
                </a:solidFill>
              </a:rPr>
              <a:t>3. PROPOSIZIONI COMPARATIVE</a:t>
            </a:r>
            <a:r>
              <a:rPr lang="cs-CZ" altLang="cs-CZ" sz="2500" dirty="0">
                <a:solidFill>
                  <a:srgbClr val="FFC000"/>
                </a:solidFill>
              </a:rPr>
              <a:t> </a:t>
            </a:r>
            <a:r>
              <a:rPr lang="cs-CZ" altLang="cs-CZ" sz="2500" dirty="0"/>
              <a:t>(VV přirovnávací):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dirty="0"/>
              <a:t>V</a:t>
            </a:r>
            <a:r>
              <a:rPr lang="cs-CZ" altLang="cs-CZ" sz="2500" dirty="0" err="1"/>
              <a:t>yjádření</a:t>
            </a:r>
            <a:r>
              <a:rPr lang="cs-CZ" altLang="cs-CZ" sz="2500" dirty="0"/>
              <a:t> určitého standardu, s nímž se něco srovnává:</a:t>
            </a:r>
            <a:endParaRPr lang="it-IT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b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chemeClr val="tx2">
                    <a:lumMod val="75000"/>
                  </a:schemeClr>
                </a:solidFill>
              </a:rPr>
              <a:t>a) </a:t>
            </a:r>
            <a:r>
              <a:rPr lang="cs-CZ" altLang="cs-CZ" sz="2500" b="1" dirty="0" err="1">
                <a:solidFill>
                  <a:schemeClr val="tx2">
                    <a:lumMod val="75000"/>
                  </a:schemeClr>
                </a:solidFill>
              </a:rPr>
              <a:t>comparazione</a:t>
            </a:r>
            <a:r>
              <a:rPr lang="cs-CZ" altLang="cs-CZ" sz="2500" b="1" dirty="0">
                <a:solidFill>
                  <a:schemeClr val="tx2">
                    <a:lumMod val="75000"/>
                  </a:schemeClr>
                </a:solidFill>
              </a:rPr>
              <a:t> di </a:t>
            </a:r>
            <a:r>
              <a:rPr lang="cs-CZ" altLang="cs-CZ" sz="2500" b="1" dirty="0" err="1">
                <a:solidFill>
                  <a:schemeClr val="tx2">
                    <a:lumMod val="75000"/>
                  </a:schemeClr>
                </a:solidFill>
              </a:rPr>
              <a:t>disugu</a:t>
            </a:r>
            <a:r>
              <a:rPr lang="it-IT" altLang="cs-CZ" sz="2500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cs-CZ" altLang="cs-CZ" sz="2500" b="1" dirty="0" err="1">
                <a:solidFill>
                  <a:schemeClr val="tx2">
                    <a:lumMod val="75000"/>
                  </a:schemeClr>
                </a:solidFill>
              </a:rPr>
              <a:t>glianza</a:t>
            </a:r>
            <a:r>
              <a:rPr lang="cs-CZ" altLang="cs-CZ" sz="25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altLang="cs-CZ" sz="2500" dirty="0"/>
              <a:t>(nerovnost )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Disse </a:t>
            </a:r>
            <a:r>
              <a:rPr lang="it-IT" altLang="cs-CZ" sz="25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più</a:t>
            </a: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di quanto </a:t>
            </a:r>
            <a:r>
              <a:rPr lang="it-IT" altLang="cs-CZ" sz="2500" i="1" dirty="0"/>
              <a:t>avrebbe dovuto dire.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Il tempo era </a:t>
            </a:r>
            <a:r>
              <a:rPr lang="it-IT" altLang="cs-CZ" sz="25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meno</a:t>
            </a: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bello di quanto </a:t>
            </a:r>
            <a:r>
              <a:rPr lang="it-IT" altLang="cs-CZ" sz="2500" i="1" dirty="0"/>
              <a:t>si prevedesse. </a:t>
            </a:r>
            <a:endParaRPr lang="it-IT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chemeClr val="tx2">
                    <a:lumMod val="75000"/>
                  </a:schemeClr>
                </a:solidFill>
              </a:rPr>
              <a:t>b) </a:t>
            </a:r>
            <a:r>
              <a:rPr lang="it-IT" altLang="cs-CZ" sz="2500" b="1" dirty="0">
                <a:solidFill>
                  <a:schemeClr val="tx2">
                    <a:lumMod val="75000"/>
                  </a:schemeClr>
                </a:solidFill>
              </a:rPr>
              <a:t>comparazione di uguaglianza </a:t>
            </a:r>
            <a:r>
              <a:rPr lang="it-IT" altLang="cs-CZ" sz="2500" dirty="0"/>
              <a:t>(</a:t>
            </a:r>
            <a:r>
              <a:rPr lang="it-IT" altLang="cs-CZ" sz="2500" dirty="0" err="1"/>
              <a:t>rovnost</a:t>
            </a:r>
            <a:r>
              <a:rPr lang="cs-CZ" altLang="cs-CZ" sz="2500" dirty="0"/>
              <a:t>) </a:t>
            </a:r>
            <a:endParaRPr lang="cs-CZ" altLang="cs-CZ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Piero dorme </a:t>
            </a: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it-IT" altLang="cs-CZ" sz="2500" b="1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tanto</a:t>
            </a: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  quanto / come </a:t>
            </a:r>
            <a:r>
              <a:rPr lang="it-IT" altLang="cs-CZ" sz="2500" i="1" dirty="0"/>
              <a:t>Mario studia.</a:t>
            </a:r>
            <a:endParaRPr lang="it-IT" altLang="cs-CZ" sz="2500" b="1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Come</a:t>
            </a:r>
            <a:r>
              <a:rPr lang="it-IT" altLang="cs-CZ" sz="2500" i="1" dirty="0"/>
              <a:t> avrai seminato, </a:t>
            </a: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così</a:t>
            </a:r>
            <a:r>
              <a:rPr lang="it-IT" altLang="cs-CZ" sz="2500" i="1" dirty="0"/>
              <a:t> mieterai.</a:t>
            </a:r>
            <a:endParaRPr lang="it-IT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200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8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2CE670-5223-490F-A049-CF5A1AC395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575" y="1196975"/>
            <a:ext cx="5711825" cy="489902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dirty="0" err="1">
                <a:solidFill>
                  <a:srgbClr val="92D050"/>
                </a:solidFill>
              </a:rPr>
              <a:t>Implicitn</a:t>
            </a:r>
            <a:r>
              <a:rPr lang="cs-CZ" altLang="cs-CZ" dirty="0">
                <a:solidFill>
                  <a:srgbClr val="92D050"/>
                </a:solidFill>
              </a:rPr>
              <a:t>í</a:t>
            </a:r>
            <a:r>
              <a:rPr lang="it-IT" altLang="cs-CZ" dirty="0">
                <a:solidFill>
                  <a:srgbClr val="92D050"/>
                </a:solidFill>
              </a:rPr>
              <a:t>:</a:t>
            </a:r>
            <a:endParaRPr lang="it-IT" altLang="cs-CZ" i="1" dirty="0">
              <a:solidFill>
                <a:srgbClr val="92D05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(často korelativní struktury)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Gina ama </a:t>
            </a: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più</a:t>
            </a:r>
            <a:r>
              <a:rPr lang="it-IT" altLang="cs-CZ" sz="2500" i="1" dirty="0"/>
              <a:t> dare </a:t>
            </a:r>
            <a:r>
              <a:rPr lang="it-IT" altLang="cs-CZ" sz="2500" i="1" dirty="0">
                <a:solidFill>
                  <a:srgbClr val="92D050"/>
                </a:solidFill>
              </a:rPr>
              <a:t>che ricevere.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Gli piace </a:t>
            </a: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tanto</a:t>
            </a:r>
            <a:r>
              <a:rPr lang="it-IT" altLang="cs-CZ" sz="2500" i="1" dirty="0"/>
              <a:t> camminare </a:t>
            </a:r>
            <a:r>
              <a:rPr lang="it-IT" altLang="cs-CZ" sz="2500" i="1" dirty="0">
                <a:solidFill>
                  <a:srgbClr val="92D050"/>
                </a:solidFill>
              </a:rPr>
              <a:t>quanto andar in bicicletta.</a:t>
            </a:r>
            <a:endParaRPr lang="it-IT" altLang="cs-CZ" sz="2500" dirty="0">
              <a:solidFill>
                <a:srgbClr val="92D050"/>
              </a:solidFill>
            </a:endParaRP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u="sng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>
                <a:solidFill>
                  <a:srgbClr val="92D050"/>
                </a:solidFill>
              </a:rPr>
              <a:t>Quanti più libri leggi</a:t>
            </a:r>
            <a:r>
              <a:rPr lang="it-IT" altLang="cs-CZ" sz="2500" i="1" dirty="0"/>
              <a:t>, </a:t>
            </a: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tanto</a:t>
            </a:r>
            <a:r>
              <a:rPr lang="it-IT" altLang="cs-CZ" sz="2500" i="1" dirty="0"/>
              <a:t> meglio.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>
                <a:solidFill>
                  <a:srgbClr val="92D050"/>
                </a:solidFill>
              </a:rPr>
              <a:t>Quale (il) padre</a:t>
            </a:r>
            <a:r>
              <a:rPr lang="it-IT" altLang="cs-CZ" sz="2500" i="1" dirty="0"/>
              <a:t>, </a:t>
            </a:r>
            <a:r>
              <a:rPr lang="it-IT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tale</a:t>
            </a:r>
            <a:r>
              <a:rPr lang="it-IT" altLang="cs-CZ" sz="2500" i="1" dirty="0"/>
              <a:t> (il) figlio</a:t>
            </a:r>
            <a:r>
              <a:rPr lang="it-IT" altLang="cs-CZ" sz="2500" dirty="0"/>
              <a:t>. (I: </a:t>
            </a:r>
            <a:r>
              <a:rPr lang="it-IT" altLang="cs-CZ" sz="2500" i="1" dirty="0"/>
              <a:t>Tale padre, tale figlio</a:t>
            </a:r>
            <a:r>
              <a:rPr lang="it-IT" altLang="cs-CZ" sz="2500" dirty="0"/>
              <a:t>)</a:t>
            </a:r>
            <a:endParaRPr lang="cs-CZ" altLang="cs-CZ" sz="2500" dirty="0"/>
          </a:p>
          <a:p>
            <a:pPr>
              <a:defRPr/>
            </a:pPr>
            <a:endParaRPr lang="cs-CZ" dirty="0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B3E595-FC2C-40FA-AE64-2301D0D8663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163E662-4139-4DB1-8E52-95DD3C6B0577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cs-CZ" altLang="cs-CZ" sz="1400" smtClean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97AFF7A-DA79-416D-AF04-B957175E6E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84438" y="476250"/>
            <a:ext cx="6659562" cy="6192838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b="1" dirty="0">
                <a:solidFill>
                  <a:srgbClr val="92D050"/>
                </a:solidFill>
              </a:rPr>
              <a:t>4. PROPOSIZIONI MODALI</a:t>
            </a:r>
            <a:r>
              <a:rPr lang="it-IT" altLang="cs-CZ" sz="2500" dirty="0">
                <a:solidFill>
                  <a:srgbClr val="92D050"/>
                </a:solidFill>
              </a:rPr>
              <a:t> </a:t>
            </a:r>
            <a:r>
              <a:rPr lang="cs-CZ" altLang="cs-CZ" sz="2500" dirty="0"/>
              <a:t>(způsobové)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(způsob, jakým probíhá děj)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Devi comportarti </a:t>
            </a:r>
            <a:r>
              <a:rPr lang="it-IT" altLang="cs-CZ" sz="2500" i="1" dirty="0">
                <a:solidFill>
                  <a:srgbClr val="92D050"/>
                </a:solidFill>
              </a:rPr>
              <a:t>come ti abbiamo detto.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Mi guarda </a:t>
            </a:r>
            <a:r>
              <a:rPr lang="it-IT" altLang="cs-CZ" sz="2500" i="1" dirty="0">
                <a:solidFill>
                  <a:srgbClr val="92D050"/>
                </a:solidFill>
              </a:rPr>
              <a:t>come se la cosa non lo intere</a:t>
            </a:r>
            <a:r>
              <a:rPr lang="cs-CZ" altLang="cs-CZ" sz="2500" i="1" dirty="0">
                <a:solidFill>
                  <a:srgbClr val="92D050"/>
                </a:solidFill>
              </a:rPr>
              <a:t>s</a:t>
            </a:r>
            <a:r>
              <a:rPr lang="it-IT" altLang="cs-CZ" sz="2500" i="1" dirty="0" err="1">
                <a:solidFill>
                  <a:srgbClr val="92D050"/>
                </a:solidFill>
              </a:rPr>
              <a:t>sasse</a:t>
            </a:r>
            <a:r>
              <a:rPr lang="it-IT" altLang="cs-CZ" sz="2500" i="1" dirty="0">
                <a:solidFill>
                  <a:srgbClr val="92D050"/>
                </a:solidFill>
              </a:rPr>
              <a:t>. </a:t>
            </a:r>
            <a:endParaRPr lang="cs-CZ" altLang="cs-CZ" sz="2500" i="1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dirty="0"/>
              <a:t>Implicitní (gerundium):</a:t>
            </a:r>
            <a:endParaRPr lang="it-IT" altLang="cs-CZ" sz="25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dirty="0">
                <a:solidFill>
                  <a:srgbClr val="92D050"/>
                </a:solidFill>
              </a:rPr>
              <a:t>Viaggiando</a:t>
            </a:r>
            <a:r>
              <a:rPr lang="it-IT" altLang="cs-CZ" sz="2500" i="1" dirty="0"/>
              <a:t> si vedono molte cose nuove.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Venne verso di noi </a:t>
            </a:r>
            <a:r>
              <a:rPr lang="it-IT" altLang="cs-CZ" sz="2500" i="1" dirty="0">
                <a:solidFill>
                  <a:srgbClr val="92D050"/>
                </a:solidFill>
              </a:rPr>
              <a:t>urlando minacciosamente.</a:t>
            </a:r>
            <a:endParaRPr lang="cs-CZ" altLang="cs-CZ" sz="2500" i="1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eaLnBrk="1" hangingPunct="1">
              <a:defRPr/>
            </a:pPr>
            <a:endParaRPr lang="cs-CZ" altLang="cs-CZ" sz="2400" i="1" u="sng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10F333D-F3C3-4CC5-965A-E9EF7BCAC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575" y="549275"/>
            <a:ext cx="5711825" cy="57594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5. PROPOSIZIONI ESCLUSIVE</a:t>
            </a:r>
            <a:r>
              <a:rPr lang="it-IT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500" dirty="0"/>
              <a:t>(způsobové záporné n. výjimkové)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způsobová věta v negativním smyslu: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senza che + konjunktiv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Fecero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tutto</a:t>
            </a:r>
            <a:r>
              <a:rPr lang="cs-CZ" altLang="cs-CZ" sz="2500" i="1" dirty="0"/>
              <a:t> di </a:t>
            </a:r>
            <a:r>
              <a:rPr lang="cs-CZ" altLang="cs-CZ" sz="2500" i="1" dirty="0" err="1"/>
              <a:t>nascosto</a:t>
            </a:r>
            <a:r>
              <a:rPr lang="cs-CZ" altLang="cs-CZ" sz="2500" i="1" dirty="0"/>
              <a:t> 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senza che </a:t>
            </a:r>
            <a:r>
              <a:rPr lang="cs-CZ" altLang="cs-CZ" sz="25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io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5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me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ne </a:t>
            </a:r>
            <a:r>
              <a:rPr lang="cs-CZ" altLang="cs-CZ" sz="25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accorgessi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i="1" dirty="0" err="1"/>
              <a:t>Ci</a:t>
            </a:r>
            <a:r>
              <a:rPr lang="it-IT" sz="2500" i="1" dirty="0"/>
              <a:t> è andato </a:t>
            </a:r>
            <a:r>
              <a:rPr lang="it-IT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senza dirmelo.</a:t>
            </a:r>
            <a:endParaRPr lang="cs-CZ" sz="25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500" dirty="0"/>
              <a:t>G&amp;K: Určení očekávaných, ale nenastalých okolností.</a:t>
            </a:r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1FE04D-C020-4C86-A342-C314B380A228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7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CD6AADD-6E56-4F2E-848C-622913233581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cs-CZ" altLang="cs-CZ" sz="1400" smtClean="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B45644B-1E00-46F7-89BF-0C9722BFC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6588" y="476250"/>
            <a:ext cx="8304212" cy="612140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b="1" dirty="0">
                <a:solidFill>
                  <a:schemeClr val="tx2">
                    <a:lumMod val="75000"/>
                  </a:schemeClr>
                </a:solidFill>
              </a:rPr>
              <a:t>6. PROPOSIZIONI STRUMENTALI</a:t>
            </a:r>
            <a:r>
              <a:rPr lang="cs-CZ" altLang="cs-CZ" sz="2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cs-CZ" altLang="cs-CZ" sz="2400" dirty="0"/>
              <a:t>(prostředkové)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činnost nebo okolnost, jejímž prostřednictvím se realizuje děj HV. </a:t>
            </a:r>
            <a:r>
              <a:rPr lang="cs-CZ" altLang="cs-CZ" sz="2400" u="sng" dirty="0"/>
              <a:t>Pouze implicitní:</a:t>
            </a:r>
            <a:endParaRPr lang="cs-CZ" altLang="cs-CZ" sz="24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 err="1">
                <a:solidFill>
                  <a:srgbClr val="FFFF00"/>
                </a:solidFill>
              </a:rPr>
              <a:t>Sbagliando</a:t>
            </a:r>
            <a:r>
              <a:rPr lang="cs-CZ" altLang="cs-CZ" sz="2400" i="1" dirty="0"/>
              <a:t> </a:t>
            </a:r>
            <a:r>
              <a:rPr lang="cs-CZ" altLang="cs-CZ" sz="2400" i="1" dirty="0" err="1"/>
              <a:t>s’impara</a:t>
            </a:r>
            <a:r>
              <a:rPr lang="cs-CZ" altLang="cs-CZ" sz="24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i="1" dirty="0">
                <a:solidFill>
                  <a:srgbClr val="FFFF00"/>
                </a:solidFill>
              </a:rPr>
              <a:t>A </a:t>
            </a:r>
            <a:r>
              <a:rPr lang="cs-CZ" altLang="cs-CZ" sz="2400" i="1" dirty="0" err="1">
                <a:solidFill>
                  <a:srgbClr val="FFFF00"/>
                </a:solidFill>
              </a:rPr>
              <a:t>fo</a:t>
            </a:r>
            <a:r>
              <a:rPr lang="it-IT" altLang="cs-CZ" sz="2400" i="1" dirty="0" err="1">
                <a:solidFill>
                  <a:srgbClr val="FFFF00"/>
                </a:solidFill>
              </a:rPr>
              <a:t>rza</a:t>
            </a:r>
            <a:r>
              <a:rPr lang="it-IT" altLang="cs-CZ" sz="2400" i="1" dirty="0">
                <a:solidFill>
                  <a:srgbClr val="FFFF00"/>
                </a:solidFill>
              </a:rPr>
              <a:t> di insistere</a:t>
            </a:r>
            <a:r>
              <a:rPr lang="it-IT" altLang="cs-CZ" sz="2400" i="1" dirty="0"/>
              <a:t>, l’abbiamo convinto.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Ci commosse </a:t>
            </a:r>
            <a:r>
              <a:rPr lang="it-IT" altLang="cs-CZ" sz="2400" i="1" dirty="0">
                <a:solidFill>
                  <a:srgbClr val="FFFF00"/>
                </a:solidFill>
              </a:rPr>
              <a:t>piangendo </a:t>
            </a:r>
            <a:r>
              <a:rPr lang="it-IT" altLang="cs-CZ" sz="2400" i="1" dirty="0"/>
              <a:t>(con i suoi pianti).</a:t>
            </a: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Rozdíl </a:t>
            </a:r>
            <a:r>
              <a:rPr lang="cs-CZ" altLang="cs-CZ" sz="2400" dirty="0" err="1"/>
              <a:t>modale</a:t>
            </a:r>
            <a:r>
              <a:rPr lang="cs-CZ" altLang="cs-CZ" sz="2400" dirty="0"/>
              <a:t> x </a:t>
            </a:r>
            <a:r>
              <a:rPr lang="cs-CZ" altLang="cs-CZ" sz="2400" dirty="0" err="1"/>
              <a:t>strumentale</a:t>
            </a:r>
            <a:r>
              <a:rPr lang="cs-CZ" altLang="cs-CZ" sz="2400" dirty="0"/>
              <a:t>.</a:t>
            </a:r>
            <a:endParaRPr lang="it-IT" altLang="cs-CZ" sz="24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Ci commosse </a:t>
            </a:r>
            <a:r>
              <a:rPr lang="it-IT" altLang="cs-CZ" sz="2400" i="1" dirty="0">
                <a:solidFill>
                  <a:schemeClr val="tx2">
                    <a:lumMod val="75000"/>
                  </a:schemeClr>
                </a:solidFill>
              </a:rPr>
              <a:t>piangendo.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i="1" dirty="0"/>
              <a:t>Ce lo disse </a:t>
            </a:r>
            <a:r>
              <a:rPr lang="it-IT" altLang="cs-CZ" sz="2400" i="1" dirty="0">
                <a:solidFill>
                  <a:srgbClr val="92D050"/>
                </a:solidFill>
              </a:rPr>
              <a:t>piangendo.</a:t>
            </a:r>
            <a:endParaRPr lang="cs-CZ" altLang="cs-CZ" sz="2400" i="1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400" dirty="0"/>
              <a:t>G&amp;K: </a:t>
            </a:r>
            <a:r>
              <a:rPr lang="cs-CZ" altLang="cs-CZ" sz="2400" dirty="0"/>
              <a:t>VV</a:t>
            </a:r>
            <a:r>
              <a:rPr lang="it-IT" altLang="cs-CZ" sz="2400" dirty="0"/>
              <a:t> </a:t>
            </a:r>
            <a:r>
              <a:rPr lang="it-IT" altLang="cs-CZ" sz="2400" dirty="0" err="1"/>
              <a:t>prostředkové</a:t>
            </a:r>
            <a:r>
              <a:rPr lang="it-IT" altLang="cs-CZ" sz="2400" dirty="0"/>
              <a:t>:  </a:t>
            </a:r>
            <a:r>
              <a:rPr lang="it-IT" altLang="cs-CZ" sz="2400" i="1" dirty="0" err="1"/>
              <a:t>Urazil</a:t>
            </a:r>
            <a:r>
              <a:rPr lang="it-IT" altLang="cs-CZ" sz="2400" i="1" dirty="0"/>
              <a:t> ho </a:t>
            </a:r>
            <a:r>
              <a:rPr lang="it-IT" altLang="cs-CZ" sz="2400" i="1" dirty="0" err="1"/>
              <a:t>tím</a:t>
            </a:r>
            <a:r>
              <a:rPr lang="it-IT" altLang="cs-CZ" sz="2400" i="1" dirty="0"/>
              <a:t>, </a:t>
            </a:r>
            <a:r>
              <a:rPr lang="it-IT" altLang="cs-CZ" sz="2400" i="1" dirty="0" err="1"/>
              <a:t>že</a:t>
            </a:r>
            <a:r>
              <a:rPr lang="it-IT" altLang="cs-CZ" sz="2400" i="1" dirty="0"/>
              <a:t> mu </a:t>
            </a:r>
            <a:r>
              <a:rPr lang="it-IT" altLang="cs-CZ" sz="2400" i="1" dirty="0" err="1"/>
              <a:t>řekl</a:t>
            </a:r>
            <a:r>
              <a:rPr lang="it-IT" altLang="cs-CZ" sz="2400" i="1" dirty="0"/>
              <a:t> </a:t>
            </a:r>
            <a:r>
              <a:rPr lang="it-IT" altLang="cs-CZ" sz="2400" i="1" dirty="0" err="1"/>
              <a:t>pravdu</a:t>
            </a:r>
            <a:r>
              <a:rPr lang="it-IT" altLang="cs-CZ" sz="2400" i="1" dirty="0"/>
              <a:t>.</a:t>
            </a: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i="1" u="sng" dirty="0"/>
          </a:p>
          <a:p>
            <a:pPr eaLnBrk="1" hangingPunct="1">
              <a:defRPr/>
            </a:pPr>
            <a:endParaRPr lang="cs-CZ" altLang="cs-CZ" i="1" u="sng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39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38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695C119-18DB-49FA-88DB-5DE00735B714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cs-CZ" altLang="cs-CZ" sz="1400" smtClean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E2F10574-6CDD-4BCF-B878-D6137D5C49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404813"/>
            <a:ext cx="8447087" cy="645318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b="1" dirty="0">
                <a:solidFill>
                  <a:srgbClr val="FFC000"/>
                </a:solidFill>
              </a:rPr>
              <a:t>7. PROPOSIZIONI ECCETTUATIVE</a:t>
            </a:r>
            <a:r>
              <a:rPr lang="it-IT" altLang="cs-CZ" sz="2500" dirty="0">
                <a:solidFill>
                  <a:srgbClr val="FFC000"/>
                </a:solidFill>
              </a:rPr>
              <a:t> </a:t>
            </a:r>
            <a:r>
              <a:rPr lang="it-IT" altLang="cs-CZ" sz="2500" dirty="0"/>
              <a:t>(</a:t>
            </a:r>
            <a:r>
              <a:rPr lang="it-IT" altLang="cs-CZ" sz="2500" dirty="0" err="1"/>
              <a:t>omezovací</a:t>
            </a:r>
            <a:r>
              <a:rPr lang="it-IT" altLang="cs-CZ" sz="2500" dirty="0"/>
              <a:t> n. </a:t>
            </a:r>
            <a:r>
              <a:rPr lang="it-IT" altLang="cs-CZ" sz="2500" dirty="0" err="1"/>
              <a:t>výjimkové</a:t>
            </a:r>
            <a:r>
              <a:rPr lang="cs-CZ" altLang="cs-CZ" sz="2500" dirty="0"/>
              <a:t>?, srov. </a:t>
            </a:r>
            <a:r>
              <a:rPr lang="cs-CZ" altLang="cs-CZ" sz="2500" dirty="0" err="1"/>
              <a:t>esclusive</a:t>
            </a:r>
            <a:r>
              <a:rPr lang="it-IT" altLang="cs-CZ" sz="2500" dirty="0"/>
              <a:t>)</a:t>
            </a:r>
            <a:r>
              <a:rPr lang="cs-CZ" altLang="cs-CZ" sz="2500" dirty="0"/>
              <a:t> Okolnost děj VV omezuje děj HV, zabrání jeho uskutečnění</a:t>
            </a:r>
            <a:endParaRPr lang="it-IT" altLang="cs-CZ" sz="25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it-IT" altLang="cs-CZ" sz="25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Il contratto sarà firmato domani, </a:t>
            </a:r>
            <a:r>
              <a:rPr lang="it-IT" altLang="cs-CZ" sz="2500" i="1" dirty="0">
                <a:solidFill>
                  <a:srgbClr val="FFC000"/>
                </a:solidFill>
              </a:rPr>
              <a:t>salvo che si verifichino degli imprevisti.</a:t>
            </a:r>
            <a:endParaRPr lang="it-IT" altLang="cs-CZ" sz="2500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/>
              <a:t>Farò una passeggiata, </a:t>
            </a:r>
            <a:r>
              <a:rPr lang="it-IT" altLang="cs-CZ" sz="2500" i="1" dirty="0">
                <a:solidFill>
                  <a:srgbClr val="FFC000"/>
                </a:solidFill>
              </a:rPr>
              <a:t>a meno che non piova.</a:t>
            </a:r>
            <a:endParaRPr lang="cs-CZ" altLang="cs-CZ" sz="2500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Ci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conosciamo</a:t>
            </a:r>
            <a:r>
              <a:rPr lang="cs-CZ" altLang="cs-CZ" sz="2500" i="1" dirty="0"/>
              <a:t> da </a:t>
            </a:r>
            <a:r>
              <a:rPr lang="cs-CZ" altLang="cs-CZ" sz="2500" i="1" dirty="0" err="1"/>
              <a:t>molti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anni</a:t>
            </a:r>
            <a:r>
              <a:rPr lang="cs-CZ" altLang="cs-CZ" sz="2500" i="1" dirty="0"/>
              <a:t> </a:t>
            </a:r>
            <a:r>
              <a:rPr lang="cs-CZ" altLang="cs-CZ" sz="2500" i="1" dirty="0">
                <a:solidFill>
                  <a:srgbClr val="FFC000"/>
                </a:solidFill>
              </a:rPr>
              <a:t>se non che </a:t>
            </a:r>
            <a:r>
              <a:rPr lang="cs-CZ" altLang="cs-CZ" sz="2500" i="1" dirty="0" err="1">
                <a:solidFill>
                  <a:srgbClr val="FFC000"/>
                </a:solidFill>
              </a:rPr>
              <a:t>ci</a:t>
            </a:r>
            <a:r>
              <a:rPr lang="cs-CZ" altLang="cs-CZ" sz="2500" i="1" dirty="0">
                <a:solidFill>
                  <a:srgbClr val="FFC000"/>
                </a:solidFill>
              </a:rPr>
              <a:t> </a:t>
            </a:r>
            <a:r>
              <a:rPr lang="cs-CZ" altLang="cs-CZ" sz="2500" i="1" dirty="0" err="1">
                <a:solidFill>
                  <a:srgbClr val="FFC000"/>
                </a:solidFill>
              </a:rPr>
              <a:t>vediamo</a:t>
            </a:r>
            <a:r>
              <a:rPr lang="cs-CZ" altLang="cs-CZ" sz="2500" i="1" dirty="0">
                <a:solidFill>
                  <a:srgbClr val="FFC000"/>
                </a:solidFill>
              </a:rPr>
              <a:t> 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>
                <a:solidFill>
                  <a:srgbClr val="FFC000"/>
                </a:solidFill>
              </a:rPr>
              <a:t>raramente</a:t>
            </a:r>
            <a:r>
              <a:rPr lang="cs-CZ" altLang="cs-CZ" sz="2500" i="1" dirty="0">
                <a:solidFill>
                  <a:srgbClr val="FFC000"/>
                </a:solidFill>
              </a:rPr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it-IT" sz="2500" i="1" dirty="0" err="1"/>
              <a:t>Potrebbe</a:t>
            </a:r>
            <a:r>
              <a:rPr lang="cs-CZ" altLang="it-IT" sz="2500" i="1" dirty="0"/>
              <a:t> </a:t>
            </a:r>
            <a:r>
              <a:rPr lang="cs-CZ" altLang="it-IT" sz="2500" i="1" dirty="0" err="1"/>
              <a:t>vivere</a:t>
            </a:r>
            <a:r>
              <a:rPr lang="cs-CZ" altLang="it-IT" sz="2500" i="1" dirty="0"/>
              <a:t> in </a:t>
            </a:r>
            <a:r>
              <a:rPr lang="it-IT" altLang="it-IT" sz="2500" i="1" dirty="0"/>
              <a:t>una grande città, </a:t>
            </a:r>
            <a:r>
              <a:rPr lang="it-IT" altLang="it-IT" sz="2500" i="1" dirty="0">
                <a:solidFill>
                  <a:srgbClr val="FFC000"/>
                </a:solidFill>
              </a:rPr>
              <a:t>tranne che si sentirebbe troppo solo.</a:t>
            </a:r>
            <a:r>
              <a:rPr lang="cs-CZ" altLang="it-IT" sz="2500" i="1" dirty="0">
                <a:solidFill>
                  <a:srgbClr val="FFC000"/>
                </a:solidFill>
              </a:rPr>
              <a:t>     </a:t>
            </a:r>
            <a:endParaRPr lang="cs-CZ" altLang="it-IT" sz="2500" dirty="0">
              <a:solidFill>
                <a:srgbClr val="FFC0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it-IT" sz="2500" dirty="0"/>
              <a:t> 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92D050"/>
                </a:solidFill>
              </a:rPr>
              <a:t>Implicitní:</a:t>
            </a:r>
            <a:endParaRPr lang="cs-CZ" altLang="cs-CZ" sz="2500" i="1" dirty="0">
              <a:solidFill>
                <a:srgbClr val="92D05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Far</a:t>
            </a:r>
            <a:r>
              <a:rPr lang="it-IT" altLang="cs-CZ" sz="2500" i="1" dirty="0"/>
              <a:t>ò tutto </a:t>
            </a:r>
            <a:r>
              <a:rPr lang="it-IT" altLang="cs-CZ" sz="2500" i="1" dirty="0">
                <a:solidFill>
                  <a:srgbClr val="FFC000"/>
                </a:solidFill>
              </a:rPr>
              <a:t>tranne che firmare questo accordo.</a:t>
            </a:r>
            <a:endParaRPr lang="cs-CZ" altLang="cs-CZ" sz="2500" i="1" dirty="0">
              <a:solidFill>
                <a:srgbClr val="FFC00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(Č: VV výjimkové: ledaže, leda, leč)</a:t>
            </a:r>
            <a:endParaRPr lang="it-IT" altLang="cs-CZ" sz="2500" dirty="0"/>
          </a:p>
          <a:p>
            <a:pPr eaLnBrk="1" hangingPunct="1">
              <a:lnSpc>
                <a:spcPct val="90000"/>
              </a:lnSpc>
              <a:defRPr/>
            </a:pPr>
            <a:endParaRPr lang="cs-CZ" altLang="cs-CZ" sz="2200" b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031DF4-B625-41A5-8DFD-BF1D183CC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575" y="908050"/>
            <a:ext cx="5711825" cy="51879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92D050"/>
                </a:solidFill>
              </a:rPr>
              <a:t>Implicitní:</a:t>
            </a:r>
            <a:endParaRPr lang="cs-CZ" altLang="cs-CZ" sz="2500" i="1" dirty="0">
              <a:solidFill>
                <a:srgbClr val="92D05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Far</a:t>
            </a:r>
            <a:r>
              <a:rPr lang="it-IT" altLang="cs-CZ" sz="2500" i="1" dirty="0"/>
              <a:t>ò tutto </a:t>
            </a:r>
            <a:r>
              <a:rPr lang="it-IT" altLang="cs-CZ" sz="2500" i="1" dirty="0">
                <a:solidFill>
                  <a:srgbClr val="92D050"/>
                </a:solidFill>
              </a:rPr>
              <a:t>tranne che firmare questo accordo.</a:t>
            </a:r>
            <a:endParaRPr lang="cs-CZ" altLang="cs-CZ" sz="2500" i="1" dirty="0">
              <a:solidFill>
                <a:srgbClr val="92D050"/>
              </a:solidFill>
            </a:endParaRP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Č: VV výjimkové: ledaže, leda, leč: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Obtížné rozhodnout, zda parataxe, nebo hypotaxe: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Dobře to dopadlo, </a:t>
            </a:r>
            <a:r>
              <a:rPr lang="cs-CZ" altLang="cs-CZ" sz="2500" i="1" dirty="0">
                <a:solidFill>
                  <a:srgbClr val="92D050"/>
                </a:solidFill>
              </a:rPr>
              <a:t>až na to, že jsem…</a:t>
            </a:r>
            <a:endParaRPr lang="it-IT" altLang="cs-CZ" sz="2500" i="1" dirty="0">
              <a:solidFill>
                <a:srgbClr val="92D050"/>
              </a:solidFill>
            </a:endParaRPr>
          </a:p>
          <a:p>
            <a:pPr>
              <a:defRPr/>
            </a:pPr>
            <a:endParaRPr lang="cs-CZ" dirty="0"/>
          </a:p>
        </p:txBody>
      </p:sp>
      <p:sp>
        <p:nvSpPr>
          <p:cNvPr id="2560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A06F12D-AFE0-4BD5-BFC3-72A74D3398A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3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A773065-3473-4BEF-9718-75580DB90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275" y="1268413"/>
            <a:ext cx="5064125" cy="4827587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b="1" dirty="0">
                <a:solidFill>
                  <a:srgbClr val="FFC000"/>
                </a:solidFill>
              </a:rPr>
              <a:t>8. PROPOSIZIONI LIMITATIVE / GIUDICATIVE</a:t>
            </a:r>
            <a:r>
              <a:rPr lang="it-IT" altLang="cs-CZ" sz="2500" dirty="0">
                <a:solidFill>
                  <a:srgbClr val="FFC000"/>
                </a:solidFill>
              </a:rPr>
              <a:t> </a:t>
            </a:r>
            <a:r>
              <a:rPr lang="it-IT" altLang="cs-CZ" sz="2500" dirty="0"/>
              <a:t>(VV </a:t>
            </a:r>
            <a:r>
              <a:rPr lang="it-IT" altLang="cs-CZ" sz="2500" dirty="0" err="1"/>
              <a:t>posuzovací</a:t>
            </a:r>
            <a:r>
              <a:rPr lang="cs-CZ" altLang="cs-CZ" sz="2500" dirty="0"/>
              <a:t>/</a:t>
            </a:r>
            <a:r>
              <a:rPr lang="it-IT" altLang="cs-CZ" sz="2500" dirty="0"/>
              <a:t> </a:t>
            </a:r>
            <a:r>
              <a:rPr lang="cs-CZ" altLang="cs-CZ" sz="2500" dirty="0"/>
              <a:t>o</a:t>
            </a:r>
            <a:r>
              <a:rPr lang="it-IT" altLang="cs-CZ" sz="2500" dirty="0" err="1"/>
              <a:t>mezovací</a:t>
            </a:r>
            <a:r>
              <a:rPr lang="cs-CZ" altLang="cs-CZ" sz="2500" dirty="0"/>
              <a:t>, popř. </a:t>
            </a:r>
            <a:r>
              <a:rPr lang="it-IT" altLang="cs-CZ" sz="2500" dirty="0" err="1"/>
              <a:t>zřetelové</a:t>
            </a:r>
            <a:r>
              <a:rPr lang="it-IT" altLang="cs-CZ" sz="2500" dirty="0"/>
              <a:t>)</a:t>
            </a:r>
            <a:endParaRPr lang="cs-CZ" altLang="cs-CZ" sz="25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u="sng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>
                <a:solidFill>
                  <a:srgbClr val="FFC000"/>
                </a:solidFill>
              </a:rPr>
              <a:t>Per quanto ne so io</a:t>
            </a:r>
            <a:r>
              <a:rPr lang="it-IT" altLang="cs-CZ" sz="2500" i="1" dirty="0"/>
              <a:t>, Laura è ancora al mare.</a:t>
            </a:r>
            <a:endParaRPr lang="cs-CZ" altLang="cs-CZ" sz="2500" i="1" dirty="0"/>
          </a:p>
          <a:p>
            <a:pPr>
              <a:defRPr/>
            </a:pPr>
            <a:endParaRPr lang="cs-CZ" dirty="0"/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9F5B15E-71A6-4B30-B898-53E46FD65B4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DCC86CB-7B25-44CB-AE58-D56191004554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cs-CZ" altLang="cs-CZ" sz="1400" smtClean="0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CDB4AA5-95C9-4760-A585-9ADBA5A1FE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620713"/>
            <a:ext cx="8135937" cy="62452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C000"/>
                </a:solidFill>
              </a:rPr>
              <a:t>1. PROPOSIZIONI FINALI</a:t>
            </a:r>
            <a:r>
              <a:rPr lang="cs-CZ" altLang="cs-CZ" sz="2500" dirty="0">
                <a:solidFill>
                  <a:srgbClr val="FFC000"/>
                </a:solidFill>
              </a:rPr>
              <a:t> </a:t>
            </a:r>
            <a:r>
              <a:rPr lang="cs-CZ" altLang="cs-CZ" sz="2500" dirty="0"/>
              <a:t>(VV účelové)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Vyjadřují účel nebo cíl, kam směřuje děj věty řídící.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perché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cs-CZ" altLang="cs-CZ" sz="25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affinché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…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Faremo</a:t>
            </a:r>
            <a:r>
              <a:rPr lang="cs-CZ" altLang="cs-CZ" sz="2500" i="1" dirty="0"/>
              <a:t> di </a:t>
            </a:r>
            <a:r>
              <a:rPr lang="cs-CZ" altLang="cs-CZ" sz="2500" i="1" dirty="0" err="1"/>
              <a:t>tutto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perché</a:t>
            </a:r>
            <a:r>
              <a:rPr lang="cs-CZ" altLang="cs-CZ" sz="2500" i="1" dirty="0">
                <a:solidFill>
                  <a:srgbClr val="92D050"/>
                </a:solidFill>
              </a:rPr>
              <a:t> tu </a:t>
            </a:r>
            <a:r>
              <a:rPr lang="cs-CZ" altLang="cs-CZ" sz="2500" i="1" dirty="0" err="1">
                <a:solidFill>
                  <a:srgbClr val="92D050"/>
                </a:solidFill>
              </a:rPr>
              <a:t>sia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felice</a:t>
            </a:r>
            <a:r>
              <a:rPr lang="cs-CZ" altLang="cs-CZ" sz="2500" i="1" dirty="0">
                <a:solidFill>
                  <a:srgbClr val="92D050"/>
                </a:solidFill>
              </a:rPr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La </a:t>
            </a:r>
            <a:r>
              <a:rPr lang="cs-CZ" altLang="cs-CZ" sz="2500" i="1" dirty="0" err="1"/>
              <a:t>donna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ritir</a:t>
            </a:r>
            <a:r>
              <a:rPr lang="it-IT" altLang="cs-CZ" sz="2500" i="1" dirty="0"/>
              <a:t>ò gli oggetti pregiati </a:t>
            </a:r>
            <a:r>
              <a:rPr lang="it-IT" altLang="cs-CZ" sz="2500" i="1" dirty="0">
                <a:solidFill>
                  <a:srgbClr val="92D050"/>
                </a:solidFill>
              </a:rPr>
              <a:t>affinché i bambini non li rompessero.</a:t>
            </a:r>
            <a:r>
              <a:rPr lang="it-IT" altLang="cs-CZ" sz="2500" dirty="0">
                <a:solidFill>
                  <a:srgbClr val="92D050"/>
                </a:solidFill>
              </a:rPr>
              <a:t> </a:t>
            </a:r>
            <a:endParaRPr lang="cs-CZ" altLang="cs-CZ" sz="2500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dirty="0"/>
              <a:t>Po</a:t>
            </a:r>
            <a:r>
              <a:rPr lang="cs-CZ" altLang="cs-CZ" sz="2500" dirty="0"/>
              <a:t>zor na rozdíl:</a:t>
            </a:r>
            <a:endParaRPr lang="cs-CZ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Il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treno</a:t>
            </a:r>
            <a:r>
              <a:rPr lang="cs-CZ" altLang="cs-CZ" sz="2500" i="1" dirty="0"/>
              <a:t> è in </a:t>
            </a:r>
            <a:r>
              <a:rPr lang="cs-CZ" altLang="cs-CZ" sz="2500" i="1" dirty="0" err="1"/>
              <a:t>ritardo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perché</a:t>
            </a:r>
            <a:r>
              <a:rPr lang="cs-CZ" altLang="cs-CZ" sz="2500" i="1" dirty="0"/>
              <a:t> </a:t>
            </a:r>
            <a:r>
              <a:rPr lang="cs-CZ" altLang="cs-CZ" sz="2500" i="1" dirty="0">
                <a:solidFill>
                  <a:schemeClr val="tx2">
                    <a:lumMod val="90000"/>
                  </a:schemeClr>
                </a:solidFill>
              </a:rPr>
              <a:t>è </a:t>
            </a:r>
            <a:r>
              <a:rPr lang="cs-CZ" altLang="cs-CZ" sz="2500" i="1" dirty="0" err="1">
                <a:solidFill>
                  <a:schemeClr val="tx2">
                    <a:lumMod val="90000"/>
                  </a:schemeClr>
                </a:solidFill>
              </a:rPr>
              <a:t>nevicato</a:t>
            </a:r>
            <a:r>
              <a:rPr lang="cs-CZ" altLang="cs-CZ" sz="2500" i="1" dirty="0">
                <a:solidFill>
                  <a:schemeClr val="tx2">
                    <a:lumMod val="90000"/>
                  </a:schemeClr>
                </a:solidFill>
              </a:rPr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Ho </a:t>
            </a:r>
            <a:r>
              <a:rPr lang="cs-CZ" altLang="cs-CZ" sz="2500" i="1" dirty="0" err="1"/>
              <a:t>spedito</a:t>
            </a:r>
            <a:r>
              <a:rPr lang="cs-CZ" altLang="cs-CZ" sz="2500" i="1" dirty="0"/>
              <a:t> la </a:t>
            </a:r>
            <a:r>
              <a:rPr lang="cs-CZ" altLang="cs-CZ" sz="2500" i="1" dirty="0" err="1"/>
              <a:t>relazione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perché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tutti</a:t>
            </a:r>
            <a:r>
              <a:rPr lang="cs-CZ" altLang="cs-CZ" sz="2500" i="1" dirty="0">
                <a:solidFill>
                  <a:srgbClr val="92D050"/>
                </a:solidFill>
              </a:rPr>
              <a:t> la </a:t>
            </a:r>
            <a:r>
              <a:rPr lang="cs-CZ" altLang="cs-CZ" sz="2500" i="1" dirty="0" err="1">
                <a:solidFill>
                  <a:srgbClr val="92D050"/>
                </a:solidFill>
              </a:rPr>
              <a:t>possano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leggere</a:t>
            </a:r>
            <a:r>
              <a:rPr lang="cs-CZ" altLang="cs-CZ" sz="2500" i="1" dirty="0">
                <a:solidFill>
                  <a:srgbClr val="92D050"/>
                </a:solidFill>
              </a:rPr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300" dirty="0">
              <a:solidFill>
                <a:srgbClr val="FFB3B3"/>
              </a:solidFill>
            </a:endParaRPr>
          </a:p>
          <a:p>
            <a:pPr eaLnBrk="1" hangingPunct="1">
              <a:defRPr/>
            </a:pPr>
            <a:endParaRPr lang="cs-CZ" altLang="cs-CZ" sz="2400" i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3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1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6A3C5A8-920A-4229-9D90-5819A85A3A2D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cs-CZ" altLang="cs-CZ" sz="1400" smtClean="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189B26F1-64F1-4EB9-9797-3267F33F31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59113" y="620713"/>
            <a:ext cx="5856287" cy="6048375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b="1" dirty="0">
                <a:solidFill>
                  <a:srgbClr val="FF6666"/>
                </a:solidFill>
              </a:rPr>
              <a:t>9. PROPOSIZIONI AVVERSATIVE</a:t>
            </a:r>
            <a:r>
              <a:rPr lang="it-IT" altLang="cs-CZ" sz="2500" dirty="0">
                <a:solidFill>
                  <a:srgbClr val="FF6666"/>
                </a:solidFill>
              </a:rPr>
              <a:t> </a:t>
            </a:r>
            <a:r>
              <a:rPr lang="cs-CZ" altLang="cs-CZ" sz="2500" dirty="0"/>
              <a:t>(nepravé v. odporovací)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Obsah VV je v rozporu s obsahem VŘ, uvozeny </a:t>
            </a:r>
            <a:r>
              <a:rPr lang="cs-CZ" altLang="cs-CZ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mentre</a:t>
            </a:r>
            <a:r>
              <a:rPr lang="cs-CZ" altLang="cs-CZ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</a:t>
            </a:r>
            <a:r>
              <a:rPr lang="cs-CZ" altLang="cs-CZ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invece</a:t>
            </a:r>
            <a:r>
              <a:rPr lang="cs-CZ" altLang="cs-CZ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), </a:t>
            </a:r>
            <a:r>
              <a:rPr lang="cs-CZ" altLang="cs-CZ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quando</a:t>
            </a:r>
            <a:r>
              <a:rPr lang="cs-CZ" altLang="cs-CZ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(</a:t>
            </a:r>
            <a:r>
              <a:rPr lang="cs-CZ" altLang="cs-CZ" sz="25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invece</a:t>
            </a:r>
            <a:r>
              <a:rPr lang="cs-CZ" altLang="cs-CZ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)</a:t>
            </a:r>
            <a:r>
              <a:rPr lang="cs-CZ" altLang="cs-CZ" sz="2500" dirty="0"/>
              <a:t>; odpovídají souřadnému souvětí odporovacímu, ale mohou mít i implicitní formu věty.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A </a:t>
            </a:r>
            <a:r>
              <a:rPr lang="cs-CZ" altLang="cs-CZ" sz="2500" i="1" dirty="0" err="1"/>
              <a:t>Torino</a:t>
            </a:r>
            <a:r>
              <a:rPr lang="cs-CZ" altLang="cs-CZ" sz="2500" i="1" dirty="0"/>
              <a:t> </a:t>
            </a:r>
            <a:r>
              <a:rPr lang="it-IT" altLang="cs-CZ" sz="2500" i="1" dirty="0"/>
              <a:t>nevica, </a:t>
            </a:r>
            <a:r>
              <a:rPr lang="it-IT" altLang="cs-CZ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mentre in Liguria c’è il sole.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Invece di consultarci,</a:t>
            </a:r>
            <a:r>
              <a:rPr lang="it-IT" altLang="cs-CZ" sz="2500" i="1" dirty="0">
                <a:solidFill>
                  <a:srgbClr val="FFFF00"/>
                </a:solidFill>
              </a:rPr>
              <a:t> </a:t>
            </a:r>
            <a:r>
              <a:rPr lang="it-IT" altLang="cs-CZ" sz="2500" i="1" dirty="0"/>
              <a:t>ha fatto tutto di testa sua.</a:t>
            </a:r>
            <a:endParaRPr lang="cs-CZ" altLang="cs-CZ" sz="25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i="1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2400" b="1" dirty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4EC3E3-0E21-447A-A689-901DED98F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138" y="692150"/>
            <a:ext cx="5783262" cy="55562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92D050"/>
                </a:solidFill>
              </a:rPr>
              <a:t>10. PROPOSIZIONI AGGIUNTIVE</a:t>
            </a:r>
            <a:r>
              <a:rPr lang="cs-CZ" altLang="cs-CZ" sz="2500" dirty="0">
                <a:solidFill>
                  <a:srgbClr val="92D050"/>
                </a:solidFill>
              </a:rPr>
              <a:t> </a:t>
            </a:r>
            <a:r>
              <a:rPr lang="cs-CZ" altLang="cs-CZ" sz="2500" dirty="0"/>
              <a:t>(dodatkové)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>
                <a:solidFill>
                  <a:srgbClr val="92D050"/>
                </a:solidFill>
              </a:rPr>
              <a:t>Oltre</a:t>
            </a:r>
            <a:r>
              <a:rPr lang="cs-CZ" altLang="cs-CZ" sz="2500" i="1" dirty="0">
                <a:solidFill>
                  <a:srgbClr val="92D050"/>
                </a:solidFill>
              </a:rPr>
              <a:t> a </a:t>
            </a:r>
            <a:r>
              <a:rPr lang="cs-CZ" altLang="cs-CZ" sz="2500" i="1" dirty="0" err="1">
                <a:solidFill>
                  <a:srgbClr val="92D050"/>
                </a:solidFill>
              </a:rPr>
              <a:t>essere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simpatico</a:t>
            </a:r>
            <a:r>
              <a:rPr lang="cs-CZ" altLang="cs-CZ" sz="2500" i="1" dirty="0"/>
              <a:t>, </a:t>
            </a:r>
            <a:r>
              <a:rPr lang="cs-CZ" altLang="cs-CZ" sz="2500" i="1" dirty="0" err="1"/>
              <a:t>quel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tuo</a:t>
            </a:r>
            <a:r>
              <a:rPr lang="cs-CZ" altLang="cs-CZ" sz="2500" i="1" dirty="0"/>
              <a:t>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amico</a:t>
            </a:r>
            <a:r>
              <a:rPr lang="cs-CZ" altLang="cs-CZ" sz="2500" i="1" dirty="0"/>
              <a:t> è </a:t>
            </a:r>
            <a:r>
              <a:rPr lang="cs-CZ" altLang="cs-CZ" sz="2500" i="1" dirty="0" err="1"/>
              <a:t>anche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intelligente</a:t>
            </a:r>
            <a:r>
              <a:rPr lang="cs-CZ" altLang="cs-CZ" sz="2500" i="1" dirty="0"/>
              <a:t>.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it-IT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FF9E"/>
                </a:solidFill>
              </a:rPr>
              <a:t>11. </a:t>
            </a:r>
            <a:r>
              <a:rPr lang="cs-CZ" altLang="cs-CZ" sz="2500" b="1" dirty="0">
                <a:solidFill>
                  <a:schemeClr val="tx2">
                    <a:lumMod val="90000"/>
                  </a:schemeClr>
                </a:solidFill>
              </a:rPr>
              <a:t>INCIDENTALI /PARENTETICHE </a:t>
            </a:r>
            <a:r>
              <a:rPr lang="cs-CZ" altLang="cs-CZ" sz="2500" dirty="0"/>
              <a:t>(věty vsuvkové – někdy parataxe?)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Su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questa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autostr</a:t>
            </a:r>
            <a:r>
              <a:rPr lang="it-IT" altLang="cs-CZ" sz="2500" i="1" dirty="0"/>
              <a:t>a</a:t>
            </a:r>
            <a:r>
              <a:rPr lang="cs-CZ" altLang="cs-CZ" sz="2500" i="1" dirty="0"/>
              <a:t>da, </a:t>
            </a:r>
            <a:r>
              <a:rPr lang="cs-CZ" altLang="cs-CZ" sz="2500" i="1" dirty="0">
                <a:solidFill>
                  <a:schemeClr val="tx2"/>
                </a:solidFill>
              </a:rPr>
              <a:t>pare</a:t>
            </a:r>
            <a:r>
              <a:rPr lang="cs-CZ" altLang="cs-CZ" sz="2500" i="1" dirty="0"/>
              <a:t>, non </a:t>
            </a:r>
            <a:r>
              <a:rPr lang="it-IT" altLang="cs-CZ" sz="2500" i="1" dirty="0"/>
              <a:t>c’è molto traffico.</a:t>
            </a:r>
            <a:endParaRPr lang="it-IT" altLang="cs-CZ" sz="2500" dirty="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it-IT" altLang="cs-CZ" sz="2500" i="1" dirty="0">
                <a:solidFill>
                  <a:schemeClr val="tx2"/>
                </a:solidFill>
              </a:rPr>
              <a:t>È vero, </a:t>
            </a:r>
            <a:r>
              <a:rPr lang="it-IT" altLang="cs-CZ" sz="2500" i="1" dirty="0"/>
              <a:t>non ero preparato.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i="1" dirty="0">
                <a:solidFill>
                  <a:schemeClr val="tx2"/>
                </a:solidFill>
              </a:rPr>
              <a:t>Se non sbaglio, </a:t>
            </a:r>
            <a:r>
              <a:rPr lang="it-IT" altLang="cs-CZ" sz="2500" i="1" dirty="0"/>
              <a:t>sono venuti a chiederci un favore.</a:t>
            </a:r>
            <a:r>
              <a:rPr lang="it-IT" altLang="cs-CZ" sz="2500" dirty="0"/>
              <a:t> </a:t>
            </a:r>
            <a:endParaRPr lang="cs-CZ" altLang="cs-CZ" sz="2500" dirty="0"/>
          </a:p>
          <a:p>
            <a:pPr>
              <a:defRPr/>
            </a:pPr>
            <a:endParaRPr lang="cs-CZ" dirty="0"/>
          </a:p>
        </p:txBody>
      </p:sp>
      <p:sp>
        <p:nvSpPr>
          <p:cNvPr id="29699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B78EAF1-531C-4F3D-AAD5-72514DE410AE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D82328-60F8-4C4E-95FD-B8953B44A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888" y="476250"/>
            <a:ext cx="7656512" cy="604837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2300" b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Remember</a:t>
            </a:r>
            <a:r>
              <a:rPr lang="cs-CZ" sz="2300" b="1" dirty="0"/>
              <a:t> </a:t>
            </a:r>
            <a:r>
              <a:rPr lang="cs-CZ" sz="23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– dnešní hodina</a:t>
            </a:r>
            <a:r>
              <a:rPr lang="it-IT" sz="23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300" dirty="0"/>
              <a:t>- rozlišit V. účelové od příčinných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300" dirty="0"/>
              <a:t>- VV účinkové (</a:t>
            </a:r>
            <a:r>
              <a:rPr lang="cs-CZ" sz="2300" i="1" dirty="0" err="1"/>
              <a:t>consecutive</a:t>
            </a:r>
            <a:r>
              <a:rPr lang="cs-CZ" sz="2300" dirty="0"/>
              <a:t>) mají významově blízko k souvětí souřadnému důsledkovému (</a:t>
            </a:r>
            <a:r>
              <a:rPr lang="cs-CZ" sz="2300" i="1" dirty="0" err="1"/>
              <a:t>conclusive</a:t>
            </a:r>
            <a:r>
              <a:rPr lang="cs-CZ" sz="2300" dirty="0"/>
              <a:t>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300" dirty="0"/>
              <a:t>- nepravé věty odporovací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3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3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Obecně k vedlejším větám: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300" dirty="0"/>
              <a:t>- Umět rozpoznat VV (implicitní i explicitní)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300" i="1" dirty="0"/>
              <a:t>podmětné / předmětné / přívlastkové (vztažné) /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300" i="1" dirty="0"/>
              <a:t>časové / příčinné / účelové / podmínkové / přípustkové /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3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300" dirty="0"/>
              <a:t>- Vědět, že některé VV se blíží koordinačním souvětím: </a:t>
            </a:r>
            <a:r>
              <a:rPr lang="cs-CZ" sz="2300" i="1" dirty="0"/>
              <a:t>účinkové, nepravé odporovací </a:t>
            </a:r>
            <a:r>
              <a:rPr lang="cs-CZ" sz="2300" dirty="0"/>
              <a:t>atd.</a:t>
            </a:r>
          </a:p>
          <a:p>
            <a:pPr>
              <a:defRPr/>
            </a:pPr>
            <a:endParaRPr lang="it-IT" sz="2300" dirty="0"/>
          </a:p>
        </p:txBody>
      </p:sp>
      <p:sp>
        <p:nvSpPr>
          <p:cNvPr id="3174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85134A-E002-48AA-A81F-BEB6E6ABC13F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82E0E64-DDF0-4DC3-B313-464843EBBF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836613"/>
            <a:ext cx="5638800" cy="5259387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Implicitní:</a:t>
            </a:r>
            <a:r>
              <a:rPr lang="cs-CZ" altLang="cs-CZ" sz="2500" i="1" dirty="0"/>
              <a:t> </a:t>
            </a: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Lo</a:t>
            </a:r>
            <a:r>
              <a:rPr lang="cs-CZ" altLang="cs-CZ" sz="2500" i="1" dirty="0"/>
              <a:t> fa </a:t>
            </a:r>
            <a:r>
              <a:rPr lang="cs-CZ" altLang="cs-CZ" sz="2500" i="1" dirty="0">
                <a:solidFill>
                  <a:srgbClr val="FFB3B3"/>
                </a:solidFill>
              </a:rPr>
              <a:t>per </a:t>
            </a:r>
            <a:r>
              <a:rPr lang="cs-CZ" altLang="cs-CZ" sz="2500" i="1" dirty="0" err="1">
                <a:solidFill>
                  <a:srgbClr val="FFB3B3"/>
                </a:solidFill>
              </a:rPr>
              <a:t>farti</a:t>
            </a:r>
            <a:r>
              <a:rPr lang="cs-CZ" altLang="cs-CZ" sz="2500" i="1" dirty="0">
                <a:solidFill>
                  <a:srgbClr val="FFB3B3"/>
                </a:solidFill>
              </a:rPr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piacere</a:t>
            </a:r>
            <a:r>
              <a:rPr lang="cs-CZ" altLang="cs-CZ" sz="2500" i="1" dirty="0"/>
              <a:t>.</a:t>
            </a: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Furono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imprigionati</a:t>
            </a:r>
            <a:r>
              <a:rPr lang="cs-CZ" altLang="cs-CZ" sz="2500" i="1" dirty="0"/>
              <a:t> </a:t>
            </a:r>
            <a:r>
              <a:rPr lang="cs-CZ" altLang="cs-CZ" sz="2500" i="1" dirty="0">
                <a:solidFill>
                  <a:srgbClr val="FFB3B3"/>
                </a:solidFill>
              </a:rPr>
              <a:t>onde </a:t>
            </a:r>
            <a:r>
              <a:rPr lang="cs-CZ" altLang="cs-CZ" sz="2500" i="1" dirty="0" err="1">
                <a:solidFill>
                  <a:srgbClr val="FFB3B3"/>
                </a:solidFill>
              </a:rPr>
              <a:t>evitare</a:t>
            </a:r>
            <a:r>
              <a:rPr lang="cs-CZ" altLang="cs-CZ" sz="2500" i="1" dirty="0">
                <a:solidFill>
                  <a:srgbClr val="FFB3B3"/>
                </a:solidFill>
              </a:rPr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nuovi</a:t>
            </a:r>
            <a:r>
              <a:rPr lang="cs-CZ" altLang="cs-CZ" sz="2500" i="1" dirty="0">
                <a:solidFill>
                  <a:srgbClr val="FFB3B3"/>
                </a:solidFill>
              </a:rPr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disordini</a:t>
            </a:r>
            <a:r>
              <a:rPr lang="cs-CZ" altLang="cs-CZ" sz="2500" i="1" dirty="0"/>
              <a:t>.</a:t>
            </a:r>
          </a:p>
          <a:p>
            <a:pPr marL="0" indent="0" eaLnBrk="1" hangingPunct="1">
              <a:spcBef>
                <a:spcPts val="1200"/>
              </a:spcBef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Il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Consiglio</a:t>
            </a:r>
            <a:r>
              <a:rPr lang="cs-CZ" altLang="cs-CZ" sz="2500" i="1" dirty="0"/>
              <a:t> dei </a:t>
            </a:r>
            <a:r>
              <a:rPr lang="cs-CZ" altLang="cs-CZ" sz="2500" i="1" dirty="0" err="1"/>
              <a:t>ministri</a:t>
            </a:r>
            <a:r>
              <a:rPr lang="cs-CZ" altLang="cs-CZ" sz="2500" i="1" dirty="0"/>
              <a:t> ha </a:t>
            </a:r>
            <a:r>
              <a:rPr lang="cs-CZ" altLang="cs-CZ" sz="2500" i="1" dirty="0" err="1"/>
              <a:t>approvato</a:t>
            </a:r>
            <a:r>
              <a:rPr lang="cs-CZ" altLang="cs-CZ" sz="2500" i="1" dirty="0"/>
              <a:t>   </a:t>
            </a:r>
            <a:r>
              <a:rPr lang="cs-CZ" altLang="cs-CZ" sz="2500" i="1" dirty="0" err="1"/>
              <a:t>il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pacchetto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allo</a:t>
            </a:r>
            <a:r>
              <a:rPr lang="cs-CZ" altLang="cs-CZ" sz="2500" i="1" dirty="0">
                <a:solidFill>
                  <a:srgbClr val="FFB3B3"/>
                </a:solidFill>
              </a:rPr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scopo</a:t>
            </a:r>
            <a:r>
              <a:rPr lang="cs-CZ" altLang="cs-CZ" sz="2500" i="1" dirty="0">
                <a:solidFill>
                  <a:srgbClr val="FFB3B3"/>
                </a:solidFill>
              </a:rPr>
              <a:t> di </a:t>
            </a:r>
            <a:r>
              <a:rPr lang="cs-CZ" altLang="cs-CZ" sz="2500" i="1" dirty="0" err="1">
                <a:solidFill>
                  <a:srgbClr val="FFB3B3"/>
                </a:solidFill>
              </a:rPr>
              <a:t>evitare</a:t>
            </a:r>
            <a:r>
              <a:rPr lang="cs-CZ" altLang="cs-CZ" sz="2500" i="1" dirty="0">
                <a:solidFill>
                  <a:srgbClr val="FFB3B3"/>
                </a:solidFill>
              </a:rPr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le</a:t>
            </a:r>
            <a:r>
              <a:rPr lang="cs-CZ" altLang="cs-CZ" sz="2500" i="1" dirty="0">
                <a:solidFill>
                  <a:srgbClr val="FFB3B3"/>
                </a:solidFill>
              </a:rPr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elezioni</a:t>
            </a:r>
            <a:r>
              <a:rPr lang="cs-CZ" altLang="cs-CZ" sz="2500" i="1" dirty="0">
                <a:solidFill>
                  <a:srgbClr val="FFB3B3"/>
                </a:solidFill>
              </a:rPr>
              <a:t> </a:t>
            </a:r>
            <a:r>
              <a:rPr lang="cs-CZ" altLang="cs-CZ" sz="2500" i="1" dirty="0" err="1">
                <a:solidFill>
                  <a:srgbClr val="FFB3B3"/>
                </a:solidFill>
              </a:rPr>
              <a:t>anticipate</a:t>
            </a:r>
            <a:r>
              <a:rPr lang="cs-CZ" altLang="cs-CZ" sz="2500" i="1" dirty="0">
                <a:solidFill>
                  <a:srgbClr val="FFB3B3"/>
                </a:solidFill>
              </a:rPr>
              <a:t>.</a:t>
            </a:r>
            <a:endParaRPr lang="cs-CZ" altLang="cs-CZ" sz="2500" dirty="0">
              <a:solidFill>
                <a:srgbClr val="FFB3B3"/>
              </a:solidFill>
            </a:endParaRPr>
          </a:p>
          <a:p>
            <a:pPr>
              <a:defRPr/>
            </a:pPr>
            <a:endParaRPr lang="cs-CZ" dirty="0"/>
          </a:p>
        </p:txBody>
      </p:sp>
      <p:sp>
        <p:nvSpPr>
          <p:cNvPr id="6147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3D16003-D45F-4AEF-93AD-3C2A8EFD53D5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0384B49-849E-4E22-ADC1-6A9134518A73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cs-CZ" altLang="cs-CZ" sz="1400" smtClean="0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5E06238-E673-47CF-A9D8-5AEDA7BE20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850" y="404813"/>
            <a:ext cx="8591550" cy="6192837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Jak vytvořit implicitní větu při nestejných podmětech?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>
              <a:solidFill>
                <a:srgbClr val="FFFF0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</a:t>
            </a:r>
            <a:r>
              <a:rPr lang="cs-CZ" altLang="cs-CZ" sz="2500" i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Io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) </a:t>
            </a:r>
            <a:r>
              <a:rPr lang="cs-CZ" altLang="cs-CZ" sz="2500" i="1" dirty="0"/>
              <a:t>Te </a:t>
            </a:r>
            <a:r>
              <a:rPr lang="cs-CZ" altLang="cs-CZ" sz="2500" i="1" dirty="0" err="1"/>
              <a:t>lo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scrivo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chemeClr val="tx2"/>
                </a:solidFill>
              </a:rPr>
              <a:t>perché</a:t>
            </a:r>
            <a:r>
              <a:rPr lang="cs-CZ" altLang="cs-CZ" sz="2500" i="1" dirty="0"/>
              <a:t> </a:t>
            </a:r>
            <a:r>
              <a:rPr lang="cs-CZ" alt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tu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chemeClr val="tx2"/>
                </a:solidFill>
              </a:rPr>
              <a:t>lo</a:t>
            </a:r>
            <a:r>
              <a:rPr lang="cs-CZ" altLang="cs-CZ" sz="2500" i="1" dirty="0">
                <a:solidFill>
                  <a:schemeClr val="tx2"/>
                </a:solidFill>
              </a:rPr>
              <a:t> </a:t>
            </a:r>
            <a:r>
              <a:rPr lang="cs-CZ" altLang="cs-CZ" sz="2500" i="1" dirty="0" err="1">
                <a:solidFill>
                  <a:schemeClr val="tx2"/>
                </a:solidFill>
              </a:rPr>
              <a:t>sappia</a:t>
            </a:r>
            <a:r>
              <a:rPr lang="cs-CZ" altLang="cs-CZ" sz="2500" i="1" dirty="0">
                <a:solidFill>
                  <a:schemeClr val="tx2"/>
                </a:solidFill>
              </a:rPr>
              <a:t> </a:t>
            </a:r>
            <a:r>
              <a:rPr lang="cs-CZ" altLang="cs-CZ" sz="2500" i="1" dirty="0" err="1">
                <a:solidFill>
                  <a:schemeClr val="tx2"/>
                </a:solidFill>
              </a:rPr>
              <a:t>il</a:t>
            </a:r>
            <a:r>
              <a:rPr lang="cs-CZ" altLang="cs-CZ" sz="2500" i="1" dirty="0">
                <a:solidFill>
                  <a:schemeClr val="tx2"/>
                </a:solidFill>
              </a:rPr>
              <a:t> </a:t>
            </a:r>
            <a:r>
              <a:rPr lang="cs-CZ" altLang="cs-CZ" sz="2500" i="1" dirty="0" err="1">
                <a:solidFill>
                  <a:schemeClr val="tx2"/>
                </a:solidFill>
              </a:rPr>
              <a:t>più</a:t>
            </a:r>
            <a:r>
              <a:rPr lang="cs-CZ" altLang="cs-CZ" sz="2500" i="1" dirty="0">
                <a:solidFill>
                  <a:schemeClr val="tx2"/>
                </a:solidFill>
              </a:rPr>
              <a:t> presto </a:t>
            </a:r>
            <a:r>
              <a:rPr lang="cs-CZ" altLang="cs-CZ" sz="2500" i="1" dirty="0" err="1">
                <a:solidFill>
                  <a:schemeClr val="tx2"/>
                </a:solidFill>
              </a:rPr>
              <a:t>possibile</a:t>
            </a:r>
            <a:r>
              <a:rPr lang="cs-CZ" altLang="cs-CZ" sz="2500" i="1" dirty="0"/>
              <a:t>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→ Te </a:t>
            </a:r>
            <a:r>
              <a:rPr lang="cs-CZ" altLang="cs-CZ" sz="2500" i="1" dirty="0" err="1"/>
              <a:t>lo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scrivo</a:t>
            </a:r>
            <a:r>
              <a:rPr lang="cs-CZ" altLang="cs-CZ" sz="2500" i="1" dirty="0"/>
              <a:t> </a:t>
            </a:r>
            <a:r>
              <a:rPr lang="cs-CZ" altLang="cs-CZ" sz="2500" i="1" dirty="0">
                <a:solidFill>
                  <a:srgbClr val="FFFF00"/>
                </a:solidFill>
              </a:rPr>
              <a:t>per </a:t>
            </a:r>
            <a:r>
              <a:rPr lang="cs-CZ" altLang="cs-CZ" sz="2500" i="1" dirty="0" err="1">
                <a:solidFill>
                  <a:srgbClr val="FFFF00"/>
                </a:solidFill>
              </a:rPr>
              <a:t>fartelo</a:t>
            </a:r>
            <a:r>
              <a:rPr lang="cs-CZ" altLang="cs-CZ" sz="2500" i="1" dirty="0">
                <a:solidFill>
                  <a:srgbClr val="FFFF00"/>
                </a:solidFill>
              </a:rPr>
              <a:t> </a:t>
            </a:r>
            <a:r>
              <a:rPr lang="cs-CZ" altLang="cs-CZ" sz="2500" i="1" dirty="0" err="1">
                <a:solidFill>
                  <a:srgbClr val="FFFF00"/>
                </a:solidFill>
              </a:rPr>
              <a:t>sapere</a:t>
            </a:r>
            <a:r>
              <a:rPr lang="cs-CZ" altLang="cs-CZ" sz="2500" i="1" dirty="0">
                <a:solidFill>
                  <a:srgbClr val="FFFF00"/>
                </a:solidFill>
              </a:rPr>
              <a:t> </a:t>
            </a:r>
            <a:r>
              <a:rPr lang="cs-CZ" altLang="cs-CZ" sz="2500" i="1" dirty="0" err="1"/>
              <a:t>il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più</a:t>
            </a:r>
            <a:r>
              <a:rPr lang="cs-CZ" altLang="cs-CZ" sz="2500" i="1" dirty="0"/>
              <a:t> presto </a:t>
            </a:r>
            <a:r>
              <a:rPr lang="cs-CZ" altLang="cs-CZ" sz="2500" i="1" dirty="0" err="1"/>
              <a:t>possibile</a:t>
            </a:r>
            <a:r>
              <a:rPr lang="cs-CZ" altLang="cs-CZ" sz="2500" i="1" dirty="0"/>
              <a:t>.</a:t>
            </a: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GGIC:</a:t>
            </a:r>
            <a:r>
              <a:rPr lang="cs-CZ" altLang="cs-CZ" sz="2500" dirty="0"/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</a:t>
            </a:r>
            <a:r>
              <a:rPr lang="cs-CZ" altLang="cs-CZ" sz="25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finali</a:t>
            </a: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5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circostanziali</a:t>
            </a:r>
            <a:endParaRPr lang="cs-CZ" altLang="cs-CZ" sz="2500" i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/>
              <a:t>L’ho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lasciato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sulla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scrivania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perché</a:t>
            </a:r>
            <a:r>
              <a:rPr lang="cs-CZ" altLang="cs-CZ" sz="2500" i="1" dirty="0">
                <a:solidFill>
                  <a:srgbClr val="92D050"/>
                </a:solidFill>
              </a:rPr>
              <a:t> tu </a:t>
            </a:r>
            <a:r>
              <a:rPr lang="cs-CZ" altLang="cs-CZ" sz="2500" i="1" dirty="0" err="1">
                <a:solidFill>
                  <a:srgbClr val="92D050"/>
                </a:solidFill>
              </a:rPr>
              <a:t>ci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dia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un’occhiata</a:t>
            </a:r>
            <a:r>
              <a:rPr lang="cs-CZ" altLang="cs-CZ" sz="2500" i="1" dirty="0"/>
              <a:t>.</a:t>
            </a: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</a:t>
            </a:r>
            <a:r>
              <a:rPr lang="cs-CZ" altLang="cs-CZ" sz="25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finali</a:t>
            </a: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altLang="cs-CZ" sz="25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avverbiali</a:t>
            </a: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di </a:t>
            </a:r>
            <a:r>
              <a:rPr lang="cs-CZ" altLang="cs-CZ" sz="2500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frase</a:t>
            </a:r>
            <a:r>
              <a:rPr lang="cs-CZ" alt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</a:t>
            </a:r>
            <a:endParaRPr lang="cs-CZ" altLang="cs-CZ" sz="2500" i="1" u="sng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>
                <a:solidFill>
                  <a:srgbClr val="92D050"/>
                </a:solidFill>
              </a:rPr>
              <a:t>Per </a:t>
            </a:r>
            <a:r>
              <a:rPr lang="cs-CZ" altLang="cs-CZ" sz="2500" i="1" dirty="0" err="1">
                <a:solidFill>
                  <a:srgbClr val="92D050"/>
                </a:solidFill>
              </a:rPr>
              <a:t>essere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sincera</a:t>
            </a:r>
            <a:r>
              <a:rPr lang="cs-CZ" altLang="cs-CZ" sz="2500" i="1" dirty="0">
                <a:solidFill>
                  <a:srgbClr val="92D050"/>
                </a:solidFill>
              </a:rPr>
              <a:t>, </a:t>
            </a:r>
            <a:r>
              <a:rPr lang="cs-CZ" altLang="cs-CZ" sz="2500" i="1" dirty="0" err="1"/>
              <a:t>quella</a:t>
            </a:r>
            <a:r>
              <a:rPr lang="cs-CZ" altLang="cs-CZ" sz="2500" i="1" dirty="0"/>
              <a:t> persona non mi </a:t>
            </a:r>
            <a:r>
              <a:rPr lang="cs-CZ" altLang="cs-CZ" sz="2500" i="1" dirty="0" err="1"/>
              <a:t>piace</a:t>
            </a:r>
            <a:r>
              <a:rPr lang="cs-CZ" altLang="cs-CZ" sz="2500" i="1" dirty="0"/>
              <a:t>.</a:t>
            </a:r>
            <a:endParaRPr lang="cs-CZ" altLang="cs-CZ" sz="2500" i="1" u="sng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 err="1">
                <a:solidFill>
                  <a:srgbClr val="92D050"/>
                </a:solidFill>
              </a:rPr>
              <a:t>Perché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sia</a:t>
            </a:r>
            <a:r>
              <a:rPr lang="cs-CZ" altLang="cs-CZ" sz="2500" i="1" dirty="0">
                <a:solidFill>
                  <a:srgbClr val="92D050"/>
                </a:solidFill>
              </a:rPr>
              <a:t> subito </a:t>
            </a:r>
            <a:r>
              <a:rPr lang="cs-CZ" altLang="cs-CZ" sz="2500" i="1" dirty="0" err="1">
                <a:solidFill>
                  <a:srgbClr val="92D050"/>
                </a:solidFill>
              </a:rPr>
              <a:t>chiaro</a:t>
            </a:r>
            <a:r>
              <a:rPr lang="cs-CZ" altLang="cs-CZ" sz="2500" i="1" dirty="0">
                <a:solidFill>
                  <a:srgbClr val="92D050"/>
                </a:solidFill>
              </a:rPr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come</a:t>
            </a:r>
            <a:r>
              <a:rPr lang="cs-CZ" altLang="cs-CZ" sz="2500" i="1" dirty="0">
                <a:solidFill>
                  <a:srgbClr val="92D050"/>
                </a:solidFill>
              </a:rPr>
              <a:t> la </a:t>
            </a:r>
            <a:r>
              <a:rPr lang="cs-CZ" altLang="cs-CZ" sz="2500" i="1" dirty="0" err="1">
                <a:solidFill>
                  <a:srgbClr val="92D050"/>
                </a:solidFill>
              </a:rPr>
              <a:t>penso</a:t>
            </a:r>
            <a:r>
              <a:rPr lang="cs-CZ" altLang="cs-CZ" sz="2500" i="1" dirty="0">
                <a:solidFill>
                  <a:srgbClr val="92D050"/>
                </a:solidFill>
              </a:rPr>
              <a:t>, </a:t>
            </a:r>
            <a:r>
              <a:rPr lang="cs-CZ" altLang="cs-CZ" sz="2500" i="1" dirty="0"/>
              <a:t>qui non si </a:t>
            </a:r>
            <a:r>
              <a:rPr lang="cs-CZ" altLang="cs-CZ" sz="2500" i="1" dirty="0" err="1"/>
              <a:t>fuma</a:t>
            </a:r>
            <a:r>
              <a:rPr lang="cs-CZ" altLang="cs-CZ" sz="2500" i="1" dirty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(mají charakter komentáře, tj. vět vsuvkových)</a:t>
            </a:r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92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24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142D4E5-8A31-4B05-BF57-CA924243DBBC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cs-CZ" altLang="cs-CZ" sz="140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81075"/>
            <a:ext cx="8208963" cy="58769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500" b="1" smtClean="0">
                <a:solidFill>
                  <a:srgbClr val="FFFF00"/>
                </a:solidFill>
              </a:rPr>
              <a:t>2. PROPOSIZIONI CONSECUTIVE</a:t>
            </a:r>
            <a:r>
              <a:rPr lang="cs-CZ" altLang="cs-CZ" sz="2500" smtClean="0">
                <a:solidFill>
                  <a:srgbClr val="FFFF00"/>
                </a:solidFill>
              </a:rPr>
              <a:t> </a:t>
            </a:r>
            <a:r>
              <a:rPr lang="cs-CZ" altLang="cs-CZ" sz="2500" smtClean="0"/>
              <a:t>(VV účinkové)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500" smtClean="0"/>
              <a:t>Vyjadřují následek nebo výsledek děje řídící věty (ta je příčinou).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500" smtClean="0"/>
              <a:t>Uvozeny pomocí </a:t>
            </a:r>
            <a:r>
              <a:rPr lang="cs-CZ" altLang="cs-CZ" sz="2500" i="1" smtClean="0">
                <a:solidFill>
                  <a:srgbClr val="FFFF9E"/>
                </a:solidFill>
              </a:rPr>
              <a:t>che</a:t>
            </a:r>
            <a:r>
              <a:rPr lang="cs-CZ" altLang="cs-CZ" sz="2500" i="1" smtClean="0"/>
              <a:t>, </a:t>
            </a:r>
            <a:r>
              <a:rPr lang="cs-CZ" altLang="cs-CZ" sz="2500" smtClean="0"/>
              <a:t>často v korelaci s adverbii </a:t>
            </a:r>
            <a:r>
              <a:rPr lang="cs-CZ" altLang="cs-CZ" sz="2500" i="1" smtClean="0">
                <a:solidFill>
                  <a:srgbClr val="92D050"/>
                </a:solidFill>
              </a:rPr>
              <a:t>tanto, cos</a:t>
            </a:r>
            <a:r>
              <a:rPr lang="it-IT" altLang="cs-CZ" sz="2500" i="1" smtClean="0">
                <a:solidFill>
                  <a:srgbClr val="92D050"/>
                </a:solidFill>
              </a:rPr>
              <a:t>ì</a:t>
            </a:r>
            <a:r>
              <a:rPr lang="it-IT" altLang="cs-CZ" sz="2500" i="1" smtClean="0">
                <a:solidFill>
                  <a:srgbClr val="FFFF9E"/>
                </a:solidFill>
              </a:rPr>
              <a:t>…</a:t>
            </a:r>
            <a:endParaRPr lang="cs-CZ" altLang="cs-CZ" sz="2500" i="1" smtClean="0">
              <a:solidFill>
                <a:srgbClr val="FFFF9E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it-IT" altLang="cs-CZ" sz="2500" i="1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500" i="1" smtClean="0"/>
              <a:t>Sono </a:t>
            </a:r>
            <a:r>
              <a:rPr lang="cs-CZ" altLang="cs-CZ" sz="2500" i="1" smtClean="0">
                <a:solidFill>
                  <a:srgbClr val="92D050"/>
                </a:solidFill>
              </a:rPr>
              <a:t>così</a:t>
            </a:r>
            <a:r>
              <a:rPr lang="cs-CZ" altLang="cs-CZ" sz="2500" i="1" smtClean="0"/>
              <a:t> stanca </a:t>
            </a:r>
            <a:r>
              <a:rPr lang="cs-CZ" altLang="cs-CZ" sz="2500" i="1" smtClean="0">
                <a:solidFill>
                  <a:srgbClr val="FFFF9E"/>
                </a:solidFill>
              </a:rPr>
              <a:t>che vado a dormire</a:t>
            </a:r>
            <a:r>
              <a:rPr lang="cs-CZ" altLang="cs-CZ" sz="2500" i="1" smtClean="0"/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500" i="1" smtClean="0"/>
              <a:t>Il successo fu </a:t>
            </a:r>
            <a:r>
              <a:rPr lang="cs-CZ" altLang="cs-CZ" sz="2500" i="1" smtClean="0">
                <a:solidFill>
                  <a:srgbClr val="92D050"/>
                </a:solidFill>
              </a:rPr>
              <a:t>tale</a:t>
            </a:r>
            <a:r>
              <a:rPr lang="cs-CZ" altLang="cs-CZ" sz="2500" i="1" smtClean="0">
                <a:solidFill>
                  <a:srgbClr val="FFFF9E"/>
                </a:solidFill>
              </a:rPr>
              <a:t> che superò tutte le previsioni</a:t>
            </a:r>
            <a:r>
              <a:rPr lang="cs-CZ" altLang="cs-CZ" sz="2500" i="1" smtClean="0"/>
              <a:t>.</a:t>
            </a:r>
            <a:endParaRPr lang="cs-CZ" altLang="cs-CZ" sz="2500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500" i="1" smtClean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500" i="1" smtClean="0"/>
              <a:t>Maria non </a:t>
            </a:r>
            <a:r>
              <a:rPr lang="it-IT" altLang="cs-CZ" sz="2500" i="1" smtClean="0"/>
              <a:t>è </a:t>
            </a:r>
            <a:r>
              <a:rPr lang="it-IT" altLang="cs-CZ" sz="2500" i="1" smtClean="0">
                <a:solidFill>
                  <a:srgbClr val="92D050"/>
                </a:solidFill>
              </a:rPr>
              <a:t>tanto</a:t>
            </a:r>
            <a:r>
              <a:rPr lang="it-IT" altLang="cs-CZ" sz="2500" i="1" smtClean="0"/>
              <a:t> bella </a:t>
            </a:r>
            <a:r>
              <a:rPr lang="it-IT" altLang="cs-CZ" sz="2500" i="1" smtClean="0">
                <a:solidFill>
                  <a:srgbClr val="FFFF9E"/>
                </a:solidFill>
              </a:rPr>
              <a:t>che tutti si voltino a guardarla.</a:t>
            </a:r>
            <a:endParaRPr lang="cs-CZ" altLang="cs-CZ" sz="2500" smtClean="0">
              <a:solidFill>
                <a:srgbClr val="FFFF9E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cs-CZ" altLang="cs-CZ" sz="2500" smtClean="0">
              <a:solidFill>
                <a:srgbClr val="FFFF9E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cs-CZ" altLang="cs-CZ" sz="2500" i="1" smtClean="0"/>
              <a:t> </a:t>
            </a:r>
            <a:endParaRPr lang="cs-CZ" altLang="cs-CZ" sz="25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00EF2A-381D-454C-8B73-3F7C963EAB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2138" y="620713"/>
            <a:ext cx="5783262" cy="583247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Implicitní: infinitiv + </a:t>
            </a:r>
            <a:r>
              <a:rPr lang="cs-CZ" altLang="cs-CZ" sz="2500" dirty="0">
                <a:solidFill>
                  <a:srgbClr val="FFB3B3"/>
                </a:solidFill>
              </a:rPr>
              <a:t>DA</a:t>
            </a:r>
            <a:r>
              <a:rPr lang="cs-CZ" altLang="cs-CZ" sz="2500" dirty="0"/>
              <a:t>:</a:t>
            </a:r>
            <a:r>
              <a:rPr lang="cs-CZ" altLang="cs-CZ" sz="2500" i="1" dirty="0"/>
              <a:t>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È </a:t>
            </a:r>
            <a:r>
              <a:rPr lang="cs-CZ" altLang="cs-CZ" sz="2500" i="1" dirty="0" err="1">
                <a:solidFill>
                  <a:srgbClr val="92D050"/>
                </a:solidFill>
              </a:rPr>
              <a:t>così</a:t>
            </a:r>
            <a:r>
              <a:rPr lang="cs-CZ" altLang="cs-CZ" sz="2500" i="1" dirty="0"/>
              <a:t> bravo </a:t>
            </a:r>
            <a:r>
              <a:rPr lang="cs-CZ" altLang="cs-CZ" sz="2500" i="1" dirty="0">
                <a:solidFill>
                  <a:srgbClr val="FFFF9E"/>
                </a:solidFill>
              </a:rPr>
              <a:t>da </a:t>
            </a:r>
            <a:r>
              <a:rPr lang="cs-CZ" altLang="cs-CZ" sz="2500" i="1" dirty="0" err="1">
                <a:solidFill>
                  <a:srgbClr val="FFFF9E"/>
                </a:solidFill>
              </a:rPr>
              <a:t>stupire</a:t>
            </a:r>
            <a:r>
              <a:rPr lang="cs-CZ" altLang="cs-CZ" sz="2500" i="1" dirty="0">
                <a:solidFill>
                  <a:srgbClr val="FFFF9E"/>
                </a:solidFill>
              </a:rPr>
              <a:t> </a:t>
            </a:r>
            <a:r>
              <a:rPr lang="cs-CZ" altLang="cs-CZ" sz="2500" i="1" dirty="0" err="1">
                <a:solidFill>
                  <a:srgbClr val="FFFF9E"/>
                </a:solidFill>
              </a:rPr>
              <a:t>tutti</a:t>
            </a:r>
            <a:r>
              <a:rPr lang="cs-CZ" altLang="cs-CZ" sz="2500" i="1" dirty="0">
                <a:solidFill>
                  <a:srgbClr val="FFFF9E"/>
                </a:solidFill>
              </a:rPr>
              <a:t>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 </a:t>
            </a: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>
                <a:solidFill>
                  <a:srgbClr val="FFB3B3"/>
                </a:solidFill>
              </a:rPr>
              <a:t>PER:</a:t>
            </a:r>
            <a:r>
              <a:rPr lang="cs-CZ" altLang="cs-CZ" sz="2500" i="1" dirty="0"/>
              <a:t>  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È </a:t>
            </a:r>
            <a:r>
              <a:rPr lang="cs-CZ" altLang="cs-CZ" sz="2500" i="1" dirty="0" err="1">
                <a:solidFill>
                  <a:srgbClr val="92D050"/>
                </a:solidFill>
              </a:rPr>
              <a:t>troppo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stanco</a:t>
            </a:r>
            <a:r>
              <a:rPr lang="cs-CZ" altLang="cs-CZ" sz="2500" i="1" dirty="0"/>
              <a:t> </a:t>
            </a:r>
            <a:r>
              <a:rPr lang="cs-CZ" altLang="cs-CZ" sz="2500" i="1" dirty="0">
                <a:solidFill>
                  <a:srgbClr val="FFFF9E"/>
                </a:solidFill>
              </a:rPr>
              <a:t>per </a:t>
            </a:r>
            <a:r>
              <a:rPr lang="cs-CZ" altLang="cs-CZ" sz="2500" i="1" dirty="0" err="1">
                <a:solidFill>
                  <a:srgbClr val="FFFF9E"/>
                </a:solidFill>
              </a:rPr>
              <a:t>poter</a:t>
            </a:r>
            <a:r>
              <a:rPr lang="cs-CZ" altLang="cs-CZ" sz="2500" i="1" dirty="0">
                <a:solidFill>
                  <a:srgbClr val="FFFF9E"/>
                </a:solidFill>
              </a:rPr>
              <a:t> </a:t>
            </a:r>
            <a:r>
              <a:rPr lang="cs-CZ" altLang="cs-CZ" sz="2500" i="1" dirty="0" err="1">
                <a:solidFill>
                  <a:srgbClr val="FFFF9E"/>
                </a:solidFill>
              </a:rPr>
              <a:t>continuare</a:t>
            </a:r>
            <a:r>
              <a:rPr lang="cs-CZ" altLang="cs-CZ" sz="2500" i="1" dirty="0">
                <a:solidFill>
                  <a:srgbClr val="FFFF9E"/>
                </a:solidFill>
              </a:rPr>
              <a:t> </a:t>
            </a:r>
            <a:r>
              <a:rPr lang="cs-CZ" altLang="cs-CZ" sz="2500" i="1" dirty="0" err="1">
                <a:solidFill>
                  <a:srgbClr val="FFFF9E"/>
                </a:solidFill>
              </a:rPr>
              <a:t>il</a:t>
            </a:r>
            <a:r>
              <a:rPr lang="cs-CZ" altLang="cs-CZ" sz="2500" i="1" dirty="0">
                <a:solidFill>
                  <a:srgbClr val="FFFF9E"/>
                </a:solidFill>
              </a:rPr>
              <a:t> </a:t>
            </a:r>
            <a:r>
              <a:rPr lang="cs-CZ" altLang="cs-CZ" sz="2500" i="1" dirty="0" err="1">
                <a:solidFill>
                  <a:srgbClr val="FFFF9E"/>
                </a:solidFill>
              </a:rPr>
              <a:t>viaggio</a:t>
            </a:r>
            <a:r>
              <a:rPr lang="cs-CZ" altLang="cs-CZ" sz="2500" i="1" dirty="0">
                <a:solidFill>
                  <a:srgbClr val="FFFF9E"/>
                </a:solidFill>
              </a:rPr>
              <a:t>.</a:t>
            </a:r>
            <a:endParaRPr lang="cs-CZ" altLang="cs-CZ" sz="2500" dirty="0">
              <a:solidFill>
                <a:srgbClr val="FFFF9E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È </a:t>
            </a:r>
            <a:r>
              <a:rPr lang="cs-CZ" altLang="cs-CZ" sz="2500" i="1" dirty="0" err="1"/>
              <a:t>stato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rgbClr val="92D050"/>
                </a:solidFill>
              </a:rPr>
              <a:t>troppo</a:t>
            </a:r>
            <a:r>
              <a:rPr lang="cs-CZ" altLang="cs-CZ" sz="2500" i="1" dirty="0"/>
              <a:t> </a:t>
            </a:r>
            <a:r>
              <a:rPr lang="cs-CZ" altLang="cs-CZ" sz="2500" i="1" dirty="0" err="1"/>
              <a:t>maltrattato</a:t>
            </a:r>
            <a:r>
              <a:rPr lang="cs-CZ" altLang="cs-CZ" sz="2500" i="1" dirty="0"/>
              <a:t> </a:t>
            </a:r>
            <a:r>
              <a:rPr lang="cs-CZ" altLang="cs-CZ" sz="2500" i="1" dirty="0" err="1">
                <a:solidFill>
                  <a:srgbClr val="FFFF9E"/>
                </a:solidFill>
              </a:rPr>
              <a:t>perché</a:t>
            </a:r>
            <a:r>
              <a:rPr lang="cs-CZ" altLang="cs-CZ" sz="2500" i="1" dirty="0">
                <a:solidFill>
                  <a:srgbClr val="FFFF9E"/>
                </a:solidFill>
              </a:rPr>
              <a:t> </a:t>
            </a:r>
            <a:r>
              <a:rPr lang="cs-CZ" altLang="cs-CZ" sz="2500" i="1" dirty="0" err="1">
                <a:solidFill>
                  <a:srgbClr val="FFFF9E"/>
                </a:solidFill>
              </a:rPr>
              <a:t>possa</a:t>
            </a:r>
            <a:r>
              <a:rPr lang="cs-CZ" altLang="cs-CZ" sz="2500" i="1" dirty="0">
                <a:solidFill>
                  <a:srgbClr val="FFFF9E"/>
                </a:solidFill>
              </a:rPr>
              <a:t> </a:t>
            </a:r>
            <a:r>
              <a:rPr lang="cs-CZ" altLang="cs-CZ" sz="2500" i="1" dirty="0" err="1">
                <a:solidFill>
                  <a:srgbClr val="FFFF9E"/>
                </a:solidFill>
              </a:rPr>
              <a:t>dimenticare</a:t>
            </a:r>
            <a:r>
              <a:rPr lang="cs-CZ" altLang="cs-CZ" sz="2500" i="1" dirty="0">
                <a:solidFill>
                  <a:srgbClr val="FFFF9E"/>
                </a:solidFill>
              </a:rPr>
              <a:t> </a:t>
            </a:r>
            <a:r>
              <a:rPr lang="cs-CZ" altLang="cs-CZ" sz="2500" i="1" dirty="0" err="1">
                <a:solidFill>
                  <a:srgbClr val="FFFF9E"/>
                </a:solidFill>
              </a:rPr>
              <a:t>le</a:t>
            </a:r>
            <a:r>
              <a:rPr lang="cs-CZ" altLang="cs-CZ" sz="2500" i="1" dirty="0">
                <a:solidFill>
                  <a:srgbClr val="FFFF9E"/>
                </a:solidFill>
              </a:rPr>
              <a:t> </a:t>
            </a:r>
            <a:r>
              <a:rPr lang="cs-CZ" altLang="cs-CZ" sz="2500" i="1" dirty="0" err="1">
                <a:solidFill>
                  <a:srgbClr val="FFFF9E"/>
                </a:solidFill>
              </a:rPr>
              <a:t>offese</a:t>
            </a:r>
            <a:r>
              <a:rPr lang="cs-CZ" altLang="cs-CZ" sz="2500" i="1" dirty="0"/>
              <a:t>.</a:t>
            </a:r>
            <a:endParaRPr lang="it-IT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it-IT" altLang="cs-CZ" sz="2500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altLang="cs-CZ" sz="2500" dirty="0"/>
              <a:t>G</a:t>
            </a:r>
            <a:r>
              <a:rPr lang="cs-CZ" altLang="cs-CZ" sz="2500" dirty="0"/>
              <a:t>&amp;K řadí v. účinkové k tzv. </a:t>
            </a:r>
            <a:r>
              <a:rPr lang="cs-CZ" altLang="cs-CZ" sz="2500" b="1" dirty="0"/>
              <a:t>určením míry a intenzity </a:t>
            </a:r>
            <a:r>
              <a:rPr lang="cs-CZ" altLang="cs-CZ" sz="2500" dirty="0"/>
              <a:t>(„vyjádření míry nebo intenzity uvedením následku nebo výsledku“).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9219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5D743E9-81AB-4525-8051-7B28CBB0F72F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AF5BC6-563B-4EFD-B451-78F06DD9E4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6600" y="765175"/>
            <a:ext cx="5638800" cy="5976938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dirty="0"/>
              <a:t>-</a:t>
            </a:r>
            <a:r>
              <a:rPr lang="it-IT" sz="2500" dirty="0"/>
              <a:t> </a:t>
            </a:r>
            <a:r>
              <a:rPr lang="cs-CZ" sz="25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consecutive</a:t>
            </a:r>
            <a:r>
              <a:rPr 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500" dirty="0"/>
              <a:t>x</a:t>
            </a:r>
            <a:r>
              <a:rPr lang="it-IT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it-IT" sz="2500" b="1" dirty="0">
                <a:solidFill>
                  <a:schemeClr val="tx2">
                    <a:lumMod val="90000"/>
                  </a:schemeClr>
                </a:solidFill>
              </a:rPr>
              <a:t>finali</a:t>
            </a:r>
            <a:endParaRPr lang="cs-CZ" sz="2500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sz="2500" i="1" dirty="0"/>
              <a:t>Cammino lentamente </a:t>
            </a:r>
            <a:r>
              <a:rPr lang="it-IT" sz="2500" i="1" dirty="0">
                <a:solidFill>
                  <a:schemeClr val="tx2">
                    <a:lumMod val="90000"/>
                  </a:schemeClr>
                </a:solidFill>
              </a:rPr>
              <a:t>per non stancarmi</a:t>
            </a:r>
            <a:r>
              <a:rPr lang="it-IT" sz="2500" dirty="0">
                <a:solidFill>
                  <a:schemeClr val="tx2">
                    <a:lumMod val="90000"/>
                  </a:schemeClr>
                </a:solidFill>
              </a:rPr>
              <a:t>. </a:t>
            </a:r>
            <a:endParaRPr lang="cs-CZ" sz="2500" dirty="0">
              <a:solidFill>
                <a:schemeClr val="tx2">
                  <a:lumMod val="90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sz="2500" i="1" dirty="0"/>
              <a:t>Cammino </a:t>
            </a:r>
            <a:r>
              <a:rPr lang="cs-CZ" sz="2500" i="1" u="sng" dirty="0" err="1"/>
              <a:t>tanto</a:t>
            </a:r>
            <a:r>
              <a:rPr lang="cs-CZ" sz="2500" i="1" dirty="0"/>
              <a:t> </a:t>
            </a:r>
            <a:r>
              <a:rPr lang="it-IT" sz="2500" i="1" dirty="0" err="1"/>
              <a:t>lentament</a:t>
            </a:r>
            <a:r>
              <a:rPr lang="cs-CZ" sz="2500" i="1" dirty="0"/>
              <a:t>e</a:t>
            </a:r>
            <a:r>
              <a:rPr lang="it-IT" sz="2500" b="1" i="1" dirty="0"/>
              <a:t> </a:t>
            </a:r>
            <a:r>
              <a:rPr lang="it-IT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da non stancarmi.</a:t>
            </a:r>
            <a:r>
              <a:rPr lang="it-IT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500" i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 </a:t>
            </a:r>
            <a:endParaRPr lang="cs-CZ" sz="25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- </a:t>
            </a:r>
            <a:r>
              <a:rPr lang="it-IT" sz="25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consecutive</a:t>
            </a:r>
            <a:r>
              <a:rPr lang="cs-CZ" sz="25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2500" b="1" dirty="0"/>
              <a:t>x </a:t>
            </a:r>
            <a:r>
              <a:rPr lang="it-IT" sz="2500" b="1" dirty="0">
                <a:solidFill>
                  <a:srgbClr val="92D050"/>
                </a:solidFill>
              </a:rPr>
              <a:t>causali</a:t>
            </a:r>
            <a:r>
              <a:rPr lang="it-IT" sz="2500" dirty="0">
                <a:solidFill>
                  <a:srgbClr val="92D050"/>
                </a:solidFill>
              </a:rPr>
              <a:t>: </a:t>
            </a:r>
            <a:endParaRPr lang="cs-CZ" sz="2500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sz="2500" i="1" dirty="0">
                <a:solidFill>
                  <a:srgbClr val="92D050"/>
                </a:solidFill>
              </a:rPr>
              <a:t>Poiché è molto vecchio</a:t>
            </a:r>
            <a:r>
              <a:rPr lang="it-IT" sz="2500" i="1" dirty="0"/>
              <a:t>, non esce più di casa.</a:t>
            </a:r>
            <a:endParaRPr 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sz="2500" i="1" dirty="0"/>
              <a:t>È </a:t>
            </a:r>
            <a:r>
              <a:rPr lang="it-IT" sz="2500" i="1" u="sng" dirty="0"/>
              <a:t>tanto</a:t>
            </a:r>
            <a:r>
              <a:rPr lang="it-IT" sz="2500" i="1" dirty="0"/>
              <a:t> vecchio </a:t>
            </a:r>
            <a:r>
              <a:rPr lang="it-IT" sz="2500" i="1" dirty="0">
                <a:solidFill>
                  <a:srgbClr val="92D050"/>
                </a:solidFill>
              </a:rPr>
              <a:t>che non esce più di casa.</a:t>
            </a:r>
            <a:endParaRPr lang="cs-CZ" sz="2500" dirty="0">
              <a:solidFill>
                <a:srgbClr val="92D050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it-IT" sz="2400" i="1" dirty="0"/>
              <a:t> </a:t>
            </a:r>
            <a:endParaRPr lang="cs-CZ" sz="2400" dirty="0"/>
          </a:p>
        </p:txBody>
      </p:sp>
      <p:sp>
        <p:nvSpPr>
          <p:cNvPr id="10243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47CF445-8393-472E-9E20-29F2C89912DF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03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306629B-CD26-49D0-9868-9747451E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475" y="908050"/>
            <a:ext cx="5495925" cy="540067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b="1" dirty="0" err="1">
                <a:solidFill>
                  <a:srgbClr val="FFC000"/>
                </a:solidFill>
              </a:rPr>
              <a:t>Costrutti</a:t>
            </a:r>
            <a:r>
              <a:rPr lang="cs-CZ" sz="2500" b="1" dirty="0">
                <a:solidFill>
                  <a:srgbClr val="FFC000"/>
                </a:solidFill>
              </a:rPr>
              <a:t> </a:t>
            </a:r>
            <a:r>
              <a:rPr lang="cs-CZ" sz="2500" b="1" dirty="0" err="1">
                <a:solidFill>
                  <a:srgbClr val="FFC000"/>
                </a:solidFill>
              </a:rPr>
              <a:t>consecutivi</a:t>
            </a:r>
            <a:r>
              <a:rPr lang="cs-CZ" sz="2500" b="1" dirty="0">
                <a:solidFill>
                  <a:srgbClr val="FFC000"/>
                </a:solidFill>
              </a:rPr>
              <a:t> </a:t>
            </a:r>
            <a:r>
              <a:rPr lang="cs-CZ" sz="2500" b="1" dirty="0" err="1">
                <a:solidFill>
                  <a:srgbClr val="FFC000"/>
                </a:solidFill>
              </a:rPr>
              <a:t>forti</a:t>
            </a:r>
            <a:r>
              <a:rPr lang="cs-CZ" sz="2500" b="1" dirty="0">
                <a:solidFill>
                  <a:srgbClr val="FFC000"/>
                </a:solidFill>
              </a:rPr>
              <a:t> </a:t>
            </a:r>
            <a:r>
              <a:rPr lang="cs-CZ" sz="2500" dirty="0"/>
              <a:t>(antecedente)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i="1" dirty="0"/>
              <a:t> </a:t>
            </a:r>
            <a:r>
              <a:rPr lang="it-IT" sz="2500" i="1" dirty="0"/>
              <a:t>È </a:t>
            </a:r>
            <a:r>
              <a:rPr lang="cs-CZ" sz="2500" i="1" dirty="0" err="1"/>
              <a:t>tanto</a:t>
            </a:r>
            <a:r>
              <a:rPr lang="cs-CZ" sz="2500" i="1" dirty="0"/>
              <a:t> </a:t>
            </a:r>
            <a:r>
              <a:rPr lang="cs-CZ" sz="2500" i="1" dirty="0" err="1"/>
              <a:t>vecchio</a:t>
            </a:r>
            <a:r>
              <a:rPr lang="cs-CZ" sz="2500" i="1" dirty="0"/>
              <a:t> che…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dirty="0"/>
              <a:t>X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sz="2500" dirty="0">
              <a:solidFill>
                <a:schemeClr val="tx2"/>
              </a:solidFill>
            </a:endParaRP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b="1" dirty="0" err="1">
                <a:solidFill>
                  <a:srgbClr val="FFC000"/>
                </a:solidFill>
              </a:rPr>
              <a:t>Costrutti</a:t>
            </a:r>
            <a:r>
              <a:rPr lang="cs-CZ" sz="2500" b="1" dirty="0">
                <a:solidFill>
                  <a:srgbClr val="FFC000"/>
                </a:solidFill>
              </a:rPr>
              <a:t> </a:t>
            </a:r>
            <a:r>
              <a:rPr lang="cs-CZ" sz="2500" b="1" dirty="0" err="1">
                <a:solidFill>
                  <a:srgbClr val="FFC000"/>
                </a:solidFill>
              </a:rPr>
              <a:t>consecutivi</a:t>
            </a:r>
            <a:r>
              <a:rPr lang="cs-CZ" sz="2500" b="1" dirty="0">
                <a:solidFill>
                  <a:srgbClr val="FFC000"/>
                </a:solidFill>
              </a:rPr>
              <a:t> </a:t>
            </a:r>
            <a:r>
              <a:rPr lang="cs-CZ" sz="2500" b="1" dirty="0" err="1">
                <a:solidFill>
                  <a:srgbClr val="FFC000"/>
                </a:solidFill>
              </a:rPr>
              <a:t>deboli</a:t>
            </a:r>
            <a:r>
              <a:rPr lang="cs-CZ" sz="2500" b="1" dirty="0">
                <a:solidFill>
                  <a:srgbClr val="FFC000"/>
                </a:solidFill>
              </a:rPr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b="1" dirty="0"/>
              <a:t>(</a:t>
            </a:r>
            <a:r>
              <a:rPr lang="cs-CZ" sz="2500" dirty="0"/>
              <a:t>senza </a:t>
            </a:r>
            <a:r>
              <a:rPr lang="cs-CZ" sz="2500" dirty="0" err="1"/>
              <a:t>antecendente</a:t>
            </a:r>
            <a:r>
              <a:rPr lang="cs-CZ" sz="2500" i="1" dirty="0"/>
              <a:t> - </a:t>
            </a:r>
            <a:r>
              <a:rPr lang="cs-CZ" sz="2500" i="1" dirty="0" err="1"/>
              <a:t>sicché</a:t>
            </a:r>
            <a:r>
              <a:rPr lang="cs-CZ" sz="2500" i="1" dirty="0"/>
              <a:t>, </a:t>
            </a:r>
            <a:r>
              <a:rPr lang="cs-CZ" sz="2500" i="1" dirty="0" err="1"/>
              <a:t>cosicché</a:t>
            </a:r>
            <a:r>
              <a:rPr lang="cs-CZ" sz="2500" i="1" dirty="0"/>
              <a:t>, </a:t>
            </a:r>
            <a:r>
              <a:rPr lang="cs-CZ" sz="2500" i="1" dirty="0" err="1"/>
              <a:t>tanto</a:t>
            </a:r>
            <a:r>
              <a:rPr lang="cs-CZ" sz="2500" i="1" dirty="0"/>
              <a:t> che)</a:t>
            </a:r>
            <a:endParaRPr 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i="1" dirty="0"/>
              <a:t> 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sz="2500" i="1" dirty="0"/>
              <a:t>Federica non studia </a:t>
            </a:r>
            <a:r>
              <a:rPr lang="cs-CZ" sz="2500" i="1" dirty="0" err="1"/>
              <a:t>mai</a:t>
            </a:r>
            <a:r>
              <a:rPr lang="cs-CZ" sz="2500" i="1" dirty="0"/>
              <a:t>, </a:t>
            </a:r>
            <a:r>
              <a:rPr lang="cs-CZ" sz="2500" i="1" dirty="0" err="1">
                <a:solidFill>
                  <a:srgbClr val="92D050"/>
                </a:solidFill>
              </a:rPr>
              <a:t>cosicché</a:t>
            </a:r>
            <a:r>
              <a:rPr lang="cs-CZ" sz="2500" i="1" dirty="0">
                <a:solidFill>
                  <a:srgbClr val="92D050"/>
                </a:solidFill>
              </a:rPr>
              <a:t> non </a:t>
            </a:r>
            <a:r>
              <a:rPr lang="cs-CZ" sz="2500" i="1" dirty="0" err="1">
                <a:solidFill>
                  <a:srgbClr val="92D050"/>
                </a:solidFill>
              </a:rPr>
              <a:t>sarà</a:t>
            </a:r>
            <a:r>
              <a:rPr lang="cs-CZ" sz="2500" i="1" dirty="0">
                <a:solidFill>
                  <a:srgbClr val="92D050"/>
                </a:solidFill>
              </a:rPr>
              <a:t> </a:t>
            </a:r>
            <a:r>
              <a:rPr lang="cs-CZ" sz="2500" i="1" dirty="0" err="1">
                <a:solidFill>
                  <a:srgbClr val="92D050"/>
                </a:solidFill>
              </a:rPr>
              <a:t>promossa</a:t>
            </a:r>
            <a:r>
              <a:rPr lang="cs-CZ" sz="2500" i="1" dirty="0">
                <a:solidFill>
                  <a:srgbClr val="92D050"/>
                </a:solidFill>
              </a:rPr>
              <a:t>. </a:t>
            </a:r>
            <a:endParaRPr lang="cs-CZ" sz="2500" dirty="0">
              <a:solidFill>
                <a:srgbClr val="92D050"/>
              </a:solidFill>
            </a:endParaRPr>
          </a:p>
          <a:p>
            <a:pPr>
              <a:defRPr/>
            </a:pPr>
            <a:endParaRPr lang="cs-CZ" dirty="0"/>
          </a:p>
        </p:txBody>
      </p:sp>
      <p:sp>
        <p:nvSpPr>
          <p:cNvPr id="12291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B477B00-7C72-44C2-AF50-9D4FDD33186B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4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sah 2">
            <a:extLst>
              <a:ext uri="{FF2B5EF4-FFF2-40B4-BE49-F238E27FC236}">
                <a16:creationId xmlns:a16="http://schemas.microsoft.com/office/drawing/2014/main" id="{69CB457F-3580-4126-9CC2-441E201E90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575" y="44450"/>
            <a:ext cx="5424488" cy="6813550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100" b="1" dirty="0">
                <a:solidFill>
                  <a:srgbClr val="FFC000"/>
                </a:solidFill>
              </a:rPr>
              <a:t>                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C000"/>
                </a:solidFill>
              </a:rPr>
              <a:t>VV účinkové </a:t>
            </a:r>
            <a:r>
              <a:rPr lang="cs-CZ" altLang="cs-CZ" sz="2500" b="1" dirty="0"/>
              <a:t>(</a:t>
            </a:r>
            <a:r>
              <a:rPr lang="cs-CZ" altLang="cs-CZ" sz="2500" b="1" dirty="0" err="1"/>
              <a:t>consecutive</a:t>
            </a:r>
            <a:r>
              <a:rPr lang="cs-CZ" altLang="cs-CZ" sz="2500" b="1" dirty="0"/>
              <a:t>)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b="1" dirty="0">
                <a:solidFill>
                  <a:srgbClr val="FFC000"/>
                </a:solidFill>
              </a:rPr>
              <a:t>x souřadné souvětí důsledkové </a:t>
            </a:r>
            <a:r>
              <a:rPr lang="cs-CZ" altLang="cs-CZ" sz="2500" b="1" dirty="0"/>
              <a:t>(</a:t>
            </a:r>
            <a:r>
              <a:rPr lang="cs-CZ" altLang="cs-CZ" sz="2500" b="1" dirty="0" err="1"/>
              <a:t>conclusive</a:t>
            </a:r>
            <a:r>
              <a:rPr lang="cs-CZ" altLang="cs-CZ" sz="2500" b="1" dirty="0"/>
              <a:t>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Nevyjasněné i v češtině, G&amp;K uvádějí kritéria pro rozlišení. Spojka </a:t>
            </a:r>
            <a:r>
              <a:rPr lang="cs-CZ" altLang="cs-CZ" sz="2500" i="1" dirty="0">
                <a:solidFill>
                  <a:srgbClr val="92D050"/>
                </a:solidFill>
              </a:rPr>
              <a:t>takže</a:t>
            </a:r>
            <a:r>
              <a:rPr lang="cs-CZ" altLang="cs-CZ" sz="2500" dirty="0"/>
              <a:t> může fungovat v obou typech: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dirty="0"/>
              <a:t>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Představení už začne, </a:t>
            </a:r>
            <a:r>
              <a:rPr lang="cs-CZ" altLang="cs-CZ" sz="2500" i="1" dirty="0">
                <a:solidFill>
                  <a:srgbClr val="92D050"/>
                </a:solidFill>
              </a:rPr>
              <a:t>takže pojďme</a:t>
            </a:r>
            <a:r>
              <a:rPr lang="cs-CZ" altLang="cs-CZ" sz="2500" i="1" dirty="0"/>
              <a:t>. </a:t>
            </a:r>
            <a:r>
              <a:rPr lang="cs-CZ" altLang="cs-CZ" sz="2500" dirty="0"/>
              <a:t>(</a:t>
            </a:r>
            <a:r>
              <a:rPr lang="cs-CZ" altLang="cs-CZ" sz="2500" dirty="0" err="1"/>
              <a:t>souř</a:t>
            </a:r>
            <a:r>
              <a:rPr lang="cs-CZ" altLang="cs-CZ" sz="2500" dirty="0"/>
              <a:t>. </a:t>
            </a:r>
            <a:r>
              <a:rPr lang="cs-CZ" altLang="cs-CZ" sz="2500" dirty="0" err="1"/>
              <a:t>důsl</a:t>
            </a:r>
            <a:r>
              <a:rPr lang="cs-CZ" altLang="cs-CZ" sz="2500" dirty="0"/>
              <a:t>.)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2500" i="1" dirty="0"/>
              <a:t>Šum je velmi slabý, </a:t>
            </a:r>
            <a:r>
              <a:rPr lang="cs-CZ" altLang="cs-CZ" sz="2500" i="1" dirty="0">
                <a:solidFill>
                  <a:srgbClr val="92D050"/>
                </a:solidFill>
              </a:rPr>
              <a:t>takže není nic slyšet. </a:t>
            </a:r>
            <a:r>
              <a:rPr lang="cs-CZ" altLang="cs-CZ" sz="2500" dirty="0"/>
              <a:t>(</a:t>
            </a:r>
            <a:r>
              <a:rPr lang="cs-CZ" altLang="cs-CZ" sz="2500" dirty="0" err="1"/>
              <a:t>podř</a:t>
            </a:r>
            <a:r>
              <a:rPr lang="cs-CZ" altLang="cs-CZ" sz="2500" dirty="0"/>
              <a:t>. účin.) </a:t>
            </a:r>
            <a:r>
              <a:rPr lang="it-IT" altLang="cs-CZ" sz="2500" dirty="0"/>
              <a:t>                                                                    </a:t>
            </a:r>
            <a:endParaRPr lang="cs-CZ" altLang="cs-CZ" sz="25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100" b="1" i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100" b="1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100" b="1" dirty="0"/>
          </a:p>
          <a:p>
            <a:pPr eaLnBrk="1" hangingPunct="1">
              <a:defRPr/>
            </a:pPr>
            <a:endParaRPr lang="cs-CZ" altLang="cs-CZ" sz="2100" b="1" dirty="0"/>
          </a:p>
        </p:txBody>
      </p:sp>
      <p:sp>
        <p:nvSpPr>
          <p:cNvPr id="13315" name="Zástupný symbol pro číslo snímku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65000"/>
              <a:buFont typeface="Wingdings" panose="05000000000000000000" pitchFamily="2" charset="2"/>
              <a:buChar char="u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«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10000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D4864CD-AE3E-4100-8893-C1AFE0D1FB22}" type="slidenum">
              <a:rPr lang="cs-CZ" altLang="cs-CZ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cs-CZ" altLang="cs-CZ" sz="1400" smtClean="0"/>
          </a:p>
        </p:txBody>
      </p:sp>
      <p:pic>
        <p:nvPicPr>
          <p:cNvPr id="2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becná">
  <a:themeElements>
    <a:clrScheme name="Obecná 1">
      <a:dk1>
        <a:srgbClr val="800000"/>
      </a:dk1>
      <a:lt1>
        <a:srgbClr val="FFFFFF"/>
      </a:lt1>
      <a:dk2>
        <a:srgbClr val="000000"/>
      </a:dk2>
      <a:lt2>
        <a:srgbClr val="FFFFCC"/>
      </a:lt2>
      <a:accent1>
        <a:srgbClr val="777777"/>
      </a:accent1>
      <a:accent2>
        <a:srgbClr val="0033CC"/>
      </a:accent2>
      <a:accent3>
        <a:srgbClr val="AAAAAA"/>
      </a:accent3>
      <a:accent4>
        <a:srgbClr val="DADADA"/>
      </a:accent4>
      <a:accent5>
        <a:srgbClr val="BDBDBD"/>
      </a:accent5>
      <a:accent6>
        <a:srgbClr val="002DB9"/>
      </a:accent6>
      <a:hlink>
        <a:srgbClr val="800000"/>
      </a:hlink>
      <a:folHlink>
        <a:srgbClr val="660066"/>
      </a:folHlink>
    </a:clrScheme>
    <a:fontScheme name="Obecná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becná 1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777777"/>
        </a:accent1>
        <a:accent2>
          <a:srgbClr val="0033CC"/>
        </a:accent2>
        <a:accent3>
          <a:srgbClr val="AAAAAA"/>
        </a:accent3>
        <a:accent4>
          <a:srgbClr val="DADADA"/>
        </a:accent4>
        <a:accent5>
          <a:srgbClr val="BDBDBD"/>
        </a:accent5>
        <a:accent6>
          <a:srgbClr val="002DB9"/>
        </a:accent6>
        <a:hlink>
          <a:srgbClr val="800000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becná 2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becná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Úvod do italské syntaxe</Template>
  <TotalTime>766</TotalTime>
  <Words>1321</Words>
  <Application>Microsoft Office PowerPoint</Application>
  <PresentationFormat>Předvádění na obrazovce (4:3)</PresentationFormat>
  <Paragraphs>246</Paragraphs>
  <Slides>22</Slides>
  <Notes>6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Times New Roman</vt:lpstr>
      <vt:lpstr>Arial</vt:lpstr>
      <vt:lpstr>Arial Narrow</vt:lpstr>
      <vt:lpstr>Wingdings</vt:lpstr>
      <vt:lpstr>Obecná</vt:lpstr>
      <vt:lpstr>           Další vedlejší věty příslovečné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Další vedlejší věty příslovečné</dc:title>
  <dc:creator>Zorka</dc:creator>
  <cp:lastModifiedBy>FFUK</cp:lastModifiedBy>
  <cp:revision>47</cp:revision>
  <dcterms:created xsi:type="dcterms:W3CDTF">2014-02-02T21:43:19Z</dcterms:created>
  <dcterms:modified xsi:type="dcterms:W3CDTF">2020-03-24T11:43:26Z</dcterms:modified>
</cp:coreProperties>
</file>