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09560-7172-0E79-E01C-8F2D7CB32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CD5F5D-9528-BFE7-A272-12A1BA462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D0DDCA-0BF6-69E8-749D-074F1A6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A5C3F-E179-8944-D33C-0639481F0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32AA8A-3507-4C2F-FE25-15EF3426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2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2A5F4-7D83-1649-3547-DA81158F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E2401B-2213-3B0E-366A-87162B400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DFE297-C49C-7628-4147-8F632B81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95D2F3-FC79-0745-6057-2CE52B66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C86A6E-550F-3868-4190-C3623BD8F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91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BA9B1E7-99F8-F3E8-36F5-AC567B27D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6261157-BA3E-1FA5-B820-1EA74E3D1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EE3511-6BAD-F1E9-48B1-3814FC34A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16BEB-EC56-7CD7-0051-98F70D1B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621233-82C1-330E-2F59-53A044130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36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2921A-25A9-86BE-A8DC-B66927004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4770B1-5C96-5CFB-3383-8E8C58B3C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600F6E-F995-C28F-F5F6-BA4D400A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3B5980-B503-CDA2-FDBA-4F55C48C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0D4D64-7EAC-93DD-9155-378E41EC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900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7B40B-F995-80F0-02D5-71B4604EC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0E0DB7-8800-39DE-CA1F-43AD34440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19C437-00AF-95E9-C713-08B28E381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F164E3-A487-9D37-6649-386F6C537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58AD30-FAB0-C41E-3946-5EE674163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92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CC5B3-AF8A-1D2B-4F5C-F4216E912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DF6092-9C24-3948-CD1D-67A82E84E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686238-21FB-2298-5D99-FE1969D52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28645B-9581-CCCA-3973-4A89A7026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A9BE24-3400-831C-F128-B9BCF85E5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FCEBC3-C294-3303-5103-C8D97BE8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5A9B2-6F70-5796-FE54-4601796CB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257476-7468-9E42-A209-D4C99C540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9865D3-5CAF-BA0E-9729-217A38AE2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80022B5-6499-19B1-59D9-B83A5DBA7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5094B9D-56CD-27B0-1983-4095DC846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D9B4CDF-2F33-868C-9AA3-CD46CE9EB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80244D-7421-89C1-7C8B-14F34BAB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D6BB8C2-3AEB-5A78-74F8-453950F6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93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DDA8B-DED4-B85A-D09A-26FBB22C2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FA3A3CF-1302-07CB-BC9F-0C426FD0C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CBAA9C-6A60-65F6-707E-01D59CAAE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C313FB-336A-857B-8237-3CE888F51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88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4766EF1-19A9-D7E0-DC69-6625C954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CF1949B-051C-A793-E27B-F844D82FE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0322AF-282C-21D6-9C3B-8CFF46810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47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C487B-4025-965E-58EA-A500AEB4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E8FF4C-9DD9-3D3D-49A7-86F84AEA3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7AAC2B-F525-CDD8-F0BF-7F2EACC29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A4E2B1-87D4-73CD-05BF-1D89A1EAE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C2D8C0-B835-ACAE-8E0E-6D6B450C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A5198C-6631-A5F0-2276-60AE1593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79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F2599-F256-8D41-A0B4-EEDCC750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943AF61-08B6-F5A9-8D4F-0B84D0EC6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BC283F-DA5D-43A0-3584-60AE7756A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7B814D-342C-94B8-2AEA-EA2EA949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045CEA-3B63-E115-99FD-7EB809E2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E0BC96-7212-E5E1-BCB1-66BBFD2EF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82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5A83DC-32B4-ABE0-4A09-71EDB6113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B6F3BB-6CC0-A4DE-D6BF-52F72748B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CF8135-17ED-507F-115A-60301081C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C1733-56D1-4262-A414-2D07527D3113}" type="datetimeFigureOut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DAC8E5-D8D7-853D-F466-801C0B547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BEC9E1-B00F-EF7B-B460-1F954D3BB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3F18-F765-4F28-B395-8FD39AA1E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04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40EB1-09B7-F170-33B7-078B2F3DA7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literatury I</a:t>
            </a:r>
            <a:br>
              <a:rPr lang="cs-CZ" dirty="0"/>
            </a:br>
            <a:r>
              <a:rPr lang="cs-CZ" dirty="0"/>
              <a:t>1. seminář 11./12. 10.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6BCC93-C12B-AAF4-43CF-394E847DF8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Vyučující: Mgr. Lukáš Neumann, </a:t>
            </a:r>
            <a:r>
              <a:rPr lang="cs-CZ" dirty="0" err="1"/>
              <a:t>Ph</a:t>
            </a:r>
            <a:r>
              <a:rPr lang="cs-CZ" dirty="0"/>
              <a:t>. 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567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F26FC-6982-EB6A-9C54-49EF8B851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Estetická zkušenost, estetický postoj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D71081-05FA-19C1-B030-FD1938B64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80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Estetický postoj vyznačují dvě nedílné mentální operace:</a:t>
            </a:r>
            <a:endParaRPr lang="cs-CZ" sz="8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OSVOBODIVÁ DISTANCE a KONTEMPLACE</a:t>
            </a:r>
            <a:endParaRPr lang="cs-CZ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Dokázat popsat čtenářský zážitek – zaujetí, okouzlení, dojetí, šok, intelektuální vzrušení, údiv, rozptýlení, zábava…</a:t>
            </a:r>
            <a:endParaRPr lang="cs-CZ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Spontánní radost z příběhu, nezapomenutelného verše, magického obrazu.</a:t>
            </a:r>
            <a:endParaRPr lang="cs-CZ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Nebojme se hry s texty, být jejich aktéry, spoluautory…</a:t>
            </a:r>
            <a:endParaRPr lang="cs-CZ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NEUŽITEČNÁ UŽITEČNOST (lze popsat i obráceně)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8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Právě díky estetické funkci si uvědomujeme umění jako zvláštní kvalitu, na níž neuplatňujeme měřítka praktického hodnocení (umění je neužitečné, neutilitární)</a:t>
            </a:r>
            <a:endParaRPr lang="cs-CZ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988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211C8-32AC-976D-6D19-DF4530679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Estetické hodnocení/postoj jako událost mentální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D565C8-DAEC-D064-C255-486BB4EB1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ESTETICKÉ KVALITY JAKO UDÁLOST MENTÁLNÍ</a:t>
            </a:r>
            <a:endParaRPr lang="cs-CZ" sz="8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Estetické kvality jsou kladné a záporné, mohou být i vnitřně rozporné (krásno x </a:t>
            </a:r>
            <a:r>
              <a:rPr lang="cs-CZ" sz="80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ohavno</a:t>
            </a:r>
            <a:r>
              <a:rPr lang="cs-CZ" sz="8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vznešené x nízké, banalita x neobyčejnost, tragické x komické, vjemy příznivé x trýznivé) →nelze to však použít doslovně, to se spíše váže k pociťování tělesnému, smyslovému</a:t>
            </a:r>
            <a:endParaRPr lang="cs-CZ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dirty="0">
                <a:solidFill>
                  <a:srgbClr val="7030A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JE/MUŽE BÝT OBJEKTEM ESTETICKÉHO POSTOJE</a:t>
            </a:r>
            <a:endParaRPr lang="cs-CZ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Estetickým objektem se pro vnímající subjekt může být cokoliv, záleží na hledisku (nemusí to nutně být výtvory umění, tj. artefakty):</a:t>
            </a:r>
            <a:endParaRPr lang="cs-CZ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8000" dirty="0">
                <a:solidFill>
                  <a:srgbClr val="7030A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8000" dirty="0">
                <a:solidFill>
                  <a:srgbClr val="7030A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8000" i="1" dirty="0">
                <a:solidFill>
                  <a:srgbClr val="7030A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„Myslete na náhradní světla!“</a:t>
            </a:r>
            <a:endParaRPr lang="cs-CZ" sz="8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50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75676-22DA-A67D-EA8C-595812EC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 estetického postoje /co o tom rozhoduje?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DE4C6C-4876-F9EE-74FB-45904A8A2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Mimo reálnou souvislost lze vnímat jako půvabný básnický symbol, titul románu nebo verš.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200"/>
              </a:spcAft>
              <a:buNone/>
            </a:pPr>
            <a:endParaRPr lang="cs-CZ" sz="1800" b="1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20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KOLIK PŘÍLEŽITOSTÍ MÁ RŮŽE/ Jan Skácel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Růže pro všechny příležitosti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dodají Zahradnické komunály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města Brna.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(Vývěska v tramvaji)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76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CE00C-9027-8520-19EC-DC32FF24F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2" y="365125"/>
            <a:ext cx="10953108" cy="257328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4472C4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zásadního by nám literatura měla přinést? Přesněji, co literatura tzv. krásná? Co to přinese žákům/dětskému čtenáři? (viz Josef Peterka: Teorie literatury pro učitele)</a:t>
            </a:r>
            <a:br>
              <a:rPr lang="cs-CZ" sz="2800" dirty="0">
                <a:solidFill>
                  <a:srgbClr val="4472C4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dirty="0">
                <a:solidFill>
                  <a:srgbClr val="4472C4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659A46-4853-ADFE-5C8E-8993A5723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Nezastupitelnost smyslu umění, nenahraditelný, mělo by povznést – adaptuje člověka na těžké životní situace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Není pouze záležitostí tvůrce a vnímatele, počínaje státní hymnou a konče básní na smutečním oznámení.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Různé podoby uměleckého vztahu ztělesňuje fanoušek, mecenáš, sběratel, kritik, estetik…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Přezíravý vztah k umění (primitivní pragmatismus)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všechny umělecké zážitky jsou příjemné či uklidňující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Význam literatury jakož i umění: city stejně důležité jako znalosti, rozvoj emoční inteligence, tvořivosti a prohlubování různých úrovní vědomí (viz vzdělávání prožitkem, emocí)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07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E7162-8477-F0DB-0774-2EFFEFC27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1.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01BAF5-6876-38AB-EE95-BF8695C39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Náplň předmětu „Teorie literatury“:</a:t>
            </a:r>
          </a:p>
          <a:p>
            <a:pPr>
              <a:buFontTx/>
              <a:buChar char="-"/>
            </a:pPr>
            <a:r>
              <a:rPr lang="cs-CZ" dirty="0"/>
              <a:t>K čemu je to užitečné?</a:t>
            </a:r>
          </a:p>
          <a:p>
            <a:pPr>
              <a:buFontTx/>
              <a:buChar char="-"/>
            </a:pPr>
            <a:r>
              <a:rPr lang="cs-CZ" dirty="0"/>
              <a:t>Proč mi nestačí jen číst knihy, příp. umět převyprávět děj/obsah</a:t>
            </a:r>
          </a:p>
          <a:p>
            <a:pPr>
              <a:buFontTx/>
              <a:buChar char="-"/>
            </a:pPr>
            <a:r>
              <a:rPr lang="cs-CZ" dirty="0"/>
              <a:t>Proč z toho dělat vědu?</a:t>
            </a:r>
          </a:p>
          <a:p>
            <a:pPr>
              <a:buFontTx/>
              <a:buChar char="-"/>
            </a:pPr>
            <a:r>
              <a:rPr lang="cs-CZ" dirty="0"/>
              <a:t>Nestačí žáky/studenty zaujmout nadšením z četby?</a:t>
            </a:r>
          </a:p>
          <a:p>
            <a:pPr>
              <a:buFontTx/>
              <a:buChar char="-"/>
            </a:pPr>
            <a:r>
              <a:rPr lang="cs-CZ" dirty="0"/>
              <a:t>Jaký je obsah výuky literatury/teorie literatury na středních školách?</a:t>
            </a:r>
          </a:p>
          <a:p>
            <a:pPr>
              <a:buFontTx/>
              <a:buChar char="-"/>
            </a:pPr>
            <a:r>
              <a:rPr lang="cs-CZ" dirty="0"/>
              <a:t>Je třeba (mám já vůbec?) ponětí o tom, co je to literárnost textu, popř. jakými znaky se vyznačuje umělecká literatura?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95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DF201-EA89-C339-1E78-4F0BBB2FC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literární teorie?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21EC3-4D03-C15B-EFFA-3B0525068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Literární teorie = hledání metod a způsobů, jak vyjadřovat obecně platná, abstrahovaná pozorování toho, jak to či ono v literatuře funguje, ať už to funguje v textu (poetika textu), anebo v kontextu (kultura, literární život)</a:t>
            </a:r>
            <a:endParaRPr lang="cs-CZ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Pro učitele (nejen): schopnost 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myslet, vyjadřovat se, psát o literatuře</a:t>
            </a:r>
            <a:endParaRPr lang="cs-CZ" sz="24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Jak tu „teorii“ mohu využít?:</a:t>
            </a:r>
          </a:p>
          <a:p>
            <a:pPr marL="0" lvl="0" indent="0" fontAlgn="base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Umožní mi to používat a odkazovat se nejen na pojmy popisné (</a:t>
            </a:r>
            <a:r>
              <a:rPr lang="cs-CZ" sz="1800" dirty="0">
                <a:solidFill>
                  <a:srgbClr val="E48312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(např. anafora, jamb, verš obkročný, …), kter</a:t>
            </a:r>
            <a:r>
              <a:rPr lang="cs-CZ" sz="1800" dirty="0">
                <a:solidFill>
                  <a:srgbClr val="40404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é o</a:t>
            </a:r>
            <a:r>
              <a:rPr lang="cs-CZ" sz="1800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značují dobře vyčlenitelné a snadno uchopitelné rysy textu a </a:t>
            </a:r>
            <a:r>
              <a:rPr lang="cs-CZ" sz="1800" dirty="0" err="1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mimotextových</a:t>
            </a:r>
            <a:r>
              <a:rPr lang="cs-CZ" sz="1800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literárních entit – toto je základ pouhé analýzy textu, otázku významu a smyslu textu to zdaleka NEŘEŠÍ!!</a:t>
            </a:r>
            <a:endParaRPr lang="cs-CZ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7000"/>
              </a:lnSpc>
              <a:spcAft>
                <a:spcPts val="2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cs-CZ" sz="1800" dirty="0">
                <a:solidFill>
                  <a:srgbClr val="E48312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Ještě jednou: nestačí tedy orientovat se v pojmech popisných: </a:t>
            </a:r>
            <a:r>
              <a:rPr lang="cs-CZ" sz="1800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(např. anafora je opakování stejného slova na počátku dvou za sebou následujících veršů)</a:t>
            </a:r>
          </a:p>
          <a:p>
            <a:pPr lvl="0" fontAlgn="base">
              <a:lnSpc>
                <a:spcPct val="107000"/>
              </a:lnSpc>
              <a:spcAft>
                <a:spcPts val="2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cs-CZ" sz="1800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To, co vytváří teoretický pojmový aparát, který uvažování o literatuře používá (popisné a </a:t>
            </a:r>
            <a:r>
              <a:rPr lang="cs-CZ" sz="1800" b="1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konceptuální pojmy</a:t>
            </a:r>
            <a:r>
              <a:rPr lang="cs-CZ" sz="1800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jež označují složky díla, výrazové prostředky či členění na literární druhy a žánry), by mělo být vykládáno a využíváno právě se zřetelem k následujícím pojmům: je třeba porozumět pojmu a náplni těchto slov:</a:t>
            </a:r>
          </a:p>
          <a:p>
            <a:pPr lvl="0" fontAlgn="base">
              <a:lnSpc>
                <a:spcPct val="107000"/>
              </a:lnSpc>
              <a:spcAft>
                <a:spcPts val="2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cs-CZ" sz="1800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význam, smysl, reference, text a jeho znaky, intertextové vztahy či kontext by mělo být klíčovým parametrem posuzování kompetencí učitele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37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D03C8-ED06-9D18-93B8-4E230253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a k čemu slouží teorie literatury?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CABB4-0910-5A85-67DD-58B5F3CF5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lnSpc>
                <a:spcPct val="107000"/>
              </a:lnSpc>
              <a:spcAft>
                <a:spcPts val="2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cs-CZ" sz="2800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To, co vytváří teoretický pojmový aparát, který uvažování o literatuře používá (popisné a </a:t>
            </a:r>
            <a:r>
              <a:rPr lang="cs-CZ" sz="2800" b="1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konceptuální pojmy</a:t>
            </a:r>
            <a:r>
              <a:rPr lang="cs-CZ" sz="2800" dirty="0">
                <a:solidFill>
                  <a:srgbClr val="40404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jež označují složky díla, výrazové prostředky či členění na literární druhy a žánry), by mělo být vykládáno a využíváno právě se zřetelem k následujícím pojmům: je třeba porozumět pojmu a náplni těchto slov:</a:t>
            </a:r>
          </a:p>
          <a:p>
            <a:pPr lvl="0" fontAlgn="base">
              <a:lnSpc>
                <a:spcPct val="107000"/>
              </a:lnSpc>
              <a:spcAft>
                <a:spcPts val="200"/>
              </a:spcAft>
              <a:buSzPts val="1000"/>
              <a:buFontTx/>
              <a:buChar char="-"/>
              <a:tabLst>
                <a:tab pos="457200" algn="l"/>
              </a:tabLst>
            </a:pPr>
            <a:r>
              <a:rPr lang="cs-CZ" sz="2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význam, smysl, reference, text a jeho znaky, intertextové vztahy či kontext </a:t>
            </a:r>
            <a:endParaRPr lang="cs-CZ" sz="28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01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EBDAF-5D76-67F0-8ECB-0B07B1D7A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851"/>
            <a:ext cx="10515600" cy="1325563"/>
          </a:xfrm>
        </p:spPr>
        <p:txBody>
          <a:bodyPr/>
          <a:lstStyle/>
          <a:p>
            <a:r>
              <a:rPr lang="cs-CZ" dirty="0"/>
              <a:t>Vymezení pojmu „literatura“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A9D879-350F-C346-ED6C-0F3924C8E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4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pro vás osobně literatura představuje a co znamená ve vašem životě?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548691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A70D1-1C98-D507-B742-C494C4B6F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pojmu „literatura“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C7259-656B-7292-07AE-6BC72184F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soubor vědomostí, uchovatelka kulturních hodnot, předává ideje, myšlenky, výtečná díla geniálních tvůrců</a:t>
            </a:r>
            <a:endParaRPr lang="cs-CZ" sz="1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literatura jako komunikační situace (autor - text / dílo (nemateriální, mentální podoba) - vnímatel, recipient)</a:t>
            </a:r>
            <a:endParaRPr lang="cs-CZ" sz="1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literární vs. neliterární texty (ne všechny texty jsou samozřejmě literární – kuchařka, návod na sestavení dětské postýlky z IKEY, článek v novinách atd. atd.)</a:t>
            </a:r>
            <a:endParaRPr lang="cs-CZ" sz="1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Literární texty jsou mnohoznačné texty s hlubokým významem = fungování v kontextu, kulturně-společenský život, pomoc v </a:t>
            </a:r>
            <a:r>
              <a:rPr lang="cs-CZ" sz="1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různých životních </a:t>
            </a:r>
            <a:r>
              <a:rPr lang="cs-CZ" sz="1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situacích, měli bychom to zvládat lépe a samozřejměji než bez ní</a:t>
            </a:r>
            <a:endParaRPr lang="cs-CZ" sz="1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624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4C4D2-6EBA-383A-6989-9B09710F5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jedné z mnoha definic: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FFDEE8-3F66-2893-9934-9C075496A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„Označit text za literaturu znamená přiznat mu potenciál oslovit čtenáře nikoli (či nejen) informacemi, které podává, či způsobem, jímž zachází s jazykem, ale také – a možná především – oslovit jej jako výpověď, která směřuje za hranice zobrazené skutečnosti a má potenciál relevantním způsobem oslovit čtenáře v jeho vlastní zkušenosti se světem“ (pohyb od doslovně zobrazeného)….“</a:t>
            </a:r>
          </a:p>
          <a:p>
            <a:pPr marL="0" indent="0">
              <a:buNone/>
            </a:pPr>
            <a:r>
              <a:rPr lang="cs-CZ" dirty="0"/>
              <a:t>(SKALICKÝ, David: </a:t>
            </a:r>
            <a:r>
              <a:rPr lang="cs-CZ" i="1" dirty="0"/>
              <a:t>Ozvláštnění – Fikce – Estetická zkušenost</a:t>
            </a:r>
            <a:r>
              <a:rPr lang="cs-CZ" dirty="0"/>
              <a:t>. Halama, České Budějovice, 2017.)</a:t>
            </a:r>
          </a:p>
        </p:txBody>
      </p:sp>
    </p:spTree>
    <p:extLst>
      <p:ext uri="{BB962C8B-B14F-4D97-AF65-F5344CB8AC3E}">
        <p14:creationId xmlns:p14="http://schemas.microsoft.com/office/powerpoint/2010/main" val="280374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EF6337-D8F2-3AEA-3C63-FB1D5B6BE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Klíčový pojem „význam“, literatura jako komunikace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D4815C-8BA8-A6A4-F760-E21404548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9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pojem významu: prvky i celek díla vždy něco vyjadřuje, znamená, nabízí nám sdělení, byť mnohoznačné a složitě uchopitelné = hodí se do každodenních situací (určitým významům se snažíme porozumět, žijeme ve světě významů, i v noci sen chceme si nějak vyložit), co je to ten význam, smysl, interpretace</a:t>
            </a:r>
            <a:endParaRPr lang="cs-CZ" sz="9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9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literatura s námi komunikuje = nejsme stroje, proto probíhá složitě, komplikovaně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přirozený jazyk - v moderní době v psané formě, ve středověku (orální forma, přednes, poslech), od začátku 19. stol. se stalo přirozeným způsobem vnímání lit. tiché čtení knižního textu</a:t>
            </a:r>
            <a:endParaRPr lang="cs-CZ" sz="7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literární kód, </a:t>
            </a:r>
            <a:r>
              <a:rPr lang="cs-CZ" sz="7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vizuálno</a:t>
            </a:r>
            <a:r>
              <a:rPr lang="cs-CZ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obraz</a:t>
            </a:r>
            <a:endParaRPr lang="cs-CZ" sz="7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7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pojem “estetična” - v literatuře 19. st. napevno, dříve např. v renesančním umění: starověk, středověk - plnila jiné funkce (narativní vs. nenarativní texty)</a:t>
            </a:r>
            <a:endParaRPr lang="cs-CZ" sz="7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7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567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E241C-68E7-9B6E-D55E-DDE726503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Estetická zkušenost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BC43D9-CBE7-DC81-3DFB-DD8D94724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sz="112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řec</a:t>
            </a:r>
            <a:r>
              <a:rPr lang="cs-CZ" sz="1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12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Aisthétika</a:t>
            </a:r>
            <a:r>
              <a:rPr lang="cs-CZ" sz="1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smyslově vnímané</a:t>
            </a:r>
            <a:endParaRPr lang="cs-CZ" sz="1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2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ZAUJETÍ POSTOJE</a:t>
            </a:r>
            <a:endParaRPr lang="cs-CZ" sz="1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Lidská potřeba estetického osvojování světa, avšak </a:t>
            </a:r>
            <a:r>
              <a:rPr lang="cs-CZ" sz="112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nutné </a:t>
            </a:r>
            <a:r>
              <a:rPr lang="cs-CZ" sz="112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zaujetí specifického postoje ke světu – schopnost nezištného zážitku (nezištného zalíbení)</a:t>
            </a:r>
            <a:endParaRPr lang="cs-CZ" sz="1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1200" dirty="0">
                <a:solidFill>
                  <a:srgbClr val="5B9BD5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Měli jste nebo máte z poslední doby nějaký takový zážitek, pocit, že jste „naladěni“, „nastaveni“ k nějakému textu (příp. jinému uměleckému artefaktu?) </a:t>
            </a:r>
            <a:r>
              <a:rPr lang="cs-CZ" sz="11200" dirty="0">
                <a:solidFill>
                  <a:srgbClr val="4472C4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Znamenala pro vás četba některého díla zážitek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6375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9635</TotalTime>
  <Words>1237</Words>
  <Application>Microsoft Office PowerPoint</Application>
  <PresentationFormat>Širokoúhlá obrazovka</PresentationFormat>
  <Paragraphs>72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Symbol</vt:lpstr>
      <vt:lpstr>Motiv Office</vt:lpstr>
      <vt:lpstr>Teorie literatury I 1. seminář 11./12. 10.</vt:lpstr>
      <vt:lpstr>Program 1. semináře</vt:lpstr>
      <vt:lpstr>Co je to literární teorie?</vt:lpstr>
      <vt:lpstr>Co je a k čemu slouží teorie literatury?</vt:lpstr>
      <vt:lpstr>Vymezení pojmu „literatura“</vt:lpstr>
      <vt:lpstr>Vymezení pojmu „literatura“</vt:lpstr>
      <vt:lpstr>K jedné z mnoha definic:</vt:lpstr>
      <vt:lpstr>Klíčový pojem „význam“, literatura jako komunikace </vt:lpstr>
      <vt:lpstr>Estetická zkušenost</vt:lpstr>
      <vt:lpstr>Estetická zkušenost, estetický postoj</vt:lpstr>
      <vt:lpstr>Estetické hodnocení/postoj jako událost mentální</vt:lpstr>
      <vt:lpstr>Objekt estetického postoje /co o tom rozhoduje?</vt:lpstr>
      <vt:lpstr>Co zásadního by nám literatura měla přinést? Přesněji, co literatura tzv. krásná? Co to přinese žákům/dětskému čtenáři? (viz Josef Peterka: Teorie literatury pro učitele)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literatury I 1. seminář 11./12. 10.</dc:title>
  <dc:creator>Lukáš Neumann</dc:creator>
  <cp:lastModifiedBy>Lukáš Neumann</cp:lastModifiedBy>
  <cp:revision>5</cp:revision>
  <dcterms:created xsi:type="dcterms:W3CDTF">2022-10-10T11:17:47Z</dcterms:created>
  <dcterms:modified xsi:type="dcterms:W3CDTF">2022-10-20T09:44:04Z</dcterms:modified>
</cp:coreProperties>
</file>