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4" r:id="rId4"/>
    <p:sldId id="265" r:id="rId5"/>
    <p:sldId id="262" r:id="rId6"/>
    <p:sldId id="267" r:id="rId7"/>
    <p:sldId id="261" r:id="rId8"/>
    <p:sldId id="263" r:id="rId9"/>
    <p:sldId id="259" r:id="rId10"/>
    <p:sldId id="258" r:id="rId11"/>
    <p:sldId id="266" r:id="rId12"/>
    <p:sldId id="268" r:id="rId13"/>
    <p:sldId id="271" r:id="rId14"/>
    <p:sldId id="272" r:id="rId15"/>
    <p:sldId id="273" r:id="rId16"/>
    <p:sldId id="269" r:id="rId17"/>
    <p:sldId id="270"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5" d="100"/>
          <a:sy n="55" d="100"/>
        </p:scale>
        <p:origin x="10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06114-92E3-D5CD-441B-1E762559D1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cs-CZ"/>
          </a:p>
        </p:txBody>
      </p:sp>
      <p:sp>
        <p:nvSpPr>
          <p:cNvPr id="3" name="Subtitle 2">
            <a:extLst>
              <a:ext uri="{FF2B5EF4-FFF2-40B4-BE49-F238E27FC236}">
                <a16:creationId xmlns:a16="http://schemas.microsoft.com/office/drawing/2014/main" id="{D05DFA1D-9340-476E-2034-5ACF7C902B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cs-CZ"/>
          </a:p>
        </p:txBody>
      </p:sp>
      <p:sp>
        <p:nvSpPr>
          <p:cNvPr id="4" name="Date Placeholder 3">
            <a:extLst>
              <a:ext uri="{FF2B5EF4-FFF2-40B4-BE49-F238E27FC236}">
                <a16:creationId xmlns:a16="http://schemas.microsoft.com/office/drawing/2014/main" id="{95ABF9BE-8D90-A380-3653-4EA0B4A90CEC}"/>
              </a:ext>
            </a:extLst>
          </p:cNvPr>
          <p:cNvSpPr>
            <a:spLocks noGrp="1"/>
          </p:cNvSpPr>
          <p:nvPr>
            <p:ph type="dt" sz="half" idx="10"/>
          </p:nvPr>
        </p:nvSpPr>
        <p:spPr/>
        <p:txBody>
          <a:bodyPr/>
          <a:lstStyle/>
          <a:p>
            <a:fld id="{E6CDC142-627F-40C6-9001-73F39BD082EE}" type="datetimeFigureOut">
              <a:rPr lang="cs-CZ" smtClean="0"/>
              <a:t>09.03.2023</a:t>
            </a:fld>
            <a:endParaRPr lang="cs-CZ"/>
          </a:p>
        </p:txBody>
      </p:sp>
      <p:sp>
        <p:nvSpPr>
          <p:cNvPr id="5" name="Footer Placeholder 4">
            <a:extLst>
              <a:ext uri="{FF2B5EF4-FFF2-40B4-BE49-F238E27FC236}">
                <a16:creationId xmlns:a16="http://schemas.microsoft.com/office/drawing/2014/main" id="{7FF43AB7-859A-1EE3-9951-1F538E5FA9CC}"/>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2FF43193-43E6-FB5E-10D6-CFBCF3095971}"/>
              </a:ext>
            </a:extLst>
          </p:cNvPr>
          <p:cNvSpPr>
            <a:spLocks noGrp="1"/>
          </p:cNvSpPr>
          <p:nvPr>
            <p:ph type="sldNum" sz="quarter" idx="12"/>
          </p:nvPr>
        </p:nvSpPr>
        <p:spPr/>
        <p:txBody>
          <a:bodyPr/>
          <a:lstStyle/>
          <a:p>
            <a:fld id="{3B6EA5A1-4ABE-435D-B0B8-FD7C3E96B4AD}" type="slidenum">
              <a:rPr lang="cs-CZ" smtClean="0"/>
              <a:t>‹#›</a:t>
            </a:fld>
            <a:endParaRPr lang="cs-CZ"/>
          </a:p>
        </p:txBody>
      </p:sp>
    </p:spTree>
    <p:extLst>
      <p:ext uri="{BB962C8B-B14F-4D97-AF65-F5344CB8AC3E}">
        <p14:creationId xmlns:p14="http://schemas.microsoft.com/office/powerpoint/2010/main" val="2602787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F857C-FA31-2D60-056E-236AC607E6F6}"/>
              </a:ext>
            </a:extLst>
          </p:cNvPr>
          <p:cNvSpPr>
            <a:spLocks noGrp="1"/>
          </p:cNvSpPr>
          <p:nvPr>
            <p:ph type="title"/>
          </p:nvPr>
        </p:nvSpPr>
        <p:spPr/>
        <p:txBody>
          <a:bodyPr/>
          <a:lstStyle/>
          <a:p>
            <a:r>
              <a:rPr lang="en-US"/>
              <a:t>Click to edit Master title style</a:t>
            </a:r>
            <a:endParaRPr lang="cs-CZ"/>
          </a:p>
        </p:txBody>
      </p:sp>
      <p:sp>
        <p:nvSpPr>
          <p:cNvPr id="3" name="Vertical Text Placeholder 2">
            <a:extLst>
              <a:ext uri="{FF2B5EF4-FFF2-40B4-BE49-F238E27FC236}">
                <a16:creationId xmlns:a16="http://schemas.microsoft.com/office/drawing/2014/main" id="{B9F7F705-5586-4837-F6ED-A781ED487C5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56494D2E-8D0A-1128-C0ED-46FA66A7B9D6}"/>
              </a:ext>
            </a:extLst>
          </p:cNvPr>
          <p:cNvSpPr>
            <a:spLocks noGrp="1"/>
          </p:cNvSpPr>
          <p:nvPr>
            <p:ph type="dt" sz="half" idx="10"/>
          </p:nvPr>
        </p:nvSpPr>
        <p:spPr/>
        <p:txBody>
          <a:bodyPr/>
          <a:lstStyle/>
          <a:p>
            <a:fld id="{E6CDC142-627F-40C6-9001-73F39BD082EE}" type="datetimeFigureOut">
              <a:rPr lang="cs-CZ" smtClean="0"/>
              <a:t>09.03.2023</a:t>
            </a:fld>
            <a:endParaRPr lang="cs-CZ"/>
          </a:p>
        </p:txBody>
      </p:sp>
      <p:sp>
        <p:nvSpPr>
          <p:cNvPr id="5" name="Footer Placeholder 4">
            <a:extLst>
              <a:ext uri="{FF2B5EF4-FFF2-40B4-BE49-F238E27FC236}">
                <a16:creationId xmlns:a16="http://schemas.microsoft.com/office/drawing/2014/main" id="{D3206252-851B-51D7-9DFE-4147D47CDFB7}"/>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8A5DBD1E-F25C-90FA-8958-CB8EFD316C78}"/>
              </a:ext>
            </a:extLst>
          </p:cNvPr>
          <p:cNvSpPr>
            <a:spLocks noGrp="1"/>
          </p:cNvSpPr>
          <p:nvPr>
            <p:ph type="sldNum" sz="quarter" idx="12"/>
          </p:nvPr>
        </p:nvSpPr>
        <p:spPr/>
        <p:txBody>
          <a:bodyPr/>
          <a:lstStyle/>
          <a:p>
            <a:fld id="{3B6EA5A1-4ABE-435D-B0B8-FD7C3E96B4AD}" type="slidenum">
              <a:rPr lang="cs-CZ" smtClean="0"/>
              <a:t>‹#›</a:t>
            </a:fld>
            <a:endParaRPr lang="cs-CZ"/>
          </a:p>
        </p:txBody>
      </p:sp>
    </p:spTree>
    <p:extLst>
      <p:ext uri="{BB962C8B-B14F-4D97-AF65-F5344CB8AC3E}">
        <p14:creationId xmlns:p14="http://schemas.microsoft.com/office/powerpoint/2010/main" val="1893945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F17717-82D5-D565-009C-24E06401F78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cs-CZ"/>
          </a:p>
        </p:txBody>
      </p:sp>
      <p:sp>
        <p:nvSpPr>
          <p:cNvPr id="3" name="Vertical Text Placeholder 2">
            <a:extLst>
              <a:ext uri="{FF2B5EF4-FFF2-40B4-BE49-F238E27FC236}">
                <a16:creationId xmlns:a16="http://schemas.microsoft.com/office/drawing/2014/main" id="{FEF2DD95-CE54-97F3-4FAB-2C79BAB45A8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E81D6695-3E83-EF6E-A86B-B55545CCD577}"/>
              </a:ext>
            </a:extLst>
          </p:cNvPr>
          <p:cNvSpPr>
            <a:spLocks noGrp="1"/>
          </p:cNvSpPr>
          <p:nvPr>
            <p:ph type="dt" sz="half" idx="10"/>
          </p:nvPr>
        </p:nvSpPr>
        <p:spPr/>
        <p:txBody>
          <a:bodyPr/>
          <a:lstStyle/>
          <a:p>
            <a:fld id="{E6CDC142-627F-40C6-9001-73F39BD082EE}" type="datetimeFigureOut">
              <a:rPr lang="cs-CZ" smtClean="0"/>
              <a:t>09.03.2023</a:t>
            </a:fld>
            <a:endParaRPr lang="cs-CZ"/>
          </a:p>
        </p:txBody>
      </p:sp>
      <p:sp>
        <p:nvSpPr>
          <p:cNvPr id="5" name="Footer Placeholder 4">
            <a:extLst>
              <a:ext uri="{FF2B5EF4-FFF2-40B4-BE49-F238E27FC236}">
                <a16:creationId xmlns:a16="http://schemas.microsoft.com/office/drawing/2014/main" id="{785429F8-8A1E-8E1F-9922-51E6A782C5BC}"/>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5B6AED9F-5D54-61CB-C807-5F2B7A64603C}"/>
              </a:ext>
            </a:extLst>
          </p:cNvPr>
          <p:cNvSpPr>
            <a:spLocks noGrp="1"/>
          </p:cNvSpPr>
          <p:nvPr>
            <p:ph type="sldNum" sz="quarter" idx="12"/>
          </p:nvPr>
        </p:nvSpPr>
        <p:spPr/>
        <p:txBody>
          <a:bodyPr/>
          <a:lstStyle/>
          <a:p>
            <a:fld id="{3B6EA5A1-4ABE-435D-B0B8-FD7C3E96B4AD}" type="slidenum">
              <a:rPr lang="cs-CZ" smtClean="0"/>
              <a:t>‹#›</a:t>
            </a:fld>
            <a:endParaRPr lang="cs-CZ"/>
          </a:p>
        </p:txBody>
      </p:sp>
    </p:spTree>
    <p:extLst>
      <p:ext uri="{BB962C8B-B14F-4D97-AF65-F5344CB8AC3E}">
        <p14:creationId xmlns:p14="http://schemas.microsoft.com/office/powerpoint/2010/main" val="3772791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AE167-1A03-8892-8351-764E309A1594}"/>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3421337F-5F97-1785-C0EF-3F86A0660F0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6F9B2F70-0184-30EE-94EA-67D8AF8AB509}"/>
              </a:ext>
            </a:extLst>
          </p:cNvPr>
          <p:cNvSpPr>
            <a:spLocks noGrp="1"/>
          </p:cNvSpPr>
          <p:nvPr>
            <p:ph type="dt" sz="half" idx="10"/>
          </p:nvPr>
        </p:nvSpPr>
        <p:spPr/>
        <p:txBody>
          <a:bodyPr/>
          <a:lstStyle/>
          <a:p>
            <a:fld id="{E6CDC142-627F-40C6-9001-73F39BD082EE}" type="datetimeFigureOut">
              <a:rPr lang="cs-CZ" smtClean="0"/>
              <a:t>09.03.2023</a:t>
            </a:fld>
            <a:endParaRPr lang="cs-CZ"/>
          </a:p>
        </p:txBody>
      </p:sp>
      <p:sp>
        <p:nvSpPr>
          <p:cNvPr id="5" name="Footer Placeholder 4">
            <a:extLst>
              <a:ext uri="{FF2B5EF4-FFF2-40B4-BE49-F238E27FC236}">
                <a16:creationId xmlns:a16="http://schemas.microsoft.com/office/drawing/2014/main" id="{1159729B-257D-F867-DB0B-ADE6D601DC93}"/>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BF4F1730-A22A-1237-F7FE-D2DB1617238B}"/>
              </a:ext>
            </a:extLst>
          </p:cNvPr>
          <p:cNvSpPr>
            <a:spLocks noGrp="1"/>
          </p:cNvSpPr>
          <p:nvPr>
            <p:ph type="sldNum" sz="quarter" idx="12"/>
          </p:nvPr>
        </p:nvSpPr>
        <p:spPr/>
        <p:txBody>
          <a:bodyPr/>
          <a:lstStyle/>
          <a:p>
            <a:fld id="{3B6EA5A1-4ABE-435D-B0B8-FD7C3E96B4AD}" type="slidenum">
              <a:rPr lang="cs-CZ" smtClean="0"/>
              <a:t>‹#›</a:t>
            </a:fld>
            <a:endParaRPr lang="cs-CZ"/>
          </a:p>
        </p:txBody>
      </p:sp>
    </p:spTree>
    <p:extLst>
      <p:ext uri="{BB962C8B-B14F-4D97-AF65-F5344CB8AC3E}">
        <p14:creationId xmlns:p14="http://schemas.microsoft.com/office/powerpoint/2010/main" val="960718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C6AFB-D42D-B05D-B48D-E1B384BA8E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cs-CZ"/>
          </a:p>
        </p:txBody>
      </p:sp>
      <p:sp>
        <p:nvSpPr>
          <p:cNvPr id="3" name="Text Placeholder 2">
            <a:extLst>
              <a:ext uri="{FF2B5EF4-FFF2-40B4-BE49-F238E27FC236}">
                <a16:creationId xmlns:a16="http://schemas.microsoft.com/office/drawing/2014/main" id="{D43EAAE1-9314-0C38-C6A0-E3E039CAC2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4452D62-7FBE-0313-B480-CA102B2DE92C}"/>
              </a:ext>
            </a:extLst>
          </p:cNvPr>
          <p:cNvSpPr>
            <a:spLocks noGrp="1"/>
          </p:cNvSpPr>
          <p:nvPr>
            <p:ph type="dt" sz="half" idx="10"/>
          </p:nvPr>
        </p:nvSpPr>
        <p:spPr/>
        <p:txBody>
          <a:bodyPr/>
          <a:lstStyle/>
          <a:p>
            <a:fld id="{E6CDC142-627F-40C6-9001-73F39BD082EE}" type="datetimeFigureOut">
              <a:rPr lang="cs-CZ" smtClean="0"/>
              <a:t>09.03.2023</a:t>
            </a:fld>
            <a:endParaRPr lang="cs-CZ"/>
          </a:p>
        </p:txBody>
      </p:sp>
      <p:sp>
        <p:nvSpPr>
          <p:cNvPr id="5" name="Footer Placeholder 4">
            <a:extLst>
              <a:ext uri="{FF2B5EF4-FFF2-40B4-BE49-F238E27FC236}">
                <a16:creationId xmlns:a16="http://schemas.microsoft.com/office/drawing/2014/main" id="{31A2E049-A3CF-6C71-2022-6D4C99ACE49D}"/>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89C44CD9-96F8-B362-4A89-F7711D9A849C}"/>
              </a:ext>
            </a:extLst>
          </p:cNvPr>
          <p:cNvSpPr>
            <a:spLocks noGrp="1"/>
          </p:cNvSpPr>
          <p:nvPr>
            <p:ph type="sldNum" sz="quarter" idx="12"/>
          </p:nvPr>
        </p:nvSpPr>
        <p:spPr/>
        <p:txBody>
          <a:bodyPr/>
          <a:lstStyle/>
          <a:p>
            <a:fld id="{3B6EA5A1-4ABE-435D-B0B8-FD7C3E96B4AD}" type="slidenum">
              <a:rPr lang="cs-CZ" smtClean="0"/>
              <a:t>‹#›</a:t>
            </a:fld>
            <a:endParaRPr lang="cs-CZ"/>
          </a:p>
        </p:txBody>
      </p:sp>
    </p:spTree>
    <p:extLst>
      <p:ext uri="{BB962C8B-B14F-4D97-AF65-F5344CB8AC3E}">
        <p14:creationId xmlns:p14="http://schemas.microsoft.com/office/powerpoint/2010/main" val="2860034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93CA0-49EA-60F9-3FBE-86989A663497}"/>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616F3453-5AE6-4807-2F89-34A353B0F1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a:extLst>
              <a:ext uri="{FF2B5EF4-FFF2-40B4-BE49-F238E27FC236}">
                <a16:creationId xmlns:a16="http://schemas.microsoft.com/office/drawing/2014/main" id="{8FD122BE-D7D8-0381-6262-8ECBD070B13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a:extLst>
              <a:ext uri="{FF2B5EF4-FFF2-40B4-BE49-F238E27FC236}">
                <a16:creationId xmlns:a16="http://schemas.microsoft.com/office/drawing/2014/main" id="{DE4B118B-802A-6A34-9F86-852111455A43}"/>
              </a:ext>
            </a:extLst>
          </p:cNvPr>
          <p:cNvSpPr>
            <a:spLocks noGrp="1"/>
          </p:cNvSpPr>
          <p:nvPr>
            <p:ph type="dt" sz="half" idx="10"/>
          </p:nvPr>
        </p:nvSpPr>
        <p:spPr/>
        <p:txBody>
          <a:bodyPr/>
          <a:lstStyle/>
          <a:p>
            <a:fld id="{E6CDC142-627F-40C6-9001-73F39BD082EE}" type="datetimeFigureOut">
              <a:rPr lang="cs-CZ" smtClean="0"/>
              <a:t>09.03.2023</a:t>
            </a:fld>
            <a:endParaRPr lang="cs-CZ"/>
          </a:p>
        </p:txBody>
      </p:sp>
      <p:sp>
        <p:nvSpPr>
          <p:cNvPr id="6" name="Footer Placeholder 5">
            <a:extLst>
              <a:ext uri="{FF2B5EF4-FFF2-40B4-BE49-F238E27FC236}">
                <a16:creationId xmlns:a16="http://schemas.microsoft.com/office/drawing/2014/main" id="{70F9AC48-929B-4CB7-4879-29ACF80EDA38}"/>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3A907AC7-9A90-503E-1EA7-705BF3A02084}"/>
              </a:ext>
            </a:extLst>
          </p:cNvPr>
          <p:cNvSpPr>
            <a:spLocks noGrp="1"/>
          </p:cNvSpPr>
          <p:nvPr>
            <p:ph type="sldNum" sz="quarter" idx="12"/>
          </p:nvPr>
        </p:nvSpPr>
        <p:spPr/>
        <p:txBody>
          <a:bodyPr/>
          <a:lstStyle/>
          <a:p>
            <a:fld id="{3B6EA5A1-4ABE-435D-B0B8-FD7C3E96B4AD}" type="slidenum">
              <a:rPr lang="cs-CZ" smtClean="0"/>
              <a:t>‹#›</a:t>
            </a:fld>
            <a:endParaRPr lang="cs-CZ"/>
          </a:p>
        </p:txBody>
      </p:sp>
    </p:spTree>
    <p:extLst>
      <p:ext uri="{BB962C8B-B14F-4D97-AF65-F5344CB8AC3E}">
        <p14:creationId xmlns:p14="http://schemas.microsoft.com/office/powerpoint/2010/main" val="3943437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3CFB9-5AB6-8B36-AC26-52641E2EC6EC}"/>
              </a:ext>
            </a:extLst>
          </p:cNvPr>
          <p:cNvSpPr>
            <a:spLocks noGrp="1"/>
          </p:cNvSpPr>
          <p:nvPr>
            <p:ph type="title"/>
          </p:nvPr>
        </p:nvSpPr>
        <p:spPr>
          <a:xfrm>
            <a:off x="839788" y="365125"/>
            <a:ext cx="10515600" cy="1325563"/>
          </a:xfrm>
        </p:spPr>
        <p:txBody>
          <a:bodyPr/>
          <a:lstStyle/>
          <a:p>
            <a:r>
              <a:rPr lang="en-US"/>
              <a:t>Click to edit Master title style</a:t>
            </a:r>
            <a:endParaRPr lang="cs-CZ"/>
          </a:p>
        </p:txBody>
      </p:sp>
      <p:sp>
        <p:nvSpPr>
          <p:cNvPr id="3" name="Text Placeholder 2">
            <a:extLst>
              <a:ext uri="{FF2B5EF4-FFF2-40B4-BE49-F238E27FC236}">
                <a16:creationId xmlns:a16="http://schemas.microsoft.com/office/drawing/2014/main" id="{0EC7E28C-0D1B-CA3E-45B6-F7EE9B909F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75BB4A9-3848-CEE5-5D63-792FAE6131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a:extLst>
              <a:ext uri="{FF2B5EF4-FFF2-40B4-BE49-F238E27FC236}">
                <a16:creationId xmlns:a16="http://schemas.microsoft.com/office/drawing/2014/main" id="{3247419A-36B9-A5D6-7459-BFB9A1A5E6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96F7C2-2C87-4355-6A63-DE04138FB8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a:extLst>
              <a:ext uri="{FF2B5EF4-FFF2-40B4-BE49-F238E27FC236}">
                <a16:creationId xmlns:a16="http://schemas.microsoft.com/office/drawing/2014/main" id="{11F67255-D369-75C7-B072-D43AD1E5AC3F}"/>
              </a:ext>
            </a:extLst>
          </p:cNvPr>
          <p:cNvSpPr>
            <a:spLocks noGrp="1"/>
          </p:cNvSpPr>
          <p:nvPr>
            <p:ph type="dt" sz="half" idx="10"/>
          </p:nvPr>
        </p:nvSpPr>
        <p:spPr/>
        <p:txBody>
          <a:bodyPr/>
          <a:lstStyle/>
          <a:p>
            <a:fld id="{E6CDC142-627F-40C6-9001-73F39BD082EE}" type="datetimeFigureOut">
              <a:rPr lang="cs-CZ" smtClean="0"/>
              <a:t>09.03.2023</a:t>
            </a:fld>
            <a:endParaRPr lang="cs-CZ"/>
          </a:p>
        </p:txBody>
      </p:sp>
      <p:sp>
        <p:nvSpPr>
          <p:cNvPr id="8" name="Footer Placeholder 7">
            <a:extLst>
              <a:ext uri="{FF2B5EF4-FFF2-40B4-BE49-F238E27FC236}">
                <a16:creationId xmlns:a16="http://schemas.microsoft.com/office/drawing/2014/main" id="{F63D397C-6EB5-D29E-BACD-615D18FBB4F6}"/>
              </a:ext>
            </a:extLst>
          </p:cNvPr>
          <p:cNvSpPr>
            <a:spLocks noGrp="1"/>
          </p:cNvSpPr>
          <p:nvPr>
            <p:ph type="ftr" sz="quarter" idx="11"/>
          </p:nvPr>
        </p:nvSpPr>
        <p:spPr/>
        <p:txBody>
          <a:bodyPr/>
          <a:lstStyle/>
          <a:p>
            <a:endParaRPr lang="cs-CZ"/>
          </a:p>
        </p:txBody>
      </p:sp>
      <p:sp>
        <p:nvSpPr>
          <p:cNvPr id="9" name="Slide Number Placeholder 8">
            <a:extLst>
              <a:ext uri="{FF2B5EF4-FFF2-40B4-BE49-F238E27FC236}">
                <a16:creationId xmlns:a16="http://schemas.microsoft.com/office/drawing/2014/main" id="{D271F8EA-4E10-B08B-D720-1E10858B07B7}"/>
              </a:ext>
            </a:extLst>
          </p:cNvPr>
          <p:cNvSpPr>
            <a:spLocks noGrp="1"/>
          </p:cNvSpPr>
          <p:nvPr>
            <p:ph type="sldNum" sz="quarter" idx="12"/>
          </p:nvPr>
        </p:nvSpPr>
        <p:spPr/>
        <p:txBody>
          <a:bodyPr/>
          <a:lstStyle/>
          <a:p>
            <a:fld id="{3B6EA5A1-4ABE-435D-B0B8-FD7C3E96B4AD}" type="slidenum">
              <a:rPr lang="cs-CZ" smtClean="0"/>
              <a:t>‹#›</a:t>
            </a:fld>
            <a:endParaRPr lang="cs-CZ"/>
          </a:p>
        </p:txBody>
      </p:sp>
    </p:spTree>
    <p:extLst>
      <p:ext uri="{BB962C8B-B14F-4D97-AF65-F5344CB8AC3E}">
        <p14:creationId xmlns:p14="http://schemas.microsoft.com/office/powerpoint/2010/main" val="4016808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32ED6-057E-6DA8-E83E-F26EB34DC389}"/>
              </a:ext>
            </a:extLst>
          </p:cNvPr>
          <p:cNvSpPr>
            <a:spLocks noGrp="1"/>
          </p:cNvSpPr>
          <p:nvPr>
            <p:ph type="title"/>
          </p:nvPr>
        </p:nvSpPr>
        <p:spPr/>
        <p:txBody>
          <a:bodyPr/>
          <a:lstStyle/>
          <a:p>
            <a:r>
              <a:rPr lang="en-US"/>
              <a:t>Click to edit Master title style</a:t>
            </a:r>
            <a:endParaRPr lang="cs-CZ"/>
          </a:p>
        </p:txBody>
      </p:sp>
      <p:sp>
        <p:nvSpPr>
          <p:cNvPr id="3" name="Date Placeholder 2">
            <a:extLst>
              <a:ext uri="{FF2B5EF4-FFF2-40B4-BE49-F238E27FC236}">
                <a16:creationId xmlns:a16="http://schemas.microsoft.com/office/drawing/2014/main" id="{92D3FD84-70AC-0DBD-D4DB-4EA790CD041D}"/>
              </a:ext>
            </a:extLst>
          </p:cNvPr>
          <p:cNvSpPr>
            <a:spLocks noGrp="1"/>
          </p:cNvSpPr>
          <p:nvPr>
            <p:ph type="dt" sz="half" idx="10"/>
          </p:nvPr>
        </p:nvSpPr>
        <p:spPr/>
        <p:txBody>
          <a:bodyPr/>
          <a:lstStyle/>
          <a:p>
            <a:fld id="{E6CDC142-627F-40C6-9001-73F39BD082EE}" type="datetimeFigureOut">
              <a:rPr lang="cs-CZ" smtClean="0"/>
              <a:t>09.03.2023</a:t>
            </a:fld>
            <a:endParaRPr lang="cs-CZ"/>
          </a:p>
        </p:txBody>
      </p:sp>
      <p:sp>
        <p:nvSpPr>
          <p:cNvPr id="4" name="Footer Placeholder 3">
            <a:extLst>
              <a:ext uri="{FF2B5EF4-FFF2-40B4-BE49-F238E27FC236}">
                <a16:creationId xmlns:a16="http://schemas.microsoft.com/office/drawing/2014/main" id="{56C92747-9D01-0033-F98F-F292910A4857}"/>
              </a:ext>
            </a:extLst>
          </p:cNvPr>
          <p:cNvSpPr>
            <a:spLocks noGrp="1"/>
          </p:cNvSpPr>
          <p:nvPr>
            <p:ph type="ftr" sz="quarter" idx="11"/>
          </p:nvPr>
        </p:nvSpPr>
        <p:spPr/>
        <p:txBody>
          <a:bodyPr/>
          <a:lstStyle/>
          <a:p>
            <a:endParaRPr lang="cs-CZ"/>
          </a:p>
        </p:txBody>
      </p:sp>
      <p:sp>
        <p:nvSpPr>
          <p:cNvPr id="5" name="Slide Number Placeholder 4">
            <a:extLst>
              <a:ext uri="{FF2B5EF4-FFF2-40B4-BE49-F238E27FC236}">
                <a16:creationId xmlns:a16="http://schemas.microsoft.com/office/drawing/2014/main" id="{926BD312-1B16-039A-F8D3-437FAE69E70A}"/>
              </a:ext>
            </a:extLst>
          </p:cNvPr>
          <p:cNvSpPr>
            <a:spLocks noGrp="1"/>
          </p:cNvSpPr>
          <p:nvPr>
            <p:ph type="sldNum" sz="quarter" idx="12"/>
          </p:nvPr>
        </p:nvSpPr>
        <p:spPr/>
        <p:txBody>
          <a:bodyPr/>
          <a:lstStyle/>
          <a:p>
            <a:fld id="{3B6EA5A1-4ABE-435D-B0B8-FD7C3E96B4AD}" type="slidenum">
              <a:rPr lang="cs-CZ" smtClean="0"/>
              <a:t>‹#›</a:t>
            </a:fld>
            <a:endParaRPr lang="cs-CZ"/>
          </a:p>
        </p:txBody>
      </p:sp>
    </p:spTree>
    <p:extLst>
      <p:ext uri="{BB962C8B-B14F-4D97-AF65-F5344CB8AC3E}">
        <p14:creationId xmlns:p14="http://schemas.microsoft.com/office/powerpoint/2010/main" val="4240553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381207-8F16-EF4E-43EC-A1C360CA03C5}"/>
              </a:ext>
            </a:extLst>
          </p:cNvPr>
          <p:cNvSpPr>
            <a:spLocks noGrp="1"/>
          </p:cNvSpPr>
          <p:nvPr>
            <p:ph type="dt" sz="half" idx="10"/>
          </p:nvPr>
        </p:nvSpPr>
        <p:spPr/>
        <p:txBody>
          <a:bodyPr/>
          <a:lstStyle/>
          <a:p>
            <a:fld id="{E6CDC142-627F-40C6-9001-73F39BD082EE}" type="datetimeFigureOut">
              <a:rPr lang="cs-CZ" smtClean="0"/>
              <a:t>09.03.2023</a:t>
            </a:fld>
            <a:endParaRPr lang="cs-CZ"/>
          </a:p>
        </p:txBody>
      </p:sp>
      <p:sp>
        <p:nvSpPr>
          <p:cNvPr id="3" name="Footer Placeholder 2">
            <a:extLst>
              <a:ext uri="{FF2B5EF4-FFF2-40B4-BE49-F238E27FC236}">
                <a16:creationId xmlns:a16="http://schemas.microsoft.com/office/drawing/2014/main" id="{908707F8-739B-A8BC-EA4C-7D548D60F860}"/>
              </a:ext>
            </a:extLst>
          </p:cNvPr>
          <p:cNvSpPr>
            <a:spLocks noGrp="1"/>
          </p:cNvSpPr>
          <p:nvPr>
            <p:ph type="ftr" sz="quarter" idx="11"/>
          </p:nvPr>
        </p:nvSpPr>
        <p:spPr/>
        <p:txBody>
          <a:bodyPr/>
          <a:lstStyle/>
          <a:p>
            <a:endParaRPr lang="cs-CZ"/>
          </a:p>
        </p:txBody>
      </p:sp>
      <p:sp>
        <p:nvSpPr>
          <p:cNvPr id="4" name="Slide Number Placeholder 3">
            <a:extLst>
              <a:ext uri="{FF2B5EF4-FFF2-40B4-BE49-F238E27FC236}">
                <a16:creationId xmlns:a16="http://schemas.microsoft.com/office/drawing/2014/main" id="{5EE494DB-F904-1EF1-8BA9-C3B5377B147B}"/>
              </a:ext>
            </a:extLst>
          </p:cNvPr>
          <p:cNvSpPr>
            <a:spLocks noGrp="1"/>
          </p:cNvSpPr>
          <p:nvPr>
            <p:ph type="sldNum" sz="quarter" idx="12"/>
          </p:nvPr>
        </p:nvSpPr>
        <p:spPr/>
        <p:txBody>
          <a:bodyPr/>
          <a:lstStyle/>
          <a:p>
            <a:fld id="{3B6EA5A1-4ABE-435D-B0B8-FD7C3E96B4AD}" type="slidenum">
              <a:rPr lang="cs-CZ" smtClean="0"/>
              <a:t>‹#›</a:t>
            </a:fld>
            <a:endParaRPr lang="cs-CZ"/>
          </a:p>
        </p:txBody>
      </p:sp>
    </p:spTree>
    <p:extLst>
      <p:ext uri="{BB962C8B-B14F-4D97-AF65-F5344CB8AC3E}">
        <p14:creationId xmlns:p14="http://schemas.microsoft.com/office/powerpoint/2010/main" val="3833684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90886-C33E-FE3C-27C4-BBBB0BE81B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cs-CZ"/>
          </a:p>
        </p:txBody>
      </p:sp>
      <p:sp>
        <p:nvSpPr>
          <p:cNvPr id="3" name="Content Placeholder 2">
            <a:extLst>
              <a:ext uri="{FF2B5EF4-FFF2-40B4-BE49-F238E27FC236}">
                <a16:creationId xmlns:a16="http://schemas.microsoft.com/office/drawing/2014/main" id="{56ECC2B3-1A01-AB25-8DD3-662E19BC25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a:extLst>
              <a:ext uri="{FF2B5EF4-FFF2-40B4-BE49-F238E27FC236}">
                <a16:creationId xmlns:a16="http://schemas.microsoft.com/office/drawing/2014/main" id="{F8F56A35-A64A-B2BE-2746-E7808B721B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0BEEB9-8739-8AED-99A1-9CCF286C18CD}"/>
              </a:ext>
            </a:extLst>
          </p:cNvPr>
          <p:cNvSpPr>
            <a:spLocks noGrp="1"/>
          </p:cNvSpPr>
          <p:nvPr>
            <p:ph type="dt" sz="half" idx="10"/>
          </p:nvPr>
        </p:nvSpPr>
        <p:spPr/>
        <p:txBody>
          <a:bodyPr/>
          <a:lstStyle/>
          <a:p>
            <a:fld id="{E6CDC142-627F-40C6-9001-73F39BD082EE}" type="datetimeFigureOut">
              <a:rPr lang="cs-CZ" smtClean="0"/>
              <a:t>09.03.2023</a:t>
            </a:fld>
            <a:endParaRPr lang="cs-CZ"/>
          </a:p>
        </p:txBody>
      </p:sp>
      <p:sp>
        <p:nvSpPr>
          <p:cNvPr id="6" name="Footer Placeholder 5">
            <a:extLst>
              <a:ext uri="{FF2B5EF4-FFF2-40B4-BE49-F238E27FC236}">
                <a16:creationId xmlns:a16="http://schemas.microsoft.com/office/drawing/2014/main" id="{CC23788A-D124-0732-06D0-2CF166E636D0}"/>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1FDD331D-1931-908C-171A-C92EBABFBDF8}"/>
              </a:ext>
            </a:extLst>
          </p:cNvPr>
          <p:cNvSpPr>
            <a:spLocks noGrp="1"/>
          </p:cNvSpPr>
          <p:nvPr>
            <p:ph type="sldNum" sz="quarter" idx="12"/>
          </p:nvPr>
        </p:nvSpPr>
        <p:spPr/>
        <p:txBody>
          <a:bodyPr/>
          <a:lstStyle/>
          <a:p>
            <a:fld id="{3B6EA5A1-4ABE-435D-B0B8-FD7C3E96B4AD}" type="slidenum">
              <a:rPr lang="cs-CZ" smtClean="0"/>
              <a:t>‹#›</a:t>
            </a:fld>
            <a:endParaRPr lang="cs-CZ"/>
          </a:p>
        </p:txBody>
      </p:sp>
    </p:spTree>
    <p:extLst>
      <p:ext uri="{BB962C8B-B14F-4D97-AF65-F5344CB8AC3E}">
        <p14:creationId xmlns:p14="http://schemas.microsoft.com/office/powerpoint/2010/main" val="7991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70D9B-906A-805E-3718-D34DF195B3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cs-CZ"/>
          </a:p>
        </p:txBody>
      </p:sp>
      <p:sp>
        <p:nvSpPr>
          <p:cNvPr id="3" name="Picture Placeholder 2">
            <a:extLst>
              <a:ext uri="{FF2B5EF4-FFF2-40B4-BE49-F238E27FC236}">
                <a16:creationId xmlns:a16="http://schemas.microsoft.com/office/drawing/2014/main" id="{14605425-A997-8674-9CD9-827EEF2747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a:extLst>
              <a:ext uri="{FF2B5EF4-FFF2-40B4-BE49-F238E27FC236}">
                <a16:creationId xmlns:a16="http://schemas.microsoft.com/office/drawing/2014/main" id="{7300ADAD-00E5-FC37-F2D4-32988718D3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C30A53-2087-C623-D2E7-D17060CBF2A8}"/>
              </a:ext>
            </a:extLst>
          </p:cNvPr>
          <p:cNvSpPr>
            <a:spLocks noGrp="1"/>
          </p:cNvSpPr>
          <p:nvPr>
            <p:ph type="dt" sz="half" idx="10"/>
          </p:nvPr>
        </p:nvSpPr>
        <p:spPr/>
        <p:txBody>
          <a:bodyPr/>
          <a:lstStyle/>
          <a:p>
            <a:fld id="{E6CDC142-627F-40C6-9001-73F39BD082EE}" type="datetimeFigureOut">
              <a:rPr lang="cs-CZ" smtClean="0"/>
              <a:t>09.03.2023</a:t>
            </a:fld>
            <a:endParaRPr lang="cs-CZ"/>
          </a:p>
        </p:txBody>
      </p:sp>
      <p:sp>
        <p:nvSpPr>
          <p:cNvPr id="6" name="Footer Placeholder 5">
            <a:extLst>
              <a:ext uri="{FF2B5EF4-FFF2-40B4-BE49-F238E27FC236}">
                <a16:creationId xmlns:a16="http://schemas.microsoft.com/office/drawing/2014/main" id="{75D18D21-DDA0-3444-9CC5-04A47A4201A1}"/>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246AEC85-4732-7D42-7351-DD31BAA3ED69}"/>
              </a:ext>
            </a:extLst>
          </p:cNvPr>
          <p:cNvSpPr>
            <a:spLocks noGrp="1"/>
          </p:cNvSpPr>
          <p:nvPr>
            <p:ph type="sldNum" sz="quarter" idx="12"/>
          </p:nvPr>
        </p:nvSpPr>
        <p:spPr/>
        <p:txBody>
          <a:bodyPr/>
          <a:lstStyle/>
          <a:p>
            <a:fld id="{3B6EA5A1-4ABE-435D-B0B8-FD7C3E96B4AD}" type="slidenum">
              <a:rPr lang="cs-CZ" smtClean="0"/>
              <a:t>‹#›</a:t>
            </a:fld>
            <a:endParaRPr lang="cs-CZ"/>
          </a:p>
        </p:txBody>
      </p:sp>
    </p:spTree>
    <p:extLst>
      <p:ext uri="{BB962C8B-B14F-4D97-AF65-F5344CB8AC3E}">
        <p14:creationId xmlns:p14="http://schemas.microsoft.com/office/powerpoint/2010/main" val="3291418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038C26-9BD1-E0C9-2514-D86A1405E2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a:extLst>
              <a:ext uri="{FF2B5EF4-FFF2-40B4-BE49-F238E27FC236}">
                <a16:creationId xmlns:a16="http://schemas.microsoft.com/office/drawing/2014/main" id="{426C2DD3-5B8E-81C4-3CD9-A5D4C39C8D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B8118E36-6CB1-22E8-AB05-2B9044F172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CDC142-627F-40C6-9001-73F39BD082EE}" type="datetimeFigureOut">
              <a:rPr lang="cs-CZ" smtClean="0"/>
              <a:t>09.03.2023</a:t>
            </a:fld>
            <a:endParaRPr lang="cs-CZ"/>
          </a:p>
        </p:txBody>
      </p:sp>
      <p:sp>
        <p:nvSpPr>
          <p:cNvPr id="5" name="Footer Placeholder 4">
            <a:extLst>
              <a:ext uri="{FF2B5EF4-FFF2-40B4-BE49-F238E27FC236}">
                <a16:creationId xmlns:a16="http://schemas.microsoft.com/office/drawing/2014/main" id="{80E657A1-7561-A777-EB0D-630A7086AF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a:extLst>
              <a:ext uri="{FF2B5EF4-FFF2-40B4-BE49-F238E27FC236}">
                <a16:creationId xmlns:a16="http://schemas.microsoft.com/office/drawing/2014/main" id="{5F6218BC-636A-76E5-8A12-6F2A0DFB34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6EA5A1-4ABE-435D-B0B8-FD7C3E96B4AD}" type="slidenum">
              <a:rPr lang="cs-CZ" smtClean="0"/>
              <a:t>‹#›</a:t>
            </a:fld>
            <a:endParaRPr lang="cs-CZ"/>
          </a:p>
        </p:txBody>
      </p:sp>
    </p:spTree>
    <p:extLst>
      <p:ext uri="{BB962C8B-B14F-4D97-AF65-F5344CB8AC3E}">
        <p14:creationId xmlns:p14="http://schemas.microsoft.com/office/powerpoint/2010/main" val="3642743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11768-C375-B186-4787-E5F52E50DD90}"/>
              </a:ext>
            </a:extLst>
          </p:cNvPr>
          <p:cNvSpPr>
            <a:spLocks noGrp="1"/>
          </p:cNvSpPr>
          <p:nvPr>
            <p:ph type="ctrTitle"/>
          </p:nvPr>
        </p:nvSpPr>
        <p:spPr>
          <a:xfrm>
            <a:off x="1524000" y="1056188"/>
            <a:ext cx="9144000" cy="2821330"/>
          </a:xfrm>
        </p:spPr>
        <p:txBody>
          <a:bodyPr>
            <a:normAutofit/>
          </a:bodyPr>
          <a:lstStyle/>
          <a:p>
            <a:r>
              <a:rPr lang="cs-CZ" b="1" dirty="0" err="1">
                <a:latin typeface="Garamond" panose="02020404030301010803" pitchFamily="18" charset="0"/>
              </a:rPr>
              <a:t>Contemporary</a:t>
            </a:r>
            <a:r>
              <a:rPr lang="cs-CZ" b="1" dirty="0">
                <a:latin typeface="Garamond" panose="02020404030301010803" pitchFamily="18" charset="0"/>
              </a:rPr>
              <a:t> </a:t>
            </a:r>
            <a:r>
              <a:rPr lang="cs-CZ" b="1" dirty="0" err="1">
                <a:latin typeface="Garamond" panose="02020404030301010803" pitchFamily="18" charset="0"/>
              </a:rPr>
              <a:t>Theories</a:t>
            </a:r>
            <a:r>
              <a:rPr lang="cs-CZ" b="1" dirty="0">
                <a:latin typeface="Garamond" panose="02020404030301010803" pitchFamily="18" charset="0"/>
              </a:rPr>
              <a:t> </a:t>
            </a:r>
            <a:r>
              <a:rPr lang="cs-CZ" b="1" dirty="0" err="1">
                <a:latin typeface="Garamond" panose="02020404030301010803" pitchFamily="18" charset="0"/>
              </a:rPr>
              <a:t>of</a:t>
            </a:r>
            <a:r>
              <a:rPr lang="cs-CZ" b="1" dirty="0">
                <a:latin typeface="Garamond" panose="02020404030301010803" pitchFamily="18" charset="0"/>
              </a:rPr>
              <a:t> </a:t>
            </a:r>
            <a:r>
              <a:rPr lang="cs-CZ" b="1" dirty="0" err="1">
                <a:latin typeface="Garamond" panose="02020404030301010803" pitchFamily="18" charset="0"/>
              </a:rPr>
              <a:t>Consciousness</a:t>
            </a:r>
            <a:br>
              <a:rPr lang="cs-CZ" dirty="0"/>
            </a:br>
            <a:endParaRPr lang="cs-CZ" dirty="0"/>
          </a:p>
        </p:txBody>
      </p:sp>
      <p:sp>
        <p:nvSpPr>
          <p:cNvPr id="3" name="Subtitle 2">
            <a:extLst>
              <a:ext uri="{FF2B5EF4-FFF2-40B4-BE49-F238E27FC236}">
                <a16:creationId xmlns:a16="http://schemas.microsoft.com/office/drawing/2014/main" id="{1AD11508-6316-D906-D2DE-C4B7E32BDF54}"/>
              </a:ext>
            </a:extLst>
          </p:cNvPr>
          <p:cNvSpPr>
            <a:spLocks noGrp="1"/>
          </p:cNvSpPr>
          <p:nvPr>
            <p:ph type="subTitle" idx="1"/>
          </p:nvPr>
        </p:nvSpPr>
        <p:spPr>
          <a:xfrm>
            <a:off x="1524000" y="3128057"/>
            <a:ext cx="9144000" cy="2821329"/>
          </a:xfrm>
        </p:spPr>
        <p:txBody>
          <a:bodyPr>
            <a:normAutofit/>
          </a:bodyPr>
          <a:lstStyle/>
          <a:p>
            <a:r>
              <a:rPr lang="en-GB" sz="4400" b="1" dirty="0">
                <a:solidFill>
                  <a:srgbClr val="C00000"/>
                </a:solidFill>
                <a:latin typeface="Garamond" panose="02020404030301010803" pitchFamily="18" charset="0"/>
              </a:rPr>
              <a:t>3</a:t>
            </a:r>
            <a:endParaRPr lang="cs-CZ" sz="4400" b="1" dirty="0">
              <a:solidFill>
                <a:srgbClr val="C00000"/>
              </a:solidFill>
              <a:latin typeface="Garamond" panose="02020404030301010803" pitchFamily="18" charset="0"/>
            </a:endParaRPr>
          </a:p>
          <a:p>
            <a:r>
              <a:rPr lang="en-GB" sz="4800" b="1" dirty="0">
                <a:latin typeface="Garamond" panose="02020404030301010803" pitchFamily="18" charset="0"/>
              </a:rPr>
              <a:t>Functionalism and multiple realizability</a:t>
            </a:r>
            <a:endParaRPr lang="cs-CZ" sz="4800" b="1" dirty="0">
              <a:latin typeface="Garamond" panose="02020404030301010803" pitchFamily="18" charset="0"/>
            </a:endParaRPr>
          </a:p>
        </p:txBody>
      </p:sp>
    </p:spTree>
    <p:extLst>
      <p:ext uri="{BB962C8B-B14F-4D97-AF65-F5344CB8AC3E}">
        <p14:creationId xmlns:p14="http://schemas.microsoft.com/office/powerpoint/2010/main" val="3610382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F21EB-1B54-BF1F-898E-90FC3415AA9B}"/>
              </a:ext>
            </a:extLst>
          </p:cNvPr>
          <p:cNvSpPr>
            <a:spLocks noGrp="1"/>
          </p:cNvSpPr>
          <p:nvPr>
            <p:ph type="title"/>
          </p:nvPr>
        </p:nvSpPr>
        <p:spPr>
          <a:xfrm>
            <a:off x="727276" y="592659"/>
            <a:ext cx="10728767" cy="1325563"/>
          </a:xfrm>
        </p:spPr>
        <p:txBody>
          <a:bodyPr>
            <a:normAutofit/>
          </a:bodyPr>
          <a:lstStyle/>
          <a:p>
            <a:r>
              <a:rPr lang="cs-CZ" sz="3600" b="1" dirty="0" err="1">
                <a:solidFill>
                  <a:srgbClr val="C00000"/>
                </a:solidFill>
                <a:latin typeface="Garamond" panose="02020404030301010803" pitchFamily="18" charset="0"/>
              </a:rPr>
              <a:t>The</a:t>
            </a:r>
            <a:r>
              <a:rPr lang="cs-CZ" sz="3600" b="1" dirty="0">
                <a:solidFill>
                  <a:srgbClr val="C00000"/>
                </a:solidFill>
                <a:latin typeface="Garamond" panose="02020404030301010803" pitchFamily="18" charset="0"/>
              </a:rPr>
              <a:t> </a:t>
            </a:r>
            <a:r>
              <a:rPr lang="cs-CZ" sz="3600" b="1" dirty="0" err="1">
                <a:solidFill>
                  <a:srgbClr val="C00000"/>
                </a:solidFill>
                <a:latin typeface="Garamond" panose="02020404030301010803" pitchFamily="18" charset="0"/>
              </a:rPr>
              <a:t>problem</a:t>
            </a:r>
            <a:r>
              <a:rPr lang="cs-CZ" sz="3600" b="1" dirty="0">
                <a:solidFill>
                  <a:srgbClr val="C00000"/>
                </a:solidFill>
                <a:latin typeface="Garamond" panose="02020404030301010803" pitchFamily="18" charset="0"/>
              </a:rPr>
              <a:t> </a:t>
            </a:r>
            <a:r>
              <a:rPr lang="cs-CZ" sz="3600" b="1" dirty="0" err="1">
                <a:solidFill>
                  <a:srgbClr val="C00000"/>
                </a:solidFill>
                <a:latin typeface="Garamond" panose="02020404030301010803" pitchFamily="18" charset="0"/>
              </a:rPr>
              <a:t>with</a:t>
            </a:r>
            <a:r>
              <a:rPr lang="cs-CZ" sz="3600" b="1" dirty="0">
                <a:solidFill>
                  <a:srgbClr val="C00000"/>
                </a:solidFill>
                <a:latin typeface="Garamond" panose="02020404030301010803" pitchFamily="18" charset="0"/>
              </a:rPr>
              <a:t> identity </a:t>
            </a:r>
            <a:r>
              <a:rPr lang="cs-CZ" sz="3600" b="1" dirty="0" err="1">
                <a:solidFill>
                  <a:srgbClr val="C00000"/>
                </a:solidFill>
                <a:latin typeface="Garamond" panose="02020404030301010803" pitchFamily="18" charset="0"/>
              </a:rPr>
              <a:t>theory</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B345F5AC-6FF2-9F59-69E9-BEAE3CEABE83}"/>
              </a:ext>
            </a:extLst>
          </p:cNvPr>
          <p:cNvSpPr>
            <a:spLocks noGrp="1"/>
          </p:cNvSpPr>
          <p:nvPr>
            <p:ph idx="1"/>
          </p:nvPr>
        </p:nvSpPr>
        <p:spPr>
          <a:xfrm>
            <a:off x="731616" y="1640430"/>
            <a:ext cx="10515600" cy="4351338"/>
          </a:xfrm>
        </p:spPr>
        <p:txBody>
          <a:bodyPr/>
          <a:lstStyle/>
          <a:p>
            <a:pPr marL="0" indent="0">
              <a:buNone/>
            </a:pPr>
            <a:r>
              <a:rPr lang="cs-CZ" dirty="0">
                <a:latin typeface="Garamond" panose="02020404030301010803" pitchFamily="18" charset="0"/>
              </a:rPr>
              <a:t>„T</a:t>
            </a:r>
            <a:r>
              <a:rPr lang="en-US" dirty="0">
                <a:latin typeface="Garamond" panose="02020404030301010803" pitchFamily="18" charset="0"/>
              </a:rPr>
              <a:t>he physical-chemical state in question must be a possible state of a mammalian brain, a reptilian brain, a </a:t>
            </a:r>
            <a:r>
              <a:rPr lang="en-US" dirty="0" err="1">
                <a:latin typeface="Garamond" panose="02020404030301010803" pitchFamily="18" charset="0"/>
              </a:rPr>
              <a:t>mollusc’s</a:t>
            </a:r>
            <a:r>
              <a:rPr lang="en-US" dirty="0">
                <a:latin typeface="Garamond" panose="02020404030301010803" pitchFamily="18" charset="0"/>
              </a:rPr>
              <a:t> brain (octopuses are </a:t>
            </a:r>
            <a:r>
              <a:rPr lang="en-US" dirty="0" err="1">
                <a:latin typeface="Garamond" panose="02020404030301010803" pitchFamily="18" charset="0"/>
              </a:rPr>
              <a:t>mollusca</a:t>
            </a:r>
            <a:r>
              <a:rPr lang="en-US" dirty="0">
                <a:latin typeface="Garamond" panose="02020404030301010803" pitchFamily="18" charset="0"/>
              </a:rPr>
              <a:t>, and certainly feel pain), etc. At the same time, it must not be a possible (physically possible) state of the brain of any physically possible creature that cannot feel pain. Even if such a state can be found, it must be </a:t>
            </a:r>
            <a:r>
              <a:rPr lang="en-US" dirty="0" err="1">
                <a:latin typeface="Garamond" panose="02020404030301010803" pitchFamily="18" charset="0"/>
              </a:rPr>
              <a:t>nomologically</a:t>
            </a:r>
            <a:r>
              <a:rPr lang="en-US" dirty="0">
                <a:latin typeface="Garamond" panose="02020404030301010803" pitchFamily="18" charset="0"/>
              </a:rPr>
              <a:t> certain that it will also be a state of the brain of any extraterrestrial life that may be found that will be capable of feeling pain before we can even entertain the supposition that it may be pain.</a:t>
            </a:r>
            <a:r>
              <a:rPr lang="cs-CZ" dirty="0">
                <a:latin typeface="Garamond" panose="02020404030301010803" pitchFamily="18" charset="0"/>
              </a:rPr>
              <a:t>“</a:t>
            </a:r>
          </a:p>
          <a:p>
            <a:pPr marL="0" indent="0">
              <a:buNone/>
            </a:pPr>
            <a:r>
              <a:rPr lang="cs-CZ" dirty="0">
                <a:latin typeface="Garamond" panose="02020404030301010803" pitchFamily="18" charset="0"/>
              </a:rPr>
              <a:t>Hilary </a:t>
            </a:r>
            <a:r>
              <a:rPr lang="cs-CZ" dirty="0" err="1">
                <a:latin typeface="Garamond" panose="02020404030301010803" pitchFamily="18" charset="0"/>
              </a:rPr>
              <a:t>Putnam</a:t>
            </a:r>
            <a:r>
              <a:rPr lang="cs-CZ" dirty="0">
                <a:latin typeface="Garamond" panose="02020404030301010803" pitchFamily="18" charset="0"/>
              </a:rPr>
              <a:t>, „</a:t>
            </a:r>
            <a:r>
              <a:rPr lang="cs-CZ" dirty="0" err="1">
                <a:latin typeface="Garamond" panose="02020404030301010803" pitchFamily="18" charset="0"/>
              </a:rPr>
              <a:t>Psychological</a:t>
            </a:r>
            <a:r>
              <a:rPr lang="cs-CZ" dirty="0">
                <a:latin typeface="Garamond" panose="02020404030301010803" pitchFamily="18" charset="0"/>
              </a:rPr>
              <a:t> </a:t>
            </a:r>
            <a:r>
              <a:rPr lang="cs-CZ" dirty="0" err="1">
                <a:latin typeface="Garamond" panose="02020404030301010803" pitchFamily="18" charset="0"/>
              </a:rPr>
              <a:t>Predicates</a:t>
            </a:r>
            <a:r>
              <a:rPr lang="cs-CZ" dirty="0">
                <a:latin typeface="Garamond" panose="02020404030301010803" pitchFamily="18" charset="0"/>
              </a:rPr>
              <a:t>“, 1967</a:t>
            </a:r>
          </a:p>
        </p:txBody>
      </p:sp>
    </p:spTree>
    <p:extLst>
      <p:ext uri="{BB962C8B-B14F-4D97-AF65-F5344CB8AC3E}">
        <p14:creationId xmlns:p14="http://schemas.microsoft.com/office/powerpoint/2010/main" val="882668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01D0A-02B9-9F11-4210-08B71B2FB9FC}"/>
              </a:ext>
            </a:extLst>
          </p:cNvPr>
          <p:cNvSpPr>
            <a:spLocks noGrp="1"/>
          </p:cNvSpPr>
          <p:nvPr>
            <p:ph type="title"/>
          </p:nvPr>
        </p:nvSpPr>
        <p:spPr>
          <a:xfrm>
            <a:off x="977097" y="608193"/>
            <a:ext cx="10515600" cy="1325563"/>
          </a:xfrm>
        </p:spPr>
        <p:txBody>
          <a:bodyPr>
            <a:normAutofit/>
          </a:bodyPr>
          <a:lstStyle/>
          <a:p>
            <a:r>
              <a:rPr lang="en-GB" sz="3600" b="1" dirty="0">
                <a:solidFill>
                  <a:srgbClr val="C00000"/>
                </a:solidFill>
                <a:latin typeface="Garamond" panose="02020404030301010803" pitchFamily="18" charset="0"/>
              </a:rPr>
              <a:t>Multiple realizability</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B5B14C35-A316-B576-592A-D3392C17D5C4}"/>
              </a:ext>
            </a:extLst>
          </p:cNvPr>
          <p:cNvSpPr>
            <a:spLocks noGrp="1"/>
          </p:cNvSpPr>
          <p:nvPr>
            <p:ph idx="1"/>
          </p:nvPr>
        </p:nvSpPr>
        <p:spPr>
          <a:xfrm>
            <a:off x="1092843" y="1690688"/>
            <a:ext cx="10515600" cy="4351338"/>
          </a:xfrm>
        </p:spPr>
        <p:txBody>
          <a:bodyPr/>
          <a:lstStyle/>
          <a:p>
            <a:pPr marL="514350" indent="-514350">
              <a:buAutoNum type="arabicPeriod"/>
            </a:pPr>
            <a:r>
              <a:rPr lang="en-GB" dirty="0">
                <a:latin typeface="Garamond" panose="02020404030301010803" pitchFamily="18" charset="0"/>
              </a:rPr>
              <a:t>Between machines and organisms</a:t>
            </a:r>
          </a:p>
          <a:p>
            <a:pPr marL="514350" indent="-514350">
              <a:buAutoNum type="arabicPeriod"/>
            </a:pPr>
            <a:r>
              <a:rPr lang="en-GB" dirty="0">
                <a:latin typeface="Garamond" panose="02020404030301010803" pitchFamily="18" charset="0"/>
              </a:rPr>
              <a:t>Between types of organisms</a:t>
            </a:r>
          </a:p>
          <a:p>
            <a:pPr marL="514350" indent="-514350">
              <a:buAutoNum type="arabicPeriod"/>
            </a:pPr>
            <a:r>
              <a:rPr lang="en-GB" dirty="0">
                <a:latin typeface="Garamond" panose="02020404030301010803" pitchFamily="18" charset="0"/>
              </a:rPr>
              <a:t>Between species</a:t>
            </a:r>
          </a:p>
          <a:p>
            <a:pPr marL="514350" indent="-514350">
              <a:buAutoNum type="arabicPeriod"/>
            </a:pPr>
            <a:r>
              <a:rPr lang="en-GB" dirty="0">
                <a:latin typeface="Garamond" panose="02020404030301010803" pitchFamily="18" charset="0"/>
              </a:rPr>
              <a:t>Between members of same species</a:t>
            </a:r>
          </a:p>
          <a:p>
            <a:pPr marL="514350" indent="-514350">
              <a:buAutoNum type="arabicPeriod"/>
            </a:pPr>
            <a:r>
              <a:rPr lang="en-GB" dirty="0">
                <a:latin typeface="Garamond" panose="02020404030301010803" pitchFamily="18" charset="0"/>
              </a:rPr>
              <a:t>Between mental states in same individual</a:t>
            </a:r>
            <a:endParaRPr lang="cs-CZ" dirty="0">
              <a:latin typeface="Garamond" panose="02020404030301010803" pitchFamily="18" charset="0"/>
            </a:endParaRPr>
          </a:p>
        </p:txBody>
      </p:sp>
    </p:spTree>
    <p:extLst>
      <p:ext uri="{BB962C8B-B14F-4D97-AF65-F5344CB8AC3E}">
        <p14:creationId xmlns:p14="http://schemas.microsoft.com/office/powerpoint/2010/main" val="609290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9D2FD0-4B83-DCD3-7F2F-E5A023BEBE81}"/>
              </a:ext>
            </a:extLst>
          </p:cNvPr>
          <p:cNvSpPr>
            <a:spLocks noGrp="1"/>
          </p:cNvSpPr>
          <p:nvPr>
            <p:ph idx="4294967295"/>
          </p:nvPr>
        </p:nvSpPr>
        <p:spPr>
          <a:xfrm>
            <a:off x="1676400" y="2901950"/>
            <a:ext cx="10515600" cy="4351338"/>
          </a:xfrm>
        </p:spPr>
        <p:txBody>
          <a:bodyPr>
            <a:normAutofit/>
          </a:bodyPr>
          <a:lstStyle/>
          <a:p>
            <a:pPr marL="0" indent="0">
              <a:buNone/>
            </a:pPr>
            <a:r>
              <a:rPr lang="en-GB" sz="3600" b="1" dirty="0">
                <a:latin typeface="Garamond" panose="02020404030301010803" pitchFamily="18" charset="0"/>
              </a:rPr>
              <a:t>3. Functionalism and Computer Science</a:t>
            </a:r>
            <a:endParaRPr lang="cs-CZ" sz="3600" b="1" dirty="0">
              <a:latin typeface="Garamond" panose="02020404030301010803" pitchFamily="18" charset="0"/>
            </a:endParaRPr>
          </a:p>
        </p:txBody>
      </p:sp>
    </p:spTree>
    <p:extLst>
      <p:ext uri="{BB962C8B-B14F-4D97-AF65-F5344CB8AC3E}">
        <p14:creationId xmlns:p14="http://schemas.microsoft.com/office/powerpoint/2010/main" val="2171892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7DAE2F-168B-88F7-4167-681FEE736584}"/>
              </a:ext>
            </a:extLst>
          </p:cNvPr>
          <p:cNvSpPr>
            <a:spLocks noGrp="1"/>
          </p:cNvSpPr>
          <p:nvPr>
            <p:ph idx="4294967295"/>
          </p:nvPr>
        </p:nvSpPr>
        <p:spPr>
          <a:xfrm>
            <a:off x="1676400" y="1917700"/>
            <a:ext cx="10515600" cy="4351338"/>
          </a:xfrm>
        </p:spPr>
        <p:txBody>
          <a:bodyPr>
            <a:normAutofit/>
          </a:bodyPr>
          <a:lstStyle/>
          <a:p>
            <a:pPr marL="0" indent="0">
              <a:buNone/>
            </a:pPr>
            <a:r>
              <a:rPr lang="en-GB" sz="3600" dirty="0">
                <a:latin typeface="Garamond" panose="02020404030301010803" pitchFamily="18" charset="0"/>
              </a:rPr>
              <a:t>Brain is hard-ware (‘wet-ware’)</a:t>
            </a:r>
          </a:p>
          <a:p>
            <a:pPr marL="0" indent="0">
              <a:buNone/>
            </a:pPr>
            <a:r>
              <a:rPr lang="en-GB" sz="3600" dirty="0">
                <a:latin typeface="Garamond" panose="02020404030301010803" pitchFamily="18" charset="0"/>
              </a:rPr>
              <a:t>Mind is soft-ware</a:t>
            </a:r>
            <a:endParaRPr lang="cs-CZ" sz="3600" dirty="0">
              <a:latin typeface="Garamond" panose="02020404030301010803" pitchFamily="18" charset="0"/>
            </a:endParaRPr>
          </a:p>
        </p:txBody>
      </p:sp>
    </p:spTree>
    <p:extLst>
      <p:ext uri="{BB962C8B-B14F-4D97-AF65-F5344CB8AC3E}">
        <p14:creationId xmlns:p14="http://schemas.microsoft.com/office/powerpoint/2010/main" val="2906125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CD6D8-0261-8D8F-526A-0B8B7E868EA1}"/>
              </a:ext>
            </a:extLst>
          </p:cNvPr>
          <p:cNvSpPr>
            <a:spLocks noGrp="1"/>
          </p:cNvSpPr>
          <p:nvPr>
            <p:ph type="title"/>
          </p:nvPr>
        </p:nvSpPr>
        <p:spPr>
          <a:xfrm>
            <a:off x="1416935" y="804326"/>
            <a:ext cx="10515600" cy="1325563"/>
          </a:xfrm>
        </p:spPr>
        <p:txBody>
          <a:bodyPr>
            <a:normAutofit/>
          </a:bodyPr>
          <a:lstStyle/>
          <a:p>
            <a:r>
              <a:rPr lang="en-GB" sz="3600" b="1" dirty="0">
                <a:solidFill>
                  <a:srgbClr val="C00000"/>
                </a:solidFill>
                <a:latin typeface="Garamond" panose="02020404030301010803" pitchFamily="18" charset="0"/>
              </a:rPr>
              <a:t>Consciousness as user-illusion</a:t>
            </a:r>
            <a:endParaRPr lang="cs-CZ" sz="3600" b="1" dirty="0">
              <a:solidFill>
                <a:srgbClr val="C00000"/>
              </a:solidFill>
              <a:latin typeface="Garamond" panose="02020404030301010803" pitchFamily="18" charset="0"/>
            </a:endParaRPr>
          </a:p>
        </p:txBody>
      </p:sp>
      <p:pic>
        <p:nvPicPr>
          <p:cNvPr id="4" name="Content Placeholder 3">
            <a:extLst>
              <a:ext uri="{FF2B5EF4-FFF2-40B4-BE49-F238E27FC236}">
                <a16:creationId xmlns:a16="http://schemas.microsoft.com/office/drawing/2014/main" id="{17D95896-592D-9FF9-16DC-DA72256A22ED}"/>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a:stretch/>
        </p:blipFill>
        <p:spPr>
          <a:xfrm>
            <a:off x="2011185" y="2037292"/>
            <a:ext cx="5715798" cy="3210373"/>
          </a:xfrm>
          <a:prstGeom prst="rect">
            <a:avLst/>
          </a:prstGeom>
        </p:spPr>
      </p:pic>
    </p:spTree>
    <p:extLst>
      <p:ext uri="{BB962C8B-B14F-4D97-AF65-F5344CB8AC3E}">
        <p14:creationId xmlns:p14="http://schemas.microsoft.com/office/powerpoint/2010/main" val="933971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57CD3-883F-23E7-632D-C2FCDDD1B7B5}"/>
              </a:ext>
            </a:extLst>
          </p:cNvPr>
          <p:cNvSpPr>
            <a:spLocks noGrp="1"/>
          </p:cNvSpPr>
          <p:nvPr>
            <p:ph type="title"/>
          </p:nvPr>
        </p:nvSpPr>
        <p:spPr>
          <a:xfrm>
            <a:off x="734028" y="681037"/>
            <a:ext cx="10515600" cy="1325563"/>
          </a:xfrm>
        </p:spPr>
        <p:txBody>
          <a:bodyPr>
            <a:normAutofit/>
          </a:bodyPr>
          <a:lstStyle/>
          <a:p>
            <a:r>
              <a:rPr lang="en-GB" sz="3600" b="1" dirty="0">
                <a:solidFill>
                  <a:srgbClr val="C00000"/>
                </a:solidFill>
                <a:latin typeface="Garamond" panose="02020404030301010803" pitchFamily="18" charset="0"/>
              </a:rPr>
              <a:t>Daniel Dennett on ‘user-illusion’</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5FBFE803-3667-D658-9408-497EEDC8BB1C}"/>
              </a:ext>
            </a:extLst>
          </p:cNvPr>
          <p:cNvSpPr>
            <a:spLocks noGrp="1"/>
          </p:cNvSpPr>
          <p:nvPr>
            <p:ph idx="1"/>
          </p:nvPr>
        </p:nvSpPr>
        <p:spPr/>
        <p:txBody>
          <a:bodyPr/>
          <a:lstStyle/>
          <a:p>
            <a:pPr marL="0" indent="0">
              <a:buNone/>
            </a:pPr>
            <a:r>
              <a:rPr lang="en-GB" dirty="0">
                <a:latin typeface="Garamond" panose="02020404030301010803" pitchFamily="18" charset="0"/>
              </a:rPr>
              <a:t>‘We don’t see, or hear, or feel, the complicated neural machinery churning away in our brains but have to settle for an interpreted, digested version, a user-illusion that is so familiar to us that we take it not just for reality but also for the most indubitable and intimately known reality of all. That’s what it is like to be us.’</a:t>
            </a:r>
          </a:p>
          <a:p>
            <a:pPr marL="0" indent="0">
              <a:buNone/>
            </a:pPr>
            <a:r>
              <a:rPr lang="en-GB" i="1" dirty="0">
                <a:latin typeface="Garamond" panose="02020404030301010803" pitchFamily="18" charset="0"/>
              </a:rPr>
              <a:t>From Bacteria to Bach</a:t>
            </a:r>
            <a:r>
              <a:rPr lang="en-GB" dirty="0">
                <a:latin typeface="Garamond" panose="02020404030301010803" pitchFamily="18" charset="0"/>
              </a:rPr>
              <a:t>, p. 345</a:t>
            </a:r>
          </a:p>
          <a:p>
            <a:endParaRPr lang="cs-CZ" dirty="0"/>
          </a:p>
        </p:txBody>
      </p:sp>
    </p:spTree>
    <p:extLst>
      <p:ext uri="{BB962C8B-B14F-4D97-AF65-F5344CB8AC3E}">
        <p14:creationId xmlns:p14="http://schemas.microsoft.com/office/powerpoint/2010/main" val="28132580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DE635F-0E02-0920-35F8-666535CA8BE4}"/>
              </a:ext>
            </a:extLst>
          </p:cNvPr>
          <p:cNvSpPr>
            <a:spLocks noGrp="1"/>
          </p:cNvSpPr>
          <p:nvPr>
            <p:ph idx="4294967295"/>
          </p:nvPr>
        </p:nvSpPr>
        <p:spPr>
          <a:xfrm>
            <a:off x="680013" y="2601410"/>
            <a:ext cx="11049000" cy="4351338"/>
          </a:xfrm>
        </p:spPr>
        <p:txBody>
          <a:bodyPr/>
          <a:lstStyle/>
          <a:p>
            <a:pPr marL="0" indent="0">
              <a:buNone/>
            </a:pPr>
            <a:r>
              <a:rPr lang="en-GB" sz="3600" b="1" dirty="0">
                <a:latin typeface="Garamond" panose="02020404030301010803" pitchFamily="18" charset="0"/>
              </a:rPr>
              <a:t>4. Challenges to functionalist theories of consciousness</a:t>
            </a:r>
            <a:endParaRPr lang="cs-CZ" sz="3600" b="1" dirty="0">
              <a:latin typeface="Garamond" panose="02020404030301010803" pitchFamily="18" charset="0"/>
            </a:endParaRPr>
          </a:p>
          <a:p>
            <a:endParaRPr lang="cs-CZ" dirty="0"/>
          </a:p>
        </p:txBody>
      </p:sp>
    </p:spTree>
    <p:extLst>
      <p:ext uri="{BB962C8B-B14F-4D97-AF65-F5344CB8AC3E}">
        <p14:creationId xmlns:p14="http://schemas.microsoft.com/office/powerpoint/2010/main" val="557332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CBAA1-7E86-57D6-436F-5FF7B50A7C37}"/>
              </a:ext>
            </a:extLst>
          </p:cNvPr>
          <p:cNvSpPr>
            <a:spLocks noGrp="1"/>
          </p:cNvSpPr>
          <p:nvPr>
            <p:ph type="title"/>
          </p:nvPr>
        </p:nvSpPr>
        <p:spPr>
          <a:xfrm>
            <a:off x="1011821" y="677641"/>
            <a:ext cx="10515600" cy="1325563"/>
          </a:xfrm>
        </p:spPr>
        <p:txBody>
          <a:bodyPr>
            <a:normAutofit/>
          </a:bodyPr>
          <a:lstStyle/>
          <a:p>
            <a:r>
              <a:rPr lang="en-GB" sz="3600" b="1" dirty="0">
                <a:solidFill>
                  <a:srgbClr val="C00000"/>
                </a:solidFill>
                <a:latin typeface="Garamond" panose="02020404030301010803" pitchFamily="18" charset="0"/>
              </a:rPr>
              <a:t>Challenges</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8F44790C-4996-6CD0-DB5C-59D61BDDD91F}"/>
              </a:ext>
            </a:extLst>
          </p:cNvPr>
          <p:cNvSpPr>
            <a:spLocks noGrp="1"/>
          </p:cNvSpPr>
          <p:nvPr>
            <p:ph idx="1"/>
          </p:nvPr>
        </p:nvSpPr>
        <p:spPr>
          <a:xfrm>
            <a:off x="1011821" y="1690688"/>
            <a:ext cx="10515600" cy="4351338"/>
          </a:xfrm>
        </p:spPr>
        <p:txBody>
          <a:bodyPr>
            <a:normAutofit/>
          </a:bodyPr>
          <a:lstStyle/>
          <a:p>
            <a:pPr marL="514350" indent="-514350">
              <a:buAutoNum type="arabicPeriod"/>
            </a:pPr>
            <a:r>
              <a:rPr lang="en-GB" sz="3600" dirty="0">
                <a:latin typeface="Garamond" panose="02020404030301010803" pitchFamily="18" charset="0"/>
              </a:rPr>
              <a:t>Too liberal?</a:t>
            </a:r>
          </a:p>
          <a:p>
            <a:pPr marL="514350" indent="-514350">
              <a:buAutoNum type="arabicPeriod"/>
            </a:pPr>
            <a:r>
              <a:rPr lang="en-GB" sz="3600" dirty="0">
                <a:latin typeface="Garamond" panose="02020404030301010803" pitchFamily="18" charset="0"/>
              </a:rPr>
              <a:t>Zombies</a:t>
            </a:r>
          </a:p>
          <a:p>
            <a:pPr marL="514350" indent="-514350">
              <a:buAutoNum type="arabicPeriod"/>
            </a:pPr>
            <a:r>
              <a:rPr lang="en-GB" sz="3600" dirty="0">
                <a:latin typeface="Garamond" panose="02020404030301010803" pitchFamily="18" charset="0"/>
              </a:rPr>
              <a:t>Consciousness as doing</a:t>
            </a:r>
            <a:endParaRPr lang="cs-CZ" sz="3600" dirty="0">
              <a:latin typeface="Garamond" panose="02020404030301010803" pitchFamily="18" charset="0"/>
            </a:endParaRPr>
          </a:p>
        </p:txBody>
      </p:sp>
    </p:spTree>
    <p:extLst>
      <p:ext uri="{BB962C8B-B14F-4D97-AF65-F5344CB8AC3E}">
        <p14:creationId xmlns:p14="http://schemas.microsoft.com/office/powerpoint/2010/main" val="4234672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983B5-9CAE-AF2A-5FDD-C197AE0AF2EF}"/>
              </a:ext>
            </a:extLst>
          </p:cNvPr>
          <p:cNvSpPr>
            <a:spLocks noGrp="1"/>
          </p:cNvSpPr>
          <p:nvPr>
            <p:ph type="title"/>
          </p:nvPr>
        </p:nvSpPr>
        <p:spPr>
          <a:xfrm>
            <a:off x="838200" y="585043"/>
            <a:ext cx="10515600" cy="1325563"/>
          </a:xfrm>
        </p:spPr>
        <p:txBody>
          <a:bodyPr>
            <a:normAutofit/>
          </a:bodyPr>
          <a:lstStyle/>
          <a:p>
            <a:r>
              <a:rPr lang="en-GB" sz="3600" b="1" dirty="0">
                <a:solidFill>
                  <a:srgbClr val="C00000"/>
                </a:solidFill>
                <a:latin typeface="Garamond" panose="02020404030301010803" pitchFamily="18" charset="0"/>
              </a:rPr>
              <a:t>J.J.C. Smart on identity theory</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08016A6C-46BA-F61C-BD04-57203E5695BD}"/>
              </a:ext>
            </a:extLst>
          </p:cNvPr>
          <p:cNvSpPr>
            <a:spLocks noGrp="1"/>
          </p:cNvSpPr>
          <p:nvPr>
            <p:ph idx="1"/>
          </p:nvPr>
        </p:nvSpPr>
        <p:spPr>
          <a:xfrm>
            <a:off x="1069694" y="1744602"/>
            <a:ext cx="10515600" cy="4351338"/>
          </a:xfrm>
        </p:spPr>
        <p:txBody>
          <a:bodyPr>
            <a:normAutofit/>
          </a:bodyPr>
          <a:lstStyle/>
          <a:p>
            <a:pPr marL="0" indent="0">
              <a:buNone/>
            </a:pPr>
            <a:r>
              <a:rPr lang="en-GB" sz="3600" dirty="0">
                <a:latin typeface="Garamond" panose="02020404030301010803" pitchFamily="18" charset="0"/>
              </a:rPr>
              <a:t>Sensations are brain processes</a:t>
            </a:r>
          </a:p>
          <a:p>
            <a:pPr marL="0" indent="0">
              <a:buNone/>
            </a:pPr>
            <a:r>
              <a:rPr lang="cs-CZ" sz="3600" dirty="0" err="1">
                <a:latin typeface="Garamond" panose="02020404030301010803" pitchFamily="18" charset="0"/>
              </a:rPr>
              <a:t>Mental</a:t>
            </a:r>
            <a:r>
              <a:rPr lang="cs-CZ" sz="3600" dirty="0">
                <a:latin typeface="Garamond" panose="02020404030301010803" pitchFamily="18" charset="0"/>
              </a:rPr>
              <a:t> </a:t>
            </a:r>
            <a:r>
              <a:rPr lang="cs-CZ" sz="3600" dirty="0" err="1">
                <a:latin typeface="Garamond" panose="02020404030301010803" pitchFamily="18" charset="0"/>
              </a:rPr>
              <a:t>states</a:t>
            </a:r>
            <a:r>
              <a:rPr lang="cs-CZ" sz="3600" dirty="0">
                <a:latin typeface="Garamond" panose="02020404030301010803" pitchFamily="18" charset="0"/>
              </a:rPr>
              <a:t> are brain </a:t>
            </a:r>
            <a:r>
              <a:rPr lang="cs-CZ" sz="3600" dirty="0" err="1">
                <a:latin typeface="Garamond" panose="02020404030301010803" pitchFamily="18" charset="0"/>
              </a:rPr>
              <a:t>states</a:t>
            </a:r>
            <a:endParaRPr lang="en-GB" sz="3600" dirty="0">
              <a:latin typeface="Garamond" panose="02020404030301010803" pitchFamily="18" charset="0"/>
            </a:endParaRPr>
          </a:p>
          <a:p>
            <a:pPr marL="0" indent="0">
              <a:buNone/>
            </a:pPr>
            <a:r>
              <a:rPr lang="en-GB" sz="3600" dirty="0">
                <a:latin typeface="Garamond" panose="02020404030301010803" pitchFamily="18" charset="0"/>
              </a:rPr>
              <a:t>Pain is the firing of C-fibres</a:t>
            </a:r>
            <a:endParaRPr lang="cs-CZ" sz="3600" dirty="0">
              <a:latin typeface="Garamond" panose="02020404030301010803" pitchFamily="18" charset="0"/>
            </a:endParaRPr>
          </a:p>
        </p:txBody>
      </p:sp>
    </p:spTree>
    <p:extLst>
      <p:ext uri="{BB962C8B-B14F-4D97-AF65-F5344CB8AC3E}">
        <p14:creationId xmlns:p14="http://schemas.microsoft.com/office/powerpoint/2010/main" val="1478736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AB2CA-555F-27D9-D625-8E5926AF0C48}"/>
              </a:ext>
            </a:extLst>
          </p:cNvPr>
          <p:cNvSpPr>
            <a:spLocks noGrp="1"/>
          </p:cNvSpPr>
          <p:nvPr>
            <p:ph type="title"/>
          </p:nvPr>
        </p:nvSpPr>
        <p:spPr>
          <a:xfrm>
            <a:off x="1058119" y="619768"/>
            <a:ext cx="10515600" cy="1325563"/>
          </a:xfrm>
        </p:spPr>
        <p:txBody>
          <a:bodyPr>
            <a:normAutofit/>
          </a:bodyPr>
          <a:lstStyle/>
          <a:p>
            <a:r>
              <a:rPr lang="en-GB" sz="3600" b="1" dirty="0">
                <a:solidFill>
                  <a:srgbClr val="C00000"/>
                </a:solidFill>
                <a:latin typeface="Garamond" panose="02020404030301010803" pitchFamily="18" charset="0"/>
              </a:rPr>
              <a:t>Plan</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3DB1DF87-263B-B46C-3B57-D14C5FDEED97}"/>
              </a:ext>
            </a:extLst>
          </p:cNvPr>
          <p:cNvSpPr>
            <a:spLocks noGrp="1"/>
          </p:cNvSpPr>
          <p:nvPr>
            <p:ph idx="1"/>
          </p:nvPr>
        </p:nvSpPr>
        <p:spPr>
          <a:xfrm>
            <a:off x="1058119" y="1690688"/>
            <a:ext cx="10515600" cy="4351338"/>
          </a:xfrm>
        </p:spPr>
        <p:txBody>
          <a:bodyPr>
            <a:normAutofit/>
          </a:bodyPr>
          <a:lstStyle/>
          <a:p>
            <a:pPr marL="0" indent="0">
              <a:buNone/>
            </a:pPr>
            <a:r>
              <a:rPr lang="en-GB" sz="3600" dirty="0">
                <a:latin typeface="Garamond" panose="02020404030301010803" pitchFamily="18" charset="0"/>
              </a:rPr>
              <a:t>1. What is functionalism?</a:t>
            </a:r>
          </a:p>
          <a:p>
            <a:pPr marL="0" indent="0">
              <a:buNone/>
            </a:pPr>
            <a:r>
              <a:rPr lang="en-GB" sz="3600" dirty="0">
                <a:latin typeface="Garamond" panose="02020404030301010803" pitchFamily="18" charset="0"/>
              </a:rPr>
              <a:t>2. Multiple realizability</a:t>
            </a:r>
          </a:p>
          <a:p>
            <a:pPr marL="0" indent="0">
              <a:buNone/>
            </a:pPr>
            <a:r>
              <a:rPr lang="en-GB" sz="3600" dirty="0">
                <a:latin typeface="Garamond" panose="02020404030301010803" pitchFamily="18" charset="0"/>
              </a:rPr>
              <a:t>3. Functionalism and computer science</a:t>
            </a:r>
          </a:p>
          <a:p>
            <a:pPr marL="0" indent="0">
              <a:buNone/>
            </a:pPr>
            <a:r>
              <a:rPr lang="en-GB" sz="3600" dirty="0">
                <a:latin typeface="Garamond" panose="02020404030301010803" pitchFamily="18" charset="0"/>
              </a:rPr>
              <a:t>4. Challenges to functionalist theories of consciousness</a:t>
            </a:r>
            <a:endParaRPr lang="cs-CZ" sz="3600" dirty="0">
              <a:latin typeface="Garamond" panose="02020404030301010803" pitchFamily="18" charset="0"/>
            </a:endParaRPr>
          </a:p>
        </p:txBody>
      </p:sp>
    </p:spTree>
    <p:extLst>
      <p:ext uri="{BB962C8B-B14F-4D97-AF65-F5344CB8AC3E}">
        <p14:creationId xmlns:p14="http://schemas.microsoft.com/office/powerpoint/2010/main" val="1650401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D99101-A7DC-2133-B187-0CE7AD66C666}"/>
              </a:ext>
            </a:extLst>
          </p:cNvPr>
          <p:cNvSpPr>
            <a:spLocks noGrp="1"/>
          </p:cNvSpPr>
          <p:nvPr>
            <p:ph idx="4294967295"/>
          </p:nvPr>
        </p:nvSpPr>
        <p:spPr>
          <a:xfrm>
            <a:off x="2648674" y="3121850"/>
            <a:ext cx="10515600" cy="4351337"/>
          </a:xfrm>
        </p:spPr>
        <p:txBody>
          <a:bodyPr/>
          <a:lstStyle/>
          <a:p>
            <a:pPr marL="0" indent="0">
              <a:buNone/>
            </a:pPr>
            <a:r>
              <a:rPr lang="en-GB" sz="3600" b="1" dirty="0">
                <a:latin typeface="Garamond" panose="02020404030301010803" pitchFamily="18" charset="0"/>
              </a:rPr>
              <a:t> 1. What is functionalism?</a:t>
            </a:r>
          </a:p>
          <a:p>
            <a:endParaRPr lang="cs-CZ" dirty="0"/>
          </a:p>
        </p:txBody>
      </p:sp>
    </p:spTree>
    <p:extLst>
      <p:ext uri="{BB962C8B-B14F-4D97-AF65-F5344CB8AC3E}">
        <p14:creationId xmlns:p14="http://schemas.microsoft.com/office/powerpoint/2010/main" val="587915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706305C-3C0E-147C-B7E5-5915A4CBADF6}"/>
              </a:ext>
            </a:extLst>
          </p:cNvPr>
          <p:cNvSpPr>
            <a:spLocks noGrp="1"/>
          </p:cNvSpPr>
          <p:nvPr>
            <p:ph type="title"/>
          </p:nvPr>
        </p:nvSpPr>
        <p:spPr>
          <a:xfrm>
            <a:off x="988671" y="619768"/>
            <a:ext cx="10515600" cy="1325563"/>
          </a:xfrm>
        </p:spPr>
        <p:txBody>
          <a:bodyPr>
            <a:normAutofit/>
          </a:bodyPr>
          <a:lstStyle/>
          <a:p>
            <a:r>
              <a:rPr lang="en-GB" sz="3600" b="1" dirty="0">
                <a:solidFill>
                  <a:srgbClr val="C00000"/>
                </a:solidFill>
                <a:latin typeface="Garamond" panose="02020404030301010803" pitchFamily="18" charset="0"/>
              </a:rPr>
              <a:t>Functionalism</a:t>
            </a:r>
            <a:endParaRPr lang="cs-CZ" sz="3600" b="1" dirty="0">
              <a:solidFill>
                <a:srgbClr val="C00000"/>
              </a:solidFill>
              <a:latin typeface="Garamond" panose="02020404030301010803" pitchFamily="18" charset="0"/>
            </a:endParaRPr>
          </a:p>
        </p:txBody>
      </p:sp>
      <p:sp>
        <p:nvSpPr>
          <p:cNvPr id="5" name="Content Placeholder 4">
            <a:extLst>
              <a:ext uri="{FF2B5EF4-FFF2-40B4-BE49-F238E27FC236}">
                <a16:creationId xmlns:a16="http://schemas.microsoft.com/office/drawing/2014/main" id="{460AD280-2FF1-6BD7-6C76-AB99D6FEB561}"/>
              </a:ext>
            </a:extLst>
          </p:cNvPr>
          <p:cNvSpPr>
            <a:spLocks noGrp="1"/>
          </p:cNvSpPr>
          <p:nvPr>
            <p:ph idx="1"/>
          </p:nvPr>
        </p:nvSpPr>
        <p:spPr>
          <a:xfrm>
            <a:off x="1231739" y="1644389"/>
            <a:ext cx="10515600" cy="4351338"/>
          </a:xfrm>
        </p:spPr>
        <p:txBody>
          <a:bodyPr/>
          <a:lstStyle/>
          <a:p>
            <a:r>
              <a:rPr lang="cs-CZ" sz="2800" dirty="0">
                <a:latin typeface="Garamond" panose="02020404030301010803" pitchFamily="18" charset="0"/>
              </a:rPr>
              <a:t>M</a:t>
            </a:r>
            <a:r>
              <a:rPr lang="en-US" sz="2800" dirty="0" err="1">
                <a:latin typeface="Garamond" panose="02020404030301010803" pitchFamily="18" charset="0"/>
              </a:rPr>
              <a:t>ental</a:t>
            </a:r>
            <a:r>
              <a:rPr lang="en-US" sz="2800" dirty="0">
                <a:latin typeface="Garamond" panose="02020404030301010803" pitchFamily="18" charset="0"/>
              </a:rPr>
              <a:t> states are functional states</a:t>
            </a:r>
            <a:r>
              <a:rPr lang="cs-CZ" sz="2800" dirty="0">
                <a:latin typeface="Garamond" panose="02020404030301010803" pitchFamily="18" charset="0"/>
              </a:rPr>
              <a:t> </a:t>
            </a:r>
            <a:r>
              <a:rPr lang="cs-CZ" sz="2800" dirty="0" err="1">
                <a:latin typeface="Garamond" panose="02020404030301010803" pitchFamily="18" charset="0"/>
              </a:rPr>
              <a:t>that</a:t>
            </a:r>
            <a:r>
              <a:rPr lang="cs-CZ" sz="2800" dirty="0">
                <a:latin typeface="Garamond" panose="02020404030301010803" pitchFamily="18" charset="0"/>
              </a:rPr>
              <a:t> </a:t>
            </a:r>
            <a:r>
              <a:rPr lang="en-US" sz="2800" dirty="0">
                <a:latin typeface="Garamond" panose="02020404030301010803" pitchFamily="18" charset="0"/>
              </a:rPr>
              <a:t>are realized by </a:t>
            </a:r>
            <a:r>
              <a:rPr lang="cs-CZ" sz="2800" dirty="0">
                <a:latin typeface="Garamond" panose="02020404030301010803" pitchFamily="18" charset="0"/>
              </a:rPr>
              <a:t>brain</a:t>
            </a:r>
            <a:r>
              <a:rPr lang="en-US" sz="2800" dirty="0">
                <a:latin typeface="Garamond" panose="02020404030301010803" pitchFamily="18" charset="0"/>
              </a:rPr>
              <a:t> states. </a:t>
            </a:r>
          </a:p>
          <a:p>
            <a:r>
              <a:rPr lang="en-US" dirty="0">
                <a:latin typeface="Garamond" panose="02020404030301010803" pitchFamily="18" charset="0"/>
              </a:rPr>
              <a:t>Functional states are causal roles</a:t>
            </a:r>
          </a:p>
          <a:p>
            <a:r>
              <a:rPr lang="en-US" sz="2800" dirty="0">
                <a:latin typeface="Garamond" panose="02020404030301010803" pitchFamily="18" charset="0"/>
              </a:rPr>
              <a:t>Defined by what they do: ‘being is doing’ (</a:t>
            </a:r>
            <a:r>
              <a:rPr lang="en-US" sz="2800" dirty="0" err="1">
                <a:latin typeface="Garamond" panose="02020404030301010803" pitchFamily="18" charset="0"/>
              </a:rPr>
              <a:t>Polger</a:t>
            </a:r>
            <a:r>
              <a:rPr lang="en-US" sz="2800" dirty="0">
                <a:latin typeface="Garamond" panose="02020404030301010803" pitchFamily="18" charset="0"/>
              </a:rPr>
              <a:t>)</a:t>
            </a:r>
          </a:p>
          <a:p>
            <a:r>
              <a:rPr lang="en-US" dirty="0">
                <a:latin typeface="Garamond" panose="02020404030301010803" pitchFamily="18" charset="0"/>
              </a:rPr>
              <a:t>‘Handsome is as handsome does … matter only matters because of what matter can do’ (Dennett, </a:t>
            </a:r>
            <a:r>
              <a:rPr lang="en-US" i="1" dirty="0">
                <a:latin typeface="Garamond" panose="02020404030301010803" pitchFamily="18" charset="0"/>
              </a:rPr>
              <a:t>Sweet Dreams</a:t>
            </a:r>
            <a:r>
              <a:rPr lang="en-US" dirty="0">
                <a:latin typeface="Garamond" panose="02020404030301010803" pitchFamily="18" charset="0"/>
              </a:rPr>
              <a:t>, p. 17</a:t>
            </a:r>
            <a:endParaRPr lang="en-US" sz="2800" dirty="0">
              <a:latin typeface="Garamond" panose="02020404030301010803" pitchFamily="18" charset="0"/>
            </a:endParaRPr>
          </a:p>
          <a:p>
            <a:pPr marL="0" indent="0">
              <a:buNone/>
            </a:pPr>
            <a:endParaRPr lang="cs-CZ" sz="2800" dirty="0">
              <a:latin typeface="Garamond" panose="02020404030301010803" pitchFamily="18" charset="0"/>
            </a:endParaRPr>
          </a:p>
          <a:p>
            <a:endParaRPr lang="cs-CZ" dirty="0"/>
          </a:p>
        </p:txBody>
      </p:sp>
    </p:spTree>
    <p:extLst>
      <p:ext uri="{BB962C8B-B14F-4D97-AF65-F5344CB8AC3E}">
        <p14:creationId xmlns:p14="http://schemas.microsoft.com/office/powerpoint/2010/main" val="2790393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98077-731E-90C5-8396-9C1DB9293F65}"/>
              </a:ext>
            </a:extLst>
          </p:cNvPr>
          <p:cNvSpPr>
            <a:spLocks noGrp="1"/>
          </p:cNvSpPr>
          <p:nvPr>
            <p:ph type="title"/>
          </p:nvPr>
        </p:nvSpPr>
        <p:spPr>
          <a:xfrm>
            <a:off x="710878" y="835728"/>
            <a:ext cx="10515600" cy="1325563"/>
          </a:xfrm>
        </p:spPr>
        <p:txBody>
          <a:bodyPr>
            <a:normAutofit/>
          </a:bodyPr>
          <a:lstStyle/>
          <a:p>
            <a:r>
              <a:rPr lang="en-GB" sz="3600" b="1" dirty="0">
                <a:solidFill>
                  <a:srgbClr val="C00000"/>
                </a:solidFill>
                <a:latin typeface="Garamond" panose="02020404030301010803" pitchFamily="18" charset="0"/>
              </a:rPr>
              <a:t>Functional concepts</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C0B6B650-4EDF-B8C2-9D48-3060ACCB3D71}"/>
              </a:ext>
            </a:extLst>
          </p:cNvPr>
          <p:cNvSpPr>
            <a:spLocks noGrp="1"/>
          </p:cNvSpPr>
          <p:nvPr>
            <p:ph idx="1"/>
          </p:nvPr>
        </p:nvSpPr>
        <p:spPr/>
        <p:txBody>
          <a:bodyPr/>
          <a:lstStyle/>
          <a:p>
            <a:r>
              <a:rPr lang="en-GB" dirty="0">
                <a:latin typeface="Garamond" panose="02020404030301010803" pitchFamily="18" charset="0"/>
              </a:rPr>
              <a:t> Pump</a:t>
            </a:r>
          </a:p>
          <a:p>
            <a:r>
              <a:rPr lang="en-GB" dirty="0">
                <a:latin typeface="Garamond" panose="02020404030301010803" pitchFamily="18" charset="0"/>
              </a:rPr>
              <a:t> Key</a:t>
            </a:r>
          </a:p>
          <a:p>
            <a:r>
              <a:rPr lang="en-GB" dirty="0">
                <a:latin typeface="Garamond" panose="02020404030301010803" pitchFamily="18" charset="0"/>
              </a:rPr>
              <a:t> Mouse-trap</a:t>
            </a:r>
            <a:endParaRPr lang="cs-CZ" dirty="0">
              <a:latin typeface="Garamond" panose="02020404030301010803" pitchFamily="18" charset="0"/>
            </a:endParaRPr>
          </a:p>
        </p:txBody>
      </p:sp>
    </p:spTree>
    <p:extLst>
      <p:ext uri="{BB962C8B-B14F-4D97-AF65-F5344CB8AC3E}">
        <p14:creationId xmlns:p14="http://schemas.microsoft.com/office/powerpoint/2010/main" val="2998038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6E719-8BA0-FCAE-4F6B-4A928ECD046F}"/>
              </a:ext>
            </a:extLst>
          </p:cNvPr>
          <p:cNvSpPr>
            <a:spLocks noGrp="1"/>
          </p:cNvSpPr>
          <p:nvPr>
            <p:ph type="title"/>
          </p:nvPr>
        </p:nvSpPr>
        <p:spPr>
          <a:xfrm>
            <a:off x="838199" y="365125"/>
            <a:ext cx="11037425" cy="1325563"/>
          </a:xfrm>
        </p:spPr>
        <p:txBody>
          <a:bodyPr>
            <a:normAutofit/>
          </a:bodyPr>
          <a:lstStyle/>
          <a:p>
            <a:r>
              <a:rPr lang="cs-CZ" sz="3600" b="1" dirty="0" err="1">
                <a:solidFill>
                  <a:srgbClr val="C00000"/>
                </a:solidFill>
                <a:latin typeface="Garamond" panose="02020404030301010803" pitchFamily="18" charset="0"/>
              </a:rPr>
              <a:t>Is</a:t>
            </a:r>
            <a:r>
              <a:rPr lang="cs-CZ" sz="3600" b="1" dirty="0">
                <a:solidFill>
                  <a:srgbClr val="C00000"/>
                </a:solidFill>
                <a:latin typeface="Garamond" panose="02020404030301010803" pitchFamily="18" charset="0"/>
              </a:rPr>
              <a:t> </a:t>
            </a:r>
            <a:r>
              <a:rPr lang="cs-CZ" sz="3600" b="1" dirty="0" err="1">
                <a:solidFill>
                  <a:srgbClr val="C00000"/>
                </a:solidFill>
                <a:latin typeface="Garamond" panose="02020404030301010803" pitchFamily="18" charset="0"/>
              </a:rPr>
              <a:t>functionalism</a:t>
            </a:r>
            <a:r>
              <a:rPr lang="cs-CZ" sz="3600" b="1" dirty="0">
                <a:solidFill>
                  <a:srgbClr val="C00000"/>
                </a:solidFill>
                <a:latin typeface="Garamond" panose="02020404030301010803" pitchFamily="18" charset="0"/>
              </a:rPr>
              <a:t> </a:t>
            </a:r>
            <a:r>
              <a:rPr lang="cs-CZ" sz="3600" b="1" dirty="0" err="1">
                <a:solidFill>
                  <a:srgbClr val="C00000"/>
                </a:solidFill>
                <a:latin typeface="Garamond" panose="02020404030301010803" pitchFamily="18" charset="0"/>
              </a:rPr>
              <a:t>even</a:t>
            </a:r>
            <a:r>
              <a:rPr lang="cs-CZ" sz="3600" b="1" dirty="0">
                <a:solidFill>
                  <a:srgbClr val="C00000"/>
                </a:solidFill>
                <a:latin typeface="Garamond" panose="02020404030301010803" pitchFamily="18" charset="0"/>
              </a:rPr>
              <a:t> </a:t>
            </a:r>
            <a:r>
              <a:rPr lang="cs-CZ" sz="3600" b="1" dirty="0" err="1">
                <a:solidFill>
                  <a:srgbClr val="C00000"/>
                </a:solidFill>
                <a:latin typeface="Garamond" panose="02020404030301010803" pitchFamily="18" charset="0"/>
              </a:rPr>
              <a:t>materialist</a:t>
            </a:r>
            <a:r>
              <a:rPr lang="cs-CZ" sz="3600" b="1" dirty="0">
                <a:solidFill>
                  <a:srgbClr val="C00000"/>
                </a:solidFill>
                <a:latin typeface="Garamond" panose="02020404030301010803" pitchFamily="18" charset="0"/>
              </a:rPr>
              <a:t>?</a:t>
            </a:r>
          </a:p>
        </p:txBody>
      </p:sp>
      <p:sp>
        <p:nvSpPr>
          <p:cNvPr id="3" name="Content Placeholder 2">
            <a:extLst>
              <a:ext uri="{FF2B5EF4-FFF2-40B4-BE49-F238E27FC236}">
                <a16:creationId xmlns:a16="http://schemas.microsoft.com/office/drawing/2014/main" id="{1FF527C6-B80D-AEDA-D920-4A35969225BC}"/>
              </a:ext>
            </a:extLst>
          </p:cNvPr>
          <p:cNvSpPr>
            <a:spLocks noGrp="1"/>
          </p:cNvSpPr>
          <p:nvPr>
            <p:ph idx="1"/>
          </p:nvPr>
        </p:nvSpPr>
        <p:spPr>
          <a:xfrm>
            <a:off x="942371" y="1513108"/>
            <a:ext cx="10515600" cy="4351338"/>
          </a:xfrm>
        </p:spPr>
        <p:txBody>
          <a:bodyPr/>
          <a:lstStyle/>
          <a:p>
            <a:pPr marL="0" indent="0">
              <a:buNone/>
            </a:pPr>
            <a:r>
              <a:rPr lang="en-GB" dirty="0">
                <a:latin typeface="Garamond" panose="02020404030301010803" pitchFamily="18" charset="0"/>
              </a:rPr>
              <a:t>‘Our substance, what we are made of, places almost no first order restrictions on our form. And what we are really interested in, as Aristotle saw, is form and not matter. What is our intellectual form? Is the question, not what the matter is. And whatever our substance may be, soul-stuff, or matter or Swiss cheese, it is not going to place any interesting first order restrictions on the answer to this question.’ </a:t>
            </a:r>
          </a:p>
          <a:p>
            <a:pPr marL="0" indent="0">
              <a:buNone/>
            </a:pPr>
            <a:r>
              <a:rPr lang="en-GB" dirty="0">
                <a:latin typeface="Garamond" panose="02020404030301010803" pitchFamily="18" charset="0"/>
              </a:rPr>
              <a:t>Putnam, Philosophy and Our Mental Life, 1973</a:t>
            </a:r>
            <a:endParaRPr lang="cs-CZ" dirty="0">
              <a:latin typeface="Garamond" panose="02020404030301010803" pitchFamily="18" charset="0"/>
            </a:endParaRPr>
          </a:p>
        </p:txBody>
      </p:sp>
    </p:spTree>
    <p:extLst>
      <p:ext uri="{BB962C8B-B14F-4D97-AF65-F5344CB8AC3E}">
        <p14:creationId xmlns:p14="http://schemas.microsoft.com/office/powerpoint/2010/main" val="724862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0419D5-FAA0-1009-8D79-A69214EB4859}"/>
              </a:ext>
            </a:extLst>
          </p:cNvPr>
          <p:cNvSpPr>
            <a:spLocks noGrp="1"/>
          </p:cNvSpPr>
          <p:nvPr>
            <p:ph idx="4294967295"/>
          </p:nvPr>
        </p:nvSpPr>
        <p:spPr>
          <a:xfrm>
            <a:off x="1676400" y="2405063"/>
            <a:ext cx="10515600" cy="4351337"/>
          </a:xfrm>
        </p:spPr>
        <p:txBody>
          <a:bodyPr>
            <a:normAutofit/>
          </a:bodyPr>
          <a:lstStyle/>
          <a:p>
            <a:pPr marL="0" indent="0">
              <a:buNone/>
            </a:pPr>
            <a:r>
              <a:rPr lang="en-GB" sz="4000" b="1" dirty="0">
                <a:latin typeface="Garamond" panose="02020404030301010803" pitchFamily="18" charset="0"/>
              </a:rPr>
              <a:t>2. Multiple realizability</a:t>
            </a:r>
            <a:endParaRPr lang="cs-CZ" sz="4000" b="1" dirty="0">
              <a:latin typeface="Garamond" panose="02020404030301010803" pitchFamily="18" charset="0"/>
            </a:endParaRPr>
          </a:p>
        </p:txBody>
      </p:sp>
    </p:spTree>
    <p:extLst>
      <p:ext uri="{BB962C8B-B14F-4D97-AF65-F5344CB8AC3E}">
        <p14:creationId xmlns:p14="http://schemas.microsoft.com/office/powerpoint/2010/main" val="1498859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4DF4BF4-11A9-15C8-9F52-01BAB77018A3}"/>
              </a:ext>
            </a:extLst>
          </p:cNvPr>
          <p:cNvSpPr>
            <a:spLocks noGrp="1"/>
          </p:cNvSpPr>
          <p:nvPr>
            <p:ph type="title"/>
          </p:nvPr>
        </p:nvSpPr>
        <p:spPr>
          <a:xfrm>
            <a:off x="1560653" y="661283"/>
            <a:ext cx="10515600" cy="932849"/>
          </a:xfrm>
        </p:spPr>
        <p:txBody>
          <a:bodyPr>
            <a:normAutofit/>
          </a:bodyPr>
          <a:lstStyle/>
          <a:p>
            <a:r>
              <a:rPr lang="cs-CZ" sz="3600" b="1" dirty="0" err="1">
                <a:solidFill>
                  <a:srgbClr val="C00000"/>
                </a:solidFill>
                <a:latin typeface="Garamond" panose="02020404030301010803" pitchFamily="18" charset="0"/>
              </a:rPr>
              <a:t>Two</a:t>
            </a:r>
            <a:r>
              <a:rPr lang="cs-CZ" sz="3600" b="1" dirty="0">
                <a:solidFill>
                  <a:srgbClr val="C00000"/>
                </a:solidFill>
                <a:latin typeface="Garamond" panose="02020404030301010803" pitchFamily="18" charset="0"/>
              </a:rPr>
              <a:t> </a:t>
            </a:r>
            <a:r>
              <a:rPr lang="cs-CZ" sz="3600" b="1" dirty="0" err="1">
                <a:solidFill>
                  <a:srgbClr val="C00000"/>
                </a:solidFill>
                <a:latin typeface="Garamond" panose="02020404030301010803" pitchFamily="18" charset="0"/>
              </a:rPr>
              <a:t>kinds</a:t>
            </a:r>
            <a:r>
              <a:rPr lang="cs-CZ" sz="3600" b="1" dirty="0">
                <a:solidFill>
                  <a:srgbClr val="C00000"/>
                </a:solidFill>
                <a:latin typeface="Garamond" panose="02020404030301010803" pitchFamily="18" charset="0"/>
              </a:rPr>
              <a:t> </a:t>
            </a:r>
            <a:r>
              <a:rPr lang="cs-CZ" sz="3600" b="1" dirty="0" err="1">
                <a:solidFill>
                  <a:srgbClr val="C00000"/>
                </a:solidFill>
                <a:latin typeface="Garamond" panose="02020404030301010803" pitchFamily="18" charset="0"/>
              </a:rPr>
              <a:t>of</a:t>
            </a:r>
            <a:r>
              <a:rPr lang="cs-CZ" sz="3600" b="1" dirty="0">
                <a:solidFill>
                  <a:srgbClr val="C00000"/>
                </a:solidFill>
                <a:latin typeface="Garamond" panose="02020404030301010803" pitchFamily="18" charset="0"/>
              </a:rPr>
              <a:t> </a:t>
            </a:r>
            <a:r>
              <a:rPr lang="cs-CZ" sz="3600" b="1" dirty="0" err="1">
                <a:solidFill>
                  <a:srgbClr val="C00000"/>
                </a:solidFill>
                <a:latin typeface="Garamond" panose="02020404030301010803" pitchFamily="18" charset="0"/>
              </a:rPr>
              <a:t>physicalism</a:t>
            </a:r>
            <a:r>
              <a:rPr lang="en-GB" sz="3600" b="1" dirty="0">
                <a:solidFill>
                  <a:srgbClr val="C00000"/>
                </a:solidFill>
                <a:latin typeface="Garamond" panose="02020404030301010803" pitchFamily="18" charset="0"/>
              </a:rPr>
              <a:t>/materialism</a:t>
            </a:r>
            <a:endParaRPr lang="cs-CZ" sz="3600" b="1" dirty="0">
              <a:solidFill>
                <a:srgbClr val="C00000"/>
              </a:solidFill>
              <a:latin typeface="Garamond" panose="02020404030301010803" pitchFamily="18" charset="0"/>
            </a:endParaRPr>
          </a:p>
        </p:txBody>
      </p:sp>
      <p:sp>
        <p:nvSpPr>
          <p:cNvPr id="5" name="Content Placeholder 4">
            <a:extLst>
              <a:ext uri="{FF2B5EF4-FFF2-40B4-BE49-F238E27FC236}">
                <a16:creationId xmlns:a16="http://schemas.microsoft.com/office/drawing/2014/main" id="{90828940-79E3-02BA-CA2C-4DDC47632069}"/>
              </a:ext>
            </a:extLst>
          </p:cNvPr>
          <p:cNvSpPr>
            <a:spLocks noGrp="1"/>
          </p:cNvSpPr>
          <p:nvPr>
            <p:ph sz="half" idx="1"/>
          </p:nvPr>
        </p:nvSpPr>
        <p:spPr>
          <a:xfrm>
            <a:off x="838201" y="1594132"/>
            <a:ext cx="5181600" cy="4351338"/>
          </a:xfrm>
        </p:spPr>
        <p:txBody>
          <a:bodyPr/>
          <a:lstStyle/>
          <a:p>
            <a:pPr marL="0" indent="0">
              <a:buNone/>
            </a:pPr>
            <a:r>
              <a:rPr lang="cs-CZ" b="1" dirty="0">
                <a:latin typeface="Garamond" panose="02020404030301010803" pitchFamily="18" charset="0"/>
              </a:rPr>
              <a:t>Identity </a:t>
            </a:r>
            <a:r>
              <a:rPr lang="cs-CZ" b="1" dirty="0" err="1">
                <a:latin typeface="Garamond" panose="02020404030301010803" pitchFamily="18" charset="0"/>
              </a:rPr>
              <a:t>theory</a:t>
            </a:r>
            <a:endParaRPr lang="cs-CZ" b="1" dirty="0">
              <a:latin typeface="Garamond" panose="02020404030301010803" pitchFamily="18" charset="0"/>
            </a:endParaRPr>
          </a:p>
          <a:p>
            <a:pPr marL="0" indent="0">
              <a:buNone/>
            </a:pPr>
            <a:endParaRPr lang="cs-CZ" dirty="0">
              <a:latin typeface="Garamond" panose="02020404030301010803" pitchFamily="18" charset="0"/>
            </a:endParaRPr>
          </a:p>
          <a:p>
            <a:pPr marL="0" indent="0">
              <a:buNone/>
            </a:pPr>
            <a:r>
              <a:rPr lang="cs-CZ" dirty="0" err="1">
                <a:latin typeface="Garamond" panose="02020404030301010803" pitchFamily="18" charset="0"/>
              </a:rPr>
              <a:t>Unique</a:t>
            </a:r>
            <a:r>
              <a:rPr lang="cs-CZ" dirty="0">
                <a:latin typeface="Garamond" panose="02020404030301010803" pitchFamily="18" charset="0"/>
              </a:rPr>
              <a:t> </a:t>
            </a:r>
            <a:r>
              <a:rPr lang="cs-CZ" dirty="0" err="1">
                <a:latin typeface="Garamond" panose="02020404030301010803" pitchFamily="18" charset="0"/>
              </a:rPr>
              <a:t>realization</a:t>
            </a:r>
            <a:endParaRPr lang="cs-CZ" dirty="0">
              <a:latin typeface="Garamond" panose="02020404030301010803" pitchFamily="18" charset="0"/>
            </a:endParaRPr>
          </a:p>
          <a:p>
            <a:pPr marL="0" indent="0">
              <a:buNone/>
            </a:pPr>
            <a:endParaRPr lang="cs-CZ" dirty="0">
              <a:latin typeface="Garamond" panose="02020404030301010803" pitchFamily="18" charset="0"/>
            </a:endParaRPr>
          </a:p>
          <a:p>
            <a:pPr marL="0" indent="0">
              <a:buNone/>
            </a:pPr>
            <a:r>
              <a:rPr lang="cs-CZ" dirty="0" err="1">
                <a:latin typeface="Garamond" panose="02020404030301010803" pitchFamily="18" charset="0"/>
              </a:rPr>
              <a:t>One-one</a:t>
            </a:r>
            <a:r>
              <a:rPr lang="cs-CZ" dirty="0">
                <a:latin typeface="Garamond" panose="02020404030301010803" pitchFamily="18" charset="0"/>
              </a:rPr>
              <a:t> </a:t>
            </a:r>
            <a:r>
              <a:rPr lang="cs-CZ" dirty="0" err="1">
                <a:latin typeface="Garamond" panose="02020404030301010803" pitchFamily="18" charset="0"/>
              </a:rPr>
              <a:t>relation</a:t>
            </a:r>
            <a:endParaRPr lang="cs-CZ" dirty="0">
              <a:latin typeface="Garamond" panose="02020404030301010803" pitchFamily="18" charset="0"/>
            </a:endParaRPr>
          </a:p>
          <a:p>
            <a:pPr marL="0" indent="0">
              <a:buNone/>
            </a:pPr>
            <a:endParaRPr lang="cs-CZ" dirty="0">
              <a:latin typeface="Garamond" panose="02020404030301010803" pitchFamily="18" charset="0"/>
            </a:endParaRPr>
          </a:p>
          <a:p>
            <a:pPr marL="0" indent="0">
              <a:buNone/>
            </a:pPr>
            <a:r>
              <a:rPr lang="cs-CZ" dirty="0" err="1">
                <a:latin typeface="Garamond" panose="02020404030301010803" pitchFamily="18" charset="0"/>
              </a:rPr>
              <a:t>Reductive</a:t>
            </a:r>
            <a:r>
              <a:rPr lang="cs-CZ" dirty="0">
                <a:latin typeface="Garamond" panose="02020404030301010803" pitchFamily="18" charset="0"/>
              </a:rPr>
              <a:t> </a:t>
            </a:r>
            <a:r>
              <a:rPr lang="cs-CZ" dirty="0" err="1">
                <a:latin typeface="Garamond" panose="02020404030301010803" pitchFamily="18" charset="0"/>
              </a:rPr>
              <a:t>psycho-physical</a:t>
            </a:r>
            <a:r>
              <a:rPr lang="cs-CZ" dirty="0">
                <a:latin typeface="Garamond" panose="02020404030301010803" pitchFamily="18" charset="0"/>
              </a:rPr>
              <a:t> </a:t>
            </a:r>
            <a:r>
              <a:rPr lang="cs-CZ" dirty="0" err="1">
                <a:latin typeface="Garamond" panose="02020404030301010803" pitchFamily="18" charset="0"/>
              </a:rPr>
              <a:t>bridge</a:t>
            </a:r>
            <a:r>
              <a:rPr lang="cs-CZ" dirty="0">
                <a:latin typeface="Garamond" panose="02020404030301010803" pitchFamily="18" charset="0"/>
              </a:rPr>
              <a:t> </a:t>
            </a:r>
            <a:r>
              <a:rPr lang="cs-CZ" dirty="0" err="1">
                <a:latin typeface="Garamond" panose="02020404030301010803" pitchFamily="18" charset="0"/>
              </a:rPr>
              <a:t>laws</a:t>
            </a:r>
            <a:r>
              <a:rPr lang="cs-CZ" dirty="0">
                <a:latin typeface="Garamond" panose="02020404030301010803" pitchFamily="18" charset="0"/>
              </a:rPr>
              <a:t> are </a:t>
            </a:r>
            <a:r>
              <a:rPr lang="cs-CZ" dirty="0" err="1">
                <a:latin typeface="Garamond" panose="02020404030301010803" pitchFamily="18" charset="0"/>
              </a:rPr>
              <a:t>viable</a:t>
            </a:r>
            <a:endParaRPr lang="cs-CZ" dirty="0">
              <a:latin typeface="Garamond" panose="02020404030301010803" pitchFamily="18" charset="0"/>
            </a:endParaRPr>
          </a:p>
        </p:txBody>
      </p:sp>
      <p:sp>
        <p:nvSpPr>
          <p:cNvPr id="6" name="Content Placeholder 5">
            <a:extLst>
              <a:ext uri="{FF2B5EF4-FFF2-40B4-BE49-F238E27FC236}">
                <a16:creationId xmlns:a16="http://schemas.microsoft.com/office/drawing/2014/main" id="{0B483D91-1366-F71D-7062-CA6D5F90F33F}"/>
              </a:ext>
            </a:extLst>
          </p:cNvPr>
          <p:cNvSpPr>
            <a:spLocks noGrp="1"/>
          </p:cNvSpPr>
          <p:nvPr>
            <p:ph sz="half" idx="2"/>
          </p:nvPr>
        </p:nvSpPr>
        <p:spPr>
          <a:xfrm>
            <a:off x="6172201" y="1642410"/>
            <a:ext cx="5181600" cy="4351338"/>
          </a:xfrm>
        </p:spPr>
        <p:txBody>
          <a:bodyPr/>
          <a:lstStyle/>
          <a:p>
            <a:pPr marL="0" indent="0">
              <a:buNone/>
            </a:pPr>
            <a:r>
              <a:rPr lang="cs-CZ" b="1" dirty="0" err="1">
                <a:latin typeface="Garamond" panose="02020404030301010803" pitchFamily="18" charset="0"/>
              </a:rPr>
              <a:t>Functionalism</a:t>
            </a:r>
            <a:endParaRPr lang="cs-CZ" b="1" dirty="0">
              <a:latin typeface="Garamond" panose="02020404030301010803" pitchFamily="18" charset="0"/>
            </a:endParaRPr>
          </a:p>
          <a:p>
            <a:pPr marL="0" indent="0">
              <a:buNone/>
            </a:pPr>
            <a:endParaRPr lang="cs-CZ" dirty="0">
              <a:latin typeface="Garamond" panose="02020404030301010803" pitchFamily="18" charset="0"/>
            </a:endParaRPr>
          </a:p>
          <a:p>
            <a:pPr marL="0" indent="0">
              <a:buNone/>
            </a:pPr>
            <a:r>
              <a:rPr lang="cs-CZ" dirty="0" err="1">
                <a:latin typeface="Garamond" panose="02020404030301010803" pitchFamily="18" charset="0"/>
              </a:rPr>
              <a:t>Multiple</a:t>
            </a:r>
            <a:r>
              <a:rPr lang="cs-CZ" dirty="0">
                <a:latin typeface="Garamond" panose="02020404030301010803" pitchFamily="18" charset="0"/>
              </a:rPr>
              <a:t> </a:t>
            </a:r>
            <a:r>
              <a:rPr lang="cs-CZ" dirty="0" err="1">
                <a:latin typeface="Garamond" panose="02020404030301010803" pitchFamily="18" charset="0"/>
              </a:rPr>
              <a:t>realization</a:t>
            </a:r>
            <a:endParaRPr lang="cs-CZ" dirty="0">
              <a:latin typeface="Garamond" panose="02020404030301010803" pitchFamily="18" charset="0"/>
            </a:endParaRPr>
          </a:p>
          <a:p>
            <a:pPr marL="0" indent="0">
              <a:buNone/>
            </a:pPr>
            <a:endParaRPr lang="cs-CZ" dirty="0">
              <a:latin typeface="Garamond" panose="02020404030301010803" pitchFamily="18" charset="0"/>
            </a:endParaRPr>
          </a:p>
          <a:p>
            <a:pPr marL="0" indent="0">
              <a:buNone/>
            </a:pPr>
            <a:r>
              <a:rPr lang="cs-CZ" dirty="0" err="1">
                <a:latin typeface="Garamond" panose="02020404030301010803" pitchFamily="18" charset="0"/>
              </a:rPr>
              <a:t>One</a:t>
            </a:r>
            <a:r>
              <a:rPr lang="cs-CZ" dirty="0">
                <a:latin typeface="Garamond" panose="02020404030301010803" pitchFamily="18" charset="0"/>
              </a:rPr>
              <a:t>-many </a:t>
            </a:r>
            <a:r>
              <a:rPr lang="cs-CZ" dirty="0" err="1">
                <a:latin typeface="Garamond" panose="02020404030301010803" pitchFamily="18" charset="0"/>
              </a:rPr>
              <a:t>relation</a:t>
            </a:r>
            <a:endParaRPr lang="cs-CZ" dirty="0">
              <a:latin typeface="Garamond" panose="02020404030301010803" pitchFamily="18" charset="0"/>
            </a:endParaRPr>
          </a:p>
          <a:p>
            <a:pPr marL="0" indent="0">
              <a:buNone/>
            </a:pPr>
            <a:endParaRPr lang="cs-CZ" dirty="0">
              <a:latin typeface="Garamond" panose="02020404030301010803" pitchFamily="18" charset="0"/>
            </a:endParaRPr>
          </a:p>
          <a:p>
            <a:pPr marL="0" indent="0">
              <a:buNone/>
            </a:pPr>
            <a:r>
              <a:rPr lang="cs-CZ" dirty="0" err="1">
                <a:latin typeface="Garamond" panose="02020404030301010803" pitchFamily="18" charset="0"/>
              </a:rPr>
              <a:t>Reductive</a:t>
            </a:r>
            <a:r>
              <a:rPr lang="cs-CZ" dirty="0">
                <a:latin typeface="Garamond" panose="02020404030301010803" pitchFamily="18" charset="0"/>
              </a:rPr>
              <a:t> </a:t>
            </a:r>
            <a:r>
              <a:rPr lang="cs-CZ" dirty="0" err="1">
                <a:latin typeface="Garamond" panose="02020404030301010803" pitchFamily="18" charset="0"/>
              </a:rPr>
              <a:t>psycho-physical</a:t>
            </a:r>
            <a:r>
              <a:rPr lang="cs-CZ" dirty="0">
                <a:latin typeface="Garamond" panose="02020404030301010803" pitchFamily="18" charset="0"/>
              </a:rPr>
              <a:t> </a:t>
            </a:r>
            <a:r>
              <a:rPr lang="cs-CZ" dirty="0" err="1">
                <a:latin typeface="Garamond" panose="02020404030301010803" pitchFamily="18" charset="0"/>
              </a:rPr>
              <a:t>bridge</a:t>
            </a:r>
            <a:r>
              <a:rPr lang="cs-CZ" dirty="0">
                <a:latin typeface="Garamond" panose="02020404030301010803" pitchFamily="18" charset="0"/>
              </a:rPr>
              <a:t> </a:t>
            </a:r>
            <a:r>
              <a:rPr lang="cs-CZ" dirty="0" err="1">
                <a:latin typeface="Garamond" panose="02020404030301010803" pitchFamily="18" charset="0"/>
              </a:rPr>
              <a:t>laws</a:t>
            </a:r>
            <a:r>
              <a:rPr lang="cs-CZ" dirty="0">
                <a:latin typeface="Garamond" panose="02020404030301010803" pitchFamily="18" charset="0"/>
              </a:rPr>
              <a:t> are not </a:t>
            </a:r>
            <a:r>
              <a:rPr lang="cs-CZ" dirty="0" err="1">
                <a:latin typeface="Garamond" panose="02020404030301010803" pitchFamily="18" charset="0"/>
              </a:rPr>
              <a:t>viable</a:t>
            </a:r>
            <a:endParaRPr lang="cs-CZ" dirty="0">
              <a:latin typeface="Garamond" panose="02020404030301010803" pitchFamily="18" charset="0"/>
            </a:endParaRPr>
          </a:p>
        </p:txBody>
      </p:sp>
    </p:spTree>
    <p:extLst>
      <p:ext uri="{BB962C8B-B14F-4D97-AF65-F5344CB8AC3E}">
        <p14:creationId xmlns:p14="http://schemas.microsoft.com/office/powerpoint/2010/main" val="1056272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TotalTime>
  <Words>540</Words>
  <Application>Microsoft Office PowerPoint</Application>
  <PresentationFormat>Widescreen</PresentationFormat>
  <Paragraphs>62</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Garamond</vt:lpstr>
      <vt:lpstr>Office Theme</vt:lpstr>
      <vt:lpstr>Contemporary Theories of Consciousness </vt:lpstr>
      <vt:lpstr>J.J.C. Smart on identity theory</vt:lpstr>
      <vt:lpstr>Plan</vt:lpstr>
      <vt:lpstr>PowerPoint Presentation</vt:lpstr>
      <vt:lpstr>Functionalism</vt:lpstr>
      <vt:lpstr>Functional concepts</vt:lpstr>
      <vt:lpstr>Is functionalism even materialist?</vt:lpstr>
      <vt:lpstr>PowerPoint Presentation</vt:lpstr>
      <vt:lpstr>Two kinds of physicalism/materialism</vt:lpstr>
      <vt:lpstr>The problem with identity theory</vt:lpstr>
      <vt:lpstr>Multiple realizability</vt:lpstr>
      <vt:lpstr>PowerPoint Presentation</vt:lpstr>
      <vt:lpstr>PowerPoint Presentation</vt:lpstr>
      <vt:lpstr>Consciousness as user-illusion</vt:lpstr>
      <vt:lpstr>Daniel Dennett on ‘user-illusion’</vt:lpstr>
      <vt:lpstr>PowerPoint Presentation</vt:lpstr>
      <vt:lpstr>Challenges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Theories of Consciousness </dc:title>
  <dc:creator>Anna Hill</dc:creator>
  <cp:lastModifiedBy>Anna Hill</cp:lastModifiedBy>
  <cp:revision>3</cp:revision>
  <dcterms:created xsi:type="dcterms:W3CDTF">2023-03-04T09:59:43Z</dcterms:created>
  <dcterms:modified xsi:type="dcterms:W3CDTF">2023-03-09T10:50:33Z</dcterms:modified>
</cp:coreProperties>
</file>