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63" r:id="rId3"/>
    <p:sldId id="264" r:id="rId4"/>
    <p:sldId id="265" r:id="rId5"/>
    <p:sldId id="271" r:id="rId6"/>
    <p:sldId id="261" r:id="rId7"/>
    <p:sldId id="267" r:id="rId8"/>
    <p:sldId id="262" r:id="rId9"/>
    <p:sldId id="256" r:id="rId10"/>
    <p:sldId id="273" r:id="rId11"/>
    <p:sldId id="257" r:id="rId12"/>
    <p:sldId id="274"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982" autoAdjust="0"/>
  </p:normalViewPr>
  <p:slideViewPr>
    <p:cSldViewPr>
      <p:cViewPr varScale="1">
        <p:scale>
          <a:sx n="50" d="100"/>
          <a:sy n="50" d="100"/>
        </p:scale>
        <p:origin x="-19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2C702C-8F7E-49E5-AE38-0C0F879E45A4}" type="datetimeFigureOut">
              <a:rPr lang="cs-CZ" smtClean="0"/>
              <a:pPr/>
              <a:t>22. 3. 2018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BDC5F-EC27-433E-A2C1-1CBDC00CBCA7}" type="slidenum">
              <a:rPr lang="cs-CZ" smtClean="0"/>
              <a:pPr/>
              <a:t>‹#›</a:t>
            </a:fld>
            <a:endParaRPr lang="cs-CZ"/>
          </a:p>
        </p:txBody>
      </p:sp>
    </p:spTree>
    <p:extLst>
      <p:ext uri="{BB962C8B-B14F-4D97-AF65-F5344CB8AC3E}">
        <p14:creationId xmlns="" xmlns:p14="http://schemas.microsoft.com/office/powerpoint/2010/main" val="2532435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1</a:t>
            </a:fld>
            <a:endParaRPr lang="cs-CZ"/>
          </a:p>
        </p:txBody>
      </p:sp>
    </p:spTree>
    <p:extLst>
      <p:ext uri="{BB962C8B-B14F-4D97-AF65-F5344CB8AC3E}">
        <p14:creationId xmlns="" xmlns:p14="http://schemas.microsoft.com/office/powerpoint/2010/main" val="2157823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dirty="0" err="1" smtClean="0">
                <a:solidFill>
                  <a:srgbClr val="FF0000"/>
                </a:solidFill>
              </a:rPr>
              <a:t>srovnej</a:t>
            </a:r>
            <a:r>
              <a:rPr lang="en-US" dirty="0" smtClean="0">
                <a:solidFill>
                  <a:srgbClr val="FF0000"/>
                </a:solidFill>
              </a:rPr>
              <a:t> Hale s </a:t>
            </a:r>
            <a:r>
              <a:rPr lang="en-US" dirty="0" err="1" smtClean="0">
                <a:solidFill>
                  <a:srgbClr val="FF0000"/>
                </a:solidFill>
              </a:rPr>
              <a:t>teoriemi</a:t>
            </a:r>
            <a:r>
              <a:rPr lang="en-US" dirty="0" smtClean="0">
                <a:solidFill>
                  <a:srgbClr val="FF0000"/>
                </a:solidFill>
              </a:rPr>
              <a:t> O´Leary </a:t>
            </a:r>
            <a:r>
              <a:rPr lang="en-US" dirty="0" err="1" smtClean="0">
                <a:solidFill>
                  <a:srgbClr val="FF0000"/>
                </a:solidFill>
              </a:rPr>
              <a:t>ohledně</a:t>
            </a:r>
            <a:r>
              <a:rPr lang="en-US" dirty="0" smtClean="0">
                <a:solidFill>
                  <a:srgbClr val="FF0000"/>
                </a:solidFill>
              </a:rPr>
              <a:t> </a:t>
            </a:r>
            <a:r>
              <a:rPr lang="en-US" dirty="0" err="1" smtClean="0">
                <a:solidFill>
                  <a:srgbClr val="FF0000"/>
                </a:solidFill>
              </a:rPr>
              <a:t>životaschopnosti</a:t>
            </a:r>
            <a:r>
              <a:rPr lang="en-US" dirty="0" smtClean="0">
                <a:solidFill>
                  <a:srgbClr val="FF0000"/>
                </a:solidFill>
              </a:rPr>
              <a:t> </a:t>
            </a:r>
            <a:r>
              <a:rPr lang="en-US" dirty="0" err="1" smtClean="0">
                <a:solidFill>
                  <a:srgbClr val="FF0000"/>
                </a:solidFill>
              </a:rPr>
              <a:t>federací</a:t>
            </a:r>
            <a:r>
              <a:rPr lang="en-US" dirty="0" smtClean="0">
                <a:solidFill>
                  <a:srgbClr val="FF0000"/>
                </a:solidFill>
              </a:rPr>
              <a:t>!!!</a:t>
            </a:r>
          </a:p>
          <a:p>
            <a:r>
              <a:rPr lang="en-US" dirty="0" smtClean="0">
                <a:solidFill>
                  <a:srgbClr val="FF0000"/>
                </a:solidFill>
              </a:rPr>
              <a:t>a s </a:t>
            </a:r>
            <a:r>
              <a:rPr lang="en-US" dirty="0" err="1" smtClean="0">
                <a:solidFill>
                  <a:srgbClr val="FF0000"/>
                </a:solidFill>
              </a:rPr>
              <a:t>teoriemi</a:t>
            </a:r>
            <a:r>
              <a:rPr lang="en-US" dirty="0" smtClean="0">
                <a:solidFill>
                  <a:srgbClr val="FF0000"/>
                </a:solidFill>
              </a:rPr>
              <a:t> (</a:t>
            </a:r>
            <a:r>
              <a:rPr lang="en-US" dirty="0" err="1" smtClean="0">
                <a:solidFill>
                  <a:srgbClr val="FF0000"/>
                </a:solidFill>
              </a:rPr>
              <a:t>převzatými</a:t>
            </a:r>
            <a:r>
              <a:rPr lang="en-US" dirty="0" smtClean="0">
                <a:solidFill>
                  <a:srgbClr val="FF0000"/>
                </a:solidFill>
              </a:rPr>
              <a:t>) </a:t>
            </a:r>
            <a:r>
              <a:rPr lang="en-US" dirty="0" err="1" smtClean="0">
                <a:solidFill>
                  <a:srgbClr val="FF0000"/>
                </a:solidFill>
              </a:rPr>
              <a:t>od</a:t>
            </a:r>
            <a:r>
              <a:rPr lang="en-US" dirty="0" smtClean="0">
                <a:solidFill>
                  <a:srgbClr val="FF0000"/>
                </a:solidFill>
              </a:rPr>
              <a:t> </a:t>
            </a:r>
            <a:r>
              <a:rPr lang="en-US" dirty="0" err="1" smtClean="0">
                <a:solidFill>
                  <a:srgbClr val="FF0000"/>
                </a:solidFill>
              </a:rPr>
              <a:t>Barši</a:t>
            </a:r>
            <a:endParaRPr lang="en-US" dirty="0" smtClean="0">
              <a:solidFill>
                <a:srgbClr val="FF0000"/>
              </a:solidFill>
            </a:endParaRPr>
          </a:p>
          <a:p>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dirty="0" err="1" smtClean="0"/>
              <a:t>Nationalism</a:t>
            </a:r>
            <a:r>
              <a:rPr lang="cs-CZ" baseline="0" dirty="0" smtClean="0"/>
              <a:t> in </a:t>
            </a:r>
            <a:r>
              <a:rPr lang="cs-CZ" baseline="0" dirty="0" err="1" smtClean="0"/>
              <a:t>federations</a:t>
            </a:r>
            <a:r>
              <a:rPr lang="cs-CZ" baseline="0" dirty="0" smtClean="0"/>
              <a:t> </a:t>
            </a:r>
            <a:r>
              <a:rPr lang="cs-CZ" baseline="0" dirty="0" err="1" smtClean="0"/>
              <a:t>emerged</a:t>
            </a:r>
            <a:r>
              <a:rPr lang="cs-CZ" baseline="0" dirty="0" smtClean="0"/>
              <a:t> as a </a:t>
            </a:r>
            <a:r>
              <a:rPr lang="cs-CZ" baseline="0" dirty="0" err="1" smtClean="0"/>
              <a:t>way</a:t>
            </a:r>
            <a:r>
              <a:rPr lang="cs-CZ" baseline="0" dirty="0" smtClean="0"/>
              <a:t> to </a:t>
            </a:r>
            <a:r>
              <a:rPr lang="cs-CZ" baseline="0" dirty="0" err="1" smtClean="0"/>
              <a:t>separtate</a:t>
            </a:r>
            <a:r>
              <a:rPr lang="cs-CZ" baseline="0" dirty="0" smtClean="0"/>
              <a:t> </a:t>
            </a:r>
            <a:r>
              <a:rPr lang="cs-CZ" baseline="0" dirty="0" err="1" smtClean="0"/>
              <a:t>the</a:t>
            </a:r>
            <a:r>
              <a:rPr lang="cs-CZ" baseline="0" dirty="0" smtClean="0"/>
              <a:t> </a:t>
            </a:r>
            <a:r>
              <a:rPr lang="cs-CZ" baseline="0" dirty="0" err="1" smtClean="0"/>
              <a:t>nation</a:t>
            </a:r>
            <a:r>
              <a:rPr lang="cs-CZ" baseline="0" dirty="0" smtClean="0"/>
              <a:t> </a:t>
            </a:r>
            <a:r>
              <a:rPr lang="cs-CZ" baseline="0" dirty="0" err="1" smtClean="0"/>
              <a:t>from</a:t>
            </a:r>
            <a:r>
              <a:rPr lang="cs-CZ" baseline="0" dirty="0" smtClean="0"/>
              <a:t> </a:t>
            </a:r>
            <a:r>
              <a:rPr lang="cs-CZ" baseline="0" dirty="0" err="1" smtClean="0"/>
              <a:t>discredited</a:t>
            </a:r>
            <a:r>
              <a:rPr lang="cs-CZ" baseline="0" dirty="0" smtClean="0"/>
              <a:t> ideology </a:t>
            </a:r>
            <a:r>
              <a:rPr lang="cs-CZ" baseline="0" dirty="0" err="1" smtClean="0"/>
              <a:t>of</a:t>
            </a:r>
            <a:r>
              <a:rPr lang="cs-CZ" baseline="0" dirty="0" smtClean="0"/>
              <a:t> </a:t>
            </a:r>
            <a:r>
              <a:rPr lang="cs-CZ" baseline="0" dirty="0" err="1" smtClean="0"/>
              <a:t>communism</a:t>
            </a:r>
            <a:r>
              <a:rPr lang="cs-CZ" baseline="0" dirty="0" smtClean="0"/>
              <a:t> </a:t>
            </a:r>
            <a:r>
              <a:rPr lang="cs-CZ" baseline="0" dirty="0" err="1" smtClean="0"/>
              <a:t>and</a:t>
            </a:r>
            <a:r>
              <a:rPr lang="cs-CZ" baseline="0" dirty="0" smtClean="0"/>
              <a:t> </a:t>
            </a:r>
            <a:r>
              <a:rPr lang="cs-CZ" baseline="0" dirty="0" err="1" smtClean="0"/>
              <a:t>the</a:t>
            </a:r>
            <a:r>
              <a:rPr lang="cs-CZ" baseline="0" dirty="0" smtClean="0"/>
              <a:t> </a:t>
            </a:r>
            <a:r>
              <a:rPr lang="cs-CZ" baseline="0" dirty="0" err="1" smtClean="0"/>
              <a:t>political</a:t>
            </a:r>
            <a:r>
              <a:rPr lang="cs-CZ" baseline="0" dirty="0" smtClean="0"/>
              <a:t> </a:t>
            </a:r>
            <a:r>
              <a:rPr lang="cs-CZ" baseline="0" dirty="0" err="1" smtClean="0"/>
              <a:t>structure</a:t>
            </a:r>
            <a:r>
              <a:rPr lang="cs-CZ" baseline="0" dirty="0" smtClean="0"/>
              <a:t> </a:t>
            </a:r>
            <a:r>
              <a:rPr lang="cs-CZ" baseline="0" dirty="0" err="1" smtClean="0"/>
              <a:t>it</a:t>
            </a:r>
            <a:r>
              <a:rPr lang="cs-CZ" baseline="0" dirty="0" smtClean="0"/>
              <a:t> </a:t>
            </a:r>
            <a:r>
              <a:rPr lang="cs-CZ" baseline="0" dirty="0" err="1" smtClean="0"/>
              <a:t>maintained</a:t>
            </a:r>
            <a:r>
              <a:rPr lang="cs-CZ" baseline="0" dirty="0" smtClean="0"/>
              <a:t>. </a:t>
            </a:r>
          </a:p>
          <a:p>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Suspicious</a:t>
            </a:r>
            <a:r>
              <a:rPr lang="cs-CZ" dirty="0" smtClean="0"/>
              <a:t> </a:t>
            </a:r>
            <a:r>
              <a:rPr lang="cs-CZ" dirty="0" err="1" smtClean="0"/>
              <a:t>because</a:t>
            </a:r>
            <a:r>
              <a:rPr lang="cs-CZ" dirty="0" smtClean="0"/>
              <a:t> </a:t>
            </a:r>
            <a:r>
              <a:rPr lang="cs-CZ" dirty="0" err="1" smtClean="0"/>
              <a:t>they</a:t>
            </a:r>
            <a:r>
              <a:rPr lang="cs-CZ" dirty="0" smtClean="0"/>
              <a:t> had no </a:t>
            </a:r>
            <a:r>
              <a:rPr lang="cs-CZ" dirty="0" err="1" smtClean="0"/>
              <a:t>territory</a:t>
            </a:r>
            <a:r>
              <a:rPr lang="cs-CZ" dirty="0" smtClean="0"/>
              <a:t> </a:t>
            </a:r>
            <a:r>
              <a:rPr lang="cs-CZ" dirty="0" err="1" smtClean="0"/>
              <a:t>but</a:t>
            </a:r>
            <a:r>
              <a:rPr lang="cs-CZ" dirty="0" smtClean="0"/>
              <a:t> </a:t>
            </a:r>
            <a:r>
              <a:rPr lang="cs-CZ" dirty="0" err="1" smtClean="0"/>
              <a:t>they</a:t>
            </a:r>
            <a:r>
              <a:rPr lang="cs-CZ" dirty="0" smtClean="0"/>
              <a:t> </a:t>
            </a:r>
            <a:r>
              <a:rPr lang="cs-CZ" dirty="0" err="1" smtClean="0"/>
              <a:t>were</a:t>
            </a:r>
            <a:r>
              <a:rPr lang="cs-CZ" dirty="0" smtClean="0"/>
              <a:t> not </a:t>
            </a:r>
            <a:r>
              <a:rPr lang="cs-CZ" dirty="0" err="1" smtClean="0"/>
              <a:t>allowed</a:t>
            </a:r>
            <a:r>
              <a:rPr lang="cs-CZ" dirty="0" smtClean="0"/>
              <a:t> to </a:t>
            </a:r>
            <a:r>
              <a:rPr lang="cs-CZ" dirty="0" err="1" smtClean="0"/>
              <a:t>assimilate</a:t>
            </a:r>
            <a:r>
              <a:rPr lang="cs-CZ" dirty="0" smtClean="0"/>
              <a:t>: </a:t>
            </a:r>
          </a:p>
          <a:p>
            <a:r>
              <a:rPr lang="cs-CZ" dirty="0" err="1" smtClean="0"/>
              <a:t>accused</a:t>
            </a:r>
            <a:r>
              <a:rPr lang="cs-CZ" dirty="0" smtClean="0"/>
              <a:t> </a:t>
            </a:r>
            <a:r>
              <a:rPr lang="cs-CZ" dirty="0" err="1" smtClean="0"/>
              <a:t>either</a:t>
            </a:r>
            <a:r>
              <a:rPr lang="cs-CZ" dirty="0" smtClean="0"/>
              <a:t> </a:t>
            </a:r>
            <a:r>
              <a:rPr lang="cs-CZ" dirty="0" err="1" smtClean="0"/>
              <a:t>of</a:t>
            </a:r>
            <a:r>
              <a:rPr lang="cs-CZ" dirty="0" smtClean="0"/>
              <a:t> </a:t>
            </a:r>
            <a:r>
              <a:rPr lang="cs-CZ" dirty="0" err="1" smtClean="0"/>
              <a:t>cosmopolitanism</a:t>
            </a:r>
            <a:r>
              <a:rPr lang="cs-CZ" dirty="0" smtClean="0"/>
              <a:t>/</a:t>
            </a:r>
            <a:r>
              <a:rPr lang="cs-CZ" dirty="0" err="1" smtClean="0"/>
              <a:t>national</a:t>
            </a:r>
            <a:r>
              <a:rPr lang="cs-CZ" dirty="0" smtClean="0"/>
              <a:t> </a:t>
            </a:r>
            <a:r>
              <a:rPr lang="cs-CZ" dirty="0" err="1" smtClean="0"/>
              <a:t>nihilism</a:t>
            </a:r>
            <a:r>
              <a:rPr lang="cs-CZ" dirty="0" smtClean="0"/>
              <a:t> (</a:t>
            </a:r>
            <a:r>
              <a:rPr lang="cs-CZ" dirty="0" err="1" smtClean="0"/>
              <a:t>attempt</a:t>
            </a:r>
            <a:r>
              <a:rPr lang="cs-CZ" dirty="0" smtClean="0"/>
              <a:t> to </a:t>
            </a:r>
            <a:r>
              <a:rPr lang="cs-CZ" dirty="0" err="1" smtClean="0"/>
              <a:t>assimilate</a:t>
            </a:r>
            <a:r>
              <a:rPr lang="cs-CZ" dirty="0" smtClean="0"/>
              <a:t> </a:t>
            </a:r>
            <a:r>
              <a:rPr lang="cs-CZ" dirty="0" err="1" smtClean="0"/>
              <a:t>from</a:t>
            </a:r>
            <a:r>
              <a:rPr lang="cs-CZ" dirty="0" smtClean="0"/>
              <a:t> </a:t>
            </a:r>
            <a:r>
              <a:rPr lang="cs-CZ" dirty="0" err="1" smtClean="0"/>
              <a:t>marxist</a:t>
            </a:r>
            <a:r>
              <a:rPr lang="cs-CZ" dirty="0" smtClean="0"/>
              <a:t>-</a:t>
            </a:r>
            <a:r>
              <a:rPr lang="cs-CZ" dirty="0" err="1" smtClean="0"/>
              <a:t>ideological</a:t>
            </a:r>
            <a:r>
              <a:rPr lang="cs-CZ" dirty="0" smtClean="0"/>
              <a:t> </a:t>
            </a:r>
            <a:r>
              <a:rPr lang="cs-CZ" dirty="0" err="1" smtClean="0"/>
              <a:t>or</a:t>
            </a:r>
            <a:r>
              <a:rPr lang="cs-CZ" dirty="0" smtClean="0"/>
              <a:t> </a:t>
            </a:r>
            <a:r>
              <a:rPr lang="cs-CZ" dirty="0" err="1" smtClean="0"/>
              <a:t>other</a:t>
            </a:r>
            <a:r>
              <a:rPr lang="cs-CZ" dirty="0" smtClean="0"/>
              <a:t> </a:t>
            </a:r>
            <a:r>
              <a:rPr lang="cs-CZ" dirty="0" err="1" smtClean="0"/>
              <a:t>reasons</a:t>
            </a:r>
            <a:r>
              <a:rPr lang="cs-CZ" dirty="0" smtClean="0"/>
              <a:t>) </a:t>
            </a:r>
            <a:r>
              <a:rPr lang="cs-CZ" dirty="0" err="1" smtClean="0"/>
              <a:t>or</a:t>
            </a:r>
            <a:r>
              <a:rPr lang="cs-CZ" dirty="0" smtClean="0"/>
              <a:t> </a:t>
            </a:r>
            <a:r>
              <a:rPr lang="cs-CZ" dirty="0" err="1" smtClean="0"/>
              <a:t>of</a:t>
            </a:r>
            <a:r>
              <a:rPr lang="cs-CZ" dirty="0" smtClean="0"/>
              <a:t> </a:t>
            </a:r>
            <a:r>
              <a:rPr lang="cs-CZ" dirty="0" err="1" smtClean="0"/>
              <a:t>sionism</a:t>
            </a:r>
            <a:r>
              <a:rPr lang="cs-CZ" dirty="0" smtClean="0"/>
              <a:t>/</a:t>
            </a:r>
            <a:r>
              <a:rPr lang="cs-CZ" dirty="0" err="1" smtClean="0"/>
              <a:t>chauvinism</a:t>
            </a:r>
            <a:r>
              <a:rPr lang="cs-CZ" dirty="0" smtClean="0"/>
              <a:t>/</a:t>
            </a:r>
            <a:r>
              <a:rPr lang="cs-CZ" dirty="0" err="1" smtClean="0"/>
              <a:t>separatism</a:t>
            </a:r>
            <a:r>
              <a:rPr lang="cs-CZ" dirty="0" smtClean="0"/>
              <a:t>/</a:t>
            </a:r>
            <a:r>
              <a:rPr lang="cs-CZ" dirty="0" err="1" smtClean="0"/>
              <a:t>imperialism</a:t>
            </a:r>
            <a:r>
              <a:rPr lang="cs-CZ" dirty="0" smtClean="0"/>
              <a:t>/</a:t>
            </a:r>
            <a:r>
              <a:rPr lang="cs-CZ" dirty="0" err="1" smtClean="0"/>
              <a:t>titoism</a:t>
            </a:r>
            <a:r>
              <a:rPr lang="cs-CZ" dirty="0" smtClean="0"/>
              <a:t>… (</a:t>
            </a:r>
            <a:r>
              <a:rPr lang="cs-CZ" dirty="0" err="1" smtClean="0"/>
              <a:t>attampt</a:t>
            </a:r>
            <a:r>
              <a:rPr lang="cs-CZ" dirty="0" smtClean="0"/>
              <a:t> to </a:t>
            </a:r>
            <a:r>
              <a:rPr lang="cs-CZ" dirty="0" err="1" smtClean="0"/>
              <a:t>cultivate</a:t>
            </a:r>
            <a:r>
              <a:rPr lang="cs-CZ" dirty="0" smtClean="0"/>
              <a:t> </a:t>
            </a:r>
            <a:r>
              <a:rPr lang="cs-CZ" dirty="0" err="1" smtClean="0"/>
              <a:t>thier</a:t>
            </a:r>
            <a:r>
              <a:rPr lang="cs-CZ" dirty="0" smtClean="0"/>
              <a:t> </a:t>
            </a:r>
            <a:r>
              <a:rPr lang="cs-CZ" dirty="0" err="1" smtClean="0"/>
              <a:t>culture</a:t>
            </a:r>
            <a:r>
              <a:rPr lang="cs-CZ" dirty="0" smtClean="0"/>
              <a:t> </a:t>
            </a:r>
            <a:r>
              <a:rPr lang="cs-CZ" dirty="0" err="1" smtClean="0"/>
              <a:t>and</a:t>
            </a:r>
            <a:r>
              <a:rPr lang="cs-CZ" dirty="0" smtClean="0"/>
              <a:t> identity)</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err="1" smtClean="0">
                <a:solidFill>
                  <a:schemeClr val="tx1"/>
                </a:solidFill>
                <a:latin typeface="+mn-lt"/>
                <a:ea typeface="+mn-ea"/>
                <a:cs typeface="+mn-cs"/>
              </a:rPr>
              <a:t>Jews</a:t>
            </a:r>
            <a:r>
              <a:rPr lang="cs-CZ" sz="1200" kern="1200" dirty="0" smtClean="0">
                <a:solidFill>
                  <a:schemeClr val="tx1"/>
                </a:solidFill>
                <a:latin typeface="+mn-lt"/>
                <a:ea typeface="+mn-ea"/>
                <a:cs typeface="+mn-cs"/>
              </a:rPr>
              <a:t> (to </a:t>
            </a:r>
            <a:r>
              <a:rPr lang="cs-CZ" sz="1200" kern="1200" dirty="0" err="1" smtClean="0">
                <a:solidFill>
                  <a:schemeClr val="tx1"/>
                </a:solidFill>
                <a:latin typeface="+mn-lt"/>
                <a:ea typeface="+mn-ea"/>
                <a:cs typeface="+mn-cs"/>
              </a:rPr>
              <a:t>some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extent</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aslo</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Germans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and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Crimean</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Tatars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deceived</a:t>
            </a:r>
            <a:r>
              <a:rPr lang="cs-CZ" sz="1200" kern="1200" dirty="0" smtClean="0">
                <a:solidFill>
                  <a:schemeClr val="tx1"/>
                </a:solidFill>
                <a:latin typeface="+mn-lt"/>
                <a:ea typeface="+mn-ea"/>
                <a:cs typeface="+mn-cs"/>
              </a:rPr>
              <a:t> by </a:t>
            </a:r>
            <a:r>
              <a:rPr lang="cs-CZ" sz="1200" kern="1200" dirty="0" err="1" smtClean="0">
                <a:solidFill>
                  <a:schemeClr val="tx1"/>
                </a:solidFill>
                <a:latin typeface="+mn-lt"/>
                <a:ea typeface="+mn-ea"/>
                <a:cs typeface="+mn-cs"/>
              </a:rPr>
              <a:t>the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Soveits</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Main victims of this policy were Jews – they believed in original Marxist vision of post-national society in communist era since they wanted to escape anti-Semitism. In addition to that, they had to face open state anti-Semitism since 1948 (with the Crimean Tatars and to some extent Germans they experienced the worst treatment by Soviet authorities).</a:t>
            </a:r>
            <a:endParaRPr lang="cs-CZ" dirty="0" smtClean="0"/>
          </a:p>
          <a:p>
            <a:endParaRPr lang="cs-CZ" dirty="0" smtClean="0"/>
          </a:p>
          <a:p>
            <a:r>
              <a:rPr lang="cs-CZ" dirty="0" smtClean="0"/>
              <a:t>(</a:t>
            </a:r>
            <a:r>
              <a:rPr lang="cs-CZ" dirty="0" err="1" smtClean="0"/>
              <a:t>Brubaker</a:t>
            </a:r>
            <a:r>
              <a:rPr lang="cs-CZ" dirty="0" smtClean="0"/>
              <a:t> 1995: 75)</a:t>
            </a:r>
            <a:r>
              <a:rPr lang="cs-CZ" baseline="0" dirty="0" smtClean="0"/>
              <a:t> </a:t>
            </a:r>
            <a:r>
              <a:rPr lang="cs-CZ" dirty="0" smtClean="0"/>
              <a:t>Sověti umožňovali</a:t>
            </a:r>
            <a:r>
              <a:rPr lang="cs-CZ" baseline="0" dirty="0" smtClean="0"/>
              <a:t> i přes svůj extrémně rigidní systém národnostní politiky jistou možnost osobní strategie v případě dětí ze smíšených manželství, které si mohly národnost vybrat po jednom z rodičů. Využívali to především děti Židů: 1) extrémně velké množství smíšených sňatků; 2) útěk před nenegativní politikou státu vůči Židům (byť to asi moc nepomáhalo, protože na každého vedena kádrová složka, kde původ do všech podrobností rozebrán). Také asi díky tomu dramatický pokles počtu židů v </a:t>
            </a:r>
            <a:r>
              <a:rPr lang="cs-CZ" baseline="0" dirty="0" err="1" smtClean="0"/>
              <a:t>sssr</a:t>
            </a:r>
            <a:r>
              <a:rPr lang="cs-CZ" baseline="0" dirty="0" smtClean="0"/>
              <a:t> ve statistikách v průběhu času. Celý trend se obrátil s možností výjezdu do Izraele.   </a:t>
            </a:r>
          </a:p>
        </p:txBody>
      </p:sp>
      <p:sp>
        <p:nvSpPr>
          <p:cNvPr id="4" name="Zástupný symbol pro číslo snímku 3"/>
          <p:cNvSpPr>
            <a:spLocks noGrp="1"/>
          </p:cNvSpPr>
          <p:nvPr>
            <p:ph type="sldNum" sz="quarter" idx="10"/>
          </p:nvPr>
        </p:nvSpPr>
        <p:spPr/>
        <p:txBody>
          <a:bodyPr/>
          <a:lstStyle/>
          <a:p>
            <a:fld id="{83EF94E4-B5EF-4EFA-8CA6-F88A564AE8F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In </a:t>
            </a:r>
            <a:r>
              <a:rPr lang="cs-CZ" dirty="0" err="1" smtClean="0"/>
              <a:t>early</a:t>
            </a:r>
            <a:r>
              <a:rPr lang="cs-CZ" dirty="0" smtClean="0"/>
              <a:t> </a:t>
            </a:r>
            <a:r>
              <a:rPr lang="cs-CZ" dirty="0" err="1" smtClean="0"/>
              <a:t>stage</a:t>
            </a:r>
            <a:r>
              <a:rPr lang="cs-CZ" dirty="0" smtClean="0"/>
              <a:t> </a:t>
            </a:r>
            <a:r>
              <a:rPr lang="cs-CZ" dirty="0" err="1" smtClean="0"/>
              <a:t>attampts</a:t>
            </a:r>
            <a:r>
              <a:rPr lang="cs-CZ" dirty="0" smtClean="0"/>
              <a:t> to </a:t>
            </a:r>
            <a:r>
              <a:rPr lang="cs-CZ" dirty="0" err="1" smtClean="0"/>
              <a:t>give</a:t>
            </a:r>
            <a:r>
              <a:rPr lang="cs-CZ" dirty="0" smtClean="0"/>
              <a:t> </a:t>
            </a:r>
            <a:r>
              <a:rPr lang="cs-CZ" dirty="0" err="1" smtClean="0"/>
              <a:t>them</a:t>
            </a:r>
            <a:r>
              <a:rPr lang="cs-CZ" dirty="0" smtClean="0"/>
              <a:t> autonomy: </a:t>
            </a:r>
            <a:r>
              <a:rPr lang="cs-CZ" dirty="0" err="1" smtClean="0"/>
              <a:t>local</a:t>
            </a:r>
            <a:r>
              <a:rPr lang="cs-CZ" dirty="0" smtClean="0"/>
              <a:t> </a:t>
            </a:r>
            <a:r>
              <a:rPr lang="cs-CZ" dirty="0" err="1" smtClean="0"/>
              <a:t>cultural</a:t>
            </a:r>
            <a:r>
              <a:rPr lang="cs-CZ" dirty="0" smtClean="0"/>
              <a:t> autonomy (</a:t>
            </a:r>
            <a:r>
              <a:rPr lang="cs-CZ" dirty="0" err="1" smtClean="0"/>
              <a:t>under</a:t>
            </a:r>
            <a:r>
              <a:rPr lang="cs-CZ" dirty="0" smtClean="0"/>
              <a:t> </a:t>
            </a:r>
            <a:r>
              <a:rPr lang="cs-CZ" dirty="0" err="1" smtClean="0"/>
              <a:t>yevsekcia</a:t>
            </a:r>
            <a:r>
              <a:rPr lang="cs-CZ" dirty="0" smtClean="0"/>
              <a:t> – </a:t>
            </a:r>
            <a:r>
              <a:rPr lang="cs-CZ" dirty="0" err="1" smtClean="0"/>
              <a:t>schools</a:t>
            </a:r>
            <a:r>
              <a:rPr lang="cs-CZ" dirty="0" smtClean="0"/>
              <a:t> in </a:t>
            </a:r>
            <a:r>
              <a:rPr lang="cs-CZ" dirty="0" err="1" smtClean="0"/>
              <a:t>yidish</a:t>
            </a:r>
            <a:r>
              <a:rPr lang="cs-CZ" dirty="0" smtClean="0"/>
              <a:t>…), </a:t>
            </a:r>
            <a:r>
              <a:rPr lang="cs-CZ" dirty="0" err="1" smtClean="0"/>
              <a:t>Birobidzan</a:t>
            </a:r>
            <a:endParaRPr lang="cs-CZ" dirty="0" smtClean="0"/>
          </a:p>
          <a:p>
            <a:r>
              <a:rPr lang="cs-CZ" dirty="0" err="1" smtClean="0"/>
              <a:t>Cultural</a:t>
            </a:r>
            <a:r>
              <a:rPr lang="cs-CZ" dirty="0" smtClean="0"/>
              <a:t> </a:t>
            </a:r>
            <a:r>
              <a:rPr lang="cs-CZ" dirty="0" err="1" smtClean="0"/>
              <a:t>autonimies</a:t>
            </a:r>
            <a:r>
              <a:rPr lang="cs-CZ" dirty="0" smtClean="0"/>
              <a:t> </a:t>
            </a:r>
            <a:r>
              <a:rPr lang="cs-CZ" dirty="0" err="1" smtClean="0"/>
              <a:t>abolished</a:t>
            </a:r>
            <a:r>
              <a:rPr lang="cs-CZ" dirty="0" smtClean="0"/>
              <a:t> </a:t>
            </a:r>
            <a:r>
              <a:rPr lang="cs-CZ" dirty="0" err="1" smtClean="0"/>
              <a:t>and</a:t>
            </a:r>
            <a:r>
              <a:rPr lang="cs-CZ" dirty="0" smtClean="0"/>
              <a:t> </a:t>
            </a:r>
            <a:r>
              <a:rPr lang="cs-CZ" dirty="0" err="1" smtClean="0"/>
              <a:t>concentrated</a:t>
            </a:r>
            <a:r>
              <a:rPr lang="cs-CZ" dirty="0" smtClean="0"/>
              <a:t> </a:t>
            </a:r>
            <a:r>
              <a:rPr lang="cs-CZ" dirty="0" err="1" smtClean="0"/>
              <a:t>only</a:t>
            </a:r>
            <a:r>
              <a:rPr lang="cs-CZ" dirty="0" smtClean="0"/>
              <a:t> </a:t>
            </a:r>
            <a:r>
              <a:rPr lang="cs-CZ" dirty="0" err="1" smtClean="0"/>
              <a:t>under</a:t>
            </a:r>
            <a:r>
              <a:rPr lang="cs-CZ" dirty="0" smtClean="0"/>
              <a:t> „</a:t>
            </a:r>
            <a:r>
              <a:rPr lang="cs-CZ" dirty="0" err="1" smtClean="0"/>
              <a:t>national</a:t>
            </a:r>
            <a:r>
              <a:rPr lang="cs-CZ" dirty="0" smtClean="0"/>
              <a:t> </a:t>
            </a:r>
            <a:r>
              <a:rPr lang="cs-CZ" dirty="0" err="1" smtClean="0"/>
              <a:t>territory</a:t>
            </a:r>
            <a:r>
              <a:rPr lang="cs-CZ" dirty="0" smtClean="0"/>
              <a:t>“</a:t>
            </a:r>
          </a:p>
          <a:p>
            <a:r>
              <a:rPr lang="cs-CZ" dirty="0" err="1" smtClean="0"/>
              <a:t>Anti</a:t>
            </a:r>
            <a:r>
              <a:rPr lang="cs-CZ" dirty="0" smtClean="0"/>
              <a:t>-</a:t>
            </a:r>
            <a:r>
              <a:rPr lang="cs-CZ" dirty="0" err="1" smtClean="0"/>
              <a:t>semistism</a:t>
            </a:r>
            <a:r>
              <a:rPr lang="cs-CZ" dirty="0" smtClean="0"/>
              <a:t> </a:t>
            </a:r>
            <a:r>
              <a:rPr lang="cs-CZ" dirty="0" err="1" smtClean="0"/>
              <a:t>caused</a:t>
            </a:r>
            <a:r>
              <a:rPr lang="cs-CZ" dirty="0" smtClean="0"/>
              <a:t> </a:t>
            </a:r>
            <a:r>
              <a:rPr lang="cs-CZ" dirty="0" err="1" smtClean="0"/>
              <a:t>fiasco</a:t>
            </a:r>
            <a:r>
              <a:rPr lang="cs-CZ" dirty="0" smtClean="0"/>
              <a:t>/</a:t>
            </a:r>
            <a:r>
              <a:rPr lang="cs-CZ" dirty="0" err="1" smtClean="0"/>
              <a:t>failure</a:t>
            </a:r>
            <a:r>
              <a:rPr lang="cs-CZ" dirty="0" smtClean="0"/>
              <a:t> </a:t>
            </a:r>
            <a:r>
              <a:rPr lang="cs-CZ" dirty="0" err="1" smtClean="0"/>
              <a:t>of</a:t>
            </a:r>
            <a:r>
              <a:rPr lang="cs-CZ" dirty="0" smtClean="0"/>
              <a:t> </a:t>
            </a:r>
            <a:r>
              <a:rPr lang="cs-CZ" dirty="0" err="1" smtClean="0"/>
              <a:t>Birobidzan</a:t>
            </a:r>
            <a:r>
              <a:rPr lang="cs-CZ" dirty="0" smtClean="0"/>
              <a:t> </a:t>
            </a:r>
            <a:r>
              <a:rPr lang="cs-CZ" dirty="0" err="1" smtClean="0"/>
              <a:t>project</a:t>
            </a:r>
            <a:r>
              <a:rPr lang="cs-CZ" dirty="0" smtClean="0"/>
              <a:t> (</a:t>
            </a:r>
            <a:r>
              <a:rPr lang="cs-CZ" dirty="0" err="1" smtClean="0"/>
              <a:t>Jews</a:t>
            </a:r>
            <a:r>
              <a:rPr lang="cs-CZ" dirty="0" smtClean="0"/>
              <a:t> </a:t>
            </a:r>
            <a:r>
              <a:rPr lang="cs-CZ" dirty="0" err="1" smtClean="0"/>
              <a:t>were</a:t>
            </a:r>
            <a:r>
              <a:rPr lang="cs-CZ" dirty="0" smtClean="0"/>
              <a:t> not </a:t>
            </a:r>
            <a:r>
              <a:rPr lang="cs-CZ" dirty="0" err="1" smtClean="0"/>
              <a:t>really</a:t>
            </a:r>
            <a:r>
              <a:rPr lang="cs-CZ" dirty="0" smtClean="0"/>
              <a:t> </a:t>
            </a:r>
            <a:r>
              <a:rPr lang="cs-CZ" dirty="0" err="1" smtClean="0"/>
              <a:t>allowed</a:t>
            </a:r>
            <a:r>
              <a:rPr lang="cs-CZ" dirty="0" smtClean="0"/>
              <a:t> to run </a:t>
            </a:r>
            <a:r>
              <a:rPr lang="cs-CZ" dirty="0" err="1" smtClean="0"/>
              <a:t>it</a:t>
            </a:r>
            <a:r>
              <a:rPr lang="cs-CZ" dirty="0" smtClean="0"/>
              <a:t>; </a:t>
            </a:r>
            <a:r>
              <a:rPr lang="cs-CZ" dirty="0" err="1" smtClean="0"/>
              <a:t>there</a:t>
            </a:r>
            <a:r>
              <a:rPr lang="cs-CZ" dirty="0" smtClean="0"/>
              <a:t> </a:t>
            </a:r>
            <a:r>
              <a:rPr lang="cs-CZ" dirty="0" err="1" smtClean="0"/>
              <a:t>were</a:t>
            </a:r>
            <a:r>
              <a:rPr lang="cs-CZ" dirty="0" smtClean="0"/>
              <a:t> </a:t>
            </a:r>
            <a:r>
              <a:rPr lang="cs-CZ" dirty="0" err="1" smtClean="0"/>
              <a:t>too</a:t>
            </a:r>
            <a:r>
              <a:rPr lang="cs-CZ" dirty="0" smtClean="0"/>
              <a:t> </a:t>
            </a:r>
            <a:r>
              <a:rPr lang="cs-CZ" dirty="0" err="1" smtClean="0"/>
              <a:t>unbearable</a:t>
            </a:r>
            <a:r>
              <a:rPr lang="cs-CZ" dirty="0" smtClean="0"/>
              <a:t> </a:t>
            </a:r>
            <a:r>
              <a:rPr lang="cs-CZ" dirty="0" err="1" smtClean="0"/>
              <a:t>conditions</a:t>
            </a:r>
            <a:r>
              <a:rPr lang="cs-CZ" dirty="0" smtClean="0"/>
              <a:t>).</a:t>
            </a:r>
          </a:p>
          <a:p>
            <a:endParaRPr lang="cs-CZ" dirty="0" smtClean="0"/>
          </a:p>
          <a:p>
            <a:r>
              <a:rPr lang="cs-CZ" dirty="0" smtClean="0"/>
              <a:t>Problém vzniku existence menšin na území SSSR: „národností“ bylo zavedeno</a:t>
            </a:r>
            <a:r>
              <a:rPr lang="cs-CZ" baseline="0" dirty="0" smtClean="0"/>
              <a:t> více než 100, zatímco „národnostních teritorií“ pouze pár desítek. </a:t>
            </a:r>
          </a:p>
          <a:p>
            <a:endParaRPr lang="cs-CZ" baseline="0" dirty="0" smtClean="0"/>
          </a:p>
          <a:p>
            <a:r>
              <a:rPr lang="cs-CZ" baseline="0" dirty="0" smtClean="0"/>
              <a:t>Exteritoriální menšiny měly těžkou situaci (postupně nemohly rozvíjet svou kulturu na územích, kde se ocitly), ale ještě horší situaci mají po rozpadu SSSR a v nových státech:</a:t>
            </a:r>
          </a:p>
          <a:p>
            <a:r>
              <a:rPr lang="en-US" sz="1200" kern="1200" dirty="0" smtClean="0">
                <a:solidFill>
                  <a:schemeClr val="tx1"/>
                </a:solidFill>
                <a:latin typeface="+mn-lt"/>
                <a:ea typeface="+mn-ea"/>
                <a:cs typeface="+mn-cs"/>
              </a:rPr>
              <a:t>While these ethnic minorities were used to live in a supra-national state, in which every individual was able to live its own culture, this fact was not given in the new states anymore. </a:t>
            </a:r>
            <a:endParaRPr lang="cs-CZ" sz="1200" kern="1200" dirty="0" smtClean="0">
              <a:solidFill>
                <a:schemeClr val="tx1"/>
              </a:solidFill>
              <a:latin typeface="+mn-lt"/>
              <a:ea typeface="+mn-ea"/>
              <a:cs typeface="+mn-cs"/>
            </a:endParaRPr>
          </a:p>
          <a:p>
            <a:endParaRPr lang="cs-CZ" sz="1200" kern="1200" dirty="0" smtClean="0">
              <a:solidFill>
                <a:schemeClr val="tx1"/>
              </a:solidFill>
              <a:latin typeface="+mn-lt"/>
              <a:ea typeface="+mn-ea"/>
              <a:cs typeface="+mn-cs"/>
            </a:endParaRPr>
          </a:p>
          <a:p>
            <a:r>
              <a:rPr lang="cs-CZ" sz="1200" kern="1200" dirty="0" smtClean="0">
                <a:solidFill>
                  <a:schemeClr val="tx1"/>
                </a:solidFill>
                <a:latin typeface="+mn-lt"/>
                <a:ea typeface="+mn-ea"/>
                <a:cs typeface="+mn-cs"/>
              </a:rPr>
              <a:t>Jediná </a:t>
            </a:r>
            <a:r>
              <a:rPr lang="cs-CZ" sz="1200" kern="1200" dirty="0" err="1" smtClean="0">
                <a:solidFill>
                  <a:schemeClr val="tx1"/>
                </a:solidFill>
                <a:latin typeface="+mn-lt"/>
                <a:ea typeface="+mn-ea"/>
                <a:cs typeface="+mn-cs"/>
              </a:rPr>
              <a:t>ofic</a:t>
            </a:r>
            <a:r>
              <a:rPr lang="cs-CZ" sz="1200" kern="1200" dirty="0" smtClean="0">
                <a:solidFill>
                  <a:schemeClr val="tx1"/>
                </a:solidFill>
                <a:latin typeface="+mn-lt"/>
                <a:ea typeface="+mn-ea"/>
                <a:cs typeface="+mn-cs"/>
              </a:rPr>
              <a:t> „vlast“ židů byl</a:t>
            </a:r>
            <a:r>
              <a:rPr lang="cs-CZ" sz="1200" kern="1200" baseline="0" dirty="0" smtClean="0">
                <a:solidFill>
                  <a:schemeClr val="tx1"/>
                </a:solidFill>
                <a:latin typeface="+mn-lt"/>
                <a:ea typeface="+mn-ea"/>
                <a:cs typeface="+mn-cs"/>
              </a:rPr>
              <a:t> Izrael, tedy kdykoliv se hlásili ke své národnosti, byli obviněni z neloajality a motivováni k odchodu (v čemž jim ovšem bylo cyklicky bráněno… </a:t>
            </a:r>
            <a:r>
              <a:rPr lang="cs-CZ" sz="1200" kern="1200" baseline="0" dirty="0" smtClean="0">
                <a:solidFill>
                  <a:schemeClr val="tx1"/>
                </a:solidFill>
                <a:latin typeface="+mn-lt"/>
                <a:ea typeface="+mn-ea"/>
                <a:cs typeface="+mn-cs"/>
                <a:sym typeface="Wingdings" pitchFamily="2" charset="2"/>
              </a:rPr>
              <a:t></a:t>
            </a:r>
            <a:r>
              <a:rPr lang="cs-CZ" sz="1200" kern="1200" baseline="0" dirty="0" smtClean="0">
                <a:solidFill>
                  <a:schemeClr val="tx1"/>
                </a:solidFill>
                <a:latin typeface="+mn-lt"/>
                <a:ea typeface="+mn-ea"/>
                <a:cs typeface="+mn-cs"/>
              </a:rPr>
              <a:t> dilema sovětské – i Polské atd. - moci)</a:t>
            </a:r>
            <a:endParaRPr lang="en-US" dirty="0" smtClean="0"/>
          </a:p>
          <a:p>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12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The</a:t>
            </a:r>
            <a:r>
              <a:rPr lang="cs-CZ" baseline="0" dirty="0" smtClean="0"/>
              <a:t> </a:t>
            </a:r>
            <a:r>
              <a:rPr lang="cs-CZ" baseline="0" dirty="0" err="1" smtClean="0"/>
              <a:t>combination</a:t>
            </a:r>
            <a:r>
              <a:rPr lang="cs-CZ" baseline="0" dirty="0" smtClean="0"/>
              <a:t> </a:t>
            </a:r>
            <a:r>
              <a:rPr lang="cs-CZ" baseline="0" dirty="0" err="1" smtClean="0"/>
              <a:t>of</a:t>
            </a:r>
            <a:r>
              <a:rPr lang="cs-CZ" baseline="0" dirty="0" smtClean="0"/>
              <a:t> </a:t>
            </a:r>
            <a:r>
              <a:rPr lang="cs-CZ" baseline="0" dirty="0" err="1" smtClean="0"/>
              <a:t>both</a:t>
            </a:r>
            <a:r>
              <a:rPr lang="cs-CZ" baseline="0" dirty="0" smtClean="0"/>
              <a:t> </a:t>
            </a:r>
            <a:r>
              <a:rPr lang="cs-CZ" baseline="0" dirty="0" err="1" smtClean="0"/>
              <a:t>influences</a:t>
            </a:r>
            <a:r>
              <a:rPr lang="cs-CZ" baseline="0" dirty="0" smtClean="0"/>
              <a:t> </a:t>
            </a:r>
            <a:r>
              <a:rPr lang="cs-CZ" baseline="0" dirty="0" err="1" smtClean="0"/>
              <a:t>was</a:t>
            </a:r>
            <a:r>
              <a:rPr lang="cs-CZ" baseline="0" dirty="0" smtClean="0"/>
              <a:t> not </a:t>
            </a:r>
            <a:r>
              <a:rPr lang="cs-CZ" baseline="0" dirty="0" err="1" smtClean="0"/>
              <a:t>sufficienatly</a:t>
            </a:r>
            <a:r>
              <a:rPr lang="cs-CZ" baseline="0" dirty="0" smtClean="0"/>
              <a:t> </a:t>
            </a:r>
            <a:r>
              <a:rPr lang="cs-CZ" baseline="0" dirty="0" err="1" smtClean="0"/>
              <a:t>recognized</a:t>
            </a:r>
            <a:r>
              <a:rPr lang="cs-CZ" baseline="0" dirty="0" smtClean="0"/>
              <a:t> by </a:t>
            </a:r>
            <a:r>
              <a:rPr lang="cs-CZ" baseline="0" dirty="0" err="1" smtClean="0"/>
              <a:t>the</a:t>
            </a:r>
            <a:r>
              <a:rPr lang="cs-CZ" baseline="0" dirty="0" smtClean="0"/>
              <a:t> </a:t>
            </a:r>
            <a:r>
              <a:rPr lang="cs-CZ" baseline="0" dirty="0" err="1" smtClean="0"/>
              <a:t>critics</a:t>
            </a:r>
            <a:r>
              <a:rPr lang="cs-CZ" baseline="0" dirty="0" smtClean="0"/>
              <a:t> </a:t>
            </a:r>
            <a:r>
              <a:rPr lang="cs-CZ" baseline="0" dirty="0" err="1" smtClean="0"/>
              <a:t>of</a:t>
            </a:r>
            <a:r>
              <a:rPr lang="cs-CZ" baseline="0" dirty="0" smtClean="0"/>
              <a:t> </a:t>
            </a:r>
            <a:r>
              <a:rPr lang="cs-CZ" baseline="0" dirty="0" err="1" smtClean="0"/>
              <a:t>Kohn</a:t>
            </a:r>
            <a:r>
              <a:rPr lang="cs-CZ" baseline="0" dirty="0" smtClean="0"/>
              <a:t>´s </a:t>
            </a:r>
            <a:r>
              <a:rPr lang="cs-CZ" baseline="0" dirty="0" err="1" smtClean="0"/>
              <a:t>dichotomy</a:t>
            </a:r>
            <a:r>
              <a:rPr lang="cs-CZ" baseline="0" dirty="0" smtClean="0"/>
              <a:t> --) </a:t>
            </a:r>
            <a:r>
              <a:rPr lang="cs-CZ" baseline="0" dirty="0" err="1" smtClean="0"/>
              <a:t>the</a:t>
            </a:r>
            <a:r>
              <a:rPr lang="cs-CZ" baseline="0" dirty="0" smtClean="0"/>
              <a:t> </a:t>
            </a:r>
            <a:r>
              <a:rPr lang="cs-CZ" baseline="0" dirty="0" err="1" smtClean="0"/>
              <a:t>dichotomy</a:t>
            </a:r>
            <a:r>
              <a:rPr lang="cs-CZ" baseline="0" dirty="0" smtClean="0"/>
              <a:t> </a:t>
            </a:r>
            <a:r>
              <a:rPr lang="cs-CZ" baseline="0" dirty="0" err="1" smtClean="0"/>
              <a:t>cannot</a:t>
            </a:r>
            <a:r>
              <a:rPr lang="cs-CZ" baseline="0" dirty="0" smtClean="0"/>
              <a:t> </a:t>
            </a:r>
            <a:r>
              <a:rPr lang="cs-CZ" baseline="0" dirty="0" err="1" smtClean="0"/>
              <a:t>be</a:t>
            </a:r>
            <a:r>
              <a:rPr lang="cs-CZ" baseline="0" dirty="0" smtClean="0"/>
              <a:t> </a:t>
            </a:r>
            <a:r>
              <a:rPr lang="cs-CZ" baseline="0" dirty="0" err="1" smtClean="0"/>
              <a:t>completely</a:t>
            </a:r>
            <a:r>
              <a:rPr lang="cs-CZ" baseline="0" dirty="0" smtClean="0"/>
              <a:t> </a:t>
            </a:r>
            <a:r>
              <a:rPr lang="cs-CZ" baseline="0" dirty="0" err="1" smtClean="0"/>
              <a:t>rejected</a:t>
            </a:r>
            <a:r>
              <a:rPr lang="cs-CZ" baseline="0" dirty="0" smtClean="0"/>
              <a:t>. </a:t>
            </a:r>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noProof="0"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err="1" smtClean="0">
                <a:solidFill>
                  <a:schemeClr val="tx1"/>
                </a:solidFill>
                <a:latin typeface="+mn-lt"/>
                <a:ea typeface="+mn-ea"/>
                <a:cs typeface="+mn-cs"/>
              </a:rPr>
              <a:t>Other</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states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were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influenced</a:t>
            </a:r>
            <a:r>
              <a:rPr lang="cs-CZ" sz="1200" kern="1200" dirty="0" smtClean="0">
                <a:solidFill>
                  <a:schemeClr val="tx1"/>
                </a:solidFill>
                <a:latin typeface="+mn-lt"/>
                <a:ea typeface="+mn-ea"/>
                <a:cs typeface="+mn-cs"/>
              </a:rPr>
              <a:t> by </a:t>
            </a:r>
            <a:r>
              <a:rPr lang="cs-CZ" sz="1200" kern="1200" dirty="0" err="1" smtClean="0">
                <a:solidFill>
                  <a:schemeClr val="tx1"/>
                </a:solidFill>
                <a:latin typeface="+mn-lt"/>
                <a:ea typeface="+mn-ea"/>
                <a:cs typeface="+mn-cs"/>
              </a:rPr>
              <a:t>Moscow</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zcela odlišné politicko-akademické prizma – primordiální teorie Stalina, Lva </a:t>
            </a:r>
            <a:r>
              <a:rPr lang="cs-CZ" sz="1200" kern="1200" dirty="0" err="1" smtClean="0">
                <a:solidFill>
                  <a:schemeClr val="tx1"/>
                </a:solidFill>
                <a:latin typeface="+mn-lt"/>
                <a:ea typeface="+mn-ea"/>
                <a:cs typeface="+mn-cs"/>
              </a:rPr>
              <a:t>Gumileva</a:t>
            </a:r>
            <a:r>
              <a:rPr lang="cs-CZ" sz="1200" kern="1200" dirty="0" smtClean="0">
                <a:solidFill>
                  <a:schemeClr val="tx1"/>
                </a:solidFill>
                <a:latin typeface="+mn-lt"/>
                <a:ea typeface="+mn-ea"/>
                <a:cs typeface="+mn-cs"/>
              </a:rPr>
              <a:t> (kompatibilní bioenergie ruského, sibiřských a </a:t>
            </a:r>
            <a:r>
              <a:rPr lang="cs-CZ" sz="1200" kern="1200" dirty="0" err="1" smtClean="0">
                <a:solidFill>
                  <a:schemeClr val="tx1"/>
                </a:solidFill>
                <a:latin typeface="+mn-lt"/>
                <a:ea typeface="+mn-ea"/>
                <a:cs typeface="+mn-cs"/>
              </a:rPr>
              <a:t>velkostepních</a:t>
            </a:r>
            <a:r>
              <a:rPr lang="cs-CZ" sz="1200" kern="1200" dirty="0" smtClean="0">
                <a:solidFill>
                  <a:schemeClr val="tx1"/>
                </a:solidFill>
                <a:latin typeface="+mn-lt"/>
                <a:ea typeface="+mn-ea"/>
                <a:cs typeface="+mn-cs"/>
              </a:rPr>
              <a:t> národů…) a </a:t>
            </a:r>
            <a:r>
              <a:rPr lang="cs-CZ" sz="1200" kern="1200" dirty="0" err="1" smtClean="0">
                <a:solidFill>
                  <a:schemeClr val="tx1"/>
                </a:solidFill>
                <a:latin typeface="+mn-lt"/>
                <a:ea typeface="+mn-ea"/>
                <a:cs typeface="+mn-cs"/>
              </a:rPr>
              <a:t>Juliana</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Bromleje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etnos</a:t>
            </a:r>
            <a:r>
              <a:rPr lang="cs-CZ" sz="1200" kern="1200" dirty="0" smtClean="0">
                <a:solidFill>
                  <a:schemeClr val="tx1"/>
                </a:solidFill>
                <a:latin typeface="+mn-lt"/>
                <a:ea typeface="+mn-ea"/>
                <a:cs typeface="+mn-cs"/>
              </a:rPr>
              <a:t> jako antropomorfní organismus se vztahem k teritoriu) </a:t>
            </a:r>
            <a:r>
              <a:rPr lang="cs-CZ" sz="1200" kern="1200" dirty="0" smtClean="0">
                <a:solidFill>
                  <a:schemeClr val="tx1"/>
                </a:solidFill>
                <a:latin typeface="+mn-lt"/>
                <a:ea typeface="+mn-ea"/>
                <a:cs typeface="+mn-cs"/>
                <a:sym typeface="Wingdings"/>
              </a:rPr>
              <a:t></a:t>
            </a:r>
            <a:r>
              <a:rPr lang="cs-CZ" sz="1200" kern="1200" dirty="0" smtClean="0">
                <a:solidFill>
                  <a:schemeClr val="tx1"/>
                </a:solidFill>
                <a:latin typeface="+mn-lt"/>
                <a:ea typeface="+mn-ea"/>
                <a:cs typeface="+mn-cs"/>
              </a:rPr>
              <a:t> objektivistický přístup vede k pseudovědeckým bojům o interpretaci historie a archeologických nálezů vedených politickými zájmy </a:t>
            </a:r>
            <a:r>
              <a:rPr lang="cs-CZ" sz="1200" kern="1200" dirty="0" smtClean="0">
                <a:solidFill>
                  <a:schemeClr val="tx1"/>
                </a:solidFill>
                <a:latin typeface="+mn-lt"/>
                <a:ea typeface="+mn-ea"/>
                <a:cs typeface="+mn-cs"/>
                <a:sym typeface="Wingdings"/>
              </a:rPr>
              <a:t></a:t>
            </a:r>
            <a:r>
              <a:rPr lang="cs-CZ" sz="1200" kern="1200" dirty="0" smtClean="0">
                <a:solidFill>
                  <a:schemeClr val="tx1"/>
                </a:solidFill>
                <a:latin typeface="+mn-lt"/>
                <a:ea typeface="+mn-ea"/>
                <a:cs typeface="+mn-cs"/>
              </a:rPr>
              <a:t> totální akademický chaos</a:t>
            </a:r>
          </a:p>
          <a:p>
            <a:endParaRPr lang="cs-CZ" dirty="0" smtClean="0"/>
          </a:p>
          <a:p>
            <a:r>
              <a:rPr lang="cs-CZ" dirty="0" smtClean="0"/>
              <a:t>Western </a:t>
            </a:r>
            <a:r>
              <a:rPr lang="cs-CZ" dirty="0" err="1" smtClean="0"/>
              <a:t>European</a:t>
            </a:r>
            <a:r>
              <a:rPr lang="cs-CZ" baseline="0" dirty="0" smtClean="0"/>
              <a:t> </a:t>
            </a:r>
            <a:r>
              <a:rPr lang="cs-CZ" baseline="0" dirty="0" err="1" smtClean="0"/>
              <a:t>states</a:t>
            </a:r>
            <a:r>
              <a:rPr lang="cs-CZ" baseline="0" dirty="0" smtClean="0"/>
              <a:t> </a:t>
            </a:r>
            <a:r>
              <a:rPr lang="cs-CZ" baseline="0" dirty="0" err="1" smtClean="0"/>
              <a:t>came</a:t>
            </a:r>
            <a:r>
              <a:rPr lang="cs-CZ" baseline="0" dirty="0" smtClean="0"/>
              <a:t> </a:t>
            </a:r>
            <a:r>
              <a:rPr lang="cs-CZ" baseline="0" dirty="0" err="1" smtClean="0"/>
              <a:t>through</a:t>
            </a:r>
            <a:r>
              <a:rPr lang="cs-CZ" baseline="0" dirty="0" smtClean="0"/>
              <a:t> </a:t>
            </a:r>
            <a:r>
              <a:rPr lang="cs-CZ" baseline="0" dirty="0" err="1" smtClean="0"/>
              <a:t>opposite</a:t>
            </a:r>
            <a:r>
              <a:rPr lang="cs-CZ" baseline="0" dirty="0" smtClean="0"/>
              <a:t> </a:t>
            </a:r>
            <a:r>
              <a:rPr lang="cs-CZ" baseline="0" dirty="0" err="1" smtClean="0"/>
              <a:t>development</a:t>
            </a:r>
            <a:r>
              <a:rPr lang="cs-CZ" baseline="0" dirty="0" smtClean="0"/>
              <a:t>: </a:t>
            </a:r>
            <a:r>
              <a:rPr lang="cs-CZ" baseline="0" dirty="0" err="1" smtClean="0"/>
              <a:t>strong</a:t>
            </a:r>
            <a:r>
              <a:rPr lang="cs-CZ" baseline="0" dirty="0" smtClean="0"/>
              <a:t> </a:t>
            </a:r>
            <a:r>
              <a:rPr lang="cs-CZ" baseline="0" dirty="0" err="1" smtClean="0"/>
              <a:t>accent</a:t>
            </a:r>
            <a:r>
              <a:rPr lang="cs-CZ" baseline="0" dirty="0" smtClean="0"/>
              <a:t> on </a:t>
            </a:r>
            <a:r>
              <a:rPr lang="cs-CZ" baseline="0" dirty="0" err="1" smtClean="0"/>
              <a:t>universalism</a:t>
            </a:r>
            <a:r>
              <a:rPr lang="cs-CZ" baseline="0" dirty="0" smtClean="0"/>
              <a:t> </a:t>
            </a:r>
            <a:r>
              <a:rPr lang="cs-CZ" baseline="0" dirty="0" err="1" smtClean="0"/>
              <a:t>and</a:t>
            </a:r>
            <a:r>
              <a:rPr lang="cs-CZ" baseline="0" dirty="0" smtClean="0"/>
              <a:t> </a:t>
            </a:r>
            <a:r>
              <a:rPr lang="cs-CZ" baseline="0" dirty="0" err="1" smtClean="0"/>
              <a:t>political</a:t>
            </a:r>
            <a:r>
              <a:rPr lang="cs-CZ" baseline="0" dirty="0" smtClean="0"/>
              <a:t>-</a:t>
            </a:r>
            <a:r>
              <a:rPr lang="cs-CZ" baseline="0" dirty="0" err="1" smtClean="0"/>
              <a:t>territorial</a:t>
            </a:r>
            <a:r>
              <a:rPr lang="cs-CZ" baseline="0" dirty="0" smtClean="0"/>
              <a:t> </a:t>
            </a:r>
            <a:r>
              <a:rPr lang="cs-CZ" baseline="0" dirty="0" err="1" smtClean="0"/>
              <a:t>deffinition</a:t>
            </a:r>
            <a:r>
              <a:rPr lang="cs-CZ" baseline="0" dirty="0" smtClean="0"/>
              <a:t> </a:t>
            </a:r>
            <a:r>
              <a:rPr lang="cs-CZ" baseline="0" dirty="0" err="1" smtClean="0"/>
              <a:t>of</a:t>
            </a:r>
            <a:r>
              <a:rPr lang="cs-CZ" baseline="0" dirty="0" smtClean="0"/>
              <a:t> </a:t>
            </a:r>
            <a:r>
              <a:rPr lang="cs-CZ" baseline="0" dirty="0" err="1" smtClean="0"/>
              <a:t>nation</a:t>
            </a:r>
            <a:r>
              <a:rPr lang="cs-CZ" baseline="0" dirty="0" smtClean="0"/>
              <a:t> </a:t>
            </a:r>
            <a:r>
              <a:rPr lang="cs-CZ" baseline="0" dirty="0" err="1" smtClean="0"/>
              <a:t>aftrer</a:t>
            </a:r>
            <a:r>
              <a:rPr lang="cs-CZ" baseline="0" dirty="0" smtClean="0"/>
              <a:t> WW2 --) </a:t>
            </a:r>
            <a:r>
              <a:rPr lang="cs-CZ" baseline="0" dirty="0" err="1" smtClean="0"/>
              <a:t>gradual</a:t>
            </a:r>
            <a:r>
              <a:rPr lang="cs-CZ" baseline="0" dirty="0" smtClean="0"/>
              <a:t> </a:t>
            </a:r>
            <a:r>
              <a:rPr lang="cs-CZ" baseline="0" dirty="0" err="1" smtClean="0"/>
              <a:t>change</a:t>
            </a:r>
            <a:r>
              <a:rPr lang="cs-CZ" baseline="0" dirty="0" smtClean="0"/>
              <a:t> </a:t>
            </a:r>
            <a:r>
              <a:rPr lang="cs-CZ" baseline="0" dirty="0" err="1" smtClean="0"/>
              <a:t>only</a:t>
            </a:r>
            <a:r>
              <a:rPr lang="cs-CZ" baseline="0" dirty="0" smtClean="0"/>
              <a:t> </a:t>
            </a:r>
            <a:r>
              <a:rPr lang="cs-CZ" baseline="0" dirty="0" err="1" smtClean="0"/>
              <a:t>since</a:t>
            </a:r>
            <a:r>
              <a:rPr lang="cs-CZ" baseline="0" dirty="0" smtClean="0"/>
              <a:t> 60s </a:t>
            </a:r>
            <a:r>
              <a:rPr lang="cs-CZ" baseline="0" dirty="0" err="1" smtClean="0"/>
              <a:t>both</a:t>
            </a:r>
            <a:r>
              <a:rPr lang="cs-CZ" baseline="0" dirty="0" smtClean="0"/>
              <a:t> in WE </a:t>
            </a:r>
            <a:r>
              <a:rPr lang="cs-CZ" baseline="0" dirty="0" err="1" smtClean="0"/>
              <a:t>and</a:t>
            </a:r>
            <a:r>
              <a:rPr lang="cs-CZ" baseline="0" dirty="0" smtClean="0"/>
              <a:t> in </a:t>
            </a:r>
            <a:r>
              <a:rPr lang="cs-CZ" baseline="0" dirty="0" err="1" smtClean="0"/>
              <a:t>the</a:t>
            </a:r>
            <a:r>
              <a:rPr lang="cs-CZ" baseline="0" dirty="0" smtClean="0"/>
              <a:t> US (</a:t>
            </a:r>
            <a:r>
              <a:rPr lang="cs-CZ" baseline="0" dirty="0" err="1" smtClean="0"/>
              <a:t>but</a:t>
            </a:r>
            <a:r>
              <a:rPr lang="cs-CZ" baseline="0" dirty="0" smtClean="0"/>
              <a:t> </a:t>
            </a:r>
            <a:r>
              <a:rPr lang="cs-CZ" baseline="0" dirty="0" err="1" smtClean="0"/>
              <a:t>the</a:t>
            </a:r>
            <a:r>
              <a:rPr lang="cs-CZ" baseline="0" dirty="0" smtClean="0"/>
              <a:t> </a:t>
            </a:r>
            <a:r>
              <a:rPr lang="cs-CZ" baseline="0" dirty="0" err="1" smtClean="0"/>
              <a:t>deffinition</a:t>
            </a:r>
            <a:r>
              <a:rPr lang="cs-CZ" baseline="0" dirty="0" smtClean="0"/>
              <a:t> </a:t>
            </a:r>
            <a:r>
              <a:rPr lang="cs-CZ" baseline="0" dirty="0" err="1" smtClean="0"/>
              <a:t>of</a:t>
            </a:r>
            <a:r>
              <a:rPr lang="cs-CZ" baseline="0" dirty="0" smtClean="0"/>
              <a:t> </a:t>
            </a:r>
            <a:r>
              <a:rPr lang="cs-CZ" baseline="0" dirty="0" err="1" smtClean="0"/>
              <a:t>nation</a:t>
            </a:r>
            <a:r>
              <a:rPr lang="cs-CZ" baseline="0" dirty="0" smtClean="0"/>
              <a:t> </a:t>
            </a:r>
            <a:r>
              <a:rPr lang="cs-CZ" baseline="0" dirty="0" err="1" smtClean="0"/>
              <a:t>stayed</a:t>
            </a:r>
            <a:r>
              <a:rPr lang="cs-CZ" baseline="0" dirty="0" smtClean="0"/>
              <a:t>) – </a:t>
            </a:r>
            <a:r>
              <a:rPr lang="cs-CZ" baseline="0" dirty="0" err="1" smtClean="0"/>
              <a:t>anti</a:t>
            </a:r>
            <a:r>
              <a:rPr lang="cs-CZ" baseline="0" dirty="0" smtClean="0"/>
              <a:t>-</a:t>
            </a:r>
            <a:r>
              <a:rPr lang="cs-CZ" baseline="0" dirty="0" err="1" smtClean="0"/>
              <a:t>racist</a:t>
            </a:r>
            <a:r>
              <a:rPr lang="cs-CZ" baseline="0" dirty="0" smtClean="0"/>
              <a:t> </a:t>
            </a:r>
            <a:r>
              <a:rPr lang="cs-CZ" baseline="0" dirty="0" err="1" smtClean="0"/>
              <a:t>movements</a:t>
            </a:r>
            <a:r>
              <a:rPr lang="cs-CZ" baseline="0" dirty="0" smtClean="0"/>
              <a:t>, </a:t>
            </a:r>
            <a:r>
              <a:rPr lang="cs-CZ" baseline="0" dirty="0" err="1" smtClean="0"/>
              <a:t>too</a:t>
            </a:r>
            <a:r>
              <a:rPr lang="cs-CZ" baseline="0" dirty="0" smtClean="0"/>
              <a:t> much </a:t>
            </a:r>
            <a:r>
              <a:rPr lang="cs-CZ" baseline="0" dirty="0" err="1" smtClean="0"/>
              <a:t>diversification</a:t>
            </a:r>
            <a:r>
              <a:rPr lang="cs-CZ" baseline="0" dirty="0" smtClean="0"/>
              <a:t> </a:t>
            </a:r>
            <a:r>
              <a:rPr lang="cs-CZ" baseline="0" dirty="0" err="1" smtClean="0"/>
              <a:t>of</a:t>
            </a:r>
            <a:r>
              <a:rPr lang="cs-CZ" baseline="0" dirty="0" smtClean="0"/>
              <a:t> Western </a:t>
            </a:r>
            <a:r>
              <a:rPr lang="cs-CZ" baseline="0" dirty="0" err="1" smtClean="0"/>
              <a:t>societies</a:t>
            </a:r>
            <a:r>
              <a:rPr lang="cs-CZ" baseline="0" dirty="0" smtClean="0"/>
              <a:t> (</a:t>
            </a:r>
            <a:r>
              <a:rPr lang="cs-CZ" baseline="0" dirty="0" err="1" smtClean="0"/>
              <a:t>there</a:t>
            </a:r>
            <a:r>
              <a:rPr lang="cs-CZ" baseline="0" dirty="0" smtClean="0"/>
              <a:t> </a:t>
            </a:r>
            <a:r>
              <a:rPr lang="cs-CZ" baseline="0" dirty="0" err="1" smtClean="0"/>
              <a:t>was</a:t>
            </a:r>
            <a:r>
              <a:rPr lang="cs-CZ" baseline="0" dirty="0" smtClean="0"/>
              <a:t> not </a:t>
            </a:r>
            <a:r>
              <a:rPr lang="cs-CZ" baseline="0" dirty="0" err="1" smtClean="0"/>
              <a:t>clear</a:t>
            </a:r>
            <a:r>
              <a:rPr lang="cs-CZ" baseline="0" dirty="0" smtClean="0"/>
              <a:t> </a:t>
            </a:r>
            <a:r>
              <a:rPr lang="cs-CZ" baseline="0" dirty="0" err="1" smtClean="0"/>
              <a:t>wtih</a:t>
            </a:r>
            <a:r>
              <a:rPr lang="cs-CZ" baseline="0" dirty="0" smtClean="0"/>
              <a:t> </a:t>
            </a:r>
            <a:r>
              <a:rPr lang="cs-CZ" baseline="0" dirty="0" err="1" smtClean="0"/>
              <a:t>whome</a:t>
            </a:r>
            <a:r>
              <a:rPr lang="cs-CZ" baseline="0" dirty="0" smtClean="0"/>
              <a:t> </a:t>
            </a:r>
            <a:r>
              <a:rPr lang="cs-CZ" baseline="0" dirty="0" err="1" smtClean="0"/>
              <a:t>should</a:t>
            </a:r>
            <a:r>
              <a:rPr lang="cs-CZ" baseline="0" dirty="0" smtClean="0"/>
              <a:t> </a:t>
            </a:r>
            <a:r>
              <a:rPr lang="cs-CZ" baseline="0" dirty="0" err="1" smtClean="0"/>
              <a:t>minoritites</a:t>
            </a:r>
            <a:r>
              <a:rPr lang="cs-CZ" baseline="0" dirty="0" smtClean="0"/>
              <a:t> </a:t>
            </a:r>
            <a:r>
              <a:rPr lang="cs-CZ" baseline="0" dirty="0" err="1" smtClean="0"/>
              <a:t>identify</a:t>
            </a:r>
            <a:r>
              <a:rPr lang="cs-CZ" baseline="0" dirty="0" smtClean="0"/>
              <a:t>) </a:t>
            </a:r>
          </a:p>
          <a:p>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komunisté zkombinovali západní a východní nacionální model: stanovili národnostní území, jehož národnost poté přiřkli místním obyvatelům; zároveň však vnímali národnost </a:t>
            </a:r>
            <a:r>
              <a:rPr lang="cs-CZ" sz="1200" kern="1200" dirty="0" err="1" smtClean="0">
                <a:solidFill>
                  <a:schemeClr val="tx1"/>
                </a:solidFill>
                <a:latin typeface="+mn-lt"/>
                <a:ea typeface="+mn-ea"/>
                <a:cs typeface="+mn-cs"/>
              </a:rPr>
              <a:t>etno</a:t>
            </a:r>
            <a:r>
              <a:rPr lang="cs-CZ" sz="1200" kern="1200" dirty="0" smtClean="0">
                <a:solidFill>
                  <a:schemeClr val="tx1"/>
                </a:solidFill>
                <a:latin typeface="+mn-lt"/>
                <a:ea typeface="+mn-ea"/>
                <a:cs typeface="+mn-cs"/>
              </a:rPr>
              <a:t>-kulturně, čímž byla otázkou původu bez závislosti k teritoriu </a:t>
            </a:r>
            <a:r>
              <a:rPr lang="cs-CZ" sz="1200" kern="1200" dirty="0" smtClean="0">
                <a:solidFill>
                  <a:schemeClr val="tx1"/>
                </a:solidFill>
                <a:latin typeface="+mn-lt"/>
                <a:ea typeface="+mn-ea"/>
                <a:cs typeface="+mn-cs"/>
                <a:sym typeface="Wingdings"/>
              </a:rPr>
              <a:t></a:t>
            </a:r>
            <a:r>
              <a:rPr lang="cs-CZ" sz="1200" kern="1200" dirty="0" smtClean="0">
                <a:solidFill>
                  <a:schemeClr val="tx1"/>
                </a:solidFill>
                <a:latin typeface="+mn-lt"/>
                <a:ea typeface="+mn-ea"/>
                <a:cs typeface="+mn-cs"/>
              </a:rPr>
              <a:t> pevně tak ukotvili systém „národnostních menšin“ i tam, kde původně možná nemusel vzniknout   </a:t>
            </a:r>
          </a:p>
          <a:p>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6</a:t>
            </a:fld>
            <a:endParaRPr lang="cs-CZ"/>
          </a:p>
        </p:txBody>
      </p:sp>
    </p:spTree>
    <p:extLst>
      <p:ext uri="{BB962C8B-B14F-4D97-AF65-F5344CB8AC3E}">
        <p14:creationId xmlns="" xmlns:p14="http://schemas.microsoft.com/office/powerpoint/2010/main" val="88408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Nations</a:t>
            </a:r>
            <a:r>
              <a:rPr lang="cs-CZ" dirty="0" smtClean="0"/>
              <a:t> </a:t>
            </a:r>
            <a:r>
              <a:rPr lang="cs-CZ" dirty="0" err="1" smtClean="0"/>
              <a:t>must</a:t>
            </a:r>
            <a:r>
              <a:rPr lang="cs-CZ" dirty="0" smtClean="0"/>
              <a:t> </a:t>
            </a:r>
            <a:r>
              <a:rPr lang="cs-CZ" dirty="0" err="1" smtClean="0"/>
              <a:t>be</a:t>
            </a:r>
            <a:r>
              <a:rPr lang="cs-CZ" dirty="0" smtClean="0"/>
              <a:t> set free </a:t>
            </a:r>
            <a:r>
              <a:rPr lang="cs-CZ" dirty="0" err="1" smtClean="0"/>
              <a:t>from</a:t>
            </a:r>
            <a:r>
              <a:rPr lang="cs-CZ" dirty="0" smtClean="0"/>
              <a:t> </a:t>
            </a:r>
            <a:r>
              <a:rPr lang="cs-CZ" dirty="0" err="1" smtClean="0"/>
              <a:t>oppresive</a:t>
            </a:r>
            <a:r>
              <a:rPr lang="cs-CZ" dirty="0" smtClean="0"/>
              <a:t> </a:t>
            </a:r>
            <a:r>
              <a:rPr lang="cs-CZ" dirty="0" err="1" smtClean="0"/>
              <a:t>tsarist</a:t>
            </a:r>
            <a:r>
              <a:rPr lang="cs-CZ" dirty="0" smtClean="0"/>
              <a:t> rule – </a:t>
            </a:r>
            <a:r>
              <a:rPr lang="cs-CZ" dirty="0" err="1" smtClean="0"/>
              <a:t>they</a:t>
            </a:r>
            <a:r>
              <a:rPr lang="cs-CZ" dirty="0" smtClean="0"/>
              <a:t> </a:t>
            </a:r>
            <a:r>
              <a:rPr lang="cs-CZ" dirty="0" err="1" smtClean="0"/>
              <a:t>would</a:t>
            </a:r>
            <a:r>
              <a:rPr lang="cs-CZ" dirty="0" smtClean="0"/>
              <a:t> </a:t>
            </a:r>
            <a:r>
              <a:rPr lang="cs-CZ" dirty="0" err="1" smtClean="0"/>
              <a:t>voluntarily</a:t>
            </a:r>
            <a:r>
              <a:rPr lang="cs-CZ" dirty="0" smtClean="0"/>
              <a:t> </a:t>
            </a:r>
            <a:r>
              <a:rPr lang="cs-CZ" dirty="0" err="1" smtClean="0"/>
              <a:t>agree</a:t>
            </a:r>
            <a:r>
              <a:rPr lang="cs-CZ" dirty="0" smtClean="0"/>
              <a:t> to </a:t>
            </a:r>
            <a:r>
              <a:rPr lang="cs-CZ" dirty="0" err="1" smtClean="0"/>
              <a:t>unite</a:t>
            </a:r>
            <a:r>
              <a:rPr lang="cs-CZ" dirty="0" smtClean="0"/>
              <a:t> </a:t>
            </a:r>
            <a:r>
              <a:rPr lang="cs-CZ" dirty="0" err="1" smtClean="0"/>
              <a:t>into</a:t>
            </a:r>
            <a:r>
              <a:rPr lang="cs-CZ" dirty="0" smtClean="0"/>
              <a:t> </a:t>
            </a:r>
            <a:r>
              <a:rPr lang="cs-CZ" dirty="0" err="1" smtClean="0"/>
              <a:t>soviet</a:t>
            </a:r>
            <a:r>
              <a:rPr lang="cs-CZ" dirty="0" smtClean="0"/>
              <a:t> </a:t>
            </a:r>
            <a:r>
              <a:rPr lang="cs-CZ" dirty="0" err="1" smtClean="0"/>
              <a:t>state</a:t>
            </a:r>
            <a:r>
              <a:rPr lang="cs-CZ" dirty="0" smtClean="0"/>
              <a:t> </a:t>
            </a:r>
          </a:p>
          <a:p>
            <a:endParaRPr lang="cs-CZ" dirty="0" smtClean="0"/>
          </a:p>
          <a:p>
            <a:r>
              <a:rPr lang="cs-CZ" dirty="0" smtClean="0"/>
              <a:t>Srovnání</a:t>
            </a:r>
            <a:r>
              <a:rPr lang="cs-CZ" baseline="0" dirty="0" smtClean="0"/>
              <a:t> Leninovy teorie o místě národa v </a:t>
            </a:r>
            <a:r>
              <a:rPr lang="cs-CZ" baseline="0" dirty="0" err="1" smtClean="0"/>
              <a:t>komunist</a:t>
            </a:r>
            <a:r>
              <a:rPr lang="cs-CZ" baseline="0" dirty="0" smtClean="0"/>
              <a:t> konceptu a teorie (současníka) Wilsona:</a:t>
            </a:r>
          </a:p>
          <a:p>
            <a:r>
              <a:rPr lang="cs-CZ" baseline="0" dirty="0" err="1" smtClean="0"/>
              <a:t>Barša</a:t>
            </a:r>
            <a:r>
              <a:rPr lang="cs-CZ" baseline="0" dirty="0" smtClean="0"/>
              <a:t> + </a:t>
            </a:r>
            <a:r>
              <a:rPr lang="cs-CZ" baseline="0" dirty="0" err="1" smtClean="0"/>
              <a:t>Strmiska</a:t>
            </a:r>
            <a:r>
              <a:rPr lang="cs-CZ" baseline="0" dirty="0" smtClean="0"/>
              <a:t>:</a:t>
            </a:r>
          </a:p>
          <a:p>
            <a:r>
              <a:rPr lang="cs-CZ" sz="1200" kern="1200" dirty="0" smtClean="0">
                <a:solidFill>
                  <a:schemeClr val="tx1"/>
                </a:solidFill>
                <a:latin typeface="+mn-lt"/>
                <a:ea typeface="+mn-ea"/>
                <a:cs typeface="+mn-cs"/>
              </a:rPr>
              <a:t>38-39 – Wilsonova a Leninova představa o spojení demokracie (lidové demokracie) a sebeurčení národa, tj. vnitřní legitimity politického režimu a mezinárodní legitimity státu </a:t>
            </a:r>
            <a:r>
              <a:rPr lang="cs-CZ" sz="1200" kern="1200" dirty="0" smtClean="0">
                <a:solidFill>
                  <a:schemeClr val="tx1"/>
                </a:solidFill>
                <a:latin typeface="+mn-lt"/>
                <a:ea typeface="+mn-ea"/>
                <a:cs typeface="+mn-cs"/>
                <a:sym typeface="Wingdings"/>
              </a:rPr>
              <a:t></a:t>
            </a:r>
            <a:r>
              <a:rPr lang="cs-CZ" sz="1200" kern="1200" dirty="0" smtClean="0">
                <a:solidFill>
                  <a:schemeClr val="tx1"/>
                </a:solidFill>
                <a:latin typeface="+mn-lt"/>
                <a:ea typeface="+mn-ea"/>
                <a:cs typeface="+mn-cs"/>
              </a:rPr>
              <a:t> ukončí války a povede ke spolupráci (v rámci Společnosti národů či Sovětského svazu)</a:t>
            </a:r>
          </a:p>
          <a:p>
            <a:r>
              <a:rPr lang="cs-CZ" sz="1200" kern="1200" dirty="0" smtClean="0">
                <a:solidFill>
                  <a:schemeClr val="tx1"/>
                </a:solidFill>
                <a:latin typeface="+mn-lt"/>
                <a:ea typeface="+mn-ea"/>
                <a:cs typeface="+mn-cs"/>
              </a:rPr>
              <a:t>nutné zařazení do národů po WW1 však byl velmi násilný proces</a:t>
            </a:r>
          </a:p>
          <a:p>
            <a:r>
              <a:rPr lang="cs-CZ" sz="1200" kern="1200" dirty="0" err="1" smtClean="0">
                <a:solidFill>
                  <a:schemeClr val="tx1"/>
                </a:solidFill>
                <a:latin typeface="+mn-lt"/>
                <a:ea typeface="+mn-ea"/>
                <a:cs typeface="+mn-cs"/>
              </a:rPr>
              <a:t>Antikoloniální</a:t>
            </a:r>
            <a:r>
              <a:rPr lang="cs-CZ" sz="1200" kern="1200" dirty="0" smtClean="0">
                <a:solidFill>
                  <a:schemeClr val="tx1"/>
                </a:solidFill>
                <a:latin typeface="+mn-lt"/>
                <a:ea typeface="+mn-ea"/>
                <a:cs typeface="+mn-cs"/>
              </a:rPr>
              <a:t> zápas byl často založen jen na identifikaci společného nepřítele a scházelo mu sdílené vědomí o národní příslušnosti. </a:t>
            </a:r>
          </a:p>
          <a:p>
            <a:r>
              <a:rPr lang="cs-CZ" sz="1200" kern="1200" dirty="0" smtClean="0">
                <a:solidFill>
                  <a:schemeClr val="tx1"/>
                </a:solidFill>
                <a:latin typeface="+mn-lt"/>
                <a:ea typeface="+mn-ea"/>
                <a:cs typeface="+mn-cs"/>
              </a:rPr>
              <a:t>rozpor mezi principem teritoriální suverenity a právem na sebeurčení zůstává nevyřešen </a:t>
            </a:r>
          </a:p>
          <a:p>
            <a:r>
              <a:rPr lang="cs-CZ" dirty="0" smtClean="0"/>
              <a:t> </a:t>
            </a:r>
            <a:endParaRPr lang="en-US" dirty="0" smtClean="0"/>
          </a:p>
          <a:p>
            <a:r>
              <a:rPr lang="cs-CZ" sz="1200" kern="1200" dirty="0" err="1" smtClean="0">
                <a:solidFill>
                  <a:schemeClr val="tx1"/>
                </a:solidFill>
                <a:latin typeface="+mn-lt"/>
                <a:ea typeface="+mn-ea"/>
                <a:cs typeface="+mn-cs"/>
              </a:rPr>
              <a:t>Anthony</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Smith</a:t>
            </a:r>
            <a:endParaRPr lang="cs-CZ" sz="1200" kern="1200" dirty="0" smtClean="0">
              <a:solidFill>
                <a:schemeClr val="tx1"/>
              </a:solidFill>
              <a:latin typeface="+mn-lt"/>
              <a:ea typeface="+mn-ea"/>
              <a:cs typeface="+mn-cs"/>
            </a:endParaRPr>
          </a:p>
          <a:p>
            <a:r>
              <a:rPr lang="cs-CZ" sz="1200" kern="1200" dirty="0" smtClean="0">
                <a:solidFill>
                  <a:schemeClr val="tx1"/>
                </a:solidFill>
                <a:latin typeface="+mn-lt"/>
                <a:ea typeface="+mn-ea"/>
                <a:cs typeface="+mn-cs"/>
              </a:rPr>
              <a:t>problém SSSR – záměrně institucionálně konstruovali z </a:t>
            </a:r>
            <a:r>
              <a:rPr lang="cs-CZ" sz="1200" kern="1200" dirty="0" err="1" smtClean="0">
                <a:solidFill>
                  <a:schemeClr val="tx1"/>
                </a:solidFill>
                <a:latin typeface="+mn-lt"/>
                <a:ea typeface="+mn-ea"/>
                <a:cs typeface="+mn-cs"/>
              </a:rPr>
              <a:t>etn</a:t>
            </a:r>
            <a:r>
              <a:rPr lang="cs-CZ" sz="1200" kern="1200" dirty="0" smtClean="0">
                <a:solidFill>
                  <a:schemeClr val="tx1"/>
                </a:solidFill>
                <a:latin typeface="+mn-lt"/>
                <a:ea typeface="+mn-ea"/>
                <a:cs typeface="+mn-cs"/>
              </a:rPr>
              <a:t>. kategorií národnosti, aby je mohli využít pro posilování své moci</a:t>
            </a:r>
          </a:p>
          <a:p>
            <a:r>
              <a:rPr lang="cs-CZ" sz="1200" kern="1200" dirty="0" smtClean="0">
                <a:solidFill>
                  <a:schemeClr val="tx1"/>
                </a:solidFill>
                <a:latin typeface="+mn-lt"/>
                <a:ea typeface="+mn-ea"/>
                <a:cs typeface="+mn-cs"/>
              </a:rPr>
              <a:t>politika oficiálně proti nacionalismu, ale </a:t>
            </a:r>
            <a:r>
              <a:rPr lang="cs-CZ" sz="1200" kern="1200" dirty="0" err="1" smtClean="0">
                <a:solidFill>
                  <a:schemeClr val="tx1"/>
                </a:solidFill>
                <a:latin typeface="+mn-lt"/>
                <a:ea typeface="+mn-ea"/>
                <a:cs typeface="+mn-cs"/>
              </a:rPr>
              <a:t>institucionalizace</a:t>
            </a:r>
            <a:r>
              <a:rPr lang="cs-CZ" sz="1200" kern="1200" dirty="0" smtClean="0">
                <a:solidFill>
                  <a:schemeClr val="tx1"/>
                </a:solidFill>
                <a:latin typeface="+mn-lt"/>
                <a:ea typeface="+mn-ea"/>
                <a:cs typeface="+mn-cs"/>
              </a:rPr>
              <a:t> primordiální národnosti </a:t>
            </a:r>
          </a:p>
          <a:p>
            <a:r>
              <a:rPr lang="cs-CZ" sz="1200" kern="1200" dirty="0" smtClean="0">
                <a:solidFill>
                  <a:schemeClr val="tx1"/>
                </a:solidFill>
                <a:latin typeface="+mn-lt"/>
                <a:ea typeface="+mn-ea"/>
                <a:cs typeface="+mn-cs"/>
              </a:rPr>
              <a:t>teritoriální verze utváření národů v SSSR často probíhala tak, že nejprve vymezeno území a do něj potom „vytvořen“ národ</a:t>
            </a:r>
          </a:p>
          <a:p>
            <a:r>
              <a:rPr lang="cs-CZ" sz="1200" kern="1200" dirty="0" smtClean="0">
                <a:solidFill>
                  <a:schemeClr val="tx1"/>
                </a:solidFill>
                <a:latin typeface="+mn-lt"/>
                <a:ea typeface="+mn-ea"/>
                <a:cs typeface="+mn-cs"/>
              </a:rPr>
              <a:t>z alochtonních skupin byla kulturní autonomie zaručena pouze a jedině ruským menšinám (vládnoucí národ)</a:t>
            </a:r>
          </a:p>
          <a:p>
            <a:r>
              <a:rPr lang="cs-CZ" sz="1200" kern="1200" dirty="0" err="1" smtClean="0">
                <a:solidFill>
                  <a:schemeClr val="tx1"/>
                </a:solidFill>
                <a:latin typeface="+mn-lt"/>
                <a:ea typeface="+mn-ea"/>
                <a:cs typeface="+mn-cs"/>
              </a:rPr>
              <a:t>korenizacja</a:t>
            </a:r>
            <a:r>
              <a:rPr lang="cs-CZ" sz="1200" kern="1200" dirty="0" smtClean="0">
                <a:solidFill>
                  <a:schemeClr val="tx1"/>
                </a:solidFill>
                <a:latin typeface="+mn-lt"/>
                <a:ea typeface="+mn-ea"/>
                <a:cs typeface="+mn-cs"/>
              </a:rPr>
              <a:t>: znárodňování svých území </a:t>
            </a:r>
          </a:p>
          <a:p>
            <a:r>
              <a:rPr lang="cs-CZ" sz="1200" kern="1200" dirty="0" smtClean="0">
                <a:solidFill>
                  <a:schemeClr val="tx1"/>
                </a:solidFill>
                <a:latin typeface="+mn-lt"/>
                <a:ea typeface="+mn-ea"/>
                <a:cs typeface="+mn-cs"/>
              </a:rPr>
              <a:t>zároveň však díky osobní národnosti též systém menšin (v případě Rusů i s kulturní autonomií) </a:t>
            </a:r>
            <a:r>
              <a:rPr lang="cs-CZ" sz="1200" kern="1200" dirty="0" smtClean="0">
                <a:solidFill>
                  <a:schemeClr val="tx1"/>
                </a:solidFill>
                <a:latin typeface="+mn-lt"/>
                <a:ea typeface="+mn-ea"/>
                <a:cs typeface="+mn-cs"/>
                <a:sym typeface="Wingdings"/>
              </a:rPr>
              <a:t></a:t>
            </a:r>
            <a:r>
              <a:rPr lang="cs-CZ" sz="1200" kern="1200" dirty="0" smtClean="0">
                <a:solidFill>
                  <a:schemeClr val="tx1"/>
                </a:solidFill>
                <a:latin typeface="+mn-lt"/>
                <a:ea typeface="+mn-ea"/>
                <a:cs typeface="+mn-cs"/>
              </a:rPr>
              <a:t> potenciál ke konfliktu</a:t>
            </a:r>
          </a:p>
          <a:p>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ALE:</a:t>
            </a:r>
            <a:r>
              <a:rPr lang="cs-CZ" baseline="0" dirty="0" smtClean="0"/>
              <a:t> v pozdějším období již zřejmě bylo možné častěji národnost změnit, zvláště, pokud nešlo o klíčové oblasti (např. mimo vrcholné politiky a ekonomiky) – jednak díky úplatkům a jednak možná i na přání dotyčné instituce (např. potřebovali více osob z „titulárního“ národa a nikdo se nehlásil, tak se přepsaly dokumenty </a:t>
            </a:r>
            <a:r>
              <a:rPr lang="cs-CZ" baseline="0" dirty="0" smtClean="0">
                <a:sym typeface="Wingdings" pitchFamily="2" charset="2"/>
              </a:rPr>
              <a:t> nutno ověřit)</a:t>
            </a:r>
            <a:endParaRPr lang="cs-CZ" dirty="0"/>
          </a:p>
        </p:txBody>
      </p:sp>
      <p:sp>
        <p:nvSpPr>
          <p:cNvPr id="4" name="Zástupný symbol pro číslo snímku 3"/>
          <p:cNvSpPr>
            <a:spLocks noGrp="1"/>
          </p:cNvSpPr>
          <p:nvPr>
            <p:ph type="sldNum" sz="quarter" idx="10"/>
          </p:nvPr>
        </p:nvSpPr>
        <p:spPr/>
        <p:txBody>
          <a:bodyPr/>
          <a:lstStyle/>
          <a:p>
            <a:fld id="{AEEBDC5F-EC27-433E-A2C1-1CBDC00CBCA7}" type="slidenum">
              <a:rPr lang="cs-CZ" smtClean="0"/>
              <a:pPr/>
              <a:t>8</a:t>
            </a:fld>
            <a:endParaRPr lang="cs-CZ"/>
          </a:p>
        </p:txBody>
      </p:sp>
    </p:spTree>
    <p:extLst>
      <p:ext uri="{BB962C8B-B14F-4D97-AF65-F5344CB8AC3E}">
        <p14:creationId xmlns="" xmlns:p14="http://schemas.microsoft.com/office/powerpoint/2010/main" val="2161350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Complete</a:t>
            </a:r>
            <a:r>
              <a:rPr lang="cs-CZ" dirty="0" smtClean="0"/>
              <a:t> </a:t>
            </a:r>
            <a:r>
              <a:rPr lang="cs-CZ" dirty="0" err="1" smtClean="0"/>
              <a:t>division</a:t>
            </a:r>
            <a:r>
              <a:rPr lang="cs-CZ" baseline="0" dirty="0" smtClean="0"/>
              <a:t> </a:t>
            </a:r>
            <a:r>
              <a:rPr lang="cs-CZ" baseline="0" dirty="0" err="1" smtClean="0"/>
              <a:t>of</a:t>
            </a:r>
            <a:r>
              <a:rPr lang="cs-CZ" baseline="0" dirty="0" smtClean="0"/>
              <a:t> </a:t>
            </a:r>
            <a:r>
              <a:rPr lang="cs-CZ" baseline="0" dirty="0" err="1" smtClean="0"/>
              <a:t>ethnicity</a:t>
            </a:r>
            <a:r>
              <a:rPr lang="cs-CZ" baseline="0" dirty="0" smtClean="0"/>
              <a:t> („</a:t>
            </a:r>
            <a:r>
              <a:rPr lang="cs-CZ" baseline="0" dirty="0" err="1" smtClean="0"/>
              <a:t>nationality</a:t>
            </a:r>
            <a:r>
              <a:rPr lang="cs-CZ" baseline="0" dirty="0" smtClean="0"/>
              <a:t>“) </a:t>
            </a:r>
            <a:r>
              <a:rPr lang="cs-CZ" baseline="0" dirty="0" err="1" smtClean="0"/>
              <a:t>and</a:t>
            </a:r>
            <a:r>
              <a:rPr lang="cs-CZ" baseline="0" dirty="0" smtClean="0"/>
              <a:t> </a:t>
            </a:r>
            <a:r>
              <a:rPr lang="cs-CZ" baseline="0" dirty="0" err="1" smtClean="0"/>
              <a:t>citizenship</a:t>
            </a:r>
            <a:r>
              <a:rPr lang="cs-CZ" baseline="0" dirty="0" smtClean="0"/>
              <a:t> in </a:t>
            </a:r>
            <a:r>
              <a:rPr lang="cs-CZ" baseline="0" dirty="0" err="1" smtClean="0"/>
              <a:t>Soviet</a:t>
            </a:r>
            <a:r>
              <a:rPr lang="cs-CZ" baseline="0" dirty="0" smtClean="0"/>
              <a:t> </a:t>
            </a:r>
            <a:r>
              <a:rPr lang="cs-CZ" baseline="0" dirty="0" err="1" smtClean="0"/>
              <a:t>approach</a:t>
            </a:r>
            <a:r>
              <a:rPr lang="cs-CZ" baseline="0" dirty="0" smtClean="0"/>
              <a:t> (</a:t>
            </a:r>
            <a:r>
              <a:rPr lang="cs-CZ" baseline="0" dirty="0" err="1" smtClean="0"/>
              <a:t>and</a:t>
            </a:r>
            <a:r>
              <a:rPr lang="cs-CZ" baseline="0" dirty="0" smtClean="0"/>
              <a:t> </a:t>
            </a:r>
            <a:r>
              <a:rPr lang="cs-CZ" baseline="0" dirty="0" err="1" smtClean="0"/>
              <a:t>legislative</a:t>
            </a:r>
            <a:r>
              <a:rPr lang="cs-CZ" baseline="0" dirty="0" smtClean="0"/>
              <a:t> </a:t>
            </a:r>
            <a:r>
              <a:rPr lang="cs-CZ" baseline="0" dirty="0" err="1" smtClean="0"/>
              <a:t>framework</a:t>
            </a:r>
            <a:r>
              <a:rPr lang="cs-CZ" baseline="0" dirty="0" smtClean="0"/>
              <a:t>).</a:t>
            </a:r>
          </a:p>
          <a:p>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dirty="0" err="1" smtClean="0"/>
              <a:t>Both</a:t>
            </a:r>
            <a:r>
              <a:rPr lang="cs-CZ" dirty="0" smtClean="0"/>
              <a:t> </a:t>
            </a:r>
            <a:r>
              <a:rPr lang="cs-CZ" dirty="0" err="1" smtClean="0"/>
              <a:t>territorial</a:t>
            </a:r>
            <a:r>
              <a:rPr lang="cs-CZ" dirty="0" smtClean="0"/>
              <a:t> </a:t>
            </a:r>
            <a:r>
              <a:rPr lang="cs-CZ" dirty="0" err="1" smtClean="0"/>
              <a:t>national</a:t>
            </a:r>
            <a:r>
              <a:rPr lang="cs-CZ" baseline="0" dirty="0" smtClean="0"/>
              <a:t> </a:t>
            </a:r>
            <a:r>
              <a:rPr lang="cs-CZ" baseline="0" dirty="0" err="1" smtClean="0"/>
              <a:t>partition</a:t>
            </a:r>
            <a:r>
              <a:rPr lang="cs-CZ" baseline="0" dirty="0" smtClean="0"/>
              <a:t> </a:t>
            </a:r>
            <a:r>
              <a:rPr lang="cs-CZ" baseline="0" dirty="0" err="1" smtClean="0"/>
              <a:t>of</a:t>
            </a:r>
            <a:r>
              <a:rPr lang="cs-CZ" baseline="0" dirty="0" smtClean="0"/>
              <a:t> </a:t>
            </a:r>
            <a:r>
              <a:rPr lang="cs-CZ" baseline="0" dirty="0" err="1" smtClean="0"/>
              <a:t>the</a:t>
            </a:r>
            <a:r>
              <a:rPr lang="cs-CZ" baseline="0" dirty="0" smtClean="0"/>
              <a:t> country as </a:t>
            </a:r>
            <a:r>
              <a:rPr lang="cs-CZ" baseline="0" dirty="0" err="1" smtClean="0"/>
              <a:t>well</a:t>
            </a:r>
            <a:r>
              <a:rPr lang="cs-CZ" baseline="0" dirty="0" smtClean="0"/>
              <a:t> as </a:t>
            </a:r>
            <a:r>
              <a:rPr lang="cs-CZ" baseline="0" dirty="0" err="1" smtClean="0"/>
              <a:t>perosnal</a:t>
            </a:r>
            <a:r>
              <a:rPr lang="cs-CZ" baseline="0" dirty="0" smtClean="0"/>
              <a:t> </a:t>
            </a:r>
            <a:r>
              <a:rPr lang="cs-CZ" baseline="0" dirty="0" err="1" smtClean="0"/>
              <a:t>official</a:t>
            </a:r>
            <a:r>
              <a:rPr lang="cs-CZ" baseline="0" dirty="0" smtClean="0"/>
              <a:t> </a:t>
            </a:r>
            <a:r>
              <a:rPr lang="cs-CZ" baseline="0" dirty="0" err="1" smtClean="0"/>
              <a:t>ethnicity</a:t>
            </a:r>
            <a:r>
              <a:rPr lang="cs-CZ" baseline="0" dirty="0" smtClean="0"/>
              <a:t> </a:t>
            </a:r>
            <a:r>
              <a:rPr lang="cs-CZ" baseline="0" dirty="0" err="1" smtClean="0"/>
              <a:t>were</a:t>
            </a:r>
            <a:r>
              <a:rPr lang="cs-CZ" baseline="0" dirty="0" smtClean="0"/>
              <a:t> </a:t>
            </a:r>
            <a:r>
              <a:rPr lang="cs-CZ" baseline="0" dirty="0" err="1" smtClean="0"/>
              <a:t>instruments</a:t>
            </a:r>
            <a:r>
              <a:rPr lang="cs-CZ" baseline="0" dirty="0" smtClean="0"/>
              <a:t> </a:t>
            </a:r>
            <a:r>
              <a:rPr lang="cs-CZ" baseline="0" dirty="0" err="1" smtClean="0"/>
              <a:t>of</a:t>
            </a:r>
            <a:r>
              <a:rPr lang="cs-CZ" baseline="0" dirty="0" smtClean="0"/>
              <a:t> </a:t>
            </a:r>
            <a:r>
              <a:rPr lang="cs-CZ" baseline="0" dirty="0" err="1" smtClean="0"/>
              <a:t>the</a:t>
            </a:r>
            <a:r>
              <a:rPr lang="cs-CZ" baseline="0" dirty="0" smtClean="0"/>
              <a:t> </a:t>
            </a:r>
            <a:r>
              <a:rPr lang="cs-CZ" baseline="0" dirty="0" err="1" smtClean="0"/>
              <a:t>Soviet</a:t>
            </a:r>
            <a:r>
              <a:rPr lang="cs-CZ" baseline="0" dirty="0" smtClean="0"/>
              <a:t> </a:t>
            </a:r>
            <a:r>
              <a:rPr lang="cs-CZ" baseline="0" dirty="0" err="1" smtClean="0"/>
              <a:t>authorities</a:t>
            </a:r>
            <a:r>
              <a:rPr lang="cs-CZ" baseline="0" dirty="0" smtClean="0"/>
              <a:t> </a:t>
            </a:r>
            <a:r>
              <a:rPr lang="cs-CZ" baseline="0" dirty="0" err="1" smtClean="0"/>
              <a:t>for</a:t>
            </a:r>
            <a:r>
              <a:rPr lang="cs-CZ" baseline="0" dirty="0" smtClean="0"/>
              <a:t> </a:t>
            </a:r>
            <a:r>
              <a:rPr lang="cs-CZ" baseline="0" dirty="0" err="1" smtClean="0"/>
              <a:t>control</a:t>
            </a:r>
            <a:r>
              <a:rPr lang="cs-CZ" baseline="0" dirty="0" smtClean="0"/>
              <a:t> </a:t>
            </a:r>
            <a:r>
              <a:rPr lang="cs-CZ" baseline="0" dirty="0" err="1" smtClean="0"/>
              <a:t>over</a:t>
            </a:r>
            <a:r>
              <a:rPr lang="cs-CZ" baseline="0" dirty="0" smtClean="0"/>
              <a:t> </a:t>
            </a:r>
            <a:r>
              <a:rPr lang="cs-CZ" baseline="0" dirty="0" err="1" smtClean="0"/>
              <a:t>the</a:t>
            </a:r>
            <a:r>
              <a:rPr lang="cs-CZ" baseline="0" dirty="0" smtClean="0"/>
              <a:t> </a:t>
            </a:r>
            <a:r>
              <a:rPr lang="cs-CZ" baseline="0" dirty="0" err="1" smtClean="0"/>
              <a:t>citizens</a:t>
            </a:r>
            <a:r>
              <a:rPr lang="cs-CZ" baseline="0" dirty="0" smtClean="0"/>
              <a:t>.</a:t>
            </a:r>
            <a:endParaRPr lang="cs-CZ" dirty="0" smtClean="0"/>
          </a:p>
          <a:p>
            <a:endParaRPr lang="cs-CZ" dirty="0" smtClean="0"/>
          </a:p>
          <a:p>
            <a:r>
              <a:rPr lang="cs-CZ" dirty="0" err="1" smtClean="0"/>
              <a:t>Barša</a:t>
            </a:r>
            <a:r>
              <a:rPr lang="cs-CZ" dirty="0" smtClean="0"/>
              <a:t>+</a:t>
            </a:r>
            <a:r>
              <a:rPr lang="cs-CZ" baseline="0" dirty="0" err="1" smtClean="0"/>
              <a:t>Strmiska</a:t>
            </a:r>
            <a:r>
              <a:rPr lang="cs-CZ" baseline="0" dirty="0" smtClean="0"/>
              <a:t>:</a:t>
            </a:r>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falešná představa o ledovém koberci komunismu, který 1) jen zakonzervoval nacionalismy (ale: existence národa v </a:t>
            </a:r>
            <a:r>
              <a:rPr lang="cs-CZ" sz="1200" kern="1200" dirty="0" err="1" smtClean="0">
                <a:solidFill>
                  <a:schemeClr val="tx1"/>
                </a:solidFill>
                <a:latin typeface="+mn-lt"/>
                <a:ea typeface="+mn-ea"/>
                <a:cs typeface="+mn-cs"/>
              </a:rPr>
              <a:t>předokomunistickém</a:t>
            </a:r>
            <a:r>
              <a:rPr lang="cs-CZ" sz="1200" kern="1200" dirty="0" smtClean="0">
                <a:solidFill>
                  <a:schemeClr val="tx1"/>
                </a:solidFill>
                <a:latin typeface="+mn-lt"/>
                <a:ea typeface="+mn-ea"/>
                <a:cs typeface="+mn-cs"/>
              </a:rPr>
              <a:t> období zdaleka nebyla samozřejmá, jak postkomunističtí nacionalisté tvrdí) a 2) který působil jako univerzalistická ideologie a praxe, v níž neměly místo partikulární </a:t>
            </a:r>
            <a:r>
              <a:rPr lang="cs-CZ" sz="1200" kern="1200" dirty="0" err="1" smtClean="0">
                <a:solidFill>
                  <a:schemeClr val="tx1"/>
                </a:solidFill>
                <a:latin typeface="+mn-lt"/>
                <a:ea typeface="+mn-ea"/>
                <a:cs typeface="+mn-cs"/>
              </a:rPr>
              <a:t>etnokulturní</a:t>
            </a:r>
            <a:r>
              <a:rPr lang="cs-CZ" sz="1200" kern="1200" dirty="0" smtClean="0">
                <a:solidFill>
                  <a:schemeClr val="tx1"/>
                </a:solidFill>
                <a:latin typeface="+mn-lt"/>
                <a:ea typeface="+mn-ea"/>
                <a:cs typeface="+mn-cs"/>
              </a:rPr>
              <a:t> skupiny (ale: komunisté přejali austromarxistickou ideu mnohonárodnostní federace a zneužili ji pro své účely stylem „rozděl a panuj“, tj. kombinovali fragmentaci s centralizací – živili kulturní rozdíly a institucionalizovali je jako národnostní – silným důrazem na národní příslušnost tak připravili ideální pole pro nacionalismus)</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Mé postřehy</a:t>
            </a:r>
            <a:r>
              <a:rPr lang="cs-CZ" sz="1200" kern="1200" baseline="0" dirty="0" smtClean="0">
                <a:solidFill>
                  <a:schemeClr val="tx1"/>
                </a:solidFill>
                <a:latin typeface="+mn-lt"/>
                <a:ea typeface="+mn-ea"/>
                <a:cs typeface="+mn-cs"/>
              </a:rPr>
              <a:t> z Jak se dělá </a:t>
            </a:r>
            <a:r>
              <a:rPr lang="cs-CZ" sz="1200" kern="1200" baseline="0" dirty="0" err="1" smtClean="0">
                <a:solidFill>
                  <a:schemeClr val="tx1"/>
                </a:solidFill>
                <a:latin typeface="+mn-lt"/>
                <a:ea typeface="+mn-ea"/>
                <a:cs typeface="+mn-cs"/>
              </a:rPr>
              <a:t>etn</a:t>
            </a:r>
            <a:r>
              <a:rPr lang="cs-CZ" sz="1200" kern="1200" baseline="0" dirty="0" smtClean="0">
                <a:solidFill>
                  <a:schemeClr val="tx1"/>
                </a:solidFill>
                <a:latin typeface="+mn-lt"/>
                <a:ea typeface="+mn-ea"/>
                <a:cs typeface="+mn-cs"/>
              </a:rPr>
              <a:t> konflikt: (nebo až do další hodiny??)</a:t>
            </a:r>
            <a:endParaRPr lang="cs-CZ" sz="1200" kern="1200" dirty="0" smtClean="0">
              <a:solidFill>
                <a:schemeClr val="tx1"/>
              </a:solidFill>
              <a:latin typeface="+mn-lt"/>
              <a:ea typeface="+mn-ea"/>
              <a:cs typeface="+mn-cs"/>
            </a:endParaRPr>
          </a:p>
          <a:p>
            <a:endParaRPr lang="en-US" dirty="0"/>
          </a:p>
        </p:txBody>
      </p:sp>
      <p:sp>
        <p:nvSpPr>
          <p:cNvPr id="4" name="Zástupný symbol pro číslo snímku 3"/>
          <p:cNvSpPr>
            <a:spLocks noGrp="1"/>
          </p:cNvSpPr>
          <p:nvPr>
            <p:ph type="sldNum" sz="quarter" idx="10"/>
          </p:nvPr>
        </p:nvSpPr>
        <p:spPr/>
        <p:txBody>
          <a:bodyPr/>
          <a:lstStyle/>
          <a:p>
            <a:fld id="{83EF94E4-B5EF-4EFA-8CA6-F88A564AE8F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22. 3. 2018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22. 3. 2018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42394"/>
          </a:xfrm>
        </p:spPr>
        <p:txBody>
          <a:bodyPr>
            <a:normAutofit/>
          </a:bodyPr>
          <a:lstStyle/>
          <a:p>
            <a:r>
              <a:rPr lang="en-US" dirty="0"/>
              <a:t>Patterns of nationalism in post-Communist Europe </a:t>
            </a:r>
            <a:br>
              <a:rPr lang="en-US" dirty="0"/>
            </a:br>
            <a:endParaRPr lang="cs-CZ"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 xmlns:p14="http://schemas.microsoft.com/office/powerpoint/2010/main" val="473289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Nationalism against the regime</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For some nations (Poland, Hungary, Czechoslovakia) Communism was an occupation by an „alien“ nation and/or (Slovaks, Slovenes, Latvians, Estonians…) an unwilling existence in a federative structure ruled by an „alien“ nation --) nationalism as a way to expel the aliens</a:t>
            </a:r>
          </a:p>
          <a:p>
            <a:r>
              <a:rPr lang="en-US" dirty="0" smtClean="0"/>
              <a:t>And/or the nations were ruled by their own countrymen who, however, seized power in undemocratic way (traitors of the nation) or who belonged to ethnic minorities --) nationalism as a mean of democratization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Soviet</a:t>
            </a:r>
            <a:r>
              <a:rPr lang="cs-CZ" dirty="0" smtClean="0"/>
              <a:t> </a:t>
            </a:r>
            <a:r>
              <a:rPr lang="cs-CZ" dirty="0" err="1" smtClean="0"/>
              <a:t>Jews</a:t>
            </a:r>
            <a:r>
              <a:rPr lang="cs-CZ" dirty="0" smtClean="0"/>
              <a:t> – </a:t>
            </a:r>
            <a:r>
              <a:rPr lang="cs-CZ" dirty="0" err="1" smtClean="0"/>
              <a:t>victims</a:t>
            </a:r>
            <a:r>
              <a:rPr lang="cs-CZ" dirty="0" smtClean="0"/>
              <a:t> </a:t>
            </a:r>
            <a:r>
              <a:rPr lang="cs-CZ" dirty="0" err="1" smtClean="0"/>
              <a:t>of</a:t>
            </a:r>
            <a:r>
              <a:rPr lang="cs-CZ" dirty="0" smtClean="0"/>
              <a:t> </a:t>
            </a:r>
            <a:r>
              <a:rPr lang="cs-CZ" dirty="0" err="1" smtClean="0"/>
              <a:t>primordialism</a:t>
            </a:r>
            <a:endParaRPr lang="en-US" dirty="0"/>
          </a:p>
        </p:txBody>
      </p:sp>
      <p:sp>
        <p:nvSpPr>
          <p:cNvPr id="3" name="Zástupný symbol pro obsah 2"/>
          <p:cNvSpPr>
            <a:spLocks noGrp="1"/>
          </p:cNvSpPr>
          <p:nvPr>
            <p:ph idx="1"/>
          </p:nvPr>
        </p:nvSpPr>
        <p:spPr/>
        <p:txBody>
          <a:bodyPr>
            <a:normAutofit/>
          </a:bodyPr>
          <a:lstStyle/>
          <a:p>
            <a:r>
              <a:rPr lang="en-US" dirty="0" smtClean="0"/>
              <a:t>They believed in Marxist post-nationalism but in Soviet regime ethnicity mattered </a:t>
            </a:r>
          </a:p>
          <a:p>
            <a:r>
              <a:rPr lang="en-US" dirty="0" smtClean="0"/>
              <a:t>Almost all nations but Jews were given some territory to various extent autonomous where they were allowed to cultivate their own culture and identity  (project of </a:t>
            </a:r>
            <a:r>
              <a:rPr lang="en-US" dirty="0" err="1" smtClean="0"/>
              <a:t>Birobidzhan</a:t>
            </a:r>
            <a:r>
              <a:rPr lang="en-US" dirty="0" smtClean="0"/>
              <a:t> was not sincere from the beginning) </a:t>
            </a:r>
          </a:p>
        </p:txBody>
      </p:sp>
    </p:spTree>
    <p:extLst>
      <p:ext uri="{BB962C8B-B14F-4D97-AF65-F5344CB8AC3E}">
        <p14:creationId xmlns="" xmlns:p14="http://schemas.microsoft.com/office/powerpoint/2010/main" val="2575052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Soviet</a:t>
            </a:r>
            <a:r>
              <a:rPr lang="cs-CZ" dirty="0" smtClean="0"/>
              <a:t> </a:t>
            </a:r>
            <a:r>
              <a:rPr lang="cs-CZ" dirty="0" err="1" smtClean="0"/>
              <a:t>Jews</a:t>
            </a:r>
            <a:r>
              <a:rPr lang="cs-CZ" dirty="0" smtClean="0"/>
              <a:t> – </a:t>
            </a:r>
            <a:r>
              <a:rPr lang="cs-CZ" dirty="0" err="1" smtClean="0"/>
              <a:t>victims</a:t>
            </a:r>
            <a:r>
              <a:rPr lang="cs-CZ" dirty="0" smtClean="0"/>
              <a:t> </a:t>
            </a:r>
            <a:r>
              <a:rPr lang="cs-CZ" dirty="0" err="1" smtClean="0"/>
              <a:t>of</a:t>
            </a:r>
            <a:r>
              <a:rPr lang="cs-CZ" dirty="0" smtClean="0"/>
              <a:t> </a:t>
            </a:r>
            <a:r>
              <a:rPr lang="cs-CZ" dirty="0" err="1" smtClean="0"/>
              <a:t>primordialism</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Jews did not disappeared in any “Soviet nation“ → old anti-Semitic stereotypes (fear of „Jewish plot“) were brought to the new era:</a:t>
            </a:r>
          </a:p>
          <a:p>
            <a:r>
              <a:rPr lang="en-US" dirty="0" smtClean="0"/>
              <a:t>When they tried to assimilate, they were accused of cosmopolitanism/national nihilism</a:t>
            </a:r>
          </a:p>
          <a:p>
            <a:r>
              <a:rPr lang="en-US" dirty="0" smtClean="0"/>
              <a:t>Jews were everywhere a minority:</a:t>
            </a:r>
          </a:p>
          <a:p>
            <a:r>
              <a:rPr lang="en-US" dirty="0" smtClean="0"/>
              <a:t>When they tried to cultivate their culture (language, religion), they were accused of Zionism/separatism/</a:t>
            </a:r>
            <a:r>
              <a:rPr lang="cs-CZ" dirty="0" err="1" smtClean="0"/>
              <a:t>T</a:t>
            </a:r>
            <a:r>
              <a:rPr lang="en-US" dirty="0" err="1" smtClean="0"/>
              <a:t>itoism</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002234"/>
          </a:xfrm>
        </p:spPr>
        <p:txBody>
          <a:bodyPr>
            <a:normAutofit fontScale="90000"/>
          </a:bodyPr>
          <a:lstStyle/>
          <a:p>
            <a:r>
              <a:rPr lang="en-US" dirty="0" smtClean="0"/>
              <a:t>The origin of </a:t>
            </a:r>
            <a:r>
              <a:rPr lang="en-US" dirty="0" err="1" smtClean="0"/>
              <a:t>primordialist</a:t>
            </a:r>
            <a:r>
              <a:rPr lang="en-US" dirty="0" smtClean="0"/>
              <a:t> accent (a myth of common ancestor) in nations of post-Communist Europe</a:t>
            </a:r>
            <a:endParaRPr lang="en-US" dirty="0"/>
          </a:p>
        </p:txBody>
      </p:sp>
      <p:sp>
        <p:nvSpPr>
          <p:cNvPr id="3" name="Zástupný symbol pro obsah 2"/>
          <p:cNvSpPr>
            <a:spLocks noGrp="1"/>
          </p:cNvSpPr>
          <p:nvPr>
            <p:ph idx="1"/>
          </p:nvPr>
        </p:nvSpPr>
        <p:spPr>
          <a:xfrm>
            <a:off x="457200" y="2564904"/>
            <a:ext cx="8229600" cy="3561259"/>
          </a:xfrm>
        </p:spPr>
        <p:txBody>
          <a:bodyPr/>
          <a:lstStyle/>
          <a:p>
            <a:r>
              <a:rPr lang="en-US" dirty="0" smtClean="0"/>
              <a:t>Counter-state way of nation building (mainly 19th century)</a:t>
            </a:r>
          </a:p>
          <a:p>
            <a:r>
              <a:rPr lang="en-US" dirty="0" smtClean="0"/>
              <a:t>Influence of the Communist period (</a:t>
            </a:r>
            <a:r>
              <a:rPr lang="en-US" dirty="0" err="1" smtClean="0"/>
              <a:t>cca</a:t>
            </a:r>
            <a:r>
              <a:rPr lang="en-US" dirty="0" smtClean="0"/>
              <a:t> 40-70 years in 20th century)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Influence </a:t>
            </a:r>
            <a:r>
              <a:rPr lang="cs-CZ" dirty="0" err="1" smtClean="0"/>
              <a:t>of</a:t>
            </a:r>
            <a:r>
              <a:rPr lang="cs-CZ" dirty="0" smtClean="0"/>
              <a:t> </a:t>
            </a:r>
            <a:r>
              <a:rPr lang="cs-CZ" dirty="0" err="1" smtClean="0"/>
              <a:t>the</a:t>
            </a:r>
            <a:r>
              <a:rPr lang="cs-CZ" dirty="0" smtClean="0"/>
              <a:t> </a:t>
            </a:r>
            <a:r>
              <a:rPr lang="cs-CZ" dirty="0" err="1" smtClean="0"/>
              <a:t>Communist</a:t>
            </a:r>
            <a:r>
              <a:rPr lang="cs-CZ" dirty="0" smtClean="0"/>
              <a:t> period</a:t>
            </a:r>
            <a:endParaRPr lang="cs-CZ" dirty="0"/>
          </a:p>
        </p:txBody>
      </p:sp>
      <p:sp>
        <p:nvSpPr>
          <p:cNvPr id="3" name="Zástupný symbol pro obsah 2"/>
          <p:cNvSpPr>
            <a:spLocks noGrp="1"/>
          </p:cNvSpPr>
          <p:nvPr>
            <p:ph idx="1"/>
          </p:nvPr>
        </p:nvSpPr>
        <p:spPr/>
        <p:txBody>
          <a:bodyPr>
            <a:normAutofit/>
          </a:bodyPr>
          <a:lstStyle/>
          <a:p>
            <a:pPr marL="514350" indent="-514350">
              <a:buFont typeface="+mj-lt"/>
              <a:buAutoNum type="arabicPeriod"/>
            </a:pPr>
            <a:r>
              <a:rPr lang="en-US" dirty="0" smtClean="0"/>
              <a:t>Soviet </a:t>
            </a:r>
            <a:r>
              <a:rPr lang="en-US" dirty="0" err="1" smtClean="0"/>
              <a:t>primordialist</a:t>
            </a:r>
            <a:r>
              <a:rPr lang="en-US" dirty="0" smtClean="0"/>
              <a:t> academic theories</a:t>
            </a:r>
          </a:p>
          <a:p>
            <a:pPr marL="514350" indent="-514350">
              <a:buFont typeface="+mj-lt"/>
              <a:buAutoNum type="arabicPeriod"/>
            </a:pPr>
            <a:r>
              <a:rPr lang="en-US" dirty="0" smtClean="0"/>
              <a:t>Soviet ethnic management (including “ethnicity” as one of the few identity categories kept after the destruction of civil society), especially inheritance and irreversibility of ethnicity</a:t>
            </a:r>
          </a:p>
          <a:p>
            <a:pPr marL="514350" indent="-514350">
              <a:buFont typeface="+mj-lt"/>
              <a:buAutoNum type="arabicPeriod"/>
            </a:pPr>
            <a:r>
              <a:rPr lang="en-US" dirty="0" smtClean="0"/>
              <a:t>Nationalism (with primordial emphasis) against the regime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Soviet</a:t>
            </a:r>
            <a:r>
              <a:rPr lang="cs-CZ" dirty="0" smtClean="0"/>
              <a:t> </a:t>
            </a:r>
            <a:r>
              <a:rPr lang="cs-CZ" dirty="0" err="1" smtClean="0"/>
              <a:t>primordialist</a:t>
            </a:r>
            <a:r>
              <a:rPr lang="cs-CZ" dirty="0" smtClean="0"/>
              <a:t> </a:t>
            </a:r>
            <a:r>
              <a:rPr lang="cs-CZ" dirty="0" err="1" smtClean="0"/>
              <a:t>academic</a:t>
            </a:r>
            <a:r>
              <a:rPr lang="cs-CZ" dirty="0" smtClean="0"/>
              <a:t> </a:t>
            </a:r>
            <a:r>
              <a:rPr lang="cs-CZ" dirty="0" err="1" smtClean="0"/>
              <a:t>theories</a:t>
            </a:r>
            <a:endParaRPr lang="cs-CZ" dirty="0"/>
          </a:p>
        </p:txBody>
      </p:sp>
      <p:sp>
        <p:nvSpPr>
          <p:cNvPr id="3" name="Zástupný symbol pro obsah 2"/>
          <p:cNvSpPr>
            <a:spLocks noGrp="1"/>
          </p:cNvSpPr>
          <p:nvPr>
            <p:ph idx="1"/>
          </p:nvPr>
        </p:nvSpPr>
        <p:spPr/>
        <p:txBody>
          <a:bodyPr/>
          <a:lstStyle/>
          <a:p>
            <a:r>
              <a:rPr lang="en-US" dirty="0" smtClean="0"/>
              <a:t>Influential Soviet academic theories of nation (Stalin, </a:t>
            </a:r>
            <a:r>
              <a:rPr lang="en-US" dirty="0" err="1" smtClean="0"/>
              <a:t>Gumilev</a:t>
            </a:r>
            <a:r>
              <a:rPr lang="en-US" dirty="0" smtClean="0"/>
              <a:t>, </a:t>
            </a:r>
            <a:r>
              <a:rPr lang="en-US" dirty="0" err="1" smtClean="0"/>
              <a:t>Bromlej</a:t>
            </a:r>
            <a:r>
              <a:rPr lang="en-US" dirty="0" smtClean="0"/>
              <a:t>) – </a:t>
            </a:r>
            <a:r>
              <a:rPr lang="en-US" i="1" dirty="0" err="1" smtClean="0"/>
              <a:t>teoria</a:t>
            </a:r>
            <a:r>
              <a:rPr lang="en-US" i="1" dirty="0" smtClean="0"/>
              <a:t> </a:t>
            </a:r>
            <a:r>
              <a:rPr lang="en-US" i="1" dirty="0" err="1" smtClean="0"/>
              <a:t>etnosa</a:t>
            </a:r>
            <a:r>
              <a:rPr lang="en-US" i="1" dirty="0" smtClean="0"/>
              <a:t> </a:t>
            </a:r>
            <a:r>
              <a:rPr lang="en-US" dirty="0" smtClean="0"/>
              <a:t>(„ethnic theory“): nation as anthropomorphic organism; it is impossible to get rid of that; every nation is coupled with certain territory (see </a:t>
            </a:r>
            <a:r>
              <a:rPr lang="en-US" dirty="0" err="1" smtClean="0"/>
              <a:t>Opalska</a:t>
            </a:r>
            <a:r>
              <a:rPr lang="en-US" dirty="0" smtClean="0"/>
              <a:t>).</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Soviet</a:t>
            </a:r>
            <a:r>
              <a:rPr lang="cs-CZ" dirty="0" smtClean="0"/>
              <a:t> </a:t>
            </a:r>
            <a:r>
              <a:rPr lang="cs-CZ" dirty="0" err="1" smtClean="0"/>
              <a:t>ethnic</a:t>
            </a:r>
            <a:r>
              <a:rPr lang="cs-CZ" dirty="0" smtClean="0"/>
              <a:t> management</a:t>
            </a: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National</a:t>
            </a:r>
            <a:r>
              <a:rPr lang="cs-CZ" dirty="0" smtClean="0"/>
              <a:t> </a:t>
            </a:r>
            <a:r>
              <a:rPr lang="cs-CZ" dirty="0" err="1" smtClean="0"/>
              <a:t>territories</a:t>
            </a:r>
            <a:r>
              <a:rPr lang="cs-CZ" dirty="0" smtClean="0"/>
              <a:t> (</a:t>
            </a:r>
            <a:r>
              <a:rPr lang="cs-CZ" dirty="0" err="1" smtClean="0"/>
              <a:t>ethnofederalism</a:t>
            </a:r>
            <a:r>
              <a:rPr lang="cs-CZ" dirty="0" smtClean="0"/>
              <a:t>) – Lenin (1920s)</a:t>
            </a:r>
            <a:endParaRPr lang="cs-CZ" dirty="0"/>
          </a:p>
        </p:txBody>
      </p:sp>
      <p:sp>
        <p:nvSpPr>
          <p:cNvPr id="3" name="Zástupný symbol pro obsah 2"/>
          <p:cNvSpPr>
            <a:spLocks noGrp="1"/>
          </p:cNvSpPr>
          <p:nvPr>
            <p:ph idx="1"/>
          </p:nvPr>
        </p:nvSpPr>
        <p:spPr/>
        <p:txBody>
          <a:bodyPr>
            <a:normAutofit/>
          </a:bodyPr>
          <a:lstStyle/>
          <a:p>
            <a:pPr marL="0" indent="0"/>
            <a:r>
              <a:rPr lang="en-US" dirty="0" smtClean="0"/>
              <a:t> Every nation needs its own territory</a:t>
            </a:r>
            <a:endParaRPr lang="en-US" dirty="0"/>
          </a:p>
        </p:txBody>
      </p:sp>
    </p:spTree>
    <p:extLst>
      <p:ext uri="{BB962C8B-B14F-4D97-AF65-F5344CB8AC3E}">
        <p14:creationId xmlns="" xmlns:p14="http://schemas.microsoft.com/office/powerpoint/2010/main" val="861362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reasons</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smtClean="0"/>
              <a:t>1/ ideological: </a:t>
            </a:r>
          </a:p>
          <a:p>
            <a:pPr marL="0" indent="0">
              <a:buNone/>
            </a:pPr>
            <a:r>
              <a:rPr lang="en-US" dirty="0" smtClean="0"/>
              <a:t>Exception from Marxist approach towards nation </a:t>
            </a:r>
            <a:r>
              <a:rPr lang="en-US" dirty="0" smtClean="0">
                <a:sym typeface="Wingdings"/>
              </a:rPr>
              <a:t> </a:t>
            </a:r>
            <a:r>
              <a:rPr lang="en-US" dirty="0" smtClean="0"/>
              <a:t>people must belong to some nation before they can get rid of it. It was inspired by Austro-Marxist federalism theories (nations can happily collaborate in one state before they vanish in single proletarian society) as well as by </a:t>
            </a:r>
            <a:r>
              <a:rPr lang="en-US" i="1" dirty="0" err="1" smtClean="0"/>
              <a:t>teoria</a:t>
            </a:r>
            <a:r>
              <a:rPr lang="en-US" i="1" dirty="0" smtClean="0"/>
              <a:t> </a:t>
            </a:r>
            <a:r>
              <a:rPr lang="en-US" i="1" dirty="0" err="1" smtClean="0"/>
              <a:t>etnosa</a:t>
            </a:r>
            <a:r>
              <a:rPr lang="en-US" dirty="0" smtClean="0"/>
              <a:t>.</a:t>
            </a:r>
          </a:p>
          <a:p>
            <a:r>
              <a:rPr lang="en-US" dirty="0" smtClean="0"/>
              <a:t>2/ political: „…necessary and effective means of reconstituting shattered state authority and cementing political loyalty in the ethnic borderlands, and expecting it to be a temporary transitional arrangement.“ (Brubaker 1994:53-54)</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marL="0" indent="0"/>
            <a:r>
              <a:rPr lang="cs-CZ" dirty="0" err="1" smtClean="0"/>
              <a:t>Personal</a:t>
            </a:r>
            <a:r>
              <a:rPr lang="cs-CZ" dirty="0" smtClean="0"/>
              <a:t> </a:t>
            </a:r>
            <a:r>
              <a:rPr lang="cs-CZ" dirty="0" err="1" smtClean="0"/>
              <a:t>nationality</a:t>
            </a:r>
            <a:r>
              <a:rPr lang="cs-CZ" dirty="0" smtClean="0"/>
              <a:t>-</a:t>
            </a:r>
            <a:r>
              <a:rPr lang="cs-CZ" dirty="0" err="1" smtClean="0"/>
              <a:t>ethnicity</a:t>
            </a:r>
            <a:r>
              <a:rPr lang="cs-CZ" dirty="0" smtClean="0"/>
              <a:t> – Stalin (1932)</a:t>
            </a:r>
          </a:p>
        </p:txBody>
      </p:sp>
      <p:sp>
        <p:nvSpPr>
          <p:cNvPr id="3" name="Zástupný symbol pro obsah 2"/>
          <p:cNvSpPr>
            <a:spLocks noGrp="1"/>
          </p:cNvSpPr>
          <p:nvPr>
            <p:ph idx="1"/>
          </p:nvPr>
        </p:nvSpPr>
        <p:spPr/>
        <p:txBody>
          <a:bodyPr>
            <a:normAutofit fontScale="92500" lnSpcReduction="10000"/>
          </a:bodyPr>
          <a:lstStyle/>
          <a:p>
            <a:r>
              <a:rPr lang="en-US" dirty="0" smtClean="0"/>
              <a:t>Every </a:t>
            </a:r>
            <a:r>
              <a:rPr lang="en-US" dirty="0"/>
              <a:t>person must belong to some nation regardless to territory of residence.</a:t>
            </a:r>
          </a:p>
          <a:p>
            <a:r>
              <a:rPr lang="en-US" dirty="0"/>
              <a:t>Ethnicity („nationality“) is ascribed according to ethnicity of parents (non-subjective).</a:t>
            </a:r>
          </a:p>
          <a:p>
            <a:r>
              <a:rPr lang="en-US" dirty="0"/>
              <a:t>Ethnicity must be openly declared (non-anonymous, frequently required data by </a:t>
            </a:r>
            <a:r>
              <a:rPr lang="en-US" dirty="0" smtClean="0"/>
              <a:t>authorities, since 1932 written in ID).</a:t>
            </a:r>
            <a:endParaRPr lang="en-US" dirty="0"/>
          </a:p>
          <a:p>
            <a:r>
              <a:rPr lang="en-US" dirty="0"/>
              <a:t>Graved in mind due to experience of differential treatment according to ethnicity (discriminating system of rewards and punishments…). </a:t>
            </a:r>
          </a:p>
          <a:p>
            <a:endParaRPr lang="en-US" dirty="0"/>
          </a:p>
        </p:txBody>
      </p:sp>
    </p:spTree>
    <p:extLst>
      <p:ext uri="{BB962C8B-B14F-4D97-AF65-F5344CB8AC3E}">
        <p14:creationId xmlns="" xmlns:p14="http://schemas.microsoft.com/office/powerpoint/2010/main" val="628626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reasons</a:t>
            </a:r>
            <a:endParaRPr lang="en-US" dirty="0"/>
          </a:p>
        </p:txBody>
      </p:sp>
      <p:sp>
        <p:nvSpPr>
          <p:cNvPr id="3" name="Zástupný symbol pro obsah 2"/>
          <p:cNvSpPr>
            <a:spLocks noGrp="1"/>
          </p:cNvSpPr>
          <p:nvPr>
            <p:ph idx="1"/>
          </p:nvPr>
        </p:nvSpPr>
        <p:spPr/>
        <p:txBody>
          <a:bodyPr>
            <a:normAutofit fontScale="92500" lnSpcReduction="20000"/>
          </a:bodyPr>
          <a:lstStyle/>
          <a:p>
            <a:pPr marL="0" indent="0">
              <a:buNone/>
            </a:pPr>
            <a:r>
              <a:rPr lang="en-US" dirty="0" smtClean="0"/>
              <a:t>1/ Academic: Soviet </a:t>
            </a:r>
            <a:r>
              <a:rPr lang="en-US" dirty="0" err="1" smtClean="0"/>
              <a:t>primordialist</a:t>
            </a:r>
            <a:r>
              <a:rPr lang="en-US" dirty="0" smtClean="0"/>
              <a:t> academic theories</a:t>
            </a:r>
          </a:p>
          <a:p>
            <a:pPr marL="0" indent="0">
              <a:buNone/>
            </a:pPr>
            <a:r>
              <a:rPr lang="en-US" dirty="0" smtClean="0"/>
              <a:t>2/ Political:</a:t>
            </a:r>
          </a:p>
          <a:p>
            <a:pPr marL="0" indent="0">
              <a:buNone/>
            </a:pPr>
            <a:r>
              <a:rPr lang="en-US" dirty="0" smtClean="0"/>
              <a:t>It was used for a system of rewards and punishments within „divide and rule“ approach:</a:t>
            </a:r>
          </a:p>
          <a:p>
            <a:pPr marL="0" indent="0">
              <a:buNone/>
            </a:pPr>
            <a:r>
              <a:rPr lang="en-US" dirty="0" smtClean="0"/>
              <a:t>Either generally (discrimination of Jews and Crimean Tatars) or due to a mismatch between </a:t>
            </a:r>
            <a:r>
              <a:rPr lang="en-US" dirty="0" err="1" smtClean="0"/>
              <a:t>ascripted</a:t>
            </a:r>
            <a:r>
              <a:rPr lang="en-US" dirty="0" smtClean="0"/>
              <a:t> „nationality“ and a territory of stay. </a:t>
            </a:r>
          </a:p>
          <a:p>
            <a:pPr marL="0" indent="0">
              <a:buNone/>
            </a:pPr>
            <a:r>
              <a:rPr lang="en-US" dirty="0" smtClean="0">
                <a:sym typeface="Wingdings"/>
              </a:rPr>
              <a:t></a:t>
            </a:r>
            <a:endParaRPr lang="en-US" dirty="0" smtClean="0"/>
          </a:p>
          <a:p>
            <a:pPr marL="0" indent="0">
              <a:buNone/>
            </a:pPr>
            <a:r>
              <a:rPr lang="en-US" dirty="0" smtClean="0"/>
              <a:t>Ethnic nationality was not a statistical category but obligatory and </a:t>
            </a:r>
            <a:r>
              <a:rPr lang="en-US" dirty="0" err="1" smtClean="0"/>
              <a:t>ascriptive</a:t>
            </a:r>
            <a:r>
              <a:rPr lang="en-US" dirty="0" smtClean="0"/>
              <a:t> legal category</a:t>
            </a:r>
          </a:p>
        </p:txBody>
      </p:sp>
    </p:spTree>
    <p:extLst>
      <p:ext uri="{BB962C8B-B14F-4D97-AF65-F5344CB8AC3E}">
        <p14:creationId xmlns="" xmlns:p14="http://schemas.microsoft.com/office/powerpoint/2010/main" val="778849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7578</TotalTime>
  <Words>1439</Words>
  <Application>Microsoft Office PowerPoint</Application>
  <PresentationFormat>Předvádění na obrazovce (4:3)</PresentationFormat>
  <Paragraphs>106</Paragraphs>
  <Slides>12</Slides>
  <Notes>12</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sady Office</vt:lpstr>
      <vt:lpstr>Patterns of nationalism in post-Communist Europe  </vt:lpstr>
      <vt:lpstr>The origin of primordialist accent (a myth of common ancestor) in nations of post-Communist Europe</vt:lpstr>
      <vt:lpstr>Influence of the Communist period</vt:lpstr>
      <vt:lpstr>Soviet primordialist academic theories</vt:lpstr>
      <vt:lpstr>Soviet ethnic management</vt:lpstr>
      <vt:lpstr>National territories (ethnofederalism) – Lenin (1920s)</vt:lpstr>
      <vt:lpstr>reasons</vt:lpstr>
      <vt:lpstr>Personal nationality-ethnicity – Stalin (1932)</vt:lpstr>
      <vt:lpstr>reasons</vt:lpstr>
      <vt:lpstr>Nationalism against the regime</vt:lpstr>
      <vt:lpstr>Soviet Jews – victims of primordialism</vt:lpstr>
      <vt:lpstr>Soviet Jews – victims of primordialism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Patterns of nationalism in post-Communist Europe</dc:title>
  <dc:creator>Ondřej Klípa</dc:creator>
  <cp:lastModifiedBy>Ondra</cp:lastModifiedBy>
  <cp:revision>103</cp:revision>
  <dcterms:created xsi:type="dcterms:W3CDTF">2013-10-21T17:05:07Z</dcterms:created>
  <dcterms:modified xsi:type="dcterms:W3CDTF">2018-03-22T09:53:00Z</dcterms:modified>
</cp:coreProperties>
</file>