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93" r:id="rId4"/>
    <p:sldId id="257" r:id="rId5"/>
    <p:sldId id="258" r:id="rId6"/>
    <p:sldId id="260" r:id="rId7"/>
    <p:sldId id="261" r:id="rId8"/>
    <p:sldId id="295" r:id="rId9"/>
    <p:sldId id="269" r:id="rId10"/>
    <p:sldId id="271" r:id="rId11"/>
    <p:sldId id="272" r:id="rId12"/>
    <p:sldId id="273" r:id="rId13"/>
    <p:sldId id="276" r:id="rId14"/>
    <p:sldId id="297" r:id="rId15"/>
    <p:sldId id="278" r:id="rId16"/>
    <p:sldId id="298" r:id="rId17"/>
    <p:sldId id="280" r:id="rId18"/>
    <p:sldId id="302" r:id="rId19"/>
    <p:sldId id="300" r:id="rId20"/>
    <p:sldId id="301" r:id="rId21"/>
    <p:sldId id="284" r:id="rId22"/>
    <p:sldId id="288" r:id="rId23"/>
    <p:sldId id="299" r:id="rId24"/>
    <p:sldId id="291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94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327EE-35EA-444E-99B2-13C3F3CD7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68FE64-3635-2C49-A989-F52D7125B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F13D57-713F-6445-B97E-A9E51CA5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FBDB-A88D-5247-B35F-3C43227C6B6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D284B9-A36A-1E40-B09A-137F788F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26A0DD-477F-0642-A571-0639513E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035-5C04-B04C-9A82-4C44C05BC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9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83C97-2D63-A245-A8E5-48EF6BB7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D228A5-F75F-E745-A070-5CC6B2E7E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3A2ED8-59FC-C74C-8E81-D91701C7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FBDB-A88D-5247-B35F-3C43227C6B6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639D3B-F02E-1446-90C0-59026201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1B05D5-40CA-624B-ACAD-61236078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035-5C04-B04C-9A82-4C44C05BC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3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1844D16-9299-6F43-9BBA-789046348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6BA62F-B6CB-A64D-A72E-B946C356F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CDBBEE-B4D2-A243-9C11-4986D8A7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FBDB-A88D-5247-B35F-3C43227C6B6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13D6A0-4015-3A4F-9FED-982970578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A1A07B-5855-5F4E-AFAB-E956914E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035-5C04-B04C-9A82-4C44C05BC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30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FD9F5-74FB-3847-B380-4A45A6D6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FEE191-F983-BC46-B042-55E29B66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C48A3E-38F4-9046-8DA0-2C161244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FBDB-A88D-5247-B35F-3C43227C6B6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D0C604-70BB-7646-BCAB-CBD1C1D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252B85-827D-AB42-802B-A17594A4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035-5C04-B04C-9A82-4C44C05BC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98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CB4F7-6433-F44E-AE09-4C645317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8276FA-8C35-D74A-BAA3-D6EA232D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892E6B-EC30-CD4D-8B11-601E6ACC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FBDB-A88D-5247-B35F-3C43227C6B6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C4CF9D-D689-3C43-A057-D851487F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DAF594-8099-1A42-AE3D-635E102F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035-5C04-B04C-9A82-4C44C05BC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56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BB422-6747-2E44-BBCE-7BAF20A9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57CD99-034F-0743-A633-703FE3C83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96830D-7276-684E-A568-766E8C9E4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57DC4D-3FA4-8049-A272-B67F9721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FBDB-A88D-5247-B35F-3C43227C6B6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9E116B-AB33-6041-8135-EA8C2F3C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46B964-36CD-FE47-80E8-732DEF8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035-5C04-B04C-9A82-4C44C05BC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42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DE39B-9AEC-8F4B-A69C-2DEBDC74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8BE2F7-976E-E243-846A-06654F302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E0B990-D1D8-5B45-AE78-68E3240DB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D74C02-37EC-1544-A65A-085962BD4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1BB583-FA3F-724F-BE84-E069A7A36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B3437B5-0B5D-9E41-B7BA-47A93606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FBDB-A88D-5247-B35F-3C43227C6B6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CE9AEE-681A-244C-8A8C-23AC6471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4379E23-4748-F24C-93EA-076C6348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035-5C04-B04C-9A82-4C44C05BC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31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CCD3A-21A0-C647-B1D6-4992E667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8797B73-D2FA-274D-81F7-41002C9C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FBDB-A88D-5247-B35F-3C43227C6B6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2B60F5-4952-3044-8F01-8FC0A20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9160F1-F32D-3741-AE4B-59813E07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035-5C04-B04C-9A82-4C44C05BC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52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56A3C4-1E26-4D4F-8BEF-A25E55EB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FBDB-A88D-5247-B35F-3C43227C6B6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0BBADBD-C42D-B447-A868-0B3B0053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76460D-CFF7-FD40-9AF0-9123238F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035-5C04-B04C-9A82-4C44C05BC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79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8794F-D975-E042-874A-578F1DC5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846A08-D28A-F14A-A310-34D297C0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BACAD3-1473-B84C-9422-2652B2228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BFD20A-3EFD-6744-AE15-4FDD39A6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FBDB-A88D-5247-B35F-3C43227C6B6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257459-436F-6442-9D27-5ABCBA3A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64FF77-0B46-B34D-B19E-64F43CEC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035-5C04-B04C-9A82-4C44C05BC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42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21A85-0C60-5E4A-81E8-DA5ED1C7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DD058DD-373A-0148-86A0-DA1FB9E40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C8516-E447-FF4E-BC6C-628B5B88E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A6544F-182E-CB4F-B2C3-DC995D98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FBDB-A88D-5247-B35F-3C43227C6B6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67645E-11F3-6642-AF29-34DEF29C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5A79B7-2F8E-1242-B7B0-EF81F9C3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035-5C04-B04C-9A82-4C44C05BC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56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3F0BC5-6FD7-484D-8459-F0B5FD32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A700CE-E25E-6548-9181-FFFAE65DE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D0C4EB-9345-D64A-B1A6-D7633F188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FBDB-A88D-5247-B35F-3C43227C6B6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27491B-43CF-D64D-96B1-84E459A77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4D72F7-79D5-1B41-8381-DC4E6455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A8035-5C04-B04C-9A82-4C44C05BC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42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76F8A97-5D78-F444-A215-90BD2A038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172F3D-31BF-184B-8095-A5CF7927C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Albert Camus: Lhostejnost jako verze ne-chtění?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2F3189-6966-ED46-AAB7-6585078C6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cs-CZ" sz="2000" i="1"/>
              <a:t>Filosofie rezignace</a:t>
            </a:r>
            <a:r>
              <a:rPr lang="cs-CZ" sz="2000"/>
              <a:t>, 2021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3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2FEA0-5CAD-0540-98C7-96B77C28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Lhostejnost jako základní vztah ke světu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25876-BFB6-6048-8754-B18B9567D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Lhostejnost je vztah ke světu, v němž neexistuje jedna pravda, ale jen pravdy, které mají tendenci proměňovat se ve lži. </a:t>
            </a:r>
          </a:p>
          <a:p>
            <a:pPr marL="0" indent="0" algn="just">
              <a:buNone/>
            </a:pPr>
            <a:r>
              <a:rPr lang="cs-CZ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Když se dost dlouho říká jedna pravda, může se proměnit v lež.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 ze sebe samého nelze udělat „kamenný sloup“ (stěžejní motiv novely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 tom smyslu, že by sám člověk byl neměnný, že by se plahočil za jedním ideálem.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kamenný sloup v jiném ohledu být má – má se zlhostejnit, což neznamená stoicky na vše rezignovat. Podobě jako v případě Kierkegaarda je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camusovský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 rezignace naopak (jedinou) branou k radosti, dokonce lásky, která však nepropadává naději. </a:t>
            </a:r>
          </a:p>
          <a:p>
            <a:pPr marL="0" indent="0" algn="ctr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konkrétněji je však ona lhostejnost?</a:t>
            </a:r>
          </a:p>
        </p:txBody>
      </p:sp>
    </p:spTree>
    <p:extLst>
      <p:ext uri="{BB962C8B-B14F-4D97-AF65-F5344CB8AC3E}">
        <p14:creationId xmlns:p14="http://schemas.microsoft.com/office/powerpoint/2010/main" val="18784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CE9EC-05D7-434D-BD51-97A79682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Lhostejnost jako neočekávání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3BA489-99A0-EC48-8578-7F0891F3F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Lhostejnost je „naladění“, v němž nic neočekáváme, a tedy se bereme zpátky. Neklademe nároky na druhé ani na svět a potud je to smíření s bytostnou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bezúčelností světa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zde navazuje na Nietzscheho – člověku ani světu (bytí) není zvnějšku uložen žádný účel. Neexistuje žádná daná hierarchie účelu. V tomto smyslu jsou stavy světa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-stejné.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 vposled jedině jde, je sebepoznání, které pro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implikuje určitou etiku (zde hovoří explicitně o „hodnotách“).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sebepoznání ústí k vhledu do absurdity nás i světa (viz další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Z absurdity plyne, že neexistuje hierarchie třeba ani mezi zaměstnáními: umění není více nebo méně než lékařství, lékařství není více nebo méně než rozvoz pošty. V čem jsou zaměstnání stejné, je, že všechna mohou (a mají) vést k probuzení vědomí absurdity. </a:t>
            </a:r>
          </a:p>
        </p:txBody>
      </p:sp>
    </p:spTree>
    <p:extLst>
      <p:ext uri="{BB962C8B-B14F-4D97-AF65-F5344CB8AC3E}">
        <p14:creationId xmlns:p14="http://schemas.microsoft.com/office/powerpoint/2010/main" val="22159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A3A35-CBA7-784F-A10A-BE30B6DB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Absurdita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9E254-03E0-CE43-9A46-67168E3C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096" y="1365813"/>
            <a:ext cx="10515600" cy="48458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relační kategorii, která reaguje na Hegelův vhled, že vše je alternativní vůči něčemu jinému.  Absurdno v sobě nicméně skrývá hodnotící aspekt: není to jen vztah, ale i závazek, konkrétněji: je to vztah, který nás zavazuje, aniž by skýtal naplnění. </a:t>
            </a:r>
          </a:p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tedy chápe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Hegel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člověka jako tvora bytostně určeného vztahem k druhým, je pro něho tento vztah základem určitého naplnění – naplnění tkví ve smíření s jinakostí, a toto smíření je místem pravdy. </a:t>
            </a:r>
          </a:p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otázka pravdy s ohledem na toto napětí irelevantní. Je to základní ontologické východisko, je to „absolutní protiklad“, který člověk uchopuje.</a:t>
            </a:r>
          </a:p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čem tkví tento protiklad? V bytostné neuspokojitelnosti našeho vědomí, které je negativitou, jež snaží překonat. Člověk vznáší na svět své nároky, a svět neodpovídá nebo maří jeho plány. (Zde viz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sartrovské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člověk je marná vášeň – chce být plně určen, a proto v bezpečí (jako bytí v sobě), ale chce mít svobodu a nebýt určen jako (bytí pro sebe). Jediná bytost, která toto umí smířit, je Bůh.</a:t>
            </a:r>
          </a:p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tomto smyslu chápe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kategorii „absurdna“ jako základní </a:t>
            </a:r>
            <a:r>
              <a:rPr lang="cs-CZ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fakt nesouměřitelnosti, který netkví ani ve světě, ani v člověku, ale v jejich vztahu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„Absurdní“ je nenaplňující přítomnost člověka u světa, v níž musíme vytrvat. </a:t>
            </a:r>
            <a:r>
              <a:rPr lang="cs-CZ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Žít znamená nechat žít absurdno.</a:t>
            </a:r>
          </a:p>
        </p:txBody>
      </p:sp>
    </p:spTree>
    <p:extLst>
      <p:ext uri="{BB962C8B-B14F-4D97-AF65-F5344CB8AC3E}">
        <p14:creationId xmlns:p14="http://schemas.microsoft.com/office/powerpoint/2010/main" val="28515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300B8-CE12-3944-B184-EAA3C60E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„Žít tak hodně, jak je možné“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79DBC-4C2E-5541-B7B2-1F114DF40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tomto smyslu předkládá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podivuhodnou etiku: Nežít tak dobře, jak je možné, ale žít tak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jak je možné.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Vědomí je schopnost zmnožování zkušeností a skrze tyto zkušenosti i vlastních podob. Člověk se tak může proměnit v galerii postav. To ostatně je něco, co obdivuje na hercích, kteří se upsali té nejpovrchnější slávě, která jen jedinou dostupnou slávou člověka.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tedy tkví ve schopnosti a velkorysosti vyčerpat se, nebát se o sebe (= nemít budoucnost).</a:t>
            </a:r>
          </a:p>
        </p:txBody>
      </p:sp>
    </p:spTree>
    <p:extLst>
      <p:ext uri="{BB962C8B-B14F-4D97-AF65-F5344CB8AC3E}">
        <p14:creationId xmlns:p14="http://schemas.microsoft.com/office/powerpoint/2010/main" val="23919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D3B585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5239B8-9EE7-7749-A571-200450251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495" y="1179095"/>
            <a:ext cx="5956353" cy="3404488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3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Dnes umřela maminka. Možná taky už včera, zatím to není jasné. Z útulku přišel telegram: „Matka zesnula. Pohřeb zítra. Hlubokou soustrast.“ Z toho se nic nevyčte. Asi už včera. 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676424-6BFA-C94C-8779-0D5DDFB7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495" y="4866870"/>
            <a:ext cx="5956353" cy="1247274"/>
          </a:xfrm>
        </p:spPr>
        <p:txBody>
          <a:bodyPr>
            <a:normAutofit/>
          </a:bodyPr>
          <a:lstStyle/>
          <a:p>
            <a:pPr algn="l"/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B6B3720A-0BE9-514B-80B8-D6D74CD87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943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B054D-3475-164E-ACFA-756205ED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Smrt (ale i metodologický atomismus)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8C83B-78F0-C845-9DEA-C6177A479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Mersault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žije v obklíčení trojí smrtí – své matky, své oběti a své popravy.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Vědomí vlastní konečnosti mu zbystří vědomí (novela začíná v oparu, postupně se množí obrazy břitkého slunce, které ukazuje předměty bez stínů).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Věty jsou atomické, atomický je i způsob pohledu na svět („velká břicha žen“, ekzém, který trápí psa). Nic není skryto, nic nemá své pozadí, jako by bylo vše rozevřeno. Slunce je dominantní metaforou – vše zploští, připraví o stíny.</a:t>
            </a:r>
          </a:p>
        </p:txBody>
      </p:sp>
    </p:spTree>
    <p:extLst>
      <p:ext uri="{BB962C8B-B14F-4D97-AF65-F5344CB8AC3E}">
        <p14:creationId xmlns:p14="http://schemas.microsoft.com/office/powerpoint/2010/main" val="5465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614AB-C55E-3348-B681-C4AF6FB0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Nepřekračovat jevy: nechtít více.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2AA1C0-0661-7F45-8ACC-835A7F96C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Mersaulta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stává němý pozorovatel detailů, ale rovněž pozorovatel soucitný (popisuje bez sentimentality, ale do podrobností vztah starého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Salamana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 psem).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Bystří schopnost nepřekračovat přítomné jevy – vlastně nemá ani vlastní (existencialistický) projekt. Učí se vyžít z toho, co je, a neprovokovat chtění.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88546-58E0-EB46-B3A3-88F07AD4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Nepřekračovat jevy: vizuální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honnêteté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91B31B-87FF-FC43-99E3-A683542CC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Mersault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nehraje ani na lásku ani na smutek. Necítí je. Druhým se jeví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lhostejný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což on skutečně je, ale to možná neznamená, že je bezcitný. Naopak je jeho pravdivost („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honnêteté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autenticita, pokus o upřímnost) pokusem o postižení plnosti jevů z nich samých, aniž bychom je odvozovali z něčeho, čím nejsou.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Mersaultova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lhostejnost tak není nedostatkem, natož psychickou poruchou, ale naopak určitým typem duchovnosti. Zajímavé je, že není schopen/ochoten lhát, jak ukazuje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 předmluvě v anglickém vydání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Cizince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08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E3A1E46-824C-7240-B135-2265593D1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224" y="643466"/>
            <a:ext cx="760555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15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32B44-5088-734C-BB62-8C6532D8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Nepřekračovat jevy: nelhat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1DFC74-35D1-3643-B6B4-54E9F2465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as far as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feels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Meursault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wish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refuses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disguise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feelings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society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threatened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Stranger</a:t>
            </a:r>
            <a:r>
              <a:rPr lang="cs-CZ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 a story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 man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heroics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accepts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sake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paradoxically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portray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Christ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deserve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www.pwf.cz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/archivy/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readings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/albert-camus-the-stranger-s-preface_2894.html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8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4022B-FE82-2040-8EA4-57FA06F5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7C269-245B-C146-A72F-198C4F275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„Mým přáním teď není být šťasten, nýbrž být při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vědomí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Zkušenost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není pokus. Nevyvoláváme ji.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My ji podstupujeme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Spíš trpělivost než zkušenost. Trpělivě snášíme – spíše trpíme. Zcela praktická: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ze zkušenosti nevyjdeme moudří, ale zkušení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Jenže v čem?“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Zápisník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1997, str. 14.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„Pour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l’homme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absurde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s’agit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d’expliquer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résourde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d’éprouver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décrir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l’indifference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clairvoyante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… „vše započíná jasnozřivou lhostejností“.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mythe de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Sisyphe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1942, str. 129.</a:t>
            </a:r>
          </a:p>
        </p:txBody>
      </p:sp>
    </p:spTree>
    <p:extLst>
      <p:ext uri="{BB962C8B-B14F-4D97-AF65-F5344CB8AC3E}">
        <p14:creationId xmlns:p14="http://schemas.microsoft.com/office/powerpoint/2010/main" val="6312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6D550-184B-9F4E-9E4C-E0E2BF50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Lhostejnost a… ironie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6F0AD6-50FC-BA48-9E84-9EAD85F4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Společnost, která vyžaduje upřímnost a pravdivost, nesnese, aby se tak někdo choval. „Všichni občané jsou nakonec cizinci vůči této etice.“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Nakonec i skutečné umění (podle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svět „jen“ opakuje.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Právě v opakování do našeho světa vstupuje ironie – hrdina jen opakuje normy světa „buď autentický“ a právě za to je popraven. Sám název díla je ironický: jakmile budeme jednat podle norem světa, staneme se viditelnými cizinci tohoto světa.</a:t>
            </a:r>
          </a:p>
        </p:txBody>
      </p:sp>
    </p:spTree>
    <p:extLst>
      <p:ext uri="{BB962C8B-B14F-4D97-AF65-F5344CB8AC3E}">
        <p14:creationId xmlns:p14="http://schemas.microsoft.com/office/powerpoint/2010/main" val="29569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14047-9EDC-E94A-87A8-9371BB2F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nepřekračovat, proč: „žít z minulosti“?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F82C7B-EFF3-5140-9CAB-F5340DBBD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51863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„Po jeho odchodu se mi znova vrátil klid. Byl jsem vysílený a převalil jsem se na pryčnu. Podle všeho jsem potom nějakou dobu spal, poněvadž jsem se vzbudil a na obličej mi padaly hvězdy. Doléhaly ke mně zvuky venkova. Vůně noci, země a soli mě chladily do spánků. Zázračný mír toho spícího léta do mě vnikal jako vzedmuté moře. V té chvíli na okraji noci zavyly někde sirény. Dávaly znamení k odjezdům ve světě, který mi byl už nadobro lhostejný. Poprvé za dlouhou dobu jsem vzpomínal na maminku.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Jako bych najednou pochopil, proč si na sklonku života našla ‚snoubence‘, jako bych pochopil tu její hru, že začíná znova.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dole, taky tam dole kolem útulku, kde životy dohasínaly, měl večer podobu tesklivého smíru.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 dosah smrti si maminka jistě připadala oproštěná a přichystaná prožívat všechno znova. Nikdo, nikdo neměl právo nad ní plakat. A já si taky připadal přichystaný všechno znova prožívat. Jako by mě ten prudký hněv očistil ode všeho zlého a jako by mě zbavil naděje, já pod tou nocí těžkou hvězdami a znameními se poprvé otevíral něžné netečnosti světa.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protože jsem vnímal, jak se mi podobá, jak se mi bratrsky podobá, já cítil, že jsem býval šťastný, že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dosud šťastný jsem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Ještě aby se všechno dovršilo, abych si nepřipadal tak sám, mohl jsem si už jen přát hustý dav diváků, který mi přijde na popravu a uvítá mě pokřikem plným nenávisti.“</a:t>
            </a:r>
          </a:p>
        </p:txBody>
      </p:sp>
    </p:spTree>
    <p:extLst>
      <p:ext uri="{BB962C8B-B14F-4D97-AF65-F5344CB8AC3E}">
        <p14:creationId xmlns:p14="http://schemas.microsoft.com/office/powerpoint/2010/main" val="29619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E6254-64A7-6F4B-A518-DD495463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Lhostejnost, revolta, společenství bolesti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8811B3-E616-6641-B67C-DA38F4617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Revolta není opakem lhostejnosti. Pro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stěžejní, že v revoltě nevyvyšujeme ničí zájmy (ani bolest psa, muže nebo ženy, přírody).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 zakládá základní solidarita. Tu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označuje jako „přirozené společenství“, které se zakládá na sdílené možnosti trpět.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Nejedná se přitom o vcítění, jak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důrazně odmítá v kontextu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Schelerovy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filosofie. Spíše jde o vhled do bolesti druhého. Vcítění je pro něho příliš vázáno na vlastní ego a na schopnost cítit jako špatné jen to, co by vadilo nebo bolelo mně. Urážky, které snáším já, mohou být pro druhého nesnesitelné. </a:t>
            </a:r>
          </a:p>
        </p:txBody>
      </p:sp>
    </p:spTree>
    <p:extLst>
      <p:ext uri="{BB962C8B-B14F-4D97-AF65-F5344CB8AC3E}">
        <p14:creationId xmlns:p14="http://schemas.microsoft.com/office/powerpoint/2010/main" val="11195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15B97-272E-AA4C-A2AD-4A38C45C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 přesněji revolta?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F8658-D32D-CA4D-99DC-EE8612575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nejzákladnější rovině „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schopnost nenechat se přesvědčit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Revolutjící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zůstává stát mezi ano a ne. V tomto smyslu je to vhled do podmíněnosti naše poznání a reflexe naší konečnosti.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praktické oblasti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navazuje na Hegelův boj pána s rabem. Rab se proměňuje v člověka rebelujícího v okamžiku, kdy si uvědomuje, že s pánem sdílí tolik, že jsou si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spíše rovni než ne-rovni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Právem tedy chce povstat ze své rabské pozice. Jeho úkolem však je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nechtít se dostat do panské pozice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pánovi vracet někdejší poddanství.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Právě k tomu má člověk až magický sklon –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rab má mocenskou touhu podrobit si pána jako člověka. Jeho cílem však musí být podrobit si pána jako pán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Lidská solidarita spočívá v revoltě a revolta může najít své ospravedlnění jedině v solidaritě. Revolta tak vytváří ústřední hodnotu –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schopnost spatřovat důstojnost v sobě i v druhém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47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DF8F4-D21A-CB4E-A293-475BE240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Revolta nabízí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životu hodnoty.“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8F681B-1438-EC46-B760-A851B8C9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Úspěch revolty se měří na schopnosti rozpoznat v revoltě svou mez a spíše v momentě, kdy je revolta uskutečněna, ustavit přechody: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pány a raby,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dobrem a zlem,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neboť právě zde –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mezi dobrem a zlem, nikoli mimo dobro a zlo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se pohybuje společnost i výkon jednotlivce.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Zároveň je revolta nesena lhostejností (ve vztahu k budoucnosti), ale i s vášní, tedy s touhou vyčerpat vše přítomné.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Velkorysost/lhostejnost ve vztahu k budoucnosti tkví ve schopnost dát vše přítomnosti.</a:t>
            </a:r>
          </a:p>
        </p:txBody>
      </p:sp>
    </p:spTree>
    <p:extLst>
      <p:ext uri="{BB962C8B-B14F-4D97-AF65-F5344CB8AC3E}">
        <p14:creationId xmlns:p14="http://schemas.microsoft.com/office/powerpoint/2010/main" val="193689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D11866-2E7D-0642-AB9B-65CBA6B75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Filosofické zázemí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C05C46-16B8-4742-A917-9E402F417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cs-CZ" sz="2000" dirty="0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Obrázek 4" descr="Obsah obrázku perokresba&#10;&#10;Popis byl vytvořen automaticky">
            <a:extLst>
              <a:ext uri="{FF2B5EF4-FFF2-40B4-BE49-F238E27FC236}">
                <a16:creationId xmlns:a16="http://schemas.microsoft.com/office/drawing/2014/main" id="{C508D91A-4943-464B-AA83-0472A0CFF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1" r="1" b="940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117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4692A-B16D-A941-90A9-0C57C55F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Hegela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proti „Kierkegaardovi“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0249B1-FFE4-7649-BFDF-AAAD80AA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Svým iracionálním skokem Kierkegaard v 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Camusově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interpretaci zahlazuje napětí, jímž je člověk původně určen jako syntéza konečnosti a nekonečnosti. 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Hegel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naopak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úrovni jednotlivce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tomto napětí setrvává a na úrovni jednotlivce je pak situace nerozřešitelná, nezhojitelná a v nějakém ohledu skutečně absurdní.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Kdyby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Hegel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zůstal stát u tohoto vylíčení člověka,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jej mohl prohlásit za prvního absurdního filosofa.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B50D0-8D8C-7B43-83C5-D07AB1BA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Existenciální fenomenologie?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94DD28-2CDF-0947-9E30-44186D4E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sice nemůžeme označit jednoduše za fenomenologa, mnohé fenomenologické intuice však do jeho filosofie vnikly. Je to především jeho důraz na</a:t>
            </a:r>
          </a:p>
          <a:p>
            <a:pPr algn="just">
              <a:buFontTx/>
              <a:buChar char="-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vědomí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konkrétně na vtělené vědomí obklopené zvuky, barvami, texturami…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určitý typ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privilegované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naladěnosti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kterou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nazývá lhostejností/netečností. </a:t>
            </a:r>
          </a:p>
        </p:txBody>
      </p:sp>
    </p:spTree>
    <p:extLst>
      <p:ext uri="{BB962C8B-B14F-4D97-AF65-F5344CB8AC3E}">
        <p14:creationId xmlns:p14="http://schemas.microsoft.com/office/powerpoint/2010/main" val="13917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0533D-67F0-7E4B-93BE-3472F3BB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Epoché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7A13B-B7E5-904D-AC74-8B3E9FE4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Camusovskou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snad lze označit za určitý typ existenciální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epoché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se zdržuje kladení existence. 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však zároveň činí dva podstatné kroky – za fenomenologii.</a:t>
            </a:r>
          </a:p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odmítá hledat podstaty,</a:t>
            </a:r>
          </a:p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hlavně: metodologickou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epoché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rozšiřuje o jeden nesamozřejmý krok – omezuje se na fenomén jakožto na fenomén znamená pro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neklást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ani kontext či pozadí tohoto fenoménu.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Tj. usiluje o vyjádření fenoménu bez ohledu na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bez ohledu na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jeho přístupu tak vniká určitý metodologický atomismus, kterému se právě fenomenologové snaží vyvarovat a který jde například explicitně proti hegelovské tezi, že „pravda je celek“.</a:t>
            </a:r>
          </a:p>
        </p:txBody>
      </p:sp>
    </p:spTree>
    <p:extLst>
      <p:ext uri="{BB962C8B-B14F-4D97-AF65-F5344CB8AC3E}">
        <p14:creationId xmlns:p14="http://schemas.microsoft.com/office/powerpoint/2010/main" val="5918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71BF8-DBAC-3C47-A13D-555F4A31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myšlení, hlavně tedy „gramotnému“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C63BCE-2751-A74D-B489-22506C01E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„Myšlení je vždy v předstihu. Vidí příliš daleko, dál než tělo, které je v přítomnosti. Zrušit naději znamená přitáhnout myšlení k tělu. A tělo musí zetlít.“</a:t>
            </a:r>
            <a:r>
              <a:rPr lang="cs-CZ" dirty="0">
                <a:effectLst/>
                <a:latin typeface="Times" pitchFamily="2" charset="0"/>
              </a:rPr>
              <a:t> </a:t>
            </a:r>
            <a:r>
              <a:rPr lang="cs-CZ" dirty="0" err="1">
                <a:latin typeface="Times" pitchFamily="2" charset="0"/>
              </a:rPr>
              <a:t>Camus</a:t>
            </a:r>
            <a:r>
              <a:rPr lang="cs-CZ" dirty="0">
                <a:latin typeface="Times" pitchFamily="2" charset="0"/>
              </a:rPr>
              <a:t>, </a:t>
            </a:r>
            <a:r>
              <a:rPr lang="cs-CZ" i="1" dirty="0">
                <a:latin typeface="Times" pitchFamily="2" charset="0"/>
              </a:rPr>
              <a:t>Zápisník</a:t>
            </a:r>
            <a:r>
              <a:rPr lang="cs-CZ" dirty="0">
                <a:latin typeface="Times" pitchFamily="2" charset="0"/>
              </a:rPr>
              <a:t>, I, 102.</a:t>
            </a:r>
          </a:p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Když se podíváme na eseje z raného spisku </a:t>
            </a:r>
            <a:r>
              <a:rPr lang="cs-CZ" i="1" dirty="0">
                <a:latin typeface="Times" pitchFamily="2" charset="0"/>
              </a:rPr>
              <a:t>Léto</a:t>
            </a:r>
            <a:r>
              <a:rPr lang="cs-CZ" dirty="0">
                <a:latin typeface="Times" pitchFamily="2" charset="0"/>
              </a:rPr>
              <a:t>, vidíme, že vědomí – </a:t>
            </a:r>
            <a:r>
              <a:rPr lang="cs-CZ" dirty="0" err="1">
                <a:latin typeface="Times" pitchFamily="2" charset="0"/>
              </a:rPr>
              <a:t>lévinasovsky</a:t>
            </a:r>
            <a:r>
              <a:rPr lang="cs-CZ" dirty="0">
                <a:latin typeface="Times" pitchFamily="2" charset="0"/>
              </a:rPr>
              <a:t> řečeno – žije z rozpálených pláží, ze slunce, ze slaného vzduchu. Vědomí je zde vášnivostí, nikoli teoretickým přístupem ke světu. Vědomí samo je zde vůlí, chutí, živoucností.</a:t>
            </a:r>
          </a:p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V jeho pozorování již gramotného člověka jako by se zachovalo něco z pozorování, které není proměněno písmem. Důraz klade </a:t>
            </a:r>
            <a:r>
              <a:rPr lang="cs-CZ" dirty="0" err="1">
                <a:latin typeface="Times" pitchFamily="2" charset="0"/>
              </a:rPr>
              <a:t>Camus</a:t>
            </a:r>
            <a:r>
              <a:rPr lang="cs-CZ" dirty="0">
                <a:latin typeface="Times" pitchFamily="2" charset="0"/>
              </a:rPr>
              <a:t> na barvy, na vůně, na zvuky, ale i na ticho, které se může vynořit jen v rušných městech (</a:t>
            </a:r>
            <a:r>
              <a:rPr lang="cs-CZ" i="1" dirty="0">
                <a:latin typeface="Times" pitchFamily="2" charset="0"/>
              </a:rPr>
              <a:t>Léto</a:t>
            </a:r>
            <a:r>
              <a:rPr lang="cs-CZ" dirty="0">
                <a:latin typeface="Times" pitchFamily="2" charset="0"/>
              </a:rPr>
              <a:t>, str. 17).</a:t>
            </a:r>
          </a:p>
          <a:p>
            <a:pPr marL="0" indent="0" algn="just">
              <a:buNone/>
            </a:pPr>
            <a:endParaRPr lang="cs-CZ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ADBBF19-6D73-8248-964C-E16B57B49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29"/>
          <a:stretch/>
        </p:blipFill>
        <p:spPr>
          <a:xfrm>
            <a:off x="0" y="0"/>
            <a:ext cx="12191980" cy="7031620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A4C04E-82CD-6046-8D55-C766884F9CF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„Odpověď na otázku po mých deseti nejoblíbenějších slovech: svět, bolest, půda, matka, lidé, poušť, čest, bída, léto, moře.“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trom, exteriér, les, větev&#10;&#10;Popis byl vytvořen automaticky">
            <a:extLst>
              <a:ext uri="{FF2B5EF4-FFF2-40B4-BE49-F238E27FC236}">
                <a16:creationId xmlns:a16="http://schemas.microsoft.com/office/drawing/2014/main" id="{12A6904A-7A5F-9D42-8D0B-9B470126E5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853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922D2B-0DA5-0D45-908E-A1B15C42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Ptačí hnízdo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4280A-E01E-674E-B88F-2B9FCD3F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 jeho ztuhlých vztažených rukou si vlaštovky udělaly hnízdo. Jednoho dne však odlétly za voláním dalekých krajů. A ten, který v sobě zabil touhu a vůli, slávu i bolest, se rozplakal.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 </a:t>
            </a:r>
            <a:r>
              <a:rPr lang="cs-CZ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Léto, 1999, str. 36.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 pláč jej rehabilitoval. Tamtéž, 37.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 nelze nikde celebrovat více než v prázdnotě velkoměsta, v jeho bezduché kráse. Tamtéž, str. 38.</a:t>
            </a:r>
          </a:p>
          <a:p>
            <a:pPr marL="0" indent="0">
              <a:buNone/>
            </a:pPr>
            <a:endParaRPr lang="cs-CZ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65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2459</Words>
  <Application>Microsoft Macintosh PowerPoint</Application>
  <PresentationFormat>Širokoúhlá obrazovka</PresentationFormat>
  <Paragraphs>88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Rockwell</vt:lpstr>
      <vt:lpstr>Times</vt:lpstr>
      <vt:lpstr>Times New Roman</vt:lpstr>
      <vt:lpstr>Motiv Office</vt:lpstr>
      <vt:lpstr>Albert Camus: Lhostejnost jako verze ne-chtění?</vt:lpstr>
      <vt:lpstr>Prezentace aplikace PowerPoint</vt:lpstr>
      <vt:lpstr>Filosofické zázemí</vt:lpstr>
      <vt:lpstr>Za „Hegela“ proti „Kierkegaardovi“</vt:lpstr>
      <vt:lpstr>Existenciální fenomenologie?</vt:lpstr>
      <vt:lpstr>„Epoché“?</vt:lpstr>
      <vt:lpstr>Proti myšlení, hlavně tedy „gramotnému“</vt:lpstr>
      <vt:lpstr>„Odpověď na otázku po mých deseti nejoblíbenějších slovech: svět, bolest, půda, matka, lidé, poušť, čest, bída, léto, moře.“</vt:lpstr>
      <vt:lpstr>Ptačí hnízdo</vt:lpstr>
      <vt:lpstr>Lhostejnost jako základní vztah ke světu</vt:lpstr>
      <vt:lpstr>Lhostejnost jako neočekávání</vt:lpstr>
      <vt:lpstr>Absurdita</vt:lpstr>
      <vt:lpstr>„Žít tak hodně, jak je možné“</vt:lpstr>
      <vt:lpstr>Dnes umřela maminka. Možná taky už včera, zatím to není jasné. Z útulku přišel telegram: „Matka zesnula. Pohřeb zítra. Hlubokou soustrast.“ Z toho se nic nevyčte. Asi už včera. </vt:lpstr>
      <vt:lpstr>Smrt (ale i metodologický atomismus)</vt:lpstr>
      <vt:lpstr>Nepřekračovat jevy: nechtít více.</vt:lpstr>
      <vt:lpstr>Nepřekračovat jevy: vizuální „honnêteté“</vt:lpstr>
      <vt:lpstr>Prezentace aplikace PowerPoint</vt:lpstr>
      <vt:lpstr>Nepřekračovat jevy: nelhat</vt:lpstr>
      <vt:lpstr>Lhostejnost a… ironie</vt:lpstr>
      <vt:lpstr>Když nepřekračovat, proč: „žít z minulosti“?</vt:lpstr>
      <vt:lpstr>Lhostejnost, revolta, společenství bolesti</vt:lpstr>
      <vt:lpstr>Co je přesněji revolta?</vt:lpstr>
      <vt:lpstr>„Revolta nabízí životu hodnoty.“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 Camus</dc:title>
  <dc:creator>Matějčková, Tereza</dc:creator>
  <cp:lastModifiedBy>Matějčková, Tereza</cp:lastModifiedBy>
  <cp:revision>35</cp:revision>
  <dcterms:created xsi:type="dcterms:W3CDTF">2021-03-20T13:42:11Z</dcterms:created>
  <dcterms:modified xsi:type="dcterms:W3CDTF">2021-04-11T21:09:04Z</dcterms:modified>
</cp:coreProperties>
</file>