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91" r:id="rId10"/>
    <p:sldId id="286" r:id="rId11"/>
    <p:sldId id="287" r:id="rId12"/>
    <p:sldId id="290" r:id="rId13"/>
    <p:sldId id="288" r:id="rId14"/>
    <p:sldId id="289" r:id="rId15"/>
    <p:sldId id="29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22.04.2021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964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</a:t>
            </a:r>
            <a:r>
              <a:rPr lang="cs-CZ"/>
              <a:t>. </a:t>
            </a:r>
            <a:r>
              <a:rPr lang="cs-CZ" dirty="0"/>
              <a:t>přednáška</a:t>
            </a:r>
          </a:p>
          <a:p>
            <a:r>
              <a:rPr lang="cs-CZ" dirty="0"/>
              <a:t>Diskurs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84459"/>
          </a:xfrm>
        </p:spPr>
        <p:txBody>
          <a:bodyPr/>
          <a:lstStyle/>
          <a:p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Roman </a:t>
            </a:r>
            <a:r>
              <a:rPr lang="cs-CZ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Jakobson</a:t>
            </a:r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 (1896-1982)</a:t>
            </a:r>
            <a:b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	„Lingvistika a poetika“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B2267-2F8E-4BA4-B20A-B98D18344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325520"/>
          </a:xfrm>
        </p:spPr>
        <p:txBody>
          <a:bodyPr/>
          <a:lstStyle/>
          <a:p>
            <a:pPr algn="ctr"/>
            <a:r>
              <a:rPr lang="cs-CZ" sz="4800" dirty="0">
                <a:latin typeface="Calibri" panose="020F0502020204030204" pitchFamily="34" charset="0"/>
                <a:cs typeface="Calibri" panose="020F0502020204030204" pitchFamily="34" charset="0"/>
              </a:rPr>
              <a:t>Lingvistika a poetika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37DBC7-BB7C-4307-8FC7-703755B970D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59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„Není pochyb, že pro každé jazykové společenství, pro každého mluvčího existuje jednota jazyka, ale tento všeobjímající kód představuje systém vzájemně spjatých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subkódů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; každý jazyk obsahuje několik souběžných struktur, a každá z nich je charakterizována jinou funkcí“ (s. 77).</a:t>
            </a:r>
          </a:p>
        </p:txBody>
      </p:sp>
    </p:spTree>
    <p:extLst>
      <p:ext uri="{BB962C8B-B14F-4D97-AF65-F5344CB8AC3E}">
        <p14:creationId xmlns:p14="http://schemas.microsoft.com/office/powerpoint/2010/main" val="2810969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„MLUVČÍ posílá SDĚLENÍ ADRESÁTOVI. Aby mělo působnost, vyžaduje sdělení nějaký KONTEXT, k němuž poukazuje, vnímatelný adresátem a buď verbální nebo přístupný verbalizaci; dále vyžaduje KÓD, plně nebo přinejmenším částečně společný mluvčímu a adresátovi; a konečně KONTAKT, fyzikální kanál a psychické spojení mezi mluvčím a adresátem, umožňující oběma zahájit komunikaci a setrvat v ní“, Lingvistika a poetika, s. 77.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jakobso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400px-Roma_jakobson_theor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358346" cy="685799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AE843-97D4-4D5A-9D07-D78E75F1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Klady </a:t>
            </a:r>
            <a:r>
              <a:rPr lang="cs-CZ" b="1" u="sng" dirty="0" err="1"/>
              <a:t>Jakobsonovy</a:t>
            </a:r>
            <a:r>
              <a:rPr lang="cs-CZ" b="1" u="sng" dirty="0"/>
              <a:t> komunikační situace podle </a:t>
            </a:r>
            <a:r>
              <a:rPr lang="cs-CZ" b="1" u="sng" dirty="0" err="1"/>
              <a:t>Ricoeura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1279F-FE89-46BE-BEF1-158C1CC0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600" b="1" dirty="0"/>
              <a:t>1. </a:t>
            </a:r>
            <a:r>
              <a:rPr lang="cs-CZ" sz="3600" dirty="0"/>
              <a:t>přímý popis diskurzu, nikoli jako reziduum </a:t>
            </a:r>
            <a:r>
              <a:rPr lang="cs-CZ" sz="3600" i="1" dirty="0" err="1"/>
              <a:t>langue</a:t>
            </a:r>
            <a:r>
              <a:rPr lang="cs-CZ" sz="3600" dirty="0"/>
              <a:t>; </a:t>
            </a:r>
          </a:p>
          <a:p>
            <a:pPr lvl="1"/>
            <a:r>
              <a:rPr lang="cs-CZ" sz="3600" b="1" dirty="0"/>
              <a:t>2.</a:t>
            </a:r>
            <a:r>
              <a:rPr lang="cs-CZ" sz="3600" dirty="0"/>
              <a:t> popisuje strukturu diskurzu, ne pouze nahodile jedinečnou událost; </a:t>
            </a:r>
          </a:p>
          <a:p>
            <a:pPr lvl="1"/>
            <a:r>
              <a:rPr lang="cs-CZ" sz="3600" b="1" dirty="0"/>
              <a:t>3.</a:t>
            </a:r>
            <a:r>
              <a:rPr lang="cs-CZ" sz="3600" dirty="0"/>
              <a:t> podřazuje funkci kódu procesu komunikace.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79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5CF64-406A-4F80-AE41-5EBD01544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Základní odlišení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63E12-05B5-4900-A5A9-22C598CC9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strukturální analýza × hermeneutika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vztahy × událost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parole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langue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událostní charakter mluvení, které je vztaženo vždy k nějaké situaci.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Ricoeurova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snaha: integrovat strukturální analýzu do hermeneutického zaměření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„Více vysvětlovat znamená lépe rozumět.“</a:t>
            </a:r>
            <a:endParaRPr lang="cs-CZ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12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6ECDBF-534A-4C0A-92F2-D615F8CC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Diskurz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3FB9C-D626-4111-97B6-AB5CB9FD7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Východisko: řeč je určena k tomu, aby vypovídala o realitě, o věcech a lidech ve světě</a:t>
            </a:r>
          </a:p>
          <a:p>
            <a:pPr lvl="1"/>
            <a:r>
              <a:rPr lang="cs-CZ" dirty="0"/>
              <a:t>Denotativní funkce řeči</a:t>
            </a:r>
          </a:p>
          <a:p>
            <a:r>
              <a:rPr lang="cs-CZ" b="1" dirty="0"/>
              <a:t>Diskurz</a:t>
            </a:r>
            <a:r>
              <a:rPr lang="cs-CZ" dirty="0"/>
              <a:t> – </a:t>
            </a:r>
            <a:r>
              <a:rPr lang="cs-CZ" i="1" dirty="0"/>
              <a:t>jedinečný akt</a:t>
            </a:r>
            <a:r>
              <a:rPr lang="cs-CZ" dirty="0"/>
              <a:t>, který ale </a:t>
            </a:r>
            <a:r>
              <a:rPr lang="cs-CZ" i="1" dirty="0"/>
              <a:t>aktualizuje kód</a:t>
            </a:r>
            <a:r>
              <a:rPr lang="cs-CZ" dirty="0"/>
              <a:t>. Diskurz není prchavý. Lze ho identifikovat a opětovně identifikovat jako tentýž. Uchovává si </a:t>
            </a:r>
            <a:r>
              <a:rPr lang="cs-CZ" i="1" dirty="0"/>
              <a:t>identitu</a:t>
            </a:r>
            <a:r>
              <a:rPr lang="cs-CZ" dirty="0"/>
              <a:t> v podobě „větného obsahu řečeného“.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99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B8650-5F48-4B9B-8C4B-8D7171029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UDÁLOST × VÝPOVĚĎ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4EACD-5EE0-4343-B682-0910AF62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Kritika: </a:t>
            </a:r>
          </a:p>
          <a:p>
            <a:pPr lvl="1"/>
            <a:r>
              <a:rPr lang="cs-CZ" dirty="0"/>
              <a:t>(1) psychologického/existenciálního přístupu (</a:t>
            </a:r>
            <a:r>
              <a:rPr lang="cs-CZ" dirty="0" err="1"/>
              <a:t>Dilthey</a:t>
            </a:r>
            <a:r>
              <a:rPr lang="cs-CZ" dirty="0"/>
              <a:t>, </a:t>
            </a:r>
            <a:r>
              <a:rPr lang="cs-CZ" dirty="0" err="1"/>
              <a:t>Heidegger</a:t>
            </a:r>
            <a:r>
              <a:rPr lang="cs-CZ" dirty="0"/>
              <a:t>, </a:t>
            </a:r>
            <a:r>
              <a:rPr lang="cs-CZ" dirty="0" err="1"/>
              <a:t>Gadamer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(2) přísně strukturálního přístupu (</a:t>
            </a:r>
            <a:r>
              <a:rPr lang="cs-CZ" dirty="0" err="1"/>
              <a:t>Saussure</a:t>
            </a:r>
            <a:r>
              <a:rPr lang="cs-CZ" dirty="0"/>
              <a:t>, Hjelmslev)</a:t>
            </a:r>
          </a:p>
          <a:p>
            <a:r>
              <a:rPr lang="cs-CZ" dirty="0" err="1"/>
              <a:t>Ricoeurův</a:t>
            </a:r>
            <a:r>
              <a:rPr lang="cs-CZ" dirty="0"/>
              <a:t> diskurz - konkrétní celek, </a:t>
            </a:r>
            <a:r>
              <a:rPr lang="cs-CZ" u="sng" dirty="0"/>
              <a:t>dialektická jednota události a významu ve větě</a:t>
            </a:r>
            <a:r>
              <a:rPr lang="cs-CZ" dirty="0"/>
              <a:t>. Realizuje se jako událost, ale je chápaný jako význam.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31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C4134-1B1B-4DA9-BB27-7D4DE41ED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err="1"/>
              <a:t>Saussurovo</a:t>
            </a:r>
            <a:r>
              <a:rPr lang="cs-CZ" u="sng" dirty="0"/>
              <a:t> pojetí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A379C-0EF5-4E68-80A0-F1D2A0504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Řeč u </a:t>
            </a:r>
            <a:r>
              <a:rPr lang="cs-CZ" dirty="0" err="1"/>
              <a:t>Saussura</a:t>
            </a:r>
            <a:r>
              <a:rPr lang="cs-CZ" dirty="0"/>
              <a:t> nevypovídá o vnějším světě, znaky tu jsou koncipovány jen jako vztahy </a:t>
            </a:r>
          </a:p>
          <a:p>
            <a:pPr lvl="1"/>
            <a:r>
              <a:rPr lang="cs-CZ" dirty="0"/>
              <a:t>Úspěšně funguje v jednotkách menší než věta</a:t>
            </a:r>
          </a:p>
          <a:p>
            <a:pPr lvl="1"/>
            <a:r>
              <a:rPr lang="cs-CZ" dirty="0"/>
              <a:t>Ignoruje základní funkci jazyka, kterou je denotovat.</a:t>
            </a:r>
          </a:p>
          <a:p>
            <a:pPr lvl="1"/>
            <a:r>
              <a:rPr lang="cs-CZ" dirty="0" err="1"/>
              <a:t>Cf</a:t>
            </a:r>
            <a:r>
              <a:rPr lang="cs-CZ" dirty="0"/>
              <a:t>. základní postuláty strukturálního přístupu v: </a:t>
            </a:r>
            <a:r>
              <a:rPr lang="cs-CZ" i="1" dirty="0"/>
              <a:t>Struktura, slovo, událost</a:t>
            </a:r>
            <a:r>
              <a:rPr lang="cs-CZ" dirty="0"/>
              <a:t>, 204-206; </a:t>
            </a:r>
            <a:r>
              <a:rPr lang="cs-CZ" i="1" dirty="0" err="1"/>
              <a:t>Teória</a:t>
            </a:r>
            <a:r>
              <a:rPr lang="cs-CZ" i="1" dirty="0"/>
              <a:t> </a:t>
            </a:r>
            <a:r>
              <a:rPr lang="cs-CZ" i="1" dirty="0" err="1"/>
              <a:t>interpretácie</a:t>
            </a:r>
            <a:r>
              <a:rPr lang="cs-CZ" dirty="0"/>
              <a:t>, s. 18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82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48932-83C5-493B-B362-14838396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Sémiotika × sémantika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89FE4-A014-4D80-92D5-0AE1217A1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i="1" u="sng" dirty="0"/>
              <a:t>Sémiotika</a:t>
            </a:r>
            <a:r>
              <a:rPr lang="cs-CZ" i="1" dirty="0"/>
              <a:t> - </a:t>
            </a:r>
            <a:r>
              <a:rPr lang="cs-CZ" dirty="0"/>
              <a:t>formální věda o znacích, zkoumá menší jednotky než věta, které chápe jako znaky. Těmito znaky lze vymezit uzavřené pole a zkoumat je jako uzavřený systém opozičních vztahů.</a:t>
            </a:r>
            <a:endParaRPr lang="cs-CZ" b="1" i="1" u="sng" dirty="0"/>
          </a:p>
          <a:p>
            <a:r>
              <a:rPr lang="cs-CZ" b="1" i="1" u="sng" dirty="0"/>
              <a:t>Sémantika</a:t>
            </a:r>
            <a:r>
              <a:rPr lang="cs-CZ" dirty="0"/>
              <a:t> - vymezená integračními procedurami jazyka. Věda o větě. Věta na rozdíl od znaku není virtuální, nýbrž skutečná. Je vytvořená ze znaků, sama však znakem není.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00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5AF0C-2B81-4814-AF8D-5B8CE35D6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err="1"/>
              <a:t>Ricoeurova</a:t>
            </a:r>
            <a:r>
              <a:rPr lang="cs-CZ" u="sng" dirty="0"/>
              <a:t> sémantika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37D43-E993-46D1-8E58-3A85D3470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významy ve větě: </a:t>
            </a:r>
          </a:p>
          <a:p>
            <a:pPr lvl="1"/>
            <a:r>
              <a:rPr lang="cs-CZ" b="1" dirty="0"/>
              <a:t>(1)</a:t>
            </a:r>
            <a:r>
              <a:rPr lang="cs-CZ" dirty="0"/>
              <a:t> </a:t>
            </a:r>
            <a:r>
              <a:rPr lang="cs-CZ" b="1" dirty="0"/>
              <a:t>subjektivní stránka významu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To, co prožívá jeden člověk, nemůže jako celek, jako takovou a takovou zkušenost odevzdat někomu jinému. Přesto něco od adresanta k adresátovi přechází, a tím je význam.</a:t>
            </a:r>
          </a:p>
          <a:p>
            <a:pPr lvl="1"/>
            <a:r>
              <a:rPr lang="cs-CZ" b="1" dirty="0"/>
              <a:t>(2)</a:t>
            </a:r>
            <a:r>
              <a:rPr lang="cs-CZ" dirty="0"/>
              <a:t> </a:t>
            </a:r>
            <a:r>
              <a:rPr lang="cs-CZ" b="1" dirty="0"/>
              <a:t>objektivní stránka významu ve větě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Význam výpovědi a 2 způsoby, jak může být traktován: 1. </a:t>
            </a:r>
            <a:r>
              <a:rPr lang="cs-CZ" u="sng" dirty="0"/>
              <a:t>to, co se vypovídá</a:t>
            </a:r>
            <a:r>
              <a:rPr lang="cs-CZ" dirty="0"/>
              <a:t>, a 2. </a:t>
            </a:r>
            <a:r>
              <a:rPr lang="cs-CZ" u="sng" dirty="0"/>
              <a:t>o čem se vypovídá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29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C52AC-7451-4E69-8827-3ACA5982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Sinn</a:t>
            </a:r>
            <a:r>
              <a:rPr lang="cs-CZ" dirty="0"/>
              <a:t> a </a:t>
            </a:r>
            <a:r>
              <a:rPr lang="cs-CZ" i="1" dirty="0" err="1"/>
              <a:t>Bedeutung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ACE33-6058-4518-B486-D43F9B31D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Smysl</a:t>
            </a:r>
            <a:r>
              <a:rPr lang="cs-CZ" dirty="0"/>
              <a:t> – je </a:t>
            </a:r>
            <a:r>
              <a:rPr lang="cs-CZ" i="1" dirty="0"/>
              <a:t>imanentní</a:t>
            </a:r>
            <a:r>
              <a:rPr lang="cs-CZ" dirty="0"/>
              <a:t> diskurzu, v ideálním případě je objektivní (usouvztažňuje identifikační a predikativní funkci uvnitř věty).</a:t>
            </a:r>
          </a:p>
          <a:p>
            <a:r>
              <a:rPr lang="cs-CZ" b="1" u="sng" dirty="0"/>
              <a:t>Reference</a:t>
            </a:r>
            <a:r>
              <a:rPr lang="cs-CZ" dirty="0"/>
              <a:t> – vyjadřuje pohyb, kterým jazyk </a:t>
            </a:r>
            <a:r>
              <a:rPr lang="cs-CZ" i="1" dirty="0"/>
              <a:t>přesahuje</a:t>
            </a:r>
            <a:r>
              <a:rPr lang="cs-CZ" dirty="0"/>
              <a:t> sebe sama směrem ke skutečnosti. Umísťuje větu do jistého kontextu, do určité situace. Reference je tím, co dělá věta v jisté situaci a v souladu s jistým použitím. Má referenční schopnost jen tehdy, je-li použitý.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17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81058-87AB-45F4-B50E-A02BB6DD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a svět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F12195-AEAB-4F83-A9A4-9AB94F56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smyslem a referencí tak vzniká jistá dialektika. Dokáže něco říct o vztahu mezi jazykem a jeho ontologickou podmínkou – „bytím ve světě“.</a:t>
            </a:r>
          </a:p>
          <a:p>
            <a:r>
              <a:rPr lang="cs-CZ" dirty="0" err="1"/>
              <a:t>Ricoeurův</a:t>
            </a:r>
            <a:r>
              <a:rPr lang="cs-CZ" dirty="0"/>
              <a:t> pojem „diskurs“ se snaží vystihnout </a:t>
            </a:r>
            <a:r>
              <a:rPr lang="cs-CZ" b="1" dirty="0"/>
              <a:t>vzájemnou provázanost jazyka a světa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5447</TotalTime>
  <Words>650</Words>
  <Application>Microsoft Office PowerPoint</Application>
  <PresentationFormat>Předvádění na obrazovce (4:3)</PresentationFormat>
  <Paragraphs>46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Hermeneutika Paula Ricœura</vt:lpstr>
      <vt:lpstr>Základní odlišení</vt:lpstr>
      <vt:lpstr>Diskurz</vt:lpstr>
      <vt:lpstr>UDÁLOST × VÝPOVĚĎ</vt:lpstr>
      <vt:lpstr>Saussurovo pojetí</vt:lpstr>
      <vt:lpstr>Sémiotika × sémantika </vt:lpstr>
      <vt:lpstr>Ricoeurova sémantika</vt:lpstr>
      <vt:lpstr>Sinn a Bedeutung</vt:lpstr>
      <vt:lpstr>Jazyk a svět</vt:lpstr>
      <vt:lpstr>Roman Jakobson (1896-1982)  „Lingvistika a poetika“</vt:lpstr>
      <vt:lpstr>Lingvistika a poetika</vt:lpstr>
      <vt:lpstr>Prezentace aplikace PowerPoint</vt:lpstr>
      <vt:lpstr>Prezentace aplikace PowerPoint</vt:lpstr>
      <vt:lpstr>Prezentace aplikace PowerPoint</vt:lpstr>
      <vt:lpstr>Klady Jakobsonovy komunikační situace podle Ricoeura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219</cp:revision>
  <dcterms:created xsi:type="dcterms:W3CDTF">2015-10-21T17:05:15Z</dcterms:created>
  <dcterms:modified xsi:type="dcterms:W3CDTF">2021-04-22T10:25:26Z</dcterms:modified>
</cp:coreProperties>
</file>