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notesMasterIdLst>
    <p:notesMasterId r:id="rId53"/>
  </p:notesMasterIdLst>
  <p:sldIdLst>
    <p:sldId id="698" r:id="rId2"/>
    <p:sldId id="697" r:id="rId3"/>
    <p:sldId id="605" r:id="rId4"/>
    <p:sldId id="737" r:id="rId5"/>
    <p:sldId id="735" r:id="rId6"/>
    <p:sldId id="691" r:id="rId7"/>
    <p:sldId id="693" r:id="rId8"/>
    <p:sldId id="619" r:id="rId9"/>
    <p:sldId id="725" r:id="rId10"/>
    <p:sldId id="773" r:id="rId11"/>
    <p:sldId id="617" r:id="rId12"/>
    <p:sldId id="774" r:id="rId13"/>
    <p:sldId id="729" r:id="rId14"/>
    <p:sldId id="730" r:id="rId15"/>
    <p:sldId id="731" r:id="rId16"/>
    <p:sldId id="732" r:id="rId17"/>
    <p:sldId id="733" r:id="rId18"/>
    <p:sldId id="696" r:id="rId19"/>
    <p:sldId id="626" r:id="rId20"/>
    <p:sldId id="628" r:id="rId21"/>
    <p:sldId id="722" r:id="rId22"/>
    <p:sldId id="706" r:id="rId23"/>
    <p:sldId id="775" r:id="rId24"/>
    <p:sldId id="705" r:id="rId25"/>
    <p:sldId id="716" r:id="rId26"/>
    <p:sldId id="717" r:id="rId27"/>
    <p:sldId id="719" r:id="rId28"/>
    <p:sldId id="720" r:id="rId29"/>
    <p:sldId id="776" r:id="rId30"/>
    <p:sldId id="638" r:id="rId31"/>
    <p:sldId id="641" r:id="rId32"/>
    <p:sldId id="743" r:id="rId33"/>
    <p:sldId id="777" r:id="rId34"/>
    <p:sldId id="744" r:id="rId35"/>
    <p:sldId id="745" r:id="rId36"/>
    <p:sldId id="746" r:id="rId37"/>
    <p:sldId id="747" r:id="rId38"/>
    <p:sldId id="643" r:id="rId39"/>
    <p:sldId id="778" r:id="rId40"/>
    <p:sldId id="763" r:id="rId41"/>
    <p:sldId id="764" r:id="rId42"/>
    <p:sldId id="765" r:id="rId43"/>
    <p:sldId id="766" r:id="rId44"/>
    <p:sldId id="649" r:id="rId45"/>
    <p:sldId id="650" r:id="rId46"/>
    <p:sldId id="779" r:id="rId47"/>
    <p:sldId id="759" r:id="rId48"/>
    <p:sldId id="760" r:id="rId49"/>
    <p:sldId id="761" r:id="rId50"/>
    <p:sldId id="762" r:id="rId51"/>
    <p:sldId id="772" r:id="rId52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66FF33"/>
    <a:srgbClr val="660066"/>
    <a:srgbClr val="FFCCFF"/>
    <a:srgbClr val="990099"/>
    <a:srgbClr val="80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 autoAdjust="0"/>
    <p:restoredTop sz="94667" autoAdjust="0"/>
  </p:normalViewPr>
  <p:slideViewPr>
    <p:cSldViewPr>
      <p:cViewPr varScale="1">
        <p:scale>
          <a:sx n="86" d="100"/>
          <a:sy n="86" d="100"/>
        </p:scale>
        <p:origin x="1819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3090"/>
    </p:cViewPr>
  </p:sorterViewPr>
  <p:notesViewPr>
    <p:cSldViewPr>
      <p:cViewPr varScale="1">
        <p:scale>
          <a:sx n="66" d="100"/>
          <a:sy n="66" d="100"/>
        </p:scale>
        <p:origin x="-3240" y="-11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36.xml"/><Relationship Id="rId1" Type="http://schemas.openxmlformats.org/officeDocument/2006/relationships/slide" Target="slides/slide3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597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89383680-3854-4CCF-84A7-9CF64D530B06}" type="datetimeFigureOut">
              <a:rPr lang="cs-CZ"/>
              <a:pPr>
                <a:defRPr/>
              </a:pPr>
              <a:t>10.05.2021</a:t>
            </a:fld>
            <a:endParaRPr lang="cs-CZ"/>
          </a:p>
        </p:txBody>
      </p:sp>
      <p:sp>
        <p:nvSpPr>
          <p:cNvPr id="563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97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1597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597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C66763B3-BD4A-43E9-B6DF-A7632B30CAB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932294-77E2-4087-A6E4-AE82BECD423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284D44-E6A6-401E-8279-F8FD96425B7F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94E904-470F-49A1-818C-4B2A28DE729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AF9FDA-4EF2-4656-B1E9-9B9157F657B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EE5F26-4935-4ED4-B609-78C6B915A0F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2C605A-C208-4C99-B0CA-C0835AAD8EF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CBBE01-475C-4313-B792-2231DBE017A1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52E47E-93A7-4D23-89AA-C6EFED687DC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49A630-4BC5-4804-AA28-72552A5EB42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C82893-C94E-4204-8CCC-DE9223630C51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CDFEFE-17BF-4D59-B910-8F1BE1766305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CE99C96-C40B-4AAF-86D2-DBD5B856513F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10.jpeg"/><Relationship Id="rId5" Type="http://schemas.openxmlformats.org/officeDocument/2006/relationships/hyperlink" Target="http://www.angiolog.cz/andrea.eslerova/ambulance/galerie/cave10.html" TargetMode="External"/><Relationship Id="rId4" Type="http://schemas.openxmlformats.org/officeDocument/2006/relationships/image" Target="../media/image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5" Type="http://schemas.openxmlformats.org/officeDocument/2006/relationships/image" Target="../media/image4.png"/><Relationship Id="rId4" Type="http://schemas.openxmlformats.org/officeDocument/2006/relationships/image" Target="../media/image1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5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6" Type="http://schemas.openxmlformats.org/officeDocument/2006/relationships/image" Target="../media/image4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4" Type="http://schemas.openxmlformats.org/officeDocument/2006/relationships/image" Target="../media/image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4" Type="http://schemas.openxmlformats.org/officeDocument/2006/relationships/image" Target="../media/image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5" Type="http://schemas.openxmlformats.org/officeDocument/2006/relationships/image" Target="../media/image4.png"/><Relationship Id="rId4" Type="http://schemas.openxmlformats.org/officeDocument/2006/relationships/image" Target="../media/image1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5" Type="http://schemas.openxmlformats.org/officeDocument/2006/relationships/image" Target="../media/image4.png"/><Relationship Id="rId4" Type="http://schemas.openxmlformats.org/officeDocument/2006/relationships/image" Target="../media/image16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4" Type="http://schemas.openxmlformats.org/officeDocument/2006/relationships/image" Target="../media/image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4" Type="http://schemas.openxmlformats.org/officeDocument/2006/relationships/image" Target="../media/image4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0.png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6" Type="http://schemas.openxmlformats.org/officeDocument/2006/relationships/image" Target="../media/image19.png"/><Relationship Id="rId11" Type="http://schemas.openxmlformats.org/officeDocument/2006/relationships/image" Target="../media/image4.png"/><Relationship Id="rId5" Type="http://schemas.openxmlformats.org/officeDocument/2006/relationships/image" Target="../media/image18.png"/><Relationship Id="rId10" Type="http://schemas.openxmlformats.org/officeDocument/2006/relationships/image" Target="../media/image22.jpeg"/><Relationship Id="rId4" Type="http://schemas.openxmlformats.org/officeDocument/2006/relationships/image" Target="../media/image17.png"/><Relationship Id="rId9" Type="http://schemas.openxmlformats.org/officeDocument/2006/relationships/hyperlink" Target="http://www.ikm.jmu.edu/Buttsjl/ISAT493/Duchenne%20Muscular%20Dystrophy/symptomology.html" TargetMode="Externa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4" Type="http://schemas.openxmlformats.org/officeDocument/2006/relationships/image" Target="../media/image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6" Type="http://schemas.openxmlformats.org/officeDocument/2006/relationships/image" Target="../media/image4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4" Type="http://schemas.openxmlformats.org/officeDocument/2006/relationships/image" Target="../media/image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 cstate="print">
            <a:lum bright="-30000" contrast="48000"/>
          </a:blip>
          <a:srcRect l="10005" t="89479" r="4678" b="2922"/>
          <a:stretch>
            <a:fillRect/>
          </a:stretch>
        </p:blipFill>
        <p:spPr bwMode="auto">
          <a:xfrm rot="-905940">
            <a:off x="962025" y="3284538"/>
            <a:ext cx="6923088" cy="1323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 descr="sekvenovani"/>
          <p:cNvPicPr>
            <a:picLocks noChangeAspect="1" noChangeArrowheads="1"/>
          </p:cNvPicPr>
          <p:nvPr/>
        </p:nvPicPr>
        <p:blipFill>
          <a:blip r:embed="rId5" cstate="print">
            <a:lum bright="-60000" contrast="78000"/>
          </a:blip>
          <a:srcRect/>
          <a:stretch>
            <a:fillRect/>
          </a:stretch>
        </p:blipFill>
        <p:spPr bwMode="auto">
          <a:xfrm rot="702843">
            <a:off x="1258888" y="3141663"/>
            <a:ext cx="5183187" cy="1177925"/>
          </a:xfrm>
          <a:prstGeom prst="rect">
            <a:avLst/>
          </a:prstGeom>
          <a:noFill/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620713"/>
            <a:ext cx="7772400" cy="1470025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Molekulární biologie </a:t>
            </a:r>
            <a:br>
              <a:rPr lang="cs-CZ" b="1" dirty="0">
                <a:solidFill>
                  <a:srgbClr val="C00000"/>
                </a:solidFill>
              </a:rPr>
            </a:br>
            <a:r>
              <a:rPr lang="cs-CZ" b="1" dirty="0">
                <a:solidFill>
                  <a:srgbClr val="C00000"/>
                </a:solidFill>
              </a:rPr>
              <a:t>v klinické praxi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1640" y="5517232"/>
            <a:ext cx="6400800" cy="599975"/>
          </a:xfrm>
        </p:spPr>
        <p:txBody>
          <a:bodyPr/>
          <a:lstStyle/>
          <a:p>
            <a:r>
              <a:rPr lang="cs-CZ" sz="2800" b="1" dirty="0">
                <a:solidFill>
                  <a:schemeClr val="tx1"/>
                </a:solidFill>
              </a:rPr>
              <a:t>Martin Beránek</a:t>
            </a:r>
          </a:p>
        </p:txBody>
      </p:sp>
      <p:pic>
        <p:nvPicPr>
          <p:cNvPr id="2057" name="Picture 9" descr="sekvenovani"/>
          <p:cNvPicPr>
            <a:picLocks noChangeAspect="1" noChangeArrowheads="1"/>
          </p:cNvPicPr>
          <p:nvPr/>
        </p:nvPicPr>
        <p:blipFill>
          <a:blip r:embed="rId5" cstate="print">
            <a:lum bright="-60000" contrast="78000"/>
          </a:blip>
          <a:srcRect/>
          <a:stretch>
            <a:fillRect/>
          </a:stretch>
        </p:blipFill>
        <p:spPr bwMode="auto">
          <a:xfrm rot="832490">
            <a:off x="3203575" y="3644900"/>
            <a:ext cx="5183188" cy="1177925"/>
          </a:xfrm>
          <a:prstGeom prst="rect">
            <a:avLst/>
          </a:prstGeom>
          <a:noFill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print"/>
          <a:srcRect l="7155" t="6621" r="9363" b="9445"/>
          <a:stretch>
            <a:fillRect/>
          </a:stretch>
        </p:blipFill>
        <p:spPr bwMode="auto">
          <a:xfrm>
            <a:off x="3348038" y="2349500"/>
            <a:ext cx="2519362" cy="2736850"/>
          </a:xfrm>
          <a:prstGeom prst="rect">
            <a:avLst/>
          </a:prstGeom>
          <a:noFill/>
        </p:spPr>
      </p:pic>
      <p:sp>
        <p:nvSpPr>
          <p:cNvPr id="2053" name="Oval 5"/>
          <p:cNvSpPr>
            <a:spLocks noChangeArrowheads="1"/>
          </p:cNvSpPr>
          <p:nvPr/>
        </p:nvSpPr>
        <p:spPr bwMode="auto">
          <a:xfrm>
            <a:off x="3419475" y="2493963"/>
            <a:ext cx="2376488" cy="2520950"/>
          </a:xfrm>
          <a:prstGeom prst="ellipse">
            <a:avLst/>
          </a:prstGeom>
          <a:noFill/>
          <a:ln w="127000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5F266D67-BAA4-4F05-8E25-870D2A8A8C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417"/>
    </mc:Choice>
    <mc:Fallback>
      <p:transition spd="slow" advTm="314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124075" y="1989286"/>
            <a:ext cx="1223963" cy="1008062"/>
          </a:xfrm>
          <a:prstGeom prst="rect">
            <a:avLst/>
          </a:prstGeom>
          <a:solidFill>
            <a:schemeClr val="tx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5123" name="Oval 3"/>
          <p:cNvSpPr>
            <a:spLocks noChangeArrowheads="1"/>
          </p:cNvSpPr>
          <p:nvPr/>
        </p:nvSpPr>
        <p:spPr bwMode="auto">
          <a:xfrm>
            <a:off x="5148263" y="1916261"/>
            <a:ext cx="1368425" cy="1152525"/>
          </a:xfrm>
          <a:prstGeom prst="ellipse">
            <a:avLst/>
          </a:prstGeom>
          <a:solidFill>
            <a:schemeClr val="tx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>
            <a:off x="3348038" y="2494111"/>
            <a:ext cx="18002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cs-CZ"/>
          </a:p>
        </p:txBody>
      </p:sp>
      <p:sp>
        <p:nvSpPr>
          <p:cNvPr id="5125" name="Line 5"/>
          <p:cNvSpPr>
            <a:spLocks noChangeShapeType="1"/>
          </p:cNvSpPr>
          <p:nvPr/>
        </p:nvSpPr>
        <p:spPr bwMode="auto">
          <a:xfrm>
            <a:off x="4210050" y="2494111"/>
            <a:ext cx="0" cy="1295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cs-CZ"/>
          </a:p>
        </p:txBody>
      </p:sp>
      <p:sp>
        <p:nvSpPr>
          <p:cNvPr id="5126" name="Line 6"/>
          <p:cNvSpPr>
            <a:spLocks noChangeShapeType="1"/>
          </p:cNvSpPr>
          <p:nvPr/>
        </p:nvSpPr>
        <p:spPr bwMode="auto">
          <a:xfrm flipH="1">
            <a:off x="1476375" y="3789511"/>
            <a:ext cx="2735263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cs-CZ"/>
          </a:p>
        </p:txBody>
      </p:sp>
      <p:sp>
        <p:nvSpPr>
          <p:cNvPr id="5127" name="Line 7"/>
          <p:cNvSpPr>
            <a:spLocks noChangeShapeType="1"/>
          </p:cNvSpPr>
          <p:nvPr/>
        </p:nvSpPr>
        <p:spPr bwMode="auto">
          <a:xfrm>
            <a:off x="1476375" y="3789511"/>
            <a:ext cx="0" cy="6477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cs-CZ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900113" y="4437211"/>
            <a:ext cx="1223962" cy="1008062"/>
          </a:xfrm>
          <a:prstGeom prst="rect">
            <a:avLst/>
          </a:prstGeom>
          <a:solidFill>
            <a:schemeClr val="bg2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5129" name="Line 9"/>
          <p:cNvSpPr>
            <a:spLocks noChangeShapeType="1"/>
          </p:cNvSpPr>
          <p:nvPr/>
        </p:nvSpPr>
        <p:spPr bwMode="auto">
          <a:xfrm>
            <a:off x="4211638" y="3789511"/>
            <a:ext cx="273685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cs-CZ"/>
          </a:p>
        </p:txBody>
      </p:sp>
      <p:sp>
        <p:nvSpPr>
          <p:cNvPr id="5130" name="Line 10"/>
          <p:cNvSpPr>
            <a:spLocks noChangeShapeType="1"/>
          </p:cNvSpPr>
          <p:nvPr/>
        </p:nvSpPr>
        <p:spPr bwMode="auto">
          <a:xfrm>
            <a:off x="6948488" y="3789511"/>
            <a:ext cx="0" cy="431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cs-CZ"/>
          </a:p>
        </p:txBody>
      </p:sp>
      <p:sp>
        <p:nvSpPr>
          <p:cNvPr id="5131" name="Oval 11"/>
          <p:cNvSpPr>
            <a:spLocks noChangeArrowheads="1"/>
          </p:cNvSpPr>
          <p:nvPr/>
        </p:nvSpPr>
        <p:spPr bwMode="auto">
          <a:xfrm>
            <a:off x="2555875" y="4365773"/>
            <a:ext cx="1368425" cy="1152525"/>
          </a:xfrm>
          <a:prstGeom prst="ellipse">
            <a:avLst/>
          </a:prstGeom>
          <a:solidFill>
            <a:schemeClr val="tx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4356100" y="4437211"/>
            <a:ext cx="1223963" cy="1008062"/>
          </a:xfrm>
          <a:prstGeom prst="rect">
            <a:avLst/>
          </a:prstGeom>
          <a:solidFill>
            <a:schemeClr val="tx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 rot="-2742543">
            <a:off x="6443663" y="4437211"/>
            <a:ext cx="1044575" cy="1044575"/>
          </a:xfrm>
          <a:prstGeom prst="rect">
            <a:avLst/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cs-CZ"/>
          </a:p>
        </p:txBody>
      </p:sp>
      <p:sp>
        <p:nvSpPr>
          <p:cNvPr id="5134" name="Line 14"/>
          <p:cNvSpPr>
            <a:spLocks noChangeShapeType="1"/>
          </p:cNvSpPr>
          <p:nvPr/>
        </p:nvSpPr>
        <p:spPr bwMode="auto">
          <a:xfrm flipV="1">
            <a:off x="4932363" y="3789511"/>
            <a:ext cx="0" cy="6477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cs-CZ"/>
          </a:p>
        </p:txBody>
      </p:sp>
      <p:sp>
        <p:nvSpPr>
          <p:cNvPr id="5135" name="Line 15"/>
          <p:cNvSpPr>
            <a:spLocks noChangeShapeType="1"/>
          </p:cNvSpPr>
          <p:nvPr/>
        </p:nvSpPr>
        <p:spPr bwMode="auto">
          <a:xfrm flipV="1">
            <a:off x="3203575" y="3789511"/>
            <a:ext cx="0" cy="5762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cs-CZ"/>
          </a:p>
        </p:txBody>
      </p:sp>
      <p:sp>
        <p:nvSpPr>
          <p:cNvPr id="5136" name="Rectangle 16"/>
          <p:cNvSpPr>
            <a:spLocks noChangeArrowheads="1"/>
          </p:cNvSpPr>
          <p:nvPr/>
        </p:nvSpPr>
        <p:spPr bwMode="auto">
          <a:xfrm>
            <a:off x="2700338" y="1989286"/>
            <a:ext cx="647700" cy="1008062"/>
          </a:xfrm>
          <a:prstGeom prst="rect">
            <a:avLst/>
          </a:prstGeom>
          <a:solidFill>
            <a:schemeClr val="bg2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5137" name="Freeform 17"/>
          <p:cNvSpPr>
            <a:spLocks/>
          </p:cNvSpPr>
          <p:nvPr/>
        </p:nvSpPr>
        <p:spPr bwMode="auto">
          <a:xfrm>
            <a:off x="5783263" y="1913086"/>
            <a:ext cx="733425" cy="1155700"/>
          </a:xfrm>
          <a:custGeom>
            <a:avLst/>
            <a:gdLst>
              <a:gd name="T0" fmla="*/ 0 w 462"/>
              <a:gd name="T1" fmla="*/ 0 h 728"/>
              <a:gd name="T2" fmla="*/ 0 w 462"/>
              <a:gd name="T3" fmla="*/ 2147483647 h 728"/>
              <a:gd name="T4" fmla="*/ 2147483647 w 462"/>
              <a:gd name="T5" fmla="*/ 2147483647 h 728"/>
              <a:gd name="T6" fmla="*/ 2147483647 w 462"/>
              <a:gd name="T7" fmla="*/ 2147483647 h 728"/>
              <a:gd name="T8" fmla="*/ 2147483647 w 462"/>
              <a:gd name="T9" fmla="*/ 2147483647 h 728"/>
              <a:gd name="T10" fmla="*/ 2147483647 w 462"/>
              <a:gd name="T11" fmla="*/ 2147483647 h 728"/>
              <a:gd name="T12" fmla="*/ 2147483647 w 462"/>
              <a:gd name="T13" fmla="*/ 2147483647 h 728"/>
              <a:gd name="T14" fmla="*/ 2147483647 w 462"/>
              <a:gd name="T15" fmla="*/ 2147483647 h 728"/>
              <a:gd name="T16" fmla="*/ 2147483647 w 462"/>
              <a:gd name="T17" fmla="*/ 2147483647 h 728"/>
              <a:gd name="T18" fmla="*/ 2147483647 w 462"/>
              <a:gd name="T19" fmla="*/ 2147483647 h 728"/>
              <a:gd name="T20" fmla="*/ 0 w 462"/>
              <a:gd name="T21" fmla="*/ 0 h 72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462"/>
              <a:gd name="T34" fmla="*/ 0 h 728"/>
              <a:gd name="T35" fmla="*/ 462 w 462"/>
              <a:gd name="T36" fmla="*/ 728 h 728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462" h="728">
                <a:moveTo>
                  <a:pt x="0" y="0"/>
                </a:moveTo>
                <a:cubicBezTo>
                  <a:pt x="0" y="30"/>
                  <a:pt x="0" y="60"/>
                  <a:pt x="0" y="90"/>
                </a:cubicBezTo>
                <a:lnTo>
                  <a:pt x="8" y="728"/>
                </a:lnTo>
                <a:lnTo>
                  <a:pt x="235" y="683"/>
                </a:lnTo>
                <a:lnTo>
                  <a:pt x="371" y="592"/>
                </a:lnTo>
                <a:lnTo>
                  <a:pt x="462" y="456"/>
                </a:lnTo>
                <a:lnTo>
                  <a:pt x="462" y="275"/>
                </a:lnTo>
                <a:lnTo>
                  <a:pt x="371" y="139"/>
                </a:lnTo>
                <a:lnTo>
                  <a:pt x="280" y="48"/>
                </a:lnTo>
                <a:lnTo>
                  <a:pt x="99" y="3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254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>
            <a:spAutoFit/>
          </a:bodyPr>
          <a:lstStyle/>
          <a:p>
            <a:endParaRPr lang="cs-CZ"/>
          </a:p>
        </p:txBody>
      </p:sp>
      <p:sp>
        <p:nvSpPr>
          <p:cNvPr id="5138" name="Freeform 18"/>
          <p:cNvSpPr>
            <a:spLocks/>
          </p:cNvSpPr>
          <p:nvPr/>
        </p:nvSpPr>
        <p:spPr bwMode="auto">
          <a:xfrm>
            <a:off x="3203575" y="4365773"/>
            <a:ext cx="733425" cy="1155700"/>
          </a:xfrm>
          <a:custGeom>
            <a:avLst/>
            <a:gdLst>
              <a:gd name="T0" fmla="*/ 0 w 462"/>
              <a:gd name="T1" fmla="*/ 0 h 728"/>
              <a:gd name="T2" fmla="*/ 0 w 462"/>
              <a:gd name="T3" fmla="*/ 2147483647 h 728"/>
              <a:gd name="T4" fmla="*/ 2147483647 w 462"/>
              <a:gd name="T5" fmla="*/ 2147483647 h 728"/>
              <a:gd name="T6" fmla="*/ 2147483647 w 462"/>
              <a:gd name="T7" fmla="*/ 2147483647 h 728"/>
              <a:gd name="T8" fmla="*/ 2147483647 w 462"/>
              <a:gd name="T9" fmla="*/ 2147483647 h 728"/>
              <a:gd name="T10" fmla="*/ 2147483647 w 462"/>
              <a:gd name="T11" fmla="*/ 2147483647 h 728"/>
              <a:gd name="T12" fmla="*/ 2147483647 w 462"/>
              <a:gd name="T13" fmla="*/ 2147483647 h 728"/>
              <a:gd name="T14" fmla="*/ 2147483647 w 462"/>
              <a:gd name="T15" fmla="*/ 2147483647 h 728"/>
              <a:gd name="T16" fmla="*/ 2147483647 w 462"/>
              <a:gd name="T17" fmla="*/ 2147483647 h 728"/>
              <a:gd name="T18" fmla="*/ 2147483647 w 462"/>
              <a:gd name="T19" fmla="*/ 2147483647 h 728"/>
              <a:gd name="T20" fmla="*/ 0 w 462"/>
              <a:gd name="T21" fmla="*/ 0 h 72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462"/>
              <a:gd name="T34" fmla="*/ 0 h 728"/>
              <a:gd name="T35" fmla="*/ 462 w 462"/>
              <a:gd name="T36" fmla="*/ 728 h 728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462" h="728">
                <a:moveTo>
                  <a:pt x="0" y="0"/>
                </a:moveTo>
                <a:cubicBezTo>
                  <a:pt x="0" y="30"/>
                  <a:pt x="0" y="60"/>
                  <a:pt x="0" y="90"/>
                </a:cubicBezTo>
                <a:lnTo>
                  <a:pt x="8" y="728"/>
                </a:lnTo>
                <a:lnTo>
                  <a:pt x="235" y="683"/>
                </a:lnTo>
                <a:lnTo>
                  <a:pt x="371" y="592"/>
                </a:lnTo>
                <a:lnTo>
                  <a:pt x="462" y="456"/>
                </a:lnTo>
                <a:lnTo>
                  <a:pt x="462" y="275"/>
                </a:lnTo>
                <a:lnTo>
                  <a:pt x="371" y="139"/>
                </a:lnTo>
                <a:lnTo>
                  <a:pt x="280" y="48"/>
                </a:lnTo>
                <a:lnTo>
                  <a:pt x="99" y="3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254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>
            <a:spAutoFit/>
          </a:bodyPr>
          <a:lstStyle/>
          <a:p>
            <a:endParaRPr lang="cs-CZ"/>
          </a:p>
        </p:txBody>
      </p:sp>
      <p:sp>
        <p:nvSpPr>
          <p:cNvPr id="5139" name="Line 19"/>
          <p:cNvSpPr>
            <a:spLocks noChangeShapeType="1"/>
          </p:cNvSpPr>
          <p:nvPr/>
        </p:nvSpPr>
        <p:spPr bwMode="auto">
          <a:xfrm flipV="1">
            <a:off x="611188" y="4076848"/>
            <a:ext cx="1657350" cy="18002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cs-CZ"/>
          </a:p>
        </p:txBody>
      </p:sp>
      <p:sp>
        <p:nvSpPr>
          <p:cNvPr id="5140" name="Text Box 20"/>
          <p:cNvSpPr txBox="1">
            <a:spLocks noChangeArrowheads="1"/>
          </p:cNvSpPr>
          <p:nvPr/>
        </p:nvSpPr>
        <p:spPr bwMode="auto">
          <a:xfrm>
            <a:off x="7812088" y="2103586"/>
            <a:ext cx="438150" cy="6413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3600">
                <a:latin typeface="Arial" charset="0"/>
              </a:rPr>
              <a:t>I.</a:t>
            </a:r>
          </a:p>
        </p:txBody>
      </p:sp>
      <p:sp>
        <p:nvSpPr>
          <p:cNvPr id="5141" name="Text Box 21"/>
          <p:cNvSpPr txBox="1">
            <a:spLocks noChangeArrowheads="1"/>
          </p:cNvSpPr>
          <p:nvPr/>
        </p:nvSpPr>
        <p:spPr bwMode="auto">
          <a:xfrm>
            <a:off x="8316913" y="4653111"/>
            <a:ext cx="565150" cy="6413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3600">
                <a:latin typeface="Arial" charset="0"/>
              </a:rPr>
              <a:t>II.</a:t>
            </a:r>
          </a:p>
        </p:txBody>
      </p:sp>
      <p:sp>
        <p:nvSpPr>
          <p:cNvPr id="5142" name="Text Box 22"/>
          <p:cNvSpPr txBox="1">
            <a:spLocks noChangeArrowheads="1"/>
          </p:cNvSpPr>
          <p:nvPr/>
        </p:nvSpPr>
        <p:spPr bwMode="auto">
          <a:xfrm>
            <a:off x="6732588" y="4653111"/>
            <a:ext cx="438150" cy="6413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3600">
                <a:latin typeface="Arial" charset="0"/>
              </a:rPr>
              <a:t>?</a:t>
            </a:r>
          </a:p>
        </p:txBody>
      </p:sp>
      <p:sp>
        <p:nvSpPr>
          <p:cNvPr id="5143" name="Text Box 23"/>
          <p:cNvSpPr txBox="1">
            <a:spLocks noChangeArrowheads="1"/>
          </p:cNvSpPr>
          <p:nvPr/>
        </p:nvSpPr>
        <p:spPr bwMode="auto">
          <a:xfrm>
            <a:off x="0" y="260648"/>
            <a:ext cx="9144000" cy="1323439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cs-CZ" dirty="0">
                <a:latin typeface="Arial" charset="0"/>
              </a:rPr>
              <a:t>Při nepřímé analýze se snažíme určit „patologický“ chromosom v rámci daného genu a sledujeme jeho původ a distribuci v rodině </a:t>
            </a:r>
          </a:p>
          <a:p>
            <a:pPr algn="ctr"/>
            <a:endParaRPr lang="cs-CZ" sz="1600" dirty="0">
              <a:latin typeface="Arial" charset="0"/>
            </a:endParaRPr>
          </a:p>
          <a:p>
            <a:pPr algn="ctr"/>
            <a:r>
              <a:rPr lang="cs-CZ" sz="1600" dirty="0">
                <a:latin typeface="Arial" charset="0"/>
              </a:rPr>
              <a:t>(používáme jakési „registrační poznávací značky“ jako u vozidel) </a:t>
            </a:r>
          </a:p>
        </p:txBody>
      </p:sp>
      <p:sp>
        <p:nvSpPr>
          <p:cNvPr id="5144" name="Line 24"/>
          <p:cNvSpPr>
            <a:spLocks noChangeShapeType="1"/>
          </p:cNvSpPr>
          <p:nvPr/>
        </p:nvSpPr>
        <p:spPr bwMode="auto">
          <a:xfrm flipH="1" flipV="1">
            <a:off x="1547813" y="5805636"/>
            <a:ext cx="144462" cy="647700"/>
          </a:xfrm>
          <a:prstGeom prst="line">
            <a:avLst/>
          </a:prstGeom>
          <a:noFill/>
          <a:ln w="793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>
            <a:spAutoFit/>
          </a:bodyPr>
          <a:lstStyle/>
          <a:p>
            <a:endParaRPr lang="cs-CZ"/>
          </a:p>
        </p:txBody>
      </p:sp>
      <p:sp>
        <p:nvSpPr>
          <p:cNvPr id="25" name="TextovéPole 24"/>
          <p:cNvSpPr txBox="1"/>
          <p:nvPr/>
        </p:nvSpPr>
        <p:spPr>
          <a:xfrm>
            <a:off x="4283969" y="4644425"/>
            <a:ext cx="648071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600" b="1" i="1" dirty="0" err="1">
                <a:solidFill>
                  <a:srgbClr val="0000CC"/>
                </a:solidFill>
              </a:rPr>
              <a:t>Patol</a:t>
            </a:r>
            <a:endParaRPr lang="cs-CZ" sz="1600" b="1" i="1" dirty="0">
              <a:solidFill>
                <a:srgbClr val="0000CC"/>
              </a:solidFill>
            </a:endParaRPr>
          </a:p>
          <a:p>
            <a:pPr algn="ctr"/>
            <a:r>
              <a:rPr lang="cs-CZ" sz="1600" b="1" i="1" dirty="0">
                <a:solidFill>
                  <a:srgbClr val="0000CC"/>
                </a:solidFill>
              </a:rPr>
              <a:t>chr.1</a:t>
            </a:r>
          </a:p>
        </p:txBody>
      </p:sp>
      <p:sp>
        <p:nvSpPr>
          <p:cNvPr id="26" name="TextovéPole 25"/>
          <p:cNvSpPr txBox="1"/>
          <p:nvPr/>
        </p:nvSpPr>
        <p:spPr>
          <a:xfrm>
            <a:off x="2051720" y="2196153"/>
            <a:ext cx="648071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600" b="1" i="1" dirty="0" err="1">
                <a:solidFill>
                  <a:srgbClr val="0000CC"/>
                </a:solidFill>
              </a:rPr>
              <a:t>Patol</a:t>
            </a:r>
            <a:endParaRPr lang="cs-CZ" sz="1600" b="1" i="1" dirty="0">
              <a:solidFill>
                <a:srgbClr val="0000CC"/>
              </a:solidFill>
            </a:endParaRPr>
          </a:p>
          <a:p>
            <a:pPr algn="ctr"/>
            <a:r>
              <a:rPr lang="cs-CZ" sz="1600" b="1" i="1" dirty="0">
                <a:solidFill>
                  <a:srgbClr val="0000CC"/>
                </a:solidFill>
              </a:rPr>
              <a:t>chr.1</a:t>
            </a:r>
          </a:p>
        </p:txBody>
      </p:sp>
      <p:sp>
        <p:nvSpPr>
          <p:cNvPr id="27" name="TextovéPole 26"/>
          <p:cNvSpPr txBox="1"/>
          <p:nvPr/>
        </p:nvSpPr>
        <p:spPr>
          <a:xfrm>
            <a:off x="2555777" y="4653136"/>
            <a:ext cx="648071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600" b="1" i="1" dirty="0" err="1">
                <a:solidFill>
                  <a:srgbClr val="0000CC"/>
                </a:solidFill>
              </a:rPr>
              <a:t>Patol</a:t>
            </a:r>
            <a:endParaRPr lang="cs-CZ" sz="1600" b="1" i="1" dirty="0">
              <a:solidFill>
                <a:srgbClr val="0000CC"/>
              </a:solidFill>
            </a:endParaRPr>
          </a:p>
          <a:p>
            <a:pPr algn="ctr"/>
            <a:r>
              <a:rPr lang="cs-CZ" sz="1600" b="1" i="1" dirty="0">
                <a:solidFill>
                  <a:srgbClr val="0000CC"/>
                </a:solidFill>
              </a:rPr>
              <a:t>chr.1</a:t>
            </a:r>
          </a:p>
        </p:txBody>
      </p:sp>
      <p:sp>
        <p:nvSpPr>
          <p:cNvPr id="28" name="TextovéPole 27"/>
          <p:cNvSpPr txBox="1"/>
          <p:nvPr/>
        </p:nvSpPr>
        <p:spPr>
          <a:xfrm>
            <a:off x="5148064" y="2204864"/>
            <a:ext cx="648071" cy="584775"/>
          </a:xfrm>
          <a:prstGeom prst="rect">
            <a:avLst/>
          </a:prstGeom>
          <a:solidFill>
            <a:srgbClr val="66FF33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600" b="1" i="1" dirty="0" err="1">
                <a:solidFill>
                  <a:srgbClr val="0000CC"/>
                </a:solidFill>
              </a:rPr>
              <a:t>Patol</a:t>
            </a:r>
            <a:endParaRPr lang="cs-CZ" sz="1600" b="1" i="1" dirty="0">
              <a:solidFill>
                <a:srgbClr val="0000CC"/>
              </a:solidFill>
            </a:endParaRPr>
          </a:p>
          <a:p>
            <a:pPr algn="ctr"/>
            <a:r>
              <a:rPr lang="cs-CZ" sz="1600" b="1" i="1" dirty="0">
                <a:solidFill>
                  <a:srgbClr val="0000CC"/>
                </a:solidFill>
              </a:rPr>
              <a:t>chr.2</a:t>
            </a:r>
          </a:p>
        </p:txBody>
      </p:sp>
      <p:sp>
        <p:nvSpPr>
          <p:cNvPr id="29" name="TextovéPole 28"/>
          <p:cNvSpPr txBox="1"/>
          <p:nvPr/>
        </p:nvSpPr>
        <p:spPr>
          <a:xfrm>
            <a:off x="5004049" y="4644425"/>
            <a:ext cx="648071" cy="584775"/>
          </a:xfrm>
          <a:prstGeom prst="rect">
            <a:avLst/>
          </a:prstGeom>
          <a:solidFill>
            <a:srgbClr val="66FF33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600" b="1" i="1" dirty="0" err="1">
                <a:solidFill>
                  <a:srgbClr val="0000CC"/>
                </a:solidFill>
              </a:rPr>
              <a:t>Patol</a:t>
            </a:r>
            <a:endParaRPr lang="cs-CZ" sz="1600" b="1" i="1" dirty="0">
              <a:solidFill>
                <a:srgbClr val="0000CC"/>
              </a:solidFill>
            </a:endParaRPr>
          </a:p>
          <a:p>
            <a:pPr algn="ctr"/>
            <a:r>
              <a:rPr lang="cs-CZ" sz="1600" b="1" i="1" dirty="0">
                <a:solidFill>
                  <a:srgbClr val="0000CC"/>
                </a:solidFill>
              </a:rPr>
              <a:t>chr.2</a:t>
            </a:r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46EF3E59-5A82-46CC-BD9E-9B9CAA3F25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6875"/>
    </mc:Choice>
    <mc:Fallback>
      <p:transition spd="slow" advTm="1068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28600"/>
            <a:ext cx="88392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cs-CZ" sz="3600" b="1"/>
              <a:t>PCR/RFLP </a:t>
            </a:r>
            <a:br>
              <a:rPr lang="cs-CZ" sz="3600" b="1"/>
            </a:br>
            <a:r>
              <a:rPr lang="cs-CZ" sz="3200" b="1"/>
              <a:t>(restriction fragment length polymorphism)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7772400" cy="4114800"/>
          </a:xfrm>
        </p:spPr>
        <p:txBody>
          <a:bodyPr>
            <a:normAutofit/>
          </a:bodyPr>
          <a:lstStyle/>
          <a:p>
            <a:pPr eaLnBrk="1" hangingPunct="1"/>
            <a:r>
              <a:rPr lang="cs-CZ" sz="2400" dirty="0"/>
              <a:t>U nepřímé analýze identifikace alely nepřímo asociované s rozvojem onemocnění mimo </a:t>
            </a:r>
            <a:r>
              <a:rPr lang="cs-CZ" sz="2400" dirty="0" err="1"/>
              <a:t>kodující</a:t>
            </a:r>
            <a:r>
              <a:rPr lang="cs-CZ" sz="2400" dirty="0"/>
              <a:t> oblast genu</a:t>
            </a:r>
          </a:p>
          <a:p>
            <a:pPr eaLnBrk="1" hangingPunct="1"/>
            <a:r>
              <a:rPr lang="cs-CZ" sz="2400" dirty="0"/>
              <a:t>Restrikční endonukleázy</a:t>
            </a:r>
          </a:p>
          <a:p>
            <a:pPr eaLnBrk="1" hangingPunct="1"/>
            <a:r>
              <a:rPr lang="cs-CZ" sz="2400" dirty="0"/>
              <a:t>T optimum 37 nebo 56 °C</a:t>
            </a:r>
          </a:p>
          <a:p>
            <a:pPr eaLnBrk="1" hangingPunct="1"/>
            <a:r>
              <a:rPr lang="cs-CZ" sz="2400" dirty="0"/>
              <a:t>10-20U na 10 </a:t>
            </a:r>
            <a:r>
              <a:rPr lang="cs-CZ" sz="2400" dirty="0" err="1"/>
              <a:t>ul</a:t>
            </a:r>
            <a:r>
              <a:rPr lang="cs-CZ" sz="2400" dirty="0"/>
              <a:t> PCR</a:t>
            </a:r>
          </a:p>
          <a:p>
            <a:r>
              <a:rPr lang="cs-CZ" sz="2400" dirty="0"/>
              <a:t>Při wt sekvenci 2 fragmenty </a:t>
            </a:r>
          </a:p>
          <a:p>
            <a:pPr>
              <a:buNone/>
            </a:pPr>
            <a:r>
              <a:rPr lang="cs-CZ" sz="2400" dirty="0"/>
              <a:t>    (300 bp a 40 bp)</a:t>
            </a:r>
          </a:p>
          <a:p>
            <a:pPr eaLnBrk="1" hangingPunct="1"/>
            <a:endParaRPr lang="cs-CZ" sz="2800" dirty="0"/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5410200" y="2895600"/>
            <a:ext cx="285908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/>
              <a:t>       …TGA  TCA…</a:t>
            </a:r>
          </a:p>
          <a:p>
            <a:r>
              <a:rPr lang="cs-CZ" b="1"/>
              <a:t>       …ACT  AGT…</a:t>
            </a:r>
          </a:p>
        </p:txBody>
      </p:sp>
      <p:sp>
        <p:nvSpPr>
          <p:cNvPr id="16389" name="Line 5"/>
          <p:cNvSpPr>
            <a:spLocks noChangeShapeType="1"/>
          </p:cNvSpPr>
          <p:nvPr/>
        </p:nvSpPr>
        <p:spPr bwMode="auto">
          <a:xfrm>
            <a:off x="6572250" y="2500313"/>
            <a:ext cx="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16390" name="Line 6"/>
          <p:cNvSpPr>
            <a:spLocks noChangeShapeType="1"/>
          </p:cNvSpPr>
          <p:nvPr/>
        </p:nvSpPr>
        <p:spPr bwMode="auto">
          <a:xfrm flipV="1">
            <a:off x="7643813" y="3643313"/>
            <a:ext cx="0" cy="533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5257800" y="3657600"/>
            <a:ext cx="149271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dirty="0"/>
              <a:t>                 </a:t>
            </a:r>
          </a:p>
          <a:p>
            <a:r>
              <a:rPr lang="cs-CZ" dirty="0"/>
              <a:t>                </a:t>
            </a:r>
          </a:p>
        </p:txBody>
      </p:sp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5364088" y="2492896"/>
            <a:ext cx="3581400" cy="1800200"/>
          </a:xfrm>
          <a:prstGeom prst="rect">
            <a:avLst/>
          </a:prstGeom>
          <a:noFill/>
          <a:ln w="47625">
            <a:solidFill>
              <a:srgbClr val="FF99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6393" name="Line 9"/>
          <p:cNvSpPr>
            <a:spLocks noChangeShapeType="1"/>
          </p:cNvSpPr>
          <p:nvPr/>
        </p:nvSpPr>
        <p:spPr bwMode="auto">
          <a:xfrm>
            <a:off x="539950" y="5521895"/>
            <a:ext cx="3429000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>
            <a:off x="539950" y="5674295"/>
            <a:ext cx="3429000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6395" name="Text Box 11"/>
          <p:cNvSpPr txBox="1">
            <a:spLocks noChangeArrowheads="1"/>
          </p:cNvSpPr>
          <p:nvPr/>
        </p:nvSpPr>
        <p:spPr bwMode="auto">
          <a:xfrm>
            <a:off x="107504" y="6207695"/>
            <a:ext cx="55796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 dirty="0">
                <a:solidFill>
                  <a:schemeClr val="tx2"/>
                </a:solidFill>
              </a:rPr>
              <a:t>340 bp (délka původního PCR produktu)</a:t>
            </a:r>
          </a:p>
        </p:txBody>
      </p:sp>
      <p:sp>
        <p:nvSpPr>
          <p:cNvPr id="16398" name="Rectangle 14"/>
          <p:cNvSpPr>
            <a:spLocks noChangeArrowheads="1"/>
          </p:cNvSpPr>
          <p:nvPr/>
        </p:nvSpPr>
        <p:spPr bwMode="auto">
          <a:xfrm>
            <a:off x="1835350" y="5445695"/>
            <a:ext cx="685800" cy="381000"/>
          </a:xfrm>
          <a:prstGeom prst="rect">
            <a:avLst/>
          </a:prstGeom>
          <a:noFill/>
          <a:ln w="47625">
            <a:solidFill>
              <a:srgbClr val="FF99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7" name="Line 11"/>
          <p:cNvSpPr>
            <a:spLocks noChangeShapeType="1"/>
          </p:cNvSpPr>
          <p:nvPr/>
        </p:nvSpPr>
        <p:spPr bwMode="auto">
          <a:xfrm>
            <a:off x="5264968" y="5520680"/>
            <a:ext cx="533400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8" name="Line 12"/>
          <p:cNvSpPr>
            <a:spLocks noChangeShapeType="1"/>
          </p:cNvSpPr>
          <p:nvPr/>
        </p:nvSpPr>
        <p:spPr bwMode="auto">
          <a:xfrm>
            <a:off x="5264968" y="5673080"/>
            <a:ext cx="685800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9" name="Line 13"/>
          <p:cNvSpPr>
            <a:spLocks noChangeShapeType="1"/>
          </p:cNvSpPr>
          <p:nvPr/>
        </p:nvSpPr>
        <p:spPr bwMode="auto">
          <a:xfrm>
            <a:off x="6484168" y="5673080"/>
            <a:ext cx="2743200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0" name="Line 14"/>
          <p:cNvSpPr>
            <a:spLocks noChangeShapeType="1"/>
          </p:cNvSpPr>
          <p:nvPr/>
        </p:nvSpPr>
        <p:spPr bwMode="auto">
          <a:xfrm>
            <a:off x="6331768" y="5520680"/>
            <a:ext cx="2895600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1" name="Line 15"/>
          <p:cNvSpPr>
            <a:spLocks noChangeShapeType="1"/>
          </p:cNvSpPr>
          <p:nvPr/>
        </p:nvSpPr>
        <p:spPr bwMode="auto">
          <a:xfrm flipH="1">
            <a:off x="5722168" y="5063480"/>
            <a:ext cx="8382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22" name="Line 16"/>
          <p:cNvSpPr>
            <a:spLocks noChangeShapeType="1"/>
          </p:cNvSpPr>
          <p:nvPr/>
        </p:nvSpPr>
        <p:spPr bwMode="auto">
          <a:xfrm>
            <a:off x="6560368" y="5063480"/>
            <a:ext cx="914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24" name="Rectangle 18"/>
          <p:cNvSpPr>
            <a:spLocks noChangeArrowheads="1"/>
          </p:cNvSpPr>
          <p:nvPr/>
        </p:nvSpPr>
        <p:spPr bwMode="auto">
          <a:xfrm>
            <a:off x="7246168" y="5749280"/>
            <a:ext cx="106631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 dirty="0">
                <a:solidFill>
                  <a:schemeClr val="tx2"/>
                </a:solidFill>
              </a:rPr>
              <a:t>300 bp</a:t>
            </a:r>
          </a:p>
        </p:txBody>
      </p:sp>
      <p:sp>
        <p:nvSpPr>
          <p:cNvPr id="25" name="Rectangle 19"/>
          <p:cNvSpPr>
            <a:spLocks noChangeArrowheads="1"/>
          </p:cNvSpPr>
          <p:nvPr/>
        </p:nvSpPr>
        <p:spPr bwMode="auto">
          <a:xfrm>
            <a:off x="5112568" y="5749280"/>
            <a:ext cx="91242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 dirty="0">
                <a:solidFill>
                  <a:schemeClr val="tx2"/>
                </a:solidFill>
              </a:rPr>
              <a:t>40 bp</a:t>
            </a:r>
          </a:p>
        </p:txBody>
      </p:sp>
      <p:sp>
        <p:nvSpPr>
          <p:cNvPr id="28" name="Line 22"/>
          <p:cNvSpPr>
            <a:spLocks noChangeShapeType="1"/>
          </p:cNvSpPr>
          <p:nvPr/>
        </p:nvSpPr>
        <p:spPr bwMode="auto">
          <a:xfrm>
            <a:off x="1979712" y="5373216"/>
            <a:ext cx="381000" cy="533400"/>
          </a:xfrm>
          <a:prstGeom prst="line">
            <a:avLst/>
          </a:prstGeom>
          <a:noFill/>
          <a:ln w="101600">
            <a:solidFill>
              <a:srgbClr val="CCFFCC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3315A85E-0DC8-4A27-9CAB-B48AFEFCCA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advTm="13699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341784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/>
          <a:lstStyle/>
          <a:p>
            <a:pPr algn="ctr"/>
            <a:r>
              <a:rPr lang="cs-CZ" sz="2800" b="1" dirty="0">
                <a:solidFill>
                  <a:schemeClr val="tx2"/>
                </a:solidFill>
                <a:latin typeface="Times New Roman" pitchFamily="18" charset="0"/>
              </a:rPr>
              <a:t>Příklad  nepřímé analýzy AR choroby – CF</a:t>
            </a:r>
          </a:p>
          <a:p>
            <a:pPr algn="ctr"/>
            <a:r>
              <a:rPr lang="cs-CZ" sz="2800" b="1" i="1" dirty="0">
                <a:solidFill>
                  <a:schemeClr val="tx2"/>
                </a:solidFill>
                <a:latin typeface="Times New Roman" pitchFamily="18" charset="0"/>
              </a:rPr>
              <a:t>PCR/RFLP</a:t>
            </a:r>
          </a:p>
          <a:p>
            <a:pPr algn="ctr"/>
            <a:r>
              <a:rPr lang="cs-CZ" sz="2800" b="1" i="1" dirty="0">
                <a:solidFill>
                  <a:schemeClr val="tx2"/>
                </a:solidFill>
                <a:latin typeface="Times New Roman" pitchFamily="18" charset="0"/>
              </a:rPr>
              <a:t>plná </a:t>
            </a:r>
            <a:r>
              <a:rPr lang="cs-CZ" sz="2800" b="1" i="1" dirty="0" err="1">
                <a:solidFill>
                  <a:schemeClr val="tx2"/>
                </a:solidFill>
                <a:latin typeface="Times New Roman" pitchFamily="18" charset="0"/>
              </a:rPr>
              <a:t>informativita</a:t>
            </a:r>
            <a:r>
              <a:rPr lang="cs-CZ" sz="2800" b="1" i="1" dirty="0">
                <a:solidFill>
                  <a:schemeClr val="tx2"/>
                </a:solidFill>
                <a:latin typeface="Times New Roman" pitchFamily="18" charset="0"/>
              </a:rPr>
              <a:t> rodiny</a:t>
            </a:r>
            <a:r>
              <a:rPr lang="cs-CZ" sz="2800" i="1" dirty="0">
                <a:solidFill>
                  <a:schemeClr val="hlink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2071688" y="2266652"/>
            <a:ext cx="4565650" cy="4330700"/>
          </a:xfrm>
          <a:prstGeom prst="rect">
            <a:avLst/>
          </a:prstGeom>
          <a:solidFill>
            <a:schemeClr val="bg2"/>
          </a:solidFill>
          <a:ln w="254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 sz="2400">
              <a:latin typeface="Times New Roman" pitchFamily="18" charset="0"/>
            </a:endParaRPr>
          </a:p>
        </p:txBody>
      </p:sp>
      <p:sp>
        <p:nvSpPr>
          <p:cNvPr id="32772" name="Line 4"/>
          <p:cNvSpPr>
            <a:spLocks noChangeShapeType="1"/>
          </p:cNvSpPr>
          <p:nvPr/>
        </p:nvSpPr>
        <p:spPr bwMode="auto">
          <a:xfrm>
            <a:off x="2895600" y="3085802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773" name="Line 5"/>
          <p:cNvSpPr>
            <a:spLocks noChangeShapeType="1"/>
          </p:cNvSpPr>
          <p:nvPr/>
        </p:nvSpPr>
        <p:spPr bwMode="auto">
          <a:xfrm>
            <a:off x="3505200" y="3085802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774" name="Line 6"/>
          <p:cNvSpPr>
            <a:spLocks noChangeShapeType="1"/>
          </p:cNvSpPr>
          <p:nvPr/>
        </p:nvSpPr>
        <p:spPr bwMode="auto">
          <a:xfrm>
            <a:off x="4114800" y="3085802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776" name="Rectangle 8"/>
          <p:cNvSpPr>
            <a:spLocks noChangeArrowheads="1"/>
          </p:cNvSpPr>
          <p:nvPr/>
        </p:nvSpPr>
        <p:spPr bwMode="auto">
          <a:xfrm>
            <a:off x="2286000" y="2628602"/>
            <a:ext cx="7315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cs-CZ" dirty="0"/>
              <a:t>1      2      3      4      5      6           </a:t>
            </a:r>
          </a:p>
        </p:txBody>
      </p:sp>
      <p:sp>
        <p:nvSpPr>
          <p:cNvPr id="32777" name="Rectangle 9"/>
          <p:cNvSpPr>
            <a:spLocks noChangeArrowheads="1"/>
          </p:cNvSpPr>
          <p:nvPr/>
        </p:nvSpPr>
        <p:spPr bwMode="auto">
          <a:xfrm>
            <a:off x="3032125" y="3641427"/>
            <a:ext cx="1841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cs-CZ" sz="2400">
              <a:latin typeface="Times New Roman" pitchFamily="18" charset="0"/>
            </a:endParaRPr>
          </a:p>
        </p:txBody>
      </p:sp>
      <p:sp>
        <p:nvSpPr>
          <p:cNvPr id="32778" name="Rectangle 10"/>
          <p:cNvSpPr>
            <a:spLocks noChangeArrowheads="1"/>
          </p:cNvSpPr>
          <p:nvPr/>
        </p:nvSpPr>
        <p:spPr bwMode="auto">
          <a:xfrm>
            <a:off x="5791200" y="3466802"/>
            <a:ext cx="7524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sz="1200"/>
              <a:t>  750</a:t>
            </a:r>
            <a:r>
              <a:rPr lang="cs-CZ" sz="1200" b="1"/>
              <a:t> bp</a:t>
            </a:r>
          </a:p>
        </p:txBody>
      </p:sp>
      <p:sp>
        <p:nvSpPr>
          <p:cNvPr id="32780" name="Rectangle 12"/>
          <p:cNvSpPr>
            <a:spLocks noChangeArrowheads="1"/>
          </p:cNvSpPr>
          <p:nvPr/>
        </p:nvSpPr>
        <p:spPr bwMode="auto">
          <a:xfrm>
            <a:off x="3200400" y="2781002"/>
            <a:ext cx="533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sz="3200"/>
              <a:t> </a:t>
            </a:r>
          </a:p>
        </p:txBody>
      </p:sp>
      <p:sp>
        <p:nvSpPr>
          <p:cNvPr id="32781" name="Rectangle 13"/>
          <p:cNvSpPr>
            <a:spLocks noChangeArrowheads="1"/>
          </p:cNvSpPr>
          <p:nvPr/>
        </p:nvSpPr>
        <p:spPr bwMode="auto">
          <a:xfrm>
            <a:off x="3200400" y="4609802"/>
            <a:ext cx="68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sz="2400" b="1"/>
              <a:t> </a:t>
            </a:r>
          </a:p>
        </p:txBody>
      </p:sp>
      <p:sp>
        <p:nvSpPr>
          <p:cNvPr id="32782" name="Line 14"/>
          <p:cNvSpPr>
            <a:spLocks noChangeShapeType="1"/>
          </p:cNvSpPr>
          <p:nvPr/>
        </p:nvSpPr>
        <p:spPr bwMode="auto">
          <a:xfrm>
            <a:off x="4800600" y="3085802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>
            <a:off x="5334000" y="3085802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>
            <a:off x="2928938" y="4409777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785" name="Line 17"/>
          <p:cNvSpPr>
            <a:spLocks noChangeShapeType="1"/>
          </p:cNvSpPr>
          <p:nvPr/>
        </p:nvSpPr>
        <p:spPr bwMode="auto">
          <a:xfrm>
            <a:off x="2928938" y="5981402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786" name="Line 18"/>
          <p:cNvSpPr>
            <a:spLocks noChangeShapeType="1"/>
          </p:cNvSpPr>
          <p:nvPr/>
        </p:nvSpPr>
        <p:spPr bwMode="auto">
          <a:xfrm>
            <a:off x="2286000" y="4409777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787" name="Line 19"/>
          <p:cNvSpPr>
            <a:spLocks noChangeShapeType="1"/>
          </p:cNvSpPr>
          <p:nvPr/>
        </p:nvSpPr>
        <p:spPr bwMode="auto">
          <a:xfrm>
            <a:off x="2286000" y="5981402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788" name="Line 20"/>
          <p:cNvSpPr>
            <a:spLocks noChangeShapeType="1"/>
          </p:cNvSpPr>
          <p:nvPr/>
        </p:nvSpPr>
        <p:spPr bwMode="auto">
          <a:xfrm>
            <a:off x="4786313" y="4409777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789" name="Line 21"/>
          <p:cNvSpPr>
            <a:spLocks noChangeShapeType="1"/>
          </p:cNvSpPr>
          <p:nvPr/>
        </p:nvSpPr>
        <p:spPr bwMode="auto">
          <a:xfrm>
            <a:off x="5357813" y="4624090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790" name="Line 22"/>
          <p:cNvSpPr>
            <a:spLocks noChangeShapeType="1"/>
          </p:cNvSpPr>
          <p:nvPr/>
        </p:nvSpPr>
        <p:spPr bwMode="auto">
          <a:xfrm>
            <a:off x="3581400" y="4609802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791" name="Line 23"/>
          <p:cNvSpPr>
            <a:spLocks noChangeShapeType="1"/>
          </p:cNvSpPr>
          <p:nvPr/>
        </p:nvSpPr>
        <p:spPr bwMode="auto">
          <a:xfrm>
            <a:off x="3571875" y="5981402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792" name="Line 24"/>
          <p:cNvSpPr>
            <a:spLocks noChangeShapeType="1"/>
          </p:cNvSpPr>
          <p:nvPr/>
        </p:nvSpPr>
        <p:spPr bwMode="auto">
          <a:xfrm>
            <a:off x="2895600" y="4609802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793" name="Line 25"/>
          <p:cNvSpPr>
            <a:spLocks noChangeShapeType="1"/>
          </p:cNvSpPr>
          <p:nvPr/>
        </p:nvSpPr>
        <p:spPr bwMode="auto">
          <a:xfrm>
            <a:off x="5357813" y="5981402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794" name="Line 26"/>
          <p:cNvSpPr>
            <a:spLocks noChangeShapeType="1"/>
          </p:cNvSpPr>
          <p:nvPr/>
        </p:nvSpPr>
        <p:spPr bwMode="auto">
          <a:xfrm>
            <a:off x="4143375" y="4409777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795" name="Line 27"/>
          <p:cNvSpPr>
            <a:spLocks noChangeShapeType="1"/>
          </p:cNvSpPr>
          <p:nvPr/>
        </p:nvSpPr>
        <p:spPr bwMode="auto">
          <a:xfrm>
            <a:off x="2286000" y="4624090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796" name="Line 28"/>
          <p:cNvSpPr>
            <a:spLocks noChangeShapeType="1"/>
          </p:cNvSpPr>
          <p:nvPr/>
        </p:nvSpPr>
        <p:spPr bwMode="auto">
          <a:xfrm>
            <a:off x="4143375" y="4624090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797" name="Rectangle 29"/>
          <p:cNvSpPr>
            <a:spLocks noChangeArrowheads="1"/>
          </p:cNvSpPr>
          <p:nvPr/>
        </p:nvSpPr>
        <p:spPr bwMode="auto">
          <a:xfrm>
            <a:off x="5791200" y="4000202"/>
            <a:ext cx="7524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sz="1200"/>
              <a:t>  500</a:t>
            </a:r>
            <a:r>
              <a:rPr lang="cs-CZ" sz="1200" b="1"/>
              <a:t> bp</a:t>
            </a:r>
          </a:p>
        </p:txBody>
      </p:sp>
      <p:sp>
        <p:nvSpPr>
          <p:cNvPr id="32798" name="Rectangle 30"/>
          <p:cNvSpPr>
            <a:spLocks noChangeArrowheads="1"/>
          </p:cNvSpPr>
          <p:nvPr/>
        </p:nvSpPr>
        <p:spPr bwMode="auto">
          <a:xfrm>
            <a:off x="5791200" y="4533602"/>
            <a:ext cx="7524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sz="1200"/>
              <a:t>  300</a:t>
            </a:r>
            <a:r>
              <a:rPr lang="cs-CZ" sz="1200" b="1"/>
              <a:t> bp</a:t>
            </a:r>
          </a:p>
        </p:txBody>
      </p:sp>
      <p:sp>
        <p:nvSpPr>
          <p:cNvPr id="32799" name="Rectangle 31"/>
          <p:cNvSpPr>
            <a:spLocks noChangeArrowheads="1"/>
          </p:cNvSpPr>
          <p:nvPr/>
        </p:nvSpPr>
        <p:spPr bwMode="auto">
          <a:xfrm>
            <a:off x="5791200" y="4990802"/>
            <a:ext cx="7524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sz="1200"/>
              <a:t>  200</a:t>
            </a:r>
            <a:r>
              <a:rPr lang="cs-CZ" sz="1200" b="1"/>
              <a:t> bp</a:t>
            </a:r>
          </a:p>
        </p:txBody>
      </p:sp>
      <p:sp>
        <p:nvSpPr>
          <p:cNvPr id="32800" name="Rectangle 32"/>
          <p:cNvSpPr>
            <a:spLocks noChangeArrowheads="1"/>
          </p:cNvSpPr>
          <p:nvPr/>
        </p:nvSpPr>
        <p:spPr bwMode="auto">
          <a:xfrm>
            <a:off x="5791200" y="5371802"/>
            <a:ext cx="7524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sz="1200"/>
              <a:t>  100</a:t>
            </a:r>
            <a:r>
              <a:rPr lang="cs-CZ" sz="1200" b="1"/>
              <a:t> bp</a:t>
            </a:r>
          </a:p>
        </p:txBody>
      </p:sp>
      <p:sp>
        <p:nvSpPr>
          <p:cNvPr id="32801" name="Rectangle 33"/>
          <p:cNvSpPr>
            <a:spLocks noChangeArrowheads="1"/>
          </p:cNvSpPr>
          <p:nvPr/>
        </p:nvSpPr>
        <p:spPr bwMode="auto">
          <a:xfrm>
            <a:off x="5867400" y="5752802"/>
            <a:ext cx="6683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sz="1200"/>
              <a:t>  50</a:t>
            </a:r>
            <a:r>
              <a:rPr lang="cs-CZ" sz="1200" b="1"/>
              <a:t> bp</a:t>
            </a:r>
          </a:p>
        </p:txBody>
      </p:sp>
      <p:sp>
        <p:nvSpPr>
          <p:cNvPr id="32802" name="Line 34"/>
          <p:cNvSpPr>
            <a:spLocks noChangeShapeType="1"/>
          </p:cNvSpPr>
          <p:nvPr/>
        </p:nvSpPr>
        <p:spPr bwMode="auto">
          <a:xfrm>
            <a:off x="2286000" y="3085802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804" name="TextovéPole 45"/>
          <p:cNvSpPr txBox="1">
            <a:spLocks noChangeArrowheads="1"/>
          </p:cNvSpPr>
          <p:nvPr/>
        </p:nvSpPr>
        <p:spPr bwMode="auto">
          <a:xfrm>
            <a:off x="7000875" y="2266652"/>
            <a:ext cx="13843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000">
                <a:latin typeface="Times New Roman" pitchFamily="18" charset="0"/>
              </a:rPr>
              <a:t>1 otec</a:t>
            </a:r>
          </a:p>
          <a:p>
            <a:r>
              <a:rPr lang="cs-CZ" sz="2000">
                <a:latin typeface="Times New Roman" pitchFamily="18" charset="0"/>
              </a:rPr>
              <a:t>2 matka</a:t>
            </a:r>
          </a:p>
          <a:p>
            <a:r>
              <a:rPr lang="cs-CZ" sz="2000">
                <a:latin typeface="Times New Roman" pitchFamily="18" charset="0"/>
              </a:rPr>
              <a:t>3 postižený</a:t>
            </a:r>
          </a:p>
          <a:p>
            <a:r>
              <a:rPr lang="cs-CZ" sz="2000">
                <a:latin typeface="Times New Roman" pitchFamily="18" charset="0"/>
              </a:rPr>
              <a:t>4 další dítě</a:t>
            </a:r>
          </a:p>
          <a:p>
            <a:r>
              <a:rPr lang="cs-CZ" sz="2000">
                <a:latin typeface="Times New Roman" pitchFamily="18" charset="0"/>
              </a:rPr>
              <a:t>5 další dítě</a:t>
            </a:r>
          </a:p>
          <a:p>
            <a:r>
              <a:rPr lang="cs-CZ" sz="2000">
                <a:latin typeface="Times New Roman" pitchFamily="18" charset="0"/>
              </a:rPr>
              <a:t>6 další dítě</a:t>
            </a:r>
            <a:r>
              <a:rPr lang="cs-CZ" sz="2400">
                <a:latin typeface="Times New Roman" pitchFamily="18" charset="0"/>
              </a:rPr>
              <a:t> </a:t>
            </a:r>
          </a:p>
        </p:txBody>
      </p:sp>
      <p:sp>
        <p:nvSpPr>
          <p:cNvPr id="32805" name="Line 17"/>
          <p:cNvSpPr>
            <a:spLocks noChangeShapeType="1"/>
          </p:cNvSpPr>
          <p:nvPr/>
        </p:nvSpPr>
        <p:spPr bwMode="auto">
          <a:xfrm>
            <a:off x="4143375" y="5981402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806" name="TextovéPole 47"/>
          <p:cNvSpPr txBox="1">
            <a:spLocks noChangeArrowheads="1"/>
          </p:cNvSpPr>
          <p:nvPr/>
        </p:nvSpPr>
        <p:spPr bwMode="auto">
          <a:xfrm>
            <a:off x="2286000" y="1766590"/>
            <a:ext cx="4083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>
                <a:solidFill>
                  <a:schemeClr val="accent2"/>
                </a:solidFill>
                <a:latin typeface="Times New Roman" pitchFamily="18" charset="0"/>
              </a:rPr>
              <a:t>téměř</a:t>
            </a:r>
            <a:r>
              <a:rPr lang="cs-CZ" sz="2400">
                <a:latin typeface="Times New Roman" pitchFamily="18" charset="0"/>
              </a:rPr>
              <a:t> 100% výpovědní hodnota</a:t>
            </a:r>
          </a:p>
        </p:txBody>
      </p:sp>
      <p:sp>
        <p:nvSpPr>
          <p:cNvPr id="32807" name="Line 40"/>
          <p:cNvSpPr>
            <a:spLocks noChangeShapeType="1"/>
          </p:cNvSpPr>
          <p:nvPr/>
        </p:nvSpPr>
        <p:spPr bwMode="auto">
          <a:xfrm>
            <a:off x="3708400" y="3263602"/>
            <a:ext cx="0" cy="5032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>
            <a:spAutoFit/>
          </a:bodyPr>
          <a:lstStyle/>
          <a:p>
            <a:endParaRPr lang="cs-CZ"/>
          </a:p>
        </p:txBody>
      </p:sp>
      <p:sp>
        <p:nvSpPr>
          <p:cNvPr id="38" name="Text Box 35"/>
          <p:cNvSpPr txBox="1">
            <a:spLocks noChangeArrowheads="1"/>
          </p:cNvSpPr>
          <p:nvPr/>
        </p:nvSpPr>
        <p:spPr bwMode="auto">
          <a:xfrm>
            <a:off x="7308304" y="4797152"/>
            <a:ext cx="1279004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1400" b="1" dirty="0">
                <a:latin typeface="Times New Roman" pitchFamily="18" charset="0"/>
              </a:rPr>
              <a:t>PCR produkt </a:t>
            </a:r>
          </a:p>
          <a:p>
            <a:r>
              <a:rPr lang="cs-CZ" sz="1400" b="1" dirty="0">
                <a:latin typeface="Times New Roman" pitchFamily="18" charset="0"/>
              </a:rPr>
              <a:t>délky 340 </a:t>
            </a:r>
            <a:r>
              <a:rPr lang="cs-CZ" sz="1400" b="1" dirty="0" err="1">
                <a:latin typeface="Times New Roman" pitchFamily="18" charset="0"/>
              </a:rPr>
              <a:t>bp</a:t>
            </a:r>
            <a:endParaRPr lang="cs-CZ" sz="1400" b="1" dirty="0">
              <a:latin typeface="Times New Roman" pitchFamily="18" charset="0"/>
            </a:endParaRPr>
          </a:p>
          <a:p>
            <a:endParaRPr lang="cs-CZ" sz="1400" b="1" dirty="0"/>
          </a:p>
          <a:p>
            <a:r>
              <a:rPr lang="cs-CZ" sz="1400" b="1" dirty="0"/>
              <a:t>RF  I  300 </a:t>
            </a:r>
            <a:r>
              <a:rPr lang="cs-CZ" sz="1400" b="1" dirty="0" err="1"/>
              <a:t>bp</a:t>
            </a:r>
            <a:endParaRPr lang="cs-CZ" sz="1400" b="1" dirty="0"/>
          </a:p>
          <a:p>
            <a:r>
              <a:rPr lang="cs-CZ" sz="1400" b="1" dirty="0">
                <a:latin typeface="Times New Roman" pitchFamily="18" charset="0"/>
              </a:rPr>
              <a:t>RF</a:t>
            </a:r>
            <a:r>
              <a:rPr lang="cs-CZ" sz="1400" dirty="0">
                <a:latin typeface="Times New Roman" pitchFamily="18" charset="0"/>
              </a:rPr>
              <a:t>  </a:t>
            </a:r>
            <a:r>
              <a:rPr lang="cs-CZ" sz="1400" b="1" dirty="0"/>
              <a:t>II 40 </a:t>
            </a:r>
            <a:r>
              <a:rPr lang="cs-CZ" sz="1400" b="1" dirty="0" err="1"/>
              <a:t>bp</a:t>
            </a:r>
            <a:endParaRPr lang="cs-CZ" sz="1400" b="1" dirty="0"/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9995D408-87F4-431C-92C5-7A56BA5966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advTm="8774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341784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/>
          <a:lstStyle/>
          <a:p>
            <a:pPr algn="ctr"/>
            <a:r>
              <a:rPr lang="cs-CZ" sz="2800" b="1" dirty="0">
                <a:solidFill>
                  <a:schemeClr val="tx2"/>
                </a:solidFill>
                <a:latin typeface="Times New Roman" pitchFamily="18" charset="0"/>
              </a:rPr>
              <a:t>Příklad  nepřímé analýzy AR choroby – CF</a:t>
            </a:r>
          </a:p>
          <a:p>
            <a:pPr algn="ctr"/>
            <a:r>
              <a:rPr lang="cs-CZ" sz="2800" b="1" i="1" dirty="0">
                <a:solidFill>
                  <a:schemeClr val="tx2"/>
                </a:solidFill>
                <a:latin typeface="Times New Roman" pitchFamily="18" charset="0"/>
              </a:rPr>
              <a:t>PCR/RFLP</a:t>
            </a:r>
          </a:p>
          <a:p>
            <a:pPr algn="ctr"/>
            <a:r>
              <a:rPr lang="cs-CZ" sz="2800" b="1" i="1" dirty="0">
                <a:solidFill>
                  <a:schemeClr val="tx2"/>
                </a:solidFill>
                <a:latin typeface="Times New Roman" pitchFamily="18" charset="0"/>
              </a:rPr>
              <a:t>plná </a:t>
            </a:r>
            <a:r>
              <a:rPr lang="cs-CZ" sz="2800" b="1" i="1" dirty="0" err="1">
                <a:solidFill>
                  <a:schemeClr val="tx2"/>
                </a:solidFill>
                <a:latin typeface="Times New Roman" pitchFamily="18" charset="0"/>
              </a:rPr>
              <a:t>informativita</a:t>
            </a:r>
            <a:r>
              <a:rPr lang="cs-CZ" sz="2800" b="1" i="1" dirty="0">
                <a:solidFill>
                  <a:schemeClr val="tx2"/>
                </a:solidFill>
                <a:latin typeface="Times New Roman" pitchFamily="18" charset="0"/>
              </a:rPr>
              <a:t> rodiny</a:t>
            </a:r>
            <a:r>
              <a:rPr lang="cs-CZ" sz="2800" i="1" dirty="0">
                <a:solidFill>
                  <a:schemeClr val="hlink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2071688" y="2266652"/>
            <a:ext cx="4565650" cy="4330700"/>
          </a:xfrm>
          <a:prstGeom prst="rect">
            <a:avLst/>
          </a:prstGeom>
          <a:solidFill>
            <a:schemeClr val="bg2"/>
          </a:solidFill>
          <a:ln w="254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 sz="2400">
              <a:latin typeface="Times New Roman" pitchFamily="18" charset="0"/>
            </a:endParaRPr>
          </a:p>
        </p:txBody>
      </p:sp>
      <p:sp>
        <p:nvSpPr>
          <p:cNvPr id="32772" name="Line 4"/>
          <p:cNvSpPr>
            <a:spLocks noChangeShapeType="1"/>
          </p:cNvSpPr>
          <p:nvPr/>
        </p:nvSpPr>
        <p:spPr bwMode="auto">
          <a:xfrm>
            <a:off x="2895600" y="3085802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773" name="Line 5"/>
          <p:cNvSpPr>
            <a:spLocks noChangeShapeType="1"/>
          </p:cNvSpPr>
          <p:nvPr/>
        </p:nvSpPr>
        <p:spPr bwMode="auto">
          <a:xfrm>
            <a:off x="3505200" y="3085802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774" name="Line 6"/>
          <p:cNvSpPr>
            <a:spLocks noChangeShapeType="1"/>
          </p:cNvSpPr>
          <p:nvPr/>
        </p:nvSpPr>
        <p:spPr bwMode="auto">
          <a:xfrm>
            <a:off x="4114800" y="3085802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776" name="Rectangle 8"/>
          <p:cNvSpPr>
            <a:spLocks noChangeArrowheads="1"/>
          </p:cNvSpPr>
          <p:nvPr/>
        </p:nvSpPr>
        <p:spPr bwMode="auto">
          <a:xfrm>
            <a:off x="2286000" y="2628602"/>
            <a:ext cx="7315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cs-CZ" dirty="0"/>
              <a:t>1      2      3      4      5      6           </a:t>
            </a:r>
          </a:p>
        </p:txBody>
      </p:sp>
      <p:sp>
        <p:nvSpPr>
          <p:cNvPr id="32777" name="Rectangle 9"/>
          <p:cNvSpPr>
            <a:spLocks noChangeArrowheads="1"/>
          </p:cNvSpPr>
          <p:nvPr/>
        </p:nvSpPr>
        <p:spPr bwMode="auto">
          <a:xfrm>
            <a:off x="3032125" y="3641427"/>
            <a:ext cx="1841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cs-CZ" sz="2400">
              <a:latin typeface="Times New Roman" pitchFamily="18" charset="0"/>
            </a:endParaRPr>
          </a:p>
        </p:txBody>
      </p:sp>
      <p:sp>
        <p:nvSpPr>
          <p:cNvPr id="32778" name="Rectangle 10"/>
          <p:cNvSpPr>
            <a:spLocks noChangeArrowheads="1"/>
          </p:cNvSpPr>
          <p:nvPr/>
        </p:nvSpPr>
        <p:spPr bwMode="auto">
          <a:xfrm>
            <a:off x="5791200" y="3466802"/>
            <a:ext cx="7524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sz="1200"/>
              <a:t>  750</a:t>
            </a:r>
            <a:r>
              <a:rPr lang="cs-CZ" sz="1200" b="1"/>
              <a:t> bp</a:t>
            </a:r>
          </a:p>
        </p:txBody>
      </p:sp>
      <p:sp>
        <p:nvSpPr>
          <p:cNvPr id="32780" name="Rectangle 12"/>
          <p:cNvSpPr>
            <a:spLocks noChangeArrowheads="1"/>
          </p:cNvSpPr>
          <p:nvPr/>
        </p:nvSpPr>
        <p:spPr bwMode="auto">
          <a:xfrm>
            <a:off x="3200400" y="2781002"/>
            <a:ext cx="533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sz="3200"/>
              <a:t> </a:t>
            </a:r>
          </a:p>
        </p:txBody>
      </p:sp>
      <p:sp>
        <p:nvSpPr>
          <p:cNvPr id="32781" name="Rectangle 13"/>
          <p:cNvSpPr>
            <a:spLocks noChangeArrowheads="1"/>
          </p:cNvSpPr>
          <p:nvPr/>
        </p:nvSpPr>
        <p:spPr bwMode="auto">
          <a:xfrm>
            <a:off x="3200400" y="4609802"/>
            <a:ext cx="68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sz="2400" b="1"/>
              <a:t> </a:t>
            </a:r>
          </a:p>
        </p:txBody>
      </p:sp>
      <p:sp>
        <p:nvSpPr>
          <p:cNvPr id="32782" name="Line 14"/>
          <p:cNvSpPr>
            <a:spLocks noChangeShapeType="1"/>
          </p:cNvSpPr>
          <p:nvPr/>
        </p:nvSpPr>
        <p:spPr bwMode="auto">
          <a:xfrm>
            <a:off x="4800600" y="3085802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>
            <a:off x="5334000" y="3085802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>
            <a:off x="2928938" y="4409777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785" name="Line 17"/>
          <p:cNvSpPr>
            <a:spLocks noChangeShapeType="1"/>
          </p:cNvSpPr>
          <p:nvPr/>
        </p:nvSpPr>
        <p:spPr bwMode="auto">
          <a:xfrm>
            <a:off x="2928938" y="5981402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786" name="Line 18"/>
          <p:cNvSpPr>
            <a:spLocks noChangeShapeType="1"/>
          </p:cNvSpPr>
          <p:nvPr/>
        </p:nvSpPr>
        <p:spPr bwMode="auto">
          <a:xfrm>
            <a:off x="2286000" y="4409777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787" name="Line 19"/>
          <p:cNvSpPr>
            <a:spLocks noChangeShapeType="1"/>
          </p:cNvSpPr>
          <p:nvPr/>
        </p:nvSpPr>
        <p:spPr bwMode="auto">
          <a:xfrm>
            <a:off x="2286000" y="5981402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788" name="Line 20"/>
          <p:cNvSpPr>
            <a:spLocks noChangeShapeType="1"/>
          </p:cNvSpPr>
          <p:nvPr/>
        </p:nvSpPr>
        <p:spPr bwMode="auto">
          <a:xfrm>
            <a:off x="4786313" y="4409777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789" name="Line 21"/>
          <p:cNvSpPr>
            <a:spLocks noChangeShapeType="1"/>
          </p:cNvSpPr>
          <p:nvPr/>
        </p:nvSpPr>
        <p:spPr bwMode="auto">
          <a:xfrm>
            <a:off x="5347320" y="4624090"/>
            <a:ext cx="3048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790" name="Line 22"/>
          <p:cNvSpPr>
            <a:spLocks noChangeShapeType="1"/>
          </p:cNvSpPr>
          <p:nvPr/>
        </p:nvSpPr>
        <p:spPr bwMode="auto">
          <a:xfrm>
            <a:off x="3563888" y="4609802"/>
            <a:ext cx="3048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791" name="Line 23"/>
          <p:cNvSpPr>
            <a:spLocks noChangeShapeType="1"/>
          </p:cNvSpPr>
          <p:nvPr/>
        </p:nvSpPr>
        <p:spPr bwMode="auto">
          <a:xfrm>
            <a:off x="3571875" y="5981402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792" name="Line 24"/>
          <p:cNvSpPr>
            <a:spLocks noChangeShapeType="1"/>
          </p:cNvSpPr>
          <p:nvPr/>
        </p:nvSpPr>
        <p:spPr bwMode="auto">
          <a:xfrm>
            <a:off x="2895600" y="4609802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793" name="Line 25"/>
          <p:cNvSpPr>
            <a:spLocks noChangeShapeType="1"/>
          </p:cNvSpPr>
          <p:nvPr/>
        </p:nvSpPr>
        <p:spPr bwMode="auto">
          <a:xfrm>
            <a:off x="5357813" y="5981402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794" name="Line 26"/>
          <p:cNvSpPr>
            <a:spLocks noChangeShapeType="1"/>
          </p:cNvSpPr>
          <p:nvPr/>
        </p:nvSpPr>
        <p:spPr bwMode="auto">
          <a:xfrm>
            <a:off x="4143375" y="4409777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795" name="Line 27"/>
          <p:cNvSpPr>
            <a:spLocks noChangeShapeType="1"/>
          </p:cNvSpPr>
          <p:nvPr/>
        </p:nvSpPr>
        <p:spPr bwMode="auto">
          <a:xfrm>
            <a:off x="2286000" y="4624090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796" name="Line 28"/>
          <p:cNvSpPr>
            <a:spLocks noChangeShapeType="1"/>
          </p:cNvSpPr>
          <p:nvPr/>
        </p:nvSpPr>
        <p:spPr bwMode="auto">
          <a:xfrm>
            <a:off x="4143375" y="4624090"/>
            <a:ext cx="3048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797" name="Rectangle 29"/>
          <p:cNvSpPr>
            <a:spLocks noChangeArrowheads="1"/>
          </p:cNvSpPr>
          <p:nvPr/>
        </p:nvSpPr>
        <p:spPr bwMode="auto">
          <a:xfrm>
            <a:off x="5791200" y="4000202"/>
            <a:ext cx="7524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sz="1200"/>
              <a:t>  500</a:t>
            </a:r>
            <a:r>
              <a:rPr lang="cs-CZ" sz="1200" b="1"/>
              <a:t> bp</a:t>
            </a:r>
          </a:p>
        </p:txBody>
      </p:sp>
      <p:sp>
        <p:nvSpPr>
          <p:cNvPr id="32798" name="Rectangle 30"/>
          <p:cNvSpPr>
            <a:spLocks noChangeArrowheads="1"/>
          </p:cNvSpPr>
          <p:nvPr/>
        </p:nvSpPr>
        <p:spPr bwMode="auto">
          <a:xfrm>
            <a:off x="5791200" y="4533602"/>
            <a:ext cx="7524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sz="1200"/>
              <a:t>  300</a:t>
            </a:r>
            <a:r>
              <a:rPr lang="cs-CZ" sz="1200" b="1"/>
              <a:t> bp</a:t>
            </a:r>
          </a:p>
        </p:txBody>
      </p:sp>
      <p:sp>
        <p:nvSpPr>
          <p:cNvPr id="32799" name="Rectangle 31"/>
          <p:cNvSpPr>
            <a:spLocks noChangeArrowheads="1"/>
          </p:cNvSpPr>
          <p:nvPr/>
        </p:nvSpPr>
        <p:spPr bwMode="auto">
          <a:xfrm>
            <a:off x="5791200" y="4990802"/>
            <a:ext cx="7524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sz="1200"/>
              <a:t>  200</a:t>
            </a:r>
            <a:r>
              <a:rPr lang="cs-CZ" sz="1200" b="1"/>
              <a:t> bp</a:t>
            </a:r>
          </a:p>
        </p:txBody>
      </p:sp>
      <p:sp>
        <p:nvSpPr>
          <p:cNvPr id="32800" name="Rectangle 32"/>
          <p:cNvSpPr>
            <a:spLocks noChangeArrowheads="1"/>
          </p:cNvSpPr>
          <p:nvPr/>
        </p:nvSpPr>
        <p:spPr bwMode="auto">
          <a:xfrm>
            <a:off x="5791200" y="5371802"/>
            <a:ext cx="7524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sz="1200"/>
              <a:t>  100</a:t>
            </a:r>
            <a:r>
              <a:rPr lang="cs-CZ" sz="1200" b="1"/>
              <a:t> bp</a:t>
            </a:r>
          </a:p>
        </p:txBody>
      </p:sp>
      <p:sp>
        <p:nvSpPr>
          <p:cNvPr id="32801" name="Rectangle 33"/>
          <p:cNvSpPr>
            <a:spLocks noChangeArrowheads="1"/>
          </p:cNvSpPr>
          <p:nvPr/>
        </p:nvSpPr>
        <p:spPr bwMode="auto">
          <a:xfrm>
            <a:off x="5867400" y="5752802"/>
            <a:ext cx="6683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sz="1200"/>
              <a:t>  50</a:t>
            </a:r>
            <a:r>
              <a:rPr lang="cs-CZ" sz="1200" b="1"/>
              <a:t> bp</a:t>
            </a:r>
          </a:p>
        </p:txBody>
      </p:sp>
      <p:sp>
        <p:nvSpPr>
          <p:cNvPr id="32802" name="Line 34"/>
          <p:cNvSpPr>
            <a:spLocks noChangeShapeType="1"/>
          </p:cNvSpPr>
          <p:nvPr/>
        </p:nvSpPr>
        <p:spPr bwMode="auto">
          <a:xfrm>
            <a:off x="2286000" y="3085802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803" name="Text Box 35"/>
          <p:cNvSpPr txBox="1">
            <a:spLocks noChangeArrowheads="1"/>
          </p:cNvSpPr>
          <p:nvPr/>
        </p:nvSpPr>
        <p:spPr bwMode="auto">
          <a:xfrm>
            <a:off x="6858000" y="4624090"/>
            <a:ext cx="1279004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1400" b="1" dirty="0">
                <a:latin typeface="Times New Roman" pitchFamily="18" charset="0"/>
              </a:rPr>
              <a:t>PCR produkt </a:t>
            </a:r>
          </a:p>
          <a:p>
            <a:r>
              <a:rPr lang="cs-CZ" sz="1400" b="1" dirty="0">
                <a:latin typeface="Times New Roman" pitchFamily="18" charset="0"/>
              </a:rPr>
              <a:t>délky 340 </a:t>
            </a:r>
            <a:r>
              <a:rPr lang="cs-CZ" sz="1400" b="1" dirty="0" err="1">
                <a:latin typeface="Times New Roman" pitchFamily="18" charset="0"/>
              </a:rPr>
              <a:t>bp</a:t>
            </a:r>
            <a:endParaRPr lang="cs-CZ" sz="1400" b="1" dirty="0">
              <a:latin typeface="Times New Roman" pitchFamily="18" charset="0"/>
            </a:endParaRPr>
          </a:p>
          <a:p>
            <a:endParaRPr lang="cs-CZ" sz="1400" b="1" dirty="0"/>
          </a:p>
          <a:p>
            <a:r>
              <a:rPr lang="cs-CZ" sz="1400" b="1" dirty="0"/>
              <a:t>RF  I  300 </a:t>
            </a:r>
            <a:r>
              <a:rPr lang="cs-CZ" sz="1400" b="1" dirty="0" err="1"/>
              <a:t>bp</a:t>
            </a:r>
            <a:endParaRPr lang="cs-CZ" sz="1400" b="1" dirty="0"/>
          </a:p>
          <a:p>
            <a:r>
              <a:rPr lang="cs-CZ" sz="1400" b="1" dirty="0">
                <a:latin typeface="Times New Roman" pitchFamily="18" charset="0"/>
              </a:rPr>
              <a:t>RF</a:t>
            </a:r>
            <a:r>
              <a:rPr lang="cs-CZ" sz="1400" dirty="0">
                <a:latin typeface="Times New Roman" pitchFamily="18" charset="0"/>
              </a:rPr>
              <a:t>  </a:t>
            </a:r>
            <a:r>
              <a:rPr lang="cs-CZ" sz="1400" b="1" dirty="0"/>
              <a:t>II 40 </a:t>
            </a:r>
            <a:r>
              <a:rPr lang="cs-CZ" sz="1400" b="1" dirty="0" err="1"/>
              <a:t>bp</a:t>
            </a:r>
            <a:endParaRPr lang="cs-CZ" sz="1400" b="1" dirty="0"/>
          </a:p>
        </p:txBody>
      </p:sp>
      <p:sp>
        <p:nvSpPr>
          <p:cNvPr id="32804" name="TextovéPole 45"/>
          <p:cNvSpPr txBox="1">
            <a:spLocks noChangeArrowheads="1"/>
          </p:cNvSpPr>
          <p:nvPr/>
        </p:nvSpPr>
        <p:spPr bwMode="auto">
          <a:xfrm>
            <a:off x="7000875" y="2266652"/>
            <a:ext cx="13843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000" dirty="0">
                <a:latin typeface="Times New Roman" pitchFamily="18" charset="0"/>
              </a:rPr>
              <a:t>1 otec</a:t>
            </a:r>
          </a:p>
          <a:p>
            <a:r>
              <a:rPr lang="cs-CZ" sz="2000" dirty="0">
                <a:latin typeface="Times New Roman" pitchFamily="18" charset="0"/>
              </a:rPr>
              <a:t>2 matka</a:t>
            </a:r>
          </a:p>
          <a:p>
            <a:r>
              <a:rPr lang="cs-CZ" sz="2000" dirty="0">
                <a:latin typeface="Times New Roman" pitchFamily="18" charset="0"/>
              </a:rPr>
              <a:t>3 </a:t>
            </a:r>
            <a:r>
              <a:rPr lang="cs-CZ" sz="2000" dirty="0">
                <a:solidFill>
                  <a:srgbClr val="FF0000"/>
                </a:solidFill>
                <a:latin typeface="Times New Roman" pitchFamily="18" charset="0"/>
              </a:rPr>
              <a:t>postižený</a:t>
            </a:r>
          </a:p>
          <a:p>
            <a:r>
              <a:rPr lang="cs-CZ" sz="2000" dirty="0">
                <a:latin typeface="Times New Roman" pitchFamily="18" charset="0"/>
              </a:rPr>
              <a:t>4 další dítě</a:t>
            </a:r>
          </a:p>
          <a:p>
            <a:r>
              <a:rPr lang="cs-CZ" sz="2000" dirty="0">
                <a:latin typeface="Times New Roman" pitchFamily="18" charset="0"/>
              </a:rPr>
              <a:t>5 další dítě</a:t>
            </a:r>
          </a:p>
          <a:p>
            <a:r>
              <a:rPr lang="cs-CZ" sz="2000" dirty="0">
                <a:latin typeface="Times New Roman" pitchFamily="18" charset="0"/>
              </a:rPr>
              <a:t>6 </a:t>
            </a:r>
            <a:r>
              <a:rPr lang="cs-CZ" sz="2000" dirty="0">
                <a:solidFill>
                  <a:srgbClr val="FF0000"/>
                </a:solidFill>
                <a:latin typeface="Times New Roman" pitchFamily="18" charset="0"/>
              </a:rPr>
              <a:t>další dítě</a:t>
            </a:r>
            <a:r>
              <a:rPr lang="cs-CZ" sz="24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32805" name="Line 17"/>
          <p:cNvSpPr>
            <a:spLocks noChangeShapeType="1"/>
          </p:cNvSpPr>
          <p:nvPr/>
        </p:nvSpPr>
        <p:spPr bwMode="auto">
          <a:xfrm>
            <a:off x="4143375" y="5981402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806" name="TextovéPole 47"/>
          <p:cNvSpPr txBox="1">
            <a:spLocks noChangeArrowheads="1"/>
          </p:cNvSpPr>
          <p:nvPr/>
        </p:nvSpPr>
        <p:spPr bwMode="auto">
          <a:xfrm>
            <a:off x="2286000" y="1766590"/>
            <a:ext cx="4083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>
                <a:solidFill>
                  <a:schemeClr val="accent2"/>
                </a:solidFill>
                <a:latin typeface="Times New Roman" pitchFamily="18" charset="0"/>
              </a:rPr>
              <a:t>téměř</a:t>
            </a:r>
            <a:r>
              <a:rPr lang="cs-CZ" sz="2400">
                <a:latin typeface="Times New Roman" pitchFamily="18" charset="0"/>
              </a:rPr>
              <a:t> 100% výpovědní hodnota</a:t>
            </a:r>
          </a:p>
        </p:txBody>
      </p:sp>
      <p:sp>
        <p:nvSpPr>
          <p:cNvPr id="32807" name="Line 40"/>
          <p:cNvSpPr>
            <a:spLocks noChangeShapeType="1"/>
          </p:cNvSpPr>
          <p:nvPr/>
        </p:nvSpPr>
        <p:spPr bwMode="auto">
          <a:xfrm>
            <a:off x="3708400" y="3263602"/>
            <a:ext cx="0" cy="5032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>
            <a:spAutoFit/>
          </a:bodyPr>
          <a:lstStyle/>
          <a:p>
            <a:endParaRPr lang="cs-CZ"/>
          </a:p>
        </p:txBody>
      </p:sp>
      <p:sp>
        <p:nvSpPr>
          <p:cNvPr id="40" name="Line 22"/>
          <p:cNvSpPr>
            <a:spLocks noChangeShapeType="1"/>
          </p:cNvSpPr>
          <p:nvPr/>
        </p:nvSpPr>
        <p:spPr bwMode="auto">
          <a:xfrm>
            <a:off x="3563888" y="4653136"/>
            <a:ext cx="3048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1" name="Line 22"/>
          <p:cNvSpPr>
            <a:spLocks noChangeShapeType="1"/>
          </p:cNvSpPr>
          <p:nvPr/>
        </p:nvSpPr>
        <p:spPr bwMode="auto">
          <a:xfrm>
            <a:off x="5347320" y="4653136"/>
            <a:ext cx="3048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87D43D4C-E579-44AC-87C8-63876D0C9B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advTm="16279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214313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/>
          <a:lstStyle/>
          <a:p>
            <a:pPr algn="ctr"/>
            <a:r>
              <a:rPr lang="cs-CZ" sz="3600" b="1">
                <a:solidFill>
                  <a:schemeClr val="tx2"/>
                </a:solidFill>
                <a:latin typeface="Times New Roman" pitchFamily="18" charset="0"/>
              </a:rPr>
              <a:t>Příklad  nepřímé analýzy AR choroby – CF</a:t>
            </a:r>
          </a:p>
          <a:p>
            <a:pPr algn="ctr"/>
            <a:r>
              <a:rPr lang="cs-CZ" sz="3600" b="1" i="1">
                <a:solidFill>
                  <a:schemeClr val="tx2"/>
                </a:solidFill>
                <a:latin typeface="Times New Roman" pitchFamily="18" charset="0"/>
              </a:rPr>
              <a:t>částečná informativita rodiny č.2</a:t>
            </a:r>
            <a:r>
              <a:rPr lang="cs-CZ" sz="4400" i="1">
                <a:solidFill>
                  <a:schemeClr val="hlink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2071688" y="2000250"/>
            <a:ext cx="4565650" cy="4330700"/>
          </a:xfrm>
          <a:prstGeom prst="rect">
            <a:avLst/>
          </a:prstGeom>
          <a:solidFill>
            <a:schemeClr val="bg2"/>
          </a:solidFill>
          <a:ln w="254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 sz="2400">
              <a:latin typeface="Times New Roman" pitchFamily="18" charset="0"/>
            </a:endParaRPr>
          </a:p>
        </p:txBody>
      </p:sp>
      <p:sp>
        <p:nvSpPr>
          <p:cNvPr id="33796" name="Line 4"/>
          <p:cNvSpPr>
            <a:spLocks noChangeShapeType="1"/>
          </p:cNvSpPr>
          <p:nvPr/>
        </p:nvSpPr>
        <p:spPr bwMode="auto">
          <a:xfrm>
            <a:off x="2895600" y="2819400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3797" name="Line 5"/>
          <p:cNvSpPr>
            <a:spLocks noChangeShapeType="1"/>
          </p:cNvSpPr>
          <p:nvPr/>
        </p:nvSpPr>
        <p:spPr bwMode="auto">
          <a:xfrm>
            <a:off x="3505200" y="2819400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3798" name="Line 6"/>
          <p:cNvSpPr>
            <a:spLocks noChangeShapeType="1"/>
          </p:cNvSpPr>
          <p:nvPr/>
        </p:nvSpPr>
        <p:spPr bwMode="auto">
          <a:xfrm>
            <a:off x="4114800" y="2819400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3799" name="Rectangle 7"/>
          <p:cNvSpPr>
            <a:spLocks noChangeArrowheads="1"/>
          </p:cNvSpPr>
          <p:nvPr/>
        </p:nvSpPr>
        <p:spPr bwMode="auto">
          <a:xfrm>
            <a:off x="381000" y="2262188"/>
            <a:ext cx="609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cs-CZ"/>
              <a:t> </a:t>
            </a:r>
          </a:p>
        </p:txBody>
      </p:sp>
      <p:sp>
        <p:nvSpPr>
          <p:cNvPr id="33800" name="Rectangle 8"/>
          <p:cNvSpPr>
            <a:spLocks noChangeArrowheads="1"/>
          </p:cNvSpPr>
          <p:nvPr/>
        </p:nvSpPr>
        <p:spPr bwMode="auto">
          <a:xfrm>
            <a:off x="2286000" y="2362200"/>
            <a:ext cx="7315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cs-CZ" dirty="0"/>
              <a:t>1      2      3      4     5   6    7           </a:t>
            </a:r>
          </a:p>
        </p:txBody>
      </p:sp>
      <p:sp>
        <p:nvSpPr>
          <p:cNvPr id="33801" name="Rectangle 9"/>
          <p:cNvSpPr>
            <a:spLocks noChangeArrowheads="1"/>
          </p:cNvSpPr>
          <p:nvPr/>
        </p:nvSpPr>
        <p:spPr bwMode="auto">
          <a:xfrm>
            <a:off x="3032125" y="3375025"/>
            <a:ext cx="1841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cs-CZ" sz="2400">
              <a:latin typeface="Times New Roman" pitchFamily="18" charset="0"/>
            </a:endParaRPr>
          </a:p>
        </p:txBody>
      </p:sp>
      <p:sp>
        <p:nvSpPr>
          <p:cNvPr id="33802" name="Rectangle 10"/>
          <p:cNvSpPr>
            <a:spLocks noChangeArrowheads="1"/>
          </p:cNvSpPr>
          <p:nvPr/>
        </p:nvSpPr>
        <p:spPr bwMode="auto">
          <a:xfrm>
            <a:off x="5791200" y="3200400"/>
            <a:ext cx="7524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sz="1200"/>
              <a:t>  750</a:t>
            </a:r>
            <a:r>
              <a:rPr lang="cs-CZ" sz="1200" b="1"/>
              <a:t> bp</a:t>
            </a:r>
          </a:p>
        </p:txBody>
      </p:sp>
      <p:sp>
        <p:nvSpPr>
          <p:cNvPr id="33803" name="Rectangle 11"/>
          <p:cNvSpPr>
            <a:spLocks noChangeArrowheads="1"/>
          </p:cNvSpPr>
          <p:nvPr/>
        </p:nvSpPr>
        <p:spPr bwMode="auto">
          <a:xfrm>
            <a:off x="365125" y="5165725"/>
            <a:ext cx="2476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endParaRPr lang="cs-CZ" sz="2400">
              <a:latin typeface="Times New Roman" pitchFamily="18" charset="0"/>
            </a:endParaRPr>
          </a:p>
          <a:p>
            <a:pPr eaLnBrk="0" hangingPunct="0"/>
            <a:r>
              <a:rPr lang="cs-CZ" sz="2000">
                <a:latin typeface="Times New Roman" pitchFamily="18" charset="0"/>
              </a:rPr>
              <a:t> </a:t>
            </a:r>
          </a:p>
        </p:txBody>
      </p:sp>
      <p:sp>
        <p:nvSpPr>
          <p:cNvPr id="33804" name="Rectangle 12"/>
          <p:cNvSpPr>
            <a:spLocks noChangeArrowheads="1"/>
          </p:cNvSpPr>
          <p:nvPr/>
        </p:nvSpPr>
        <p:spPr bwMode="auto">
          <a:xfrm>
            <a:off x="3200400" y="2514600"/>
            <a:ext cx="533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sz="3200"/>
              <a:t> </a:t>
            </a:r>
          </a:p>
        </p:txBody>
      </p:sp>
      <p:sp>
        <p:nvSpPr>
          <p:cNvPr id="33805" name="Rectangle 13"/>
          <p:cNvSpPr>
            <a:spLocks noChangeArrowheads="1"/>
          </p:cNvSpPr>
          <p:nvPr/>
        </p:nvSpPr>
        <p:spPr bwMode="auto">
          <a:xfrm>
            <a:off x="3200400" y="4343400"/>
            <a:ext cx="68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sz="2400" b="1"/>
              <a:t> </a:t>
            </a:r>
          </a:p>
        </p:txBody>
      </p:sp>
      <p:sp>
        <p:nvSpPr>
          <p:cNvPr id="33806" name="Line 14"/>
          <p:cNvSpPr>
            <a:spLocks noChangeShapeType="1"/>
          </p:cNvSpPr>
          <p:nvPr/>
        </p:nvSpPr>
        <p:spPr bwMode="auto">
          <a:xfrm>
            <a:off x="4624388" y="2819400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3807" name="Line 15"/>
          <p:cNvSpPr>
            <a:spLocks noChangeShapeType="1"/>
          </p:cNvSpPr>
          <p:nvPr/>
        </p:nvSpPr>
        <p:spPr bwMode="auto">
          <a:xfrm>
            <a:off x="5053013" y="2819400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3808" name="Line 16"/>
          <p:cNvSpPr>
            <a:spLocks noChangeShapeType="1"/>
          </p:cNvSpPr>
          <p:nvPr/>
        </p:nvSpPr>
        <p:spPr bwMode="auto">
          <a:xfrm>
            <a:off x="2928938" y="4143375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3809" name="Line 18"/>
          <p:cNvSpPr>
            <a:spLocks noChangeShapeType="1"/>
          </p:cNvSpPr>
          <p:nvPr/>
        </p:nvSpPr>
        <p:spPr bwMode="auto">
          <a:xfrm>
            <a:off x="2286000" y="4143375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3810" name="Line 19"/>
          <p:cNvSpPr>
            <a:spLocks noChangeShapeType="1"/>
          </p:cNvSpPr>
          <p:nvPr/>
        </p:nvSpPr>
        <p:spPr bwMode="auto">
          <a:xfrm>
            <a:off x="2286000" y="5715000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3811" name="Line 20"/>
          <p:cNvSpPr>
            <a:spLocks noChangeShapeType="1"/>
          </p:cNvSpPr>
          <p:nvPr/>
        </p:nvSpPr>
        <p:spPr bwMode="auto">
          <a:xfrm>
            <a:off x="4643438" y="4143375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3812" name="Line 21"/>
          <p:cNvSpPr>
            <a:spLocks noChangeShapeType="1"/>
          </p:cNvSpPr>
          <p:nvPr/>
        </p:nvSpPr>
        <p:spPr bwMode="auto">
          <a:xfrm>
            <a:off x="5072063" y="4357688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3813" name="Line 22"/>
          <p:cNvSpPr>
            <a:spLocks noChangeShapeType="1"/>
          </p:cNvSpPr>
          <p:nvPr/>
        </p:nvSpPr>
        <p:spPr bwMode="auto">
          <a:xfrm>
            <a:off x="3571875" y="4143375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3814" name="Line 25"/>
          <p:cNvSpPr>
            <a:spLocks noChangeShapeType="1"/>
          </p:cNvSpPr>
          <p:nvPr/>
        </p:nvSpPr>
        <p:spPr bwMode="auto">
          <a:xfrm>
            <a:off x="5072063" y="5715000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3815" name="Line 26"/>
          <p:cNvSpPr>
            <a:spLocks noChangeShapeType="1"/>
          </p:cNvSpPr>
          <p:nvPr/>
        </p:nvSpPr>
        <p:spPr bwMode="auto">
          <a:xfrm>
            <a:off x="4143375" y="4143375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3816" name="Line 27"/>
          <p:cNvSpPr>
            <a:spLocks noChangeShapeType="1"/>
          </p:cNvSpPr>
          <p:nvPr/>
        </p:nvSpPr>
        <p:spPr bwMode="auto">
          <a:xfrm>
            <a:off x="2286000" y="4357688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3817" name="Rectangle 29"/>
          <p:cNvSpPr>
            <a:spLocks noChangeArrowheads="1"/>
          </p:cNvSpPr>
          <p:nvPr/>
        </p:nvSpPr>
        <p:spPr bwMode="auto">
          <a:xfrm>
            <a:off x="5791200" y="3733800"/>
            <a:ext cx="7524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sz="1200"/>
              <a:t>  500</a:t>
            </a:r>
            <a:r>
              <a:rPr lang="cs-CZ" sz="1200" b="1"/>
              <a:t> bp</a:t>
            </a:r>
          </a:p>
        </p:txBody>
      </p:sp>
      <p:sp>
        <p:nvSpPr>
          <p:cNvPr id="33818" name="Rectangle 30"/>
          <p:cNvSpPr>
            <a:spLocks noChangeArrowheads="1"/>
          </p:cNvSpPr>
          <p:nvPr/>
        </p:nvSpPr>
        <p:spPr bwMode="auto">
          <a:xfrm>
            <a:off x="5791200" y="4267200"/>
            <a:ext cx="7524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sz="1200"/>
              <a:t>  300</a:t>
            </a:r>
            <a:r>
              <a:rPr lang="cs-CZ" sz="1200" b="1"/>
              <a:t> bp</a:t>
            </a:r>
          </a:p>
        </p:txBody>
      </p:sp>
      <p:sp>
        <p:nvSpPr>
          <p:cNvPr id="33819" name="Rectangle 31"/>
          <p:cNvSpPr>
            <a:spLocks noChangeArrowheads="1"/>
          </p:cNvSpPr>
          <p:nvPr/>
        </p:nvSpPr>
        <p:spPr bwMode="auto">
          <a:xfrm>
            <a:off x="5791200" y="4724400"/>
            <a:ext cx="7524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sz="1200"/>
              <a:t>  200</a:t>
            </a:r>
            <a:r>
              <a:rPr lang="cs-CZ" sz="1200" b="1"/>
              <a:t> bp</a:t>
            </a:r>
          </a:p>
        </p:txBody>
      </p:sp>
      <p:sp>
        <p:nvSpPr>
          <p:cNvPr id="33820" name="Rectangle 32"/>
          <p:cNvSpPr>
            <a:spLocks noChangeArrowheads="1"/>
          </p:cNvSpPr>
          <p:nvPr/>
        </p:nvSpPr>
        <p:spPr bwMode="auto">
          <a:xfrm>
            <a:off x="5791200" y="5105400"/>
            <a:ext cx="7524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sz="1200"/>
              <a:t>  100</a:t>
            </a:r>
            <a:r>
              <a:rPr lang="cs-CZ" sz="1200" b="1"/>
              <a:t> bp</a:t>
            </a:r>
          </a:p>
        </p:txBody>
      </p:sp>
      <p:sp>
        <p:nvSpPr>
          <p:cNvPr id="33821" name="Rectangle 33"/>
          <p:cNvSpPr>
            <a:spLocks noChangeArrowheads="1"/>
          </p:cNvSpPr>
          <p:nvPr/>
        </p:nvSpPr>
        <p:spPr bwMode="auto">
          <a:xfrm>
            <a:off x="5867400" y="5486400"/>
            <a:ext cx="6683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sz="1200"/>
              <a:t>  50</a:t>
            </a:r>
            <a:r>
              <a:rPr lang="cs-CZ" sz="1200" b="1"/>
              <a:t> bp</a:t>
            </a:r>
          </a:p>
        </p:txBody>
      </p:sp>
      <p:sp>
        <p:nvSpPr>
          <p:cNvPr id="33822" name="Line 34"/>
          <p:cNvSpPr>
            <a:spLocks noChangeShapeType="1"/>
          </p:cNvSpPr>
          <p:nvPr/>
        </p:nvSpPr>
        <p:spPr bwMode="auto">
          <a:xfrm>
            <a:off x="2286000" y="2819400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3824" name="TextovéPole 45"/>
          <p:cNvSpPr txBox="1">
            <a:spLocks noChangeArrowheads="1"/>
          </p:cNvSpPr>
          <p:nvPr/>
        </p:nvSpPr>
        <p:spPr bwMode="auto">
          <a:xfrm>
            <a:off x="7000875" y="2000250"/>
            <a:ext cx="1785938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000">
                <a:latin typeface="Times New Roman" pitchFamily="18" charset="0"/>
              </a:rPr>
              <a:t>1 otec</a:t>
            </a:r>
          </a:p>
          <a:p>
            <a:r>
              <a:rPr lang="cs-CZ" sz="2000">
                <a:latin typeface="Times New Roman" pitchFamily="18" charset="0"/>
              </a:rPr>
              <a:t>2 matka</a:t>
            </a:r>
          </a:p>
          <a:p>
            <a:r>
              <a:rPr lang="cs-CZ" sz="2000">
                <a:latin typeface="Times New Roman" pitchFamily="18" charset="0"/>
              </a:rPr>
              <a:t>3 postižený</a:t>
            </a:r>
          </a:p>
          <a:p>
            <a:r>
              <a:rPr lang="cs-CZ" sz="2000">
                <a:latin typeface="Times New Roman" pitchFamily="18" charset="0"/>
              </a:rPr>
              <a:t>4 další dítě (zd)</a:t>
            </a:r>
          </a:p>
          <a:p>
            <a:r>
              <a:rPr lang="cs-CZ" sz="2000">
                <a:latin typeface="Times New Roman" pitchFamily="18" charset="0"/>
              </a:rPr>
              <a:t>5 další dítě (hz)</a:t>
            </a:r>
          </a:p>
          <a:p>
            <a:r>
              <a:rPr lang="cs-CZ" sz="2000">
                <a:latin typeface="Times New Roman" pitchFamily="18" charset="0"/>
              </a:rPr>
              <a:t>6 další dítě</a:t>
            </a:r>
            <a:r>
              <a:rPr lang="cs-CZ" sz="2400">
                <a:latin typeface="Times New Roman" pitchFamily="18" charset="0"/>
              </a:rPr>
              <a:t> </a:t>
            </a:r>
            <a:r>
              <a:rPr lang="cs-CZ" sz="2000">
                <a:latin typeface="Times New Roman" pitchFamily="18" charset="0"/>
              </a:rPr>
              <a:t>(hz)</a:t>
            </a:r>
          </a:p>
          <a:p>
            <a:r>
              <a:rPr lang="cs-CZ" sz="2000">
                <a:latin typeface="Times New Roman" pitchFamily="18" charset="0"/>
              </a:rPr>
              <a:t>7 další dítě (ho)</a:t>
            </a:r>
          </a:p>
        </p:txBody>
      </p:sp>
      <p:sp>
        <p:nvSpPr>
          <p:cNvPr id="33825" name="Line 17"/>
          <p:cNvSpPr>
            <a:spLocks noChangeShapeType="1"/>
          </p:cNvSpPr>
          <p:nvPr/>
        </p:nvSpPr>
        <p:spPr bwMode="auto">
          <a:xfrm>
            <a:off x="4643438" y="5715000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3826" name="Line 28"/>
          <p:cNvSpPr>
            <a:spLocks noChangeShapeType="1"/>
          </p:cNvSpPr>
          <p:nvPr/>
        </p:nvSpPr>
        <p:spPr bwMode="auto">
          <a:xfrm>
            <a:off x="4643438" y="4357688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3827" name="Line 26"/>
          <p:cNvSpPr>
            <a:spLocks noChangeShapeType="1"/>
          </p:cNvSpPr>
          <p:nvPr/>
        </p:nvSpPr>
        <p:spPr bwMode="auto">
          <a:xfrm>
            <a:off x="5072063" y="4143375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3828" name="Line 14"/>
          <p:cNvSpPr>
            <a:spLocks noChangeShapeType="1"/>
          </p:cNvSpPr>
          <p:nvPr/>
        </p:nvSpPr>
        <p:spPr bwMode="auto">
          <a:xfrm>
            <a:off x="5500688" y="2786063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3829" name="Line 26"/>
          <p:cNvSpPr>
            <a:spLocks noChangeShapeType="1"/>
          </p:cNvSpPr>
          <p:nvPr/>
        </p:nvSpPr>
        <p:spPr bwMode="auto">
          <a:xfrm>
            <a:off x="5572125" y="4143375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3830" name="Line 44"/>
          <p:cNvSpPr>
            <a:spLocks noChangeShapeType="1"/>
          </p:cNvSpPr>
          <p:nvPr/>
        </p:nvSpPr>
        <p:spPr bwMode="auto">
          <a:xfrm>
            <a:off x="3708400" y="3068638"/>
            <a:ext cx="0" cy="5762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>
            <a:spAutoFit/>
          </a:bodyPr>
          <a:lstStyle/>
          <a:p>
            <a:endParaRPr lang="cs-CZ"/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74E48B5F-BC57-4722-9CE9-A22AA5E377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advTm="221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214313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/>
          <a:lstStyle/>
          <a:p>
            <a:pPr algn="ctr"/>
            <a:r>
              <a:rPr lang="cs-CZ" sz="3600" b="1">
                <a:solidFill>
                  <a:schemeClr val="tx2"/>
                </a:solidFill>
                <a:latin typeface="Times New Roman" pitchFamily="18" charset="0"/>
              </a:rPr>
              <a:t>Příklad  nepřímé analýzy AR choroby – CF</a:t>
            </a:r>
          </a:p>
          <a:p>
            <a:pPr algn="ctr"/>
            <a:r>
              <a:rPr lang="cs-CZ" sz="3600" b="1" i="1">
                <a:solidFill>
                  <a:schemeClr val="tx2"/>
                </a:solidFill>
                <a:latin typeface="Times New Roman" pitchFamily="18" charset="0"/>
              </a:rPr>
              <a:t>částečná informativita rodiny č.2</a:t>
            </a:r>
            <a:r>
              <a:rPr lang="cs-CZ" sz="4400" i="1">
                <a:solidFill>
                  <a:schemeClr val="hlink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2071688" y="2000250"/>
            <a:ext cx="4565650" cy="4330700"/>
          </a:xfrm>
          <a:prstGeom prst="rect">
            <a:avLst/>
          </a:prstGeom>
          <a:solidFill>
            <a:schemeClr val="bg2"/>
          </a:solidFill>
          <a:ln w="254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 sz="2400">
              <a:latin typeface="Times New Roman" pitchFamily="18" charset="0"/>
            </a:endParaRPr>
          </a:p>
        </p:txBody>
      </p:sp>
      <p:sp>
        <p:nvSpPr>
          <p:cNvPr id="34820" name="Line 4"/>
          <p:cNvSpPr>
            <a:spLocks noChangeShapeType="1"/>
          </p:cNvSpPr>
          <p:nvPr/>
        </p:nvSpPr>
        <p:spPr bwMode="auto">
          <a:xfrm>
            <a:off x="2895600" y="2819400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4821" name="Line 5"/>
          <p:cNvSpPr>
            <a:spLocks noChangeShapeType="1"/>
          </p:cNvSpPr>
          <p:nvPr/>
        </p:nvSpPr>
        <p:spPr bwMode="auto">
          <a:xfrm>
            <a:off x="3505200" y="2819400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4822" name="Line 6"/>
          <p:cNvSpPr>
            <a:spLocks noChangeShapeType="1"/>
          </p:cNvSpPr>
          <p:nvPr/>
        </p:nvSpPr>
        <p:spPr bwMode="auto">
          <a:xfrm>
            <a:off x="4114800" y="2819400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4823" name="Rectangle 7"/>
          <p:cNvSpPr>
            <a:spLocks noChangeArrowheads="1"/>
          </p:cNvSpPr>
          <p:nvPr/>
        </p:nvSpPr>
        <p:spPr bwMode="auto">
          <a:xfrm>
            <a:off x="381000" y="2262188"/>
            <a:ext cx="609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cs-CZ"/>
              <a:t> </a:t>
            </a:r>
          </a:p>
        </p:txBody>
      </p:sp>
      <p:sp>
        <p:nvSpPr>
          <p:cNvPr id="34824" name="Rectangle 8"/>
          <p:cNvSpPr>
            <a:spLocks noChangeArrowheads="1"/>
          </p:cNvSpPr>
          <p:nvPr/>
        </p:nvSpPr>
        <p:spPr bwMode="auto">
          <a:xfrm>
            <a:off x="2286000" y="2362200"/>
            <a:ext cx="7315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cs-CZ" dirty="0"/>
              <a:t>1      2      3      4     5   6    7           </a:t>
            </a:r>
          </a:p>
        </p:txBody>
      </p:sp>
      <p:sp>
        <p:nvSpPr>
          <p:cNvPr id="34825" name="Rectangle 9"/>
          <p:cNvSpPr>
            <a:spLocks noChangeArrowheads="1"/>
          </p:cNvSpPr>
          <p:nvPr/>
        </p:nvSpPr>
        <p:spPr bwMode="auto">
          <a:xfrm>
            <a:off x="3032125" y="3375025"/>
            <a:ext cx="1841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cs-CZ" sz="2400">
              <a:latin typeface="Times New Roman" pitchFamily="18" charset="0"/>
            </a:endParaRPr>
          </a:p>
        </p:txBody>
      </p:sp>
      <p:sp>
        <p:nvSpPr>
          <p:cNvPr id="34826" name="Rectangle 10"/>
          <p:cNvSpPr>
            <a:spLocks noChangeArrowheads="1"/>
          </p:cNvSpPr>
          <p:nvPr/>
        </p:nvSpPr>
        <p:spPr bwMode="auto">
          <a:xfrm>
            <a:off x="5791200" y="3200400"/>
            <a:ext cx="7524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sz="1200"/>
              <a:t>  750</a:t>
            </a:r>
            <a:r>
              <a:rPr lang="cs-CZ" sz="1200" b="1"/>
              <a:t> bp</a:t>
            </a:r>
          </a:p>
        </p:txBody>
      </p:sp>
      <p:sp>
        <p:nvSpPr>
          <p:cNvPr id="34827" name="Rectangle 11"/>
          <p:cNvSpPr>
            <a:spLocks noChangeArrowheads="1"/>
          </p:cNvSpPr>
          <p:nvPr/>
        </p:nvSpPr>
        <p:spPr bwMode="auto">
          <a:xfrm>
            <a:off x="365125" y="5165725"/>
            <a:ext cx="2476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endParaRPr lang="cs-CZ" sz="2400">
              <a:latin typeface="Times New Roman" pitchFamily="18" charset="0"/>
            </a:endParaRPr>
          </a:p>
          <a:p>
            <a:pPr eaLnBrk="0" hangingPunct="0"/>
            <a:r>
              <a:rPr lang="cs-CZ" sz="2000">
                <a:latin typeface="Times New Roman" pitchFamily="18" charset="0"/>
              </a:rPr>
              <a:t> </a:t>
            </a:r>
          </a:p>
        </p:txBody>
      </p:sp>
      <p:sp>
        <p:nvSpPr>
          <p:cNvPr id="34828" name="Rectangle 12"/>
          <p:cNvSpPr>
            <a:spLocks noChangeArrowheads="1"/>
          </p:cNvSpPr>
          <p:nvPr/>
        </p:nvSpPr>
        <p:spPr bwMode="auto">
          <a:xfrm>
            <a:off x="3200400" y="2514600"/>
            <a:ext cx="533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sz="3200"/>
              <a:t> </a:t>
            </a:r>
          </a:p>
        </p:txBody>
      </p:sp>
      <p:sp>
        <p:nvSpPr>
          <p:cNvPr id="34829" name="Rectangle 13"/>
          <p:cNvSpPr>
            <a:spLocks noChangeArrowheads="1"/>
          </p:cNvSpPr>
          <p:nvPr/>
        </p:nvSpPr>
        <p:spPr bwMode="auto">
          <a:xfrm>
            <a:off x="3200400" y="4343400"/>
            <a:ext cx="68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sz="2400" b="1"/>
              <a:t> </a:t>
            </a:r>
          </a:p>
        </p:txBody>
      </p:sp>
      <p:sp>
        <p:nvSpPr>
          <p:cNvPr id="34830" name="Line 14"/>
          <p:cNvSpPr>
            <a:spLocks noChangeShapeType="1"/>
          </p:cNvSpPr>
          <p:nvPr/>
        </p:nvSpPr>
        <p:spPr bwMode="auto">
          <a:xfrm>
            <a:off x="4624388" y="2819400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4831" name="Line 15"/>
          <p:cNvSpPr>
            <a:spLocks noChangeShapeType="1"/>
          </p:cNvSpPr>
          <p:nvPr/>
        </p:nvSpPr>
        <p:spPr bwMode="auto">
          <a:xfrm>
            <a:off x="5053013" y="2819400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4832" name="Line 16"/>
          <p:cNvSpPr>
            <a:spLocks noChangeShapeType="1"/>
          </p:cNvSpPr>
          <p:nvPr/>
        </p:nvSpPr>
        <p:spPr bwMode="auto">
          <a:xfrm>
            <a:off x="2928938" y="4143375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4833" name="Line 18"/>
          <p:cNvSpPr>
            <a:spLocks noChangeShapeType="1"/>
          </p:cNvSpPr>
          <p:nvPr/>
        </p:nvSpPr>
        <p:spPr bwMode="auto">
          <a:xfrm>
            <a:off x="2286000" y="4143375"/>
            <a:ext cx="3048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4834" name="Line 19"/>
          <p:cNvSpPr>
            <a:spLocks noChangeShapeType="1"/>
          </p:cNvSpPr>
          <p:nvPr/>
        </p:nvSpPr>
        <p:spPr bwMode="auto">
          <a:xfrm>
            <a:off x="2286000" y="5715000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4835" name="Line 20"/>
          <p:cNvSpPr>
            <a:spLocks noChangeShapeType="1"/>
          </p:cNvSpPr>
          <p:nvPr/>
        </p:nvSpPr>
        <p:spPr bwMode="auto">
          <a:xfrm>
            <a:off x="4643438" y="4143375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4836" name="Line 21"/>
          <p:cNvSpPr>
            <a:spLocks noChangeShapeType="1"/>
          </p:cNvSpPr>
          <p:nvPr/>
        </p:nvSpPr>
        <p:spPr bwMode="auto">
          <a:xfrm>
            <a:off x="5072063" y="4357688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4837" name="Line 22"/>
          <p:cNvSpPr>
            <a:spLocks noChangeShapeType="1"/>
          </p:cNvSpPr>
          <p:nvPr/>
        </p:nvSpPr>
        <p:spPr bwMode="auto">
          <a:xfrm>
            <a:off x="3571875" y="4143375"/>
            <a:ext cx="3048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4838" name="Line 24"/>
          <p:cNvSpPr>
            <a:spLocks noChangeShapeType="1"/>
          </p:cNvSpPr>
          <p:nvPr/>
        </p:nvSpPr>
        <p:spPr bwMode="auto">
          <a:xfrm>
            <a:off x="2928938" y="4214813"/>
            <a:ext cx="3048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4839" name="Line 25"/>
          <p:cNvSpPr>
            <a:spLocks noChangeShapeType="1"/>
          </p:cNvSpPr>
          <p:nvPr/>
        </p:nvSpPr>
        <p:spPr bwMode="auto">
          <a:xfrm>
            <a:off x="5072063" y="5715000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4840" name="Line 26"/>
          <p:cNvSpPr>
            <a:spLocks noChangeShapeType="1"/>
          </p:cNvSpPr>
          <p:nvPr/>
        </p:nvSpPr>
        <p:spPr bwMode="auto">
          <a:xfrm>
            <a:off x="4143375" y="4143375"/>
            <a:ext cx="3048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4841" name="Line 27"/>
          <p:cNvSpPr>
            <a:spLocks noChangeShapeType="1"/>
          </p:cNvSpPr>
          <p:nvPr/>
        </p:nvSpPr>
        <p:spPr bwMode="auto">
          <a:xfrm>
            <a:off x="2286000" y="4357688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4842" name="Line 28"/>
          <p:cNvSpPr>
            <a:spLocks noChangeShapeType="1"/>
          </p:cNvSpPr>
          <p:nvPr/>
        </p:nvSpPr>
        <p:spPr bwMode="auto">
          <a:xfrm>
            <a:off x="4143375" y="4214813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4843" name="Rectangle 29"/>
          <p:cNvSpPr>
            <a:spLocks noChangeArrowheads="1"/>
          </p:cNvSpPr>
          <p:nvPr/>
        </p:nvSpPr>
        <p:spPr bwMode="auto">
          <a:xfrm>
            <a:off x="5791200" y="3733800"/>
            <a:ext cx="7524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sz="1200"/>
              <a:t>  500</a:t>
            </a:r>
            <a:r>
              <a:rPr lang="cs-CZ" sz="1200" b="1"/>
              <a:t> bp</a:t>
            </a:r>
          </a:p>
        </p:txBody>
      </p:sp>
      <p:sp>
        <p:nvSpPr>
          <p:cNvPr id="34844" name="Rectangle 30"/>
          <p:cNvSpPr>
            <a:spLocks noChangeArrowheads="1"/>
          </p:cNvSpPr>
          <p:nvPr/>
        </p:nvSpPr>
        <p:spPr bwMode="auto">
          <a:xfrm>
            <a:off x="5791200" y="4267200"/>
            <a:ext cx="7524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sz="1200"/>
              <a:t>  300</a:t>
            </a:r>
            <a:r>
              <a:rPr lang="cs-CZ" sz="1200" b="1"/>
              <a:t> bp</a:t>
            </a:r>
          </a:p>
        </p:txBody>
      </p:sp>
      <p:sp>
        <p:nvSpPr>
          <p:cNvPr id="34845" name="Rectangle 31"/>
          <p:cNvSpPr>
            <a:spLocks noChangeArrowheads="1"/>
          </p:cNvSpPr>
          <p:nvPr/>
        </p:nvSpPr>
        <p:spPr bwMode="auto">
          <a:xfrm>
            <a:off x="5791200" y="4724400"/>
            <a:ext cx="7524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sz="1200"/>
              <a:t>  200</a:t>
            </a:r>
            <a:r>
              <a:rPr lang="cs-CZ" sz="1200" b="1"/>
              <a:t> bp</a:t>
            </a:r>
          </a:p>
        </p:txBody>
      </p:sp>
      <p:sp>
        <p:nvSpPr>
          <p:cNvPr id="34846" name="Rectangle 32"/>
          <p:cNvSpPr>
            <a:spLocks noChangeArrowheads="1"/>
          </p:cNvSpPr>
          <p:nvPr/>
        </p:nvSpPr>
        <p:spPr bwMode="auto">
          <a:xfrm>
            <a:off x="5791200" y="5105400"/>
            <a:ext cx="7524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sz="1200"/>
              <a:t>  100</a:t>
            </a:r>
            <a:r>
              <a:rPr lang="cs-CZ" sz="1200" b="1"/>
              <a:t> bp</a:t>
            </a:r>
          </a:p>
        </p:txBody>
      </p:sp>
      <p:sp>
        <p:nvSpPr>
          <p:cNvPr id="34847" name="Rectangle 33"/>
          <p:cNvSpPr>
            <a:spLocks noChangeArrowheads="1"/>
          </p:cNvSpPr>
          <p:nvPr/>
        </p:nvSpPr>
        <p:spPr bwMode="auto">
          <a:xfrm>
            <a:off x="5867400" y="5486400"/>
            <a:ext cx="6683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sz="1200"/>
              <a:t>  50</a:t>
            </a:r>
            <a:r>
              <a:rPr lang="cs-CZ" sz="1200" b="1"/>
              <a:t> bp</a:t>
            </a:r>
          </a:p>
        </p:txBody>
      </p:sp>
      <p:sp>
        <p:nvSpPr>
          <p:cNvPr id="34848" name="Line 34"/>
          <p:cNvSpPr>
            <a:spLocks noChangeShapeType="1"/>
          </p:cNvSpPr>
          <p:nvPr/>
        </p:nvSpPr>
        <p:spPr bwMode="auto">
          <a:xfrm>
            <a:off x="2286000" y="2819400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4850" name="TextovéPole 45"/>
          <p:cNvSpPr txBox="1">
            <a:spLocks noChangeArrowheads="1"/>
          </p:cNvSpPr>
          <p:nvPr/>
        </p:nvSpPr>
        <p:spPr bwMode="auto">
          <a:xfrm>
            <a:off x="7000875" y="2000250"/>
            <a:ext cx="178593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000" dirty="0">
                <a:latin typeface="Times New Roman" pitchFamily="18" charset="0"/>
              </a:rPr>
              <a:t>1 otec</a:t>
            </a:r>
          </a:p>
          <a:p>
            <a:r>
              <a:rPr lang="cs-CZ" sz="2000" dirty="0">
                <a:latin typeface="Times New Roman" pitchFamily="18" charset="0"/>
              </a:rPr>
              <a:t>2 matka</a:t>
            </a:r>
          </a:p>
          <a:p>
            <a:r>
              <a:rPr lang="cs-CZ" sz="2000" dirty="0">
                <a:latin typeface="Times New Roman" pitchFamily="18" charset="0"/>
              </a:rPr>
              <a:t>3 </a:t>
            </a:r>
            <a:r>
              <a:rPr lang="cs-CZ" sz="2000" dirty="0">
                <a:solidFill>
                  <a:srgbClr val="FF0000"/>
                </a:solidFill>
                <a:latin typeface="Times New Roman" pitchFamily="18" charset="0"/>
              </a:rPr>
              <a:t>postižený</a:t>
            </a:r>
          </a:p>
          <a:p>
            <a:r>
              <a:rPr lang="cs-CZ" sz="2000" dirty="0">
                <a:latin typeface="Times New Roman" pitchFamily="18" charset="0"/>
              </a:rPr>
              <a:t>4 další dítě (</a:t>
            </a:r>
            <a:r>
              <a:rPr lang="cs-CZ" sz="2000" dirty="0" err="1">
                <a:latin typeface="Times New Roman" pitchFamily="18" charset="0"/>
              </a:rPr>
              <a:t>hz</a:t>
            </a:r>
            <a:r>
              <a:rPr lang="cs-CZ" sz="2000" dirty="0">
                <a:latin typeface="Times New Roman" pitchFamily="18" charset="0"/>
              </a:rPr>
              <a:t>)</a:t>
            </a:r>
          </a:p>
          <a:p>
            <a:r>
              <a:rPr lang="cs-CZ" sz="2000" dirty="0">
                <a:latin typeface="Times New Roman" pitchFamily="18" charset="0"/>
              </a:rPr>
              <a:t>5 další dítě </a:t>
            </a:r>
          </a:p>
          <a:p>
            <a:r>
              <a:rPr lang="cs-CZ" sz="2000" dirty="0">
                <a:latin typeface="Times New Roman" pitchFamily="18" charset="0"/>
              </a:rPr>
              <a:t>6 další dítě</a:t>
            </a:r>
            <a:r>
              <a:rPr lang="cs-CZ" sz="2400" dirty="0">
                <a:latin typeface="Times New Roman" pitchFamily="18" charset="0"/>
              </a:rPr>
              <a:t> </a:t>
            </a:r>
            <a:endParaRPr lang="cs-CZ" sz="2000" dirty="0">
              <a:latin typeface="Times New Roman" pitchFamily="18" charset="0"/>
            </a:endParaRPr>
          </a:p>
          <a:p>
            <a:r>
              <a:rPr lang="cs-CZ" sz="2000" dirty="0">
                <a:latin typeface="Times New Roman" pitchFamily="18" charset="0"/>
              </a:rPr>
              <a:t>7 další dítě (ho)</a:t>
            </a:r>
          </a:p>
        </p:txBody>
      </p:sp>
      <p:sp>
        <p:nvSpPr>
          <p:cNvPr id="34851" name="Line 17"/>
          <p:cNvSpPr>
            <a:spLocks noChangeShapeType="1"/>
          </p:cNvSpPr>
          <p:nvPr/>
        </p:nvSpPr>
        <p:spPr bwMode="auto">
          <a:xfrm>
            <a:off x="4643438" y="5715000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4852" name="TextovéPole 47"/>
          <p:cNvSpPr txBox="1">
            <a:spLocks noChangeArrowheads="1"/>
          </p:cNvSpPr>
          <p:nvPr/>
        </p:nvSpPr>
        <p:spPr bwMode="auto">
          <a:xfrm>
            <a:off x="2714625" y="1500188"/>
            <a:ext cx="31924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>
                <a:latin typeface="Times New Roman" pitchFamily="18" charset="0"/>
              </a:rPr>
              <a:t>50% výpovědní hodnota</a:t>
            </a:r>
          </a:p>
        </p:txBody>
      </p:sp>
      <p:sp>
        <p:nvSpPr>
          <p:cNvPr id="34853" name="Line 22"/>
          <p:cNvSpPr>
            <a:spLocks noChangeShapeType="1"/>
          </p:cNvSpPr>
          <p:nvPr/>
        </p:nvSpPr>
        <p:spPr bwMode="auto">
          <a:xfrm>
            <a:off x="3571875" y="4214813"/>
            <a:ext cx="3048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4854" name="Line 28"/>
          <p:cNvSpPr>
            <a:spLocks noChangeShapeType="1"/>
          </p:cNvSpPr>
          <p:nvPr/>
        </p:nvSpPr>
        <p:spPr bwMode="auto">
          <a:xfrm>
            <a:off x="4643438" y="4357688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4855" name="Line 26"/>
          <p:cNvSpPr>
            <a:spLocks noChangeShapeType="1"/>
          </p:cNvSpPr>
          <p:nvPr/>
        </p:nvSpPr>
        <p:spPr bwMode="auto">
          <a:xfrm>
            <a:off x="5072063" y="4143375"/>
            <a:ext cx="3048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4856" name="Line 14"/>
          <p:cNvSpPr>
            <a:spLocks noChangeShapeType="1"/>
          </p:cNvSpPr>
          <p:nvPr/>
        </p:nvSpPr>
        <p:spPr bwMode="auto">
          <a:xfrm>
            <a:off x="5500688" y="2786063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4857" name="Line 26"/>
          <p:cNvSpPr>
            <a:spLocks noChangeShapeType="1"/>
          </p:cNvSpPr>
          <p:nvPr/>
        </p:nvSpPr>
        <p:spPr bwMode="auto">
          <a:xfrm>
            <a:off x="5572125" y="4143375"/>
            <a:ext cx="3048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4858" name="Line 26"/>
          <p:cNvSpPr>
            <a:spLocks noChangeShapeType="1"/>
          </p:cNvSpPr>
          <p:nvPr/>
        </p:nvSpPr>
        <p:spPr bwMode="auto">
          <a:xfrm>
            <a:off x="5572125" y="4214813"/>
            <a:ext cx="3048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4859" name="Line 43"/>
          <p:cNvSpPr>
            <a:spLocks noChangeShapeType="1"/>
          </p:cNvSpPr>
          <p:nvPr/>
        </p:nvSpPr>
        <p:spPr bwMode="auto">
          <a:xfrm>
            <a:off x="3708400" y="3068638"/>
            <a:ext cx="0" cy="6477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>
            <a:spAutoFit/>
          </a:bodyPr>
          <a:lstStyle/>
          <a:p>
            <a:endParaRPr lang="cs-CZ"/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305E4E26-3C50-461B-BB0A-906B0444B5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advTm="18541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214313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/>
          <a:lstStyle/>
          <a:p>
            <a:pPr algn="ctr"/>
            <a:r>
              <a:rPr lang="cs-CZ" sz="3600" b="1">
                <a:solidFill>
                  <a:schemeClr val="tx2"/>
                </a:solidFill>
                <a:latin typeface="Times New Roman" pitchFamily="18" charset="0"/>
              </a:rPr>
              <a:t>Příklad  nepřímé analýzy AR choroby – CF</a:t>
            </a:r>
          </a:p>
          <a:p>
            <a:pPr algn="ctr"/>
            <a:r>
              <a:rPr lang="cs-CZ" sz="3600" b="1" i="1">
                <a:solidFill>
                  <a:schemeClr val="tx2"/>
                </a:solidFill>
                <a:latin typeface="Times New Roman" pitchFamily="18" charset="0"/>
              </a:rPr>
              <a:t>neinformativita rodiny č. 3</a:t>
            </a:r>
            <a:r>
              <a:rPr lang="cs-CZ" sz="4400" i="1">
                <a:solidFill>
                  <a:schemeClr val="hlink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2071688" y="2000250"/>
            <a:ext cx="4565650" cy="4330700"/>
          </a:xfrm>
          <a:prstGeom prst="rect">
            <a:avLst/>
          </a:prstGeom>
          <a:solidFill>
            <a:schemeClr val="bg2"/>
          </a:solidFill>
          <a:ln w="254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 sz="2400">
              <a:latin typeface="Times New Roman" pitchFamily="18" charset="0"/>
            </a:endParaRPr>
          </a:p>
        </p:txBody>
      </p:sp>
      <p:sp>
        <p:nvSpPr>
          <p:cNvPr id="35844" name="Line 4"/>
          <p:cNvSpPr>
            <a:spLocks noChangeShapeType="1"/>
          </p:cNvSpPr>
          <p:nvPr/>
        </p:nvSpPr>
        <p:spPr bwMode="auto">
          <a:xfrm>
            <a:off x="2895600" y="2819400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5845" name="Line 5"/>
          <p:cNvSpPr>
            <a:spLocks noChangeShapeType="1"/>
          </p:cNvSpPr>
          <p:nvPr/>
        </p:nvSpPr>
        <p:spPr bwMode="auto">
          <a:xfrm>
            <a:off x="3505200" y="2819400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5846" name="Line 6"/>
          <p:cNvSpPr>
            <a:spLocks noChangeShapeType="1"/>
          </p:cNvSpPr>
          <p:nvPr/>
        </p:nvSpPr>
        <p:spPr bwMode="auto">
          <a:xfrm>
            <a:off x="4114800" y="2819400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5847" name="Rectangle 7"/>
          <p:cNvSpPr>
            <a:spLocks noChangeArrowheads="1"/>
          </p:cNvSpPr>
          <p:nvPr/>
        </p:nvSpPr>
        <p:spPr bwMode="auto">
          <a:xfrm>
            <a:off x="381000" y="2262188"/>
            <a:ext cx="609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cs-CZ"/>
              <a:t> </a:t>
            </a:r>
          </a:p>
        </p:txBody>
      </p:sp>
      <p:sp>
        <p:nvSpPr>
          <p:cNvPr id="35848" name="Rectangle 8"/>
          <p:cNvSpPr>
            <a:spLocks noChangeArrowheads="1"/>
          </p:cNvSpPr>
          <p:nvPr/>
        </p:nvSpPr>
        <p:spPr bwMode="auto">
          <a:xfrm>
            <a:off x="2286000" y="2362200"/>
            <a:ext cx="7315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cs-CZ" dirty="0"/>
              <a:t>1      2      3      4     5   6    7           </a:t>
            </a:r>
          </a:p>
        </p:txBody>
      </p:sp>
      <p:sp>
        <p:nvSpPr>
          <p:cNvPr id="35849" name="Rectangle 9"/>
          <p:cNvSpPr>
            <a:spLocks noChangeArrowheads="1"/>
          </p:cNvSpPr>
          <p:nvPr/>
        </p:nvSpPr>
        <p:spPr bwMode="auto">
          <a:xfrm>
            <a:off x="3032125" y="3375025"/>
            <a:ext cx="1841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cs-CZ" sz="2400">
              <a:latin typeface="Times New Roman" pitchFamily="18" charset="0"/>
            </a:endParaRPr>
          </a:p>
        </p:txBody>
      </p:sp>
      <p:sp>
        <p:nvSpPr>
          <p:cNvPr id="35850" name="Rectangle 10"/>
          <p:cNvSpPr>
            <a:spLocks noChangeArrowheads="1"/>
          </p:cNvSpPr>
          <p:nvPr/>
        </p:nvSpPr>
        <p:spPr bwMode="auto">
          <a:xfrm>
            <a:off x="5791200" y="3200400"/>
            <a:ext cx="7524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sz="1200"/>
              <a:t>  750</a:t>
            </a:r>
            <a:r>
              <a:rPr lang="cs-CZ" sz="1200" b="1"/>
              <a:t> bp</a:t>
            </a:r>
          </a:p>
        </p:txBody>
      </p:sp>
      <p:sp>
        <p:nvSpPr>
          <p:cNvPr id="35851" name="Rectangle 11"/>
          <p:cNvSpPr>
            <a:spLocks noChangeArrowheads="1"/>
          </p:cNvSpPr>
          <p:nvPr/>
        </p:nvSpPr>
        <p:spPr bwMode="auto">
          <a:xfrm>
            <a:off x="365125" y="5165725"/>
            <a:ext cx="2476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endParaRPr lang="cs-CZ" sz="2400">
              <a:latin typeface="Times New Roman" pitchFamily="18" charset="0"/>
            </a:endParaRPr>
          </a:p>
          <a:p>
            <a:pPr eaLnBrk="0" hangingPunct="0"/>
            <a:r>
              <a:rPr lang="cs-CZ" sz="2000">
                <a:latin typeface="Times New Roman" pitchFamily="18" charset="0"/>
              </a:rPr>
              <a:t> </a:t>
            </a:r>
          </a:p>
        </p:txBody>
      </p:sp>
      <p:sp>
        <p:nvSpPr>
          <p:cNvPr id="35852" name="Rectangle 12"/>
          <p:cNvSpPr>
            <a:spLocks noChangeArrowheads="1"/>
          </p:cNvSpPr>
          <p:nvPr/>
        </p:nvSpPr>
        <p:spPr bwMode="auto">
          <a:xfrm>
            <a:off x="3200400" y="2514600"/>
            <a:ext cx="533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sz="3200"/>
              <a:t> </a:t>
            </a:r>
          </a:p>
        </p:txBody>
      </p:sp>
      <p:sp>
        <p:nvSpPr>
          <p:cNvPr id="35853" name="Rectangle 13"/>
          <p:cNvSpPr>
            <a:spLocks noChangeArrowheads="1"/>
          </p:cNvSpPr>
          <p:nvPr/>
        </p:nvSpPr>
        <p:spPr bwMode="auto">
          <a:xfrm>
            <a:off x="3200400" y="4343400"/>
            <a:ext cx="68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sz="2400" b="1"/>
              <a:t> </a:t>
            </a:r>
          </a:p>
        </p:txBody>
      </p:sp>
      <p:sp>
        <p:nvSpPr>
          <p:cNvPr id="35854" name="Line 14"/>
          <p:cNvSpPr>
            <a:spLocks noChangeShapeType="1"/>
          </p:cNvSpPr>
          <p:nvPr/>
        </p:nvSpPr>
        <p:spPr bwMode="auto">
          <a:xfrm>
            <a:off x="4624388" y="2819400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5855" name="Line 15"/>
          <p:cNvSpPr>
            <a:spLocks noChangeShapeType="1"/>
          </p:cNvSpPr>
          <p:nvPr/>
        </p:nvSpPr>
        <p:spPr bwMode="auto">
          <a:xfrm>
            <a:off x="5053013" y="2819400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5856" name="Line 16"/>
          <p:cNvSpPr>
            <a:spLocks noChangeShapeType="1"/>
          </p:cNvSpPr>
          <p:nvPr/>
        </p:nvSpPr>
        <p:spPr bwMode="auto">
          <a:xfrm>
            <a:off x="2928938" y="4143375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5857" name="Line 18"/>
          <p:cNvSpPr>
            <a:spLocks noChangeShapeType="1"/>
          </p:cNvSpPr>
          <p:nvPr/>
        </p:nvSpPr>
        <p:spPr bwMode="auto">
          <a:xfrm>
            <a:off x="2286000" y="4143375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5858" name="Line 20"/>
          <p:cNvSpPr>
            <a:spLocks noChangeShapeType="1"/>
          </p:cNvSpPr>
          <p:nvPr/>
        </p:nvSpPr>
        <p:spPr bwMode="auto">
          <a:xfrm>
            <a:off x="4643438" y="4143375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5859" name="Line 21"/>
          <p:cNvSpPr>
            <a:spLocks noChangeShapeType="1"/>
          </p:cNvSpPr>
          <p:nvPr/>
        </p:nvSpPr>
        <p:spPr bwMode="auto">
          <a:xfrm>
            <a:off x="5072063" y="4143375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5860" name="Line 22"/>
          <p:cNvSpPr>
            <a:spLocks noChangeShapeType="1"/>
          </p:cNvSpPr>
          <p:nvPr/>
        </p:nvSpPr>
        <p:spPr bwMode="auto">
          <a:xfrm>
            <a:off x="3571875" y="4143375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5861" name="Line 24"/>
          <p:cNvSpPr>
            <a:spLocks noChangeShapeType="1"/>
          </p:cNvSpPr>
          <p:nvPr/>
        </p:nvSpPr>
        <p:spPr bwMode="auto">
          <a:xfrm>
            <a:off x="2928938" y="4214813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5862" name="Line 26"/>
          <p:cNvSpPr>
            <a:spLocks noChangeShapeType="1"/>
          </p:cNvSpPr>
          <p:nvPr/>
        </p:nvSpPr>
        <p:spPr bwMode="auto">
          <a:xfrm>
            <a:off x="4143375" y="4143375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5863" name="Line 27"/>
          <p:cNvSpPr>
            <a:spLocks noChangeShapeType="1"/>
          </p:cNvSpPr>
          <p:nvPr/>
        </p:nvSpPr>
        <p:spPr bwMode="auto">
          <a:xfrm>
            <a:off x="2286000" y="4214813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5864" name="Line 28"/>
          <p:cNvSpPr>
            <a:spLocks noChangeShapeType="1"/>
          </p:cNvSpPr>
          <p:nvPr/>
        </p:nvSpPr>
        <p:spPr bwMode="auto">
          <a:xfrm>
            <a:off x="4143375" y="4214813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5865" name="Rectangle 29"/>
          <p:cNvSpPr>
            <a:spLocks noChangeArrowheads="1"/>
          </p:cNvSpPr>
          <p:nvPr/>
        </p:nvSpPr>
        <p:spPr bwMode="auto">
          <a:xfrm>
            <a:off x="5791200" y="3733800"/>
            <a:ext cx="7524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sz="1200"/>
              <a:t>  500</a:t>
            </a:r>
            <a:r>
              <a:rPr lang="cs-CZ" sz="1200" b="1"/>
              <a:t> bp</a:t>
            </a:r>
          </a:p>
        </p:txBody>
      </p:sp>
      <p:sp>
        <p:nvSpPr>
          <p:cNvPr id="35866" name="Rectangle 30"/>
          <p:cNvSpPr>
            <a:spLocks noChangeArrowheads="1"/>
          </p:cNvSpPr>
          <p:nvPr/>
        </p:nvSpPr>
        <p:spPr bwMode="auto">
          <a:xfrm>
            <a:off x="5791200" y="4267200"/>
            <a:ext cx="7524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sz="1200"/>
              <a:t>  300</a:t>
            </a:r>
            <a:r>
              <a:rPr lang="cs-CZ" sz="1200" b="1"/>
              <a:t> bp</a:t>
            </a:r>
          </a:p>
        </p:txBody>
      </p:sp>
      <p:sp>
        <p:nvSpPr>
          <p:cNvPr id="35867" name="Rectangle 31"/>
          <p:cNvSpPr>
            <a:spLocks noChangeArrowheads="1"/>
          </p:cNvSpPr>
          <p:nvPr/>
        </p:nvSpPr>
        <p:spPr bwMode="auto">
          <a:xfrm>
            <a:off x="5791200" y="4724400"/>
            <a:ext cx="7524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sz="1200"/>
              <a:t>  200</a:t>
            </a:r>
            <a:r>
              <a:rPr lang="cs-CZ" sz="1200" b="1"/>
              <a:t> bp</a:t>
            </a:r>
          </a:p>
        </p:txBody>
      </p:sp>
      <p:sp>
        <p:nvSpPr>
          <p:cNvPr id="35868" name="Rectangle 32"/>
          <p:cNvSpPr>
            <a:spLocks noChangeArrowheads="1"/>
          </p:cNvSpPr>
          <p:nvPr/>
        </p:nvSpPr>
        <p:spPr bwMode="auto">
          <a:xfrm>
            <a:off x="5791200" y="5105400"/>
            <a:ext cx="7524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sz="1200"/>
              <a:t>  100</a:t>
            </a:r>
            <a:r>
              <a:rPr lang="cs-CZ" sz="1200" b="1"/>
              <a:t> bp</a:t>
            </a:r>
          </a:p>
        </p:txBody>
      </p:sp>
      <p:sp>
        <p:nvSpPr>
          <p:cNvPr id="35869" name="Rectangle 33"/>
          <p:cNvSpPr>
            <a:spLocks noChangeArrowheads="1"/>
          </p:cNvSpPr>
          <p:nvPr/>
        </p:nvSpPr>
        <p:spPr bwMode="auto">
          <a:xfrm>
            <a:off x="5867400" y="5486400"/>
            <a:ext cx="6683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sz="1200"/>
              <a:t>  50</a:t>
            </a:r>
            <a:r>
              <a:rPr lang="cs-CZ" sz="1200" b="1"/>
              <a:t> bp</a:t>
            </a:r>
          </a:p>
        </p:txBody>
      </p:sp>
      <p:sp>
        <p:nvSpPr>
          <p:cNvPr id="35870" name="Line 34"/>
          <p:cNvSpPr>
            <a:spLocks noChangeShapeType="1"/>
          </p:cNvSpPr>
          <p:nvPr/>
        </p:nvSpPr>
        <p:spPr bwMode="auto">
          <a:xfrm>
            <a:off x="2286000" y="2819400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5872" name="TextovéPole 45"/>
          <p:cNvSpPr txBox="1">
            <a:spLocks noChangeArrowheads="1"/>
          </p:cNvSpPr>
          <p:nvPr/>
        </p:nvSpPr>
        <p:spPr bwMode="auto">
          <a:xfrm>
            <a:off x="7000875" y="2000250"/>
            <a:ext cx="1785938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000" dirty="0">
                <a:latin typeface="Times New Roman" pitchFamily="18" charset="0"/>
              </a:rPr>
              <a:t>1 otec</a:t>
            </a:r>
          </a:p>
          <a:p>
            <a:r>
              <a:rPr lang="cs-CZ" sz="2000" dirty="0">
                <a:latin typeface="Times New Roman" pitchFamily="18" charset="0"/>
              </a:rPr>
              <a:t>2 matka</a:t>
            </a:r>
          </a:p>
          <a:p>
            <a:r>
              <a:rPr lang="cs-CZ" sz="2000" dirty="0">
                <a:latin typeface="Times New Roman" pitchFamily="18" charset="0"/>
              </a:rPr>
              <a:t>3 </a:t>
            </a:r>
            <a:r>
              <a:rPr lang="cs-CZ" sz="2000" dirty="0">
                <a:solidFill>
                  <a:srgbClr val="FF0000"/>
                </a:solidFill>
                <a:latin typeface="Times New Roman" pitchFamily="18" charset="0"/>
              </a:rPr>
              <a:t>postižený</a:t>
            </a:r>
          </a:p>
          <a:p>
            <a:r>
              <a:rPr lang="cs-CZ" sz="2000" dirty="0">
                <a:latin typeface="Times New Roman" pitchFamily="18" charset="0"/>
              </a:rPr>
              <a:t>4 další dítě </a:t>
            </a:r>
          </a:p>
          <a:p>
            <a:r>
              <a:rPr lang="cs-CZ" sz="2000" dirty="0">
                <a:latin typeface="Times New Roman" pitchFamily="18" charset="0"/>
              </a:rPr>
              <a:t>5 další dítě </a:t>
            </a:r>
          </a:p>
          <a:p>
            <a:r>
              <a:rPr lang="cs-CZ" sz="2000" dirty="0">
                <a:latin typeface="Times New Roman" pitchFamily="18" charset="0"/>
              </a:rPr>
              <a:t>6 další dítě</a:t>
            </a:r>
            <a:r>
              <a:rPr lang="cs-CZ" sz="2400" dirty="0">
                <a:latin typeface="Times New Roman" pitchFamily="18" charset="0"/>
              </a:rPr>
              <a:t> </a:t>
            </a:r>
            <a:endParaRPr lang="cs-CZ" sz="2000" dirty="0">
              <a:latin typeface="Times New Roman" pitchFamily="18" charset="0"/>
            </a:endParaRPr>
          </a:p>
          <a:p>
            <a:r>
              <a:rPr lang="cs-CZ" sz="2000" dirty="0">
                <a:latin typeface="Times New Roman" pitchFamily="18" charset="0"/>
              </a:rPr>
              <a:t>7 další dítě </a:t>
            </a:r>
          </a:p>
        </p:txBody>
      </p:sp>
      <p:sp>
        <p:nvSpPr>
          <p:cNvPr id="35873" name="Line 17"/>
          <p:cNvSpPr>
            <a:spLocks noChangeShapeType="1"/>
          </p:cNvSpPr>
          <p:nvPr/>
        </p:nvSpPr>
        <p:spPr bwMode="auto">
          <a:xfrm>
            <a:off x="5572125" y="4214813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5874" name="Line 22"/>
          <p:cNvSpPr>
            <a:spLocks noChangeShapeType="1"/>
          </p:cNvSpPr>
          <p:nvPr/>
        </p:nvSpPr>
        <p:spPr bwMode="auto">
          <a:xfrm>
            <a:off x="3571875" y="4214813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5875" name="Line 28"/>
          <p:cNvSpPr>
            <a:spLocks noChangeShapeType="1"/>
          </p:cNvSpPr>
          <p:nvPr/>
        </p:nvSpPr>
        <p:spPr bwMode="auto">
          <a:xfrm>
            <a:off x="4643438" y="4214813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5876" name="Line 26"/>
          <p:cNvSpPr>
            <a:spLocks noChangeShapeType="1"/>
          </p:cNvSpPr>
          <p:nvPr/>
        </p:nvSpPr>
        <p:spPr bwMode="auto">
          <a:xfrm>
            <a:off x="5072063" y="4214813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5877" name="Line 14"/>
          <p:cNvSpPr>
            <a:spLocks noChangeShapeType="1"/>
          </p:cNvSpPr>
          <p:nvPr/>
        </p:nvSpPr>
        <p:spPr bwMode="auto">
          <a:xfrm>
            <a:off x="5500688" y="2786063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5878" name="Line 26"/>
          <p:cNvSpPr>
            <a:spLocks noChangeShapeType="1"/>
          </p:cNvSpPr>
          <p:nvPr/>
        </p:nvSpPr>
        <p:spPr bwMode="auto">
          <a:xfrm>
            <a:off x="5572125" y="4143375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D2CD4CD7-7BF3-4C32-94E2-0D1F3543D4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advTm="1017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0" y="214313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/>
          <a:lstStyle/>
          <a:p>
            <a:pPr algn="ctr"/>
            <a:r>
              <a:rPr lang="cs-CZ" sz="3600" b="1">
                <a:solidFill>
                  <a:schemeClr val="tx2"/>
                </a:solidFill>
                <a:latin typeface="Times New Roman" pitchFamily="18" charset="0"/>
              </a:rPr>
              <a:t>Příklad  nepřímé analýzy AR choroby – CF</a:t>
            </a:r>
          </a:p>
          <a:p>
            <a:pPr algn="ctr"/>
            <a:r>
              <a:rPr lang="cs-CZ" sz="3600" b="1" i="1">
                <a:solidFill>
                  <a:schemeClr val="tx2"/>
                </a:solidFill>
                <a:latin typeface="Times New Roman" pitchFamily="18" charset="0"/>
              </a:rPr>
              <a:t>neinformativita rodiny č. 3</a:t>
            </a:r>
            <a:r>
              <a:rPr lang="cs-CZ" sz="4400" i="1">
                <a:solidFill>
                  <a:schemeClr val="hlink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2071688" y="2000250"/>
            <a:ext cx="4565650" cy="4330700"/>
          </a:xfrm>
          <a:prstGeom prst="rect">
            <a:avLst/>
          </a:prstGeom>
          <a:solidFill>
            <a:schemeClr val="bg2"/>
          </a:solidFill>
          <a:ln w="254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 sz="2400">
              <a:latin typeface="Times New Roman" pitchFamily="18" charset="0"/>
            </a:endParaRPr>
          </a:p>
        </p:txBody>
      </p:sp>
      <p:sp>
        <p:nvSpPr>
          <p:cNvPr id="36868" name="Line 4"/>
          <p:cNvSpPr>
            <a:spLocks noChangeShapeType="1"/>
          </p:cNvSpPr>
          <p:nvPr/>
        </p:nvSpPr>
        <p:spPr bwMode="auto">
          <a:xfrm>
            <a:off x="2895600" y="2819400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6869" name="Line 5"/>
          <p:cNvSpPr>
            <a:spLocks noChangeShapeType="1"/>
          </p:cNvSpPr>
          <p:nvPr/>
        </p:nvSpPr>
        <p:spPr bwMode="auto">
          <a:xfrm>
            <a:off x="3505200" y="2819400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6870" name="Line 6"/>
          <p:cNvSpPr>
            <a:spLocks noChangeShapeType="1"/>
          </p:cNvSpPr>
          <p:nvPr/>
        </p:nvSpPr>
        <p:spPr bwMode="auto">
          <a:xfrm>
            <a:off x="4114800" y="2819400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6871" name="Rectangle 7"/>
          <p:cNvSpPr>
            <a:spLocks noChangeArrowheads="1"/>
          </p:cNvSpPr>
          <p:nvPr/>
        </p:nvSpPr>
        <p:spPr bwMode="auto">
          <a:xfrm>
            <a:off x="381000" y="2262188"/>
            <a:ext cx="609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cs-CZ"/>
              <a:t> </a:t>
            </a:r>
          </a:p>
        </p:txBody>
      </p:sp>
      <p:sp>
        <p:nvSpPr>
          <p:cNvPr id="36872" name="Rectangle 8"/>
          <p:cNvSpPr>
            <a:spLocks noChangeArrowheads="1"/>
          </p:cNvSpPr>
          <p:nvPr/>
        </p:nvSpPr>
        <p:spPr bwMode="auto">
          <a:xfrm>
            <a:off x="2286000" y="2362200"/>
            <a:ext cx="7315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cs-CZ" dirty="0"/>
              <a:t>1      2      3      4     5   6    7           </a:t>
            </a:r>
          </a:p>
        </p:txBody>
      </p:sp>
      <p:sp>
        <p:nvSpPr>
          <p:cNvPr id="36873" name="Rectangle 9"/>
          <p:cNvSpPr>
            <a:spLocks noChangeArrowheads="1"/>
          </p:cNvSpPr>
          <p:nvPr/>
        </p:nvSpPr>
        <p:spPr bwMode="auto">
          <a:xfrm>
            <a:off x="3032125" y="3375025"/>
            <a:ext cx="1841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cs-CZ" sz="2400">
              <a:latin typeface="Times New Roman" pitchFamily="18" charset="0"/>
            </a:endParaRPr>
          </a:p>
        </p:txBody>
      </p:sp>
      <p:sp>
        <p:nvSpPr>
          <p:cNvPr id="36874" name="Rectangle 10"/>
          <p:cNvSpPr>
            <a:spLocks noChangeArrowheads="1"/>
          </p:cNvSpPr>
          <p:nvPr/>
        </p:nvSpPr>
        <p:spPr bwMode="auto">
          <a:xfrm>
            <a:off x="5791200" y="3200400"/>
            <a:ext cx="7524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sz="1200"/>
              <a:t>  750</a:t>
            </a:r>
            <a:r>
              <a:rPr lang="cs-CZ" sz="1200" b="1"/>
              <a:t> bp</a:t>
            </a:r>
          </a:p>
        </p:txBody>
      </p:sp>
      <p:sp>
        <p:nvSpPr>
          <p:cNvPr id="36875" name="Rectangle 11"/>
          <p:cNvSpPr>
            <a:spLocks noChangeArrowheads="1"/>
          </p:cNvSpPr>
          <p:nvPr/>
        </p:nvSpPr>
        <p:spPr bwMode="auto">
          <a:xfrm>
            <a:off x="365125" y="5165725"/>
            <a:ext cx="2476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endParaRPr lang="cs-CZ" sz="2400">
              <a:latin typeface="Times New Roman" pitchFamily="18" charset="0"/>
            </a:endParaRPr>
          </a:p>
          <a:p>
            <a:pPr eaLnBrk="0" hangingPunct="0"/>
            <a:r>
              <a:rPr lang="cs-CZ" sz="2000">
                <a:latin typeface="Times New Roman" pitchFamily="18" charset="0"/>
              </a:rPr>
              <a:t> </a:t>
            </a:r>
          </a:p>
        </p:txBody>
      </p:sp>
      <p:sp>
        <p:nvSpPr>
          <p:cNvPr id="36876" name="Rectangle 12"/>
          <p:cNvSpPr>
            <a:spLocks noChangeArrowheads="1"/>
          </p:cNvSpPr>
          <p:nvPr/>
        </p:nvSpPr>
        <p:spPr bwMode="auto">
          <a:xfrm>
            <a:off x="3200400" y="2514600"/>
            <a:ext cx="533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sz="3200"/>
              <a:t> </a:t>
            </a:r>
          </a:p>
        </p:txBody>
      </p:sp>
      <p:sp>
        <p:nvSpPr>
          <p:cNvPr id="36877" name="Rectangle 13"/>
          <p:cNvSpPr>
            <a:spLocks noChangeArrowheads="1"/>
          </p:cNvSpPr>
          <p:nvPr/>
        </p:nvSpPr>
        <p:spPr bwMode="auto">
          <a:xfrm>
            <a:off x="3200400" y="4343400"/>
            <a:ext cx="68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sz="2400" b="1"/>
              <a:t> </a:t>
            </a:r>
          </a:p>
        </p:txBody>
      </p:sp>
      <p:sp>
        <p:nvSpPr>
          <p:cNvPr id="36878" name="Line 14"/>
          <p:cNvSpPr>
            <a:spLocks noChangeShapeType="1"/>
          </p:cNvSpPr>
          <p:nvPr/>
        </p:nvSpPr>
        <p:spPr bwMode="auto">
          <a:xfrm>
            <a:off x="4624388" y="2819400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6879" name="Line 15"/>
          <p:cNvSpPr>
            <a:spLocks noChangeShapeType="1"/>
          </p:cNvSpPr>
          <p:nvPr/>
        </p:nvSpPr>
        <p:spPr bwMode="auto">
          <a:xfrm>
            <a:off x="5053013" y="2819400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6880" name="Line 16"/>
          <p:cNvSpPr>
            <a:spLocks noChangeShapeType="1"/>
          </p:cNvSpPr>
          <p:nvPr/>
        </p:nvSpPr>
        <p:spPr bwMode="auto">
          <a:xfrm>
            <a:off x="2928938" y="4143375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6881" name="Line 18"/>
          <p:cNvSpPr>
            <a:spLocks noChangeShapeType="1"/>
          </p:cNvSpPr>
          <p:nvPr/>
        </p:nvSpPr>
        <p:spPr bwMode="auto">
          <a:xfrm>
            <a:off x="2286000" y="4143375"/>
            <a:ext cx="3048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6882" name="Line 20"/>
          <p:cNvSpPr>
            <a:spLocks noChangeShapeType="1"/>
          </p:cNvSpPr>
          <p:nvPr/>
        </p:nvSpPr>
        <p:spPr bwMode="auto">
          <a:xfrm>
            <a:off x="4643438" y="4143375"/>
            <a:ext cx="3048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6883" name="Line 21"/>
          <p:cNvSpPr>
            <a:spLocks noChangeShapeType="1"/>
          </p:cNvSpPr>
          <p:nvPr/>
        </p:nvSpPr>
        <p:spPr bwMode="auto">
          <a:xfrm>
            <a:off x="5072063" y="4143375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6884" name="Line 22"/>
          <p:cNvSpPr>
            <a:spLocks noChangeShapeType="1"/>
          </p:cNvSpPr>
          <p:nvPr/>
        </p:nvSpPr>
        <p:spPr bwMode="auto">
          <a:xfrm>
            <a:off x="3571875" y="4143375"/>
            <a:ext cx="3048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6885" name="Line 24"/>
          <p:cNvSpPr>
            <a:spLocks noChangeShapeType="1"/>
          </p:cNvSpPr>
          <p:nvPr/>
        </p:nvSpPr>
        <p:spPr bwMode="auto">
          <a:xfrm>
            <a:off x="2928938" y="4214813"/>
            <a:ext cx="3048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6886" name="Line 26"/>
          <p:cNvSpPr>
            <a:spLocks noChangeShapeType="1"/>
          </p:cNvSpPr>
          <p:nvPr/>
        </p:nvSpPr>
        <p:spPr bwMode="auto">
          <a:xfrm>
            <a:off x="4143375" y="4143375"/>
            <a:ext cx="3048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6887" name="Line 27"/>
          <p:cNvSpPr>
            <a:spLocks noChangeShapeType="1"/>
          </p:cNvSpPr>
          <p:nvPr/>
        </p:nvSpPr>
        <p:spPr bwMode="auto">
          <a:xfrm>
            <a:off x="2286000" y="4214813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6888" name="Line 28"/>
          <p:cNvSpPr>
            <a:spLocks noChangeShapeType="1"/>
          </p:cNvSpPr>
          <p:nvPr/>
        </p:nvSpPr>
        <p:spPr bwMode="auto">
          <a:xfrm>
            <a:off x="4143375" y="4214813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6889" name="Rectangle 29"/>
          <p:cNvSpPr>
            <a:spLocks noChangeArrowheads="1"/>
          </p:cNvSpPr>
          <p:nvPr/>
        </p:nvSpPr>
        <p:spPr bwMode="auto">
          <a:xfrm>
            <a:off x="5791200" y="3733800"/>
            <a:ext cx="7524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sz="1200"/>
              <a:t>  500</a:t>
            </a:r>
            <a:r>
              <a:rPr lang="cs-CZ" sz="1200" b="1"/>
              <a:t> bp</a:t>
            </a:r>
          </a:p>
        </p:txBody>
      </p:sp>
      <p:sp>
        <p:nvSpPr>
          <p:cNvPr id="36890" name="Rectangle 30"/>
          <p:cNvSpPr>
            <a:spLocks noChangeArrowheads="1"/>
          </p:cNvSpPr>
          <p:nvPr/>
        </p:nvSpPr>
        <p:spPr bwMode="auto">
          <a:xfrm>
            <a:off x="5791200" y="4267200"/>
            <a:ext cx="7524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sz="1200"/>
              <a:t>  300</a:t>
            </a:r>
            <a:r>
              <a:rPr lang="cs-CZ" sz="1200" b="1"/>
              <a:t> bp</a:t>
            </a:r>
          </a:p>
        </p:txBody>
      </p:sp>
      <p:sp>
        <p:nvSpPr>
          <p:cNvPr id="36891" name="Rectangle 31"/>
          <p:cNvSpPr>
            <a:spLocks noChangeArrowheads="1"/>
          </p:cNvSpPr>
          <p:nvPr/>
        </p:nvSpPr>
        <p:spPr bwMode="auto">
          <a:xfrm>
            <a:off x="5791200" y="4724400"/>
            <a:ext cx="7524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sz="1200"/>
              <a:t>  200</a:t>
            </a:r>
            <a:r>
              <a:rPr lang="cs-CZ" sz="1200" b="1"/>
              <a:t> bp</a:t>
            </a:r>
          </a:p>
        </p:txBody>
      </p:sp>
      <p:sp>
        <p:nvSpPr>
          <p:cNvPr id="36892" name="Rectangle 32"/>
          <p:cNvSpPr>
            <a:spLocks noChangeArrowheads="1"/>
          </p:cNvSpPr>
          <p:nvPr/>
        </p:nvSpPr>
        <p:spPr bwMode="auto">
          <a:xfrm>
            <a:off x="5791200" y="5105400"/>
            <a:ext cx="7524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sz="1200"/>
              <a:t>  100</a:t>
            </a:r>
            <a:r>
              <a:rPr lang="cs-CZ" sz="1200" b="1"/>
              <a:t> bp</a:t>
            </a:r>
          </a:p>
        </p:txBody>
      </p:sp>
      <p:sp>
        <p:nvSpPr>
          <p:cNvPr id="36893" name="Rectangle 33"/>
          <p:cNvSpPr>
            <a:spLocks noChangeArrowheads="1"/>
          </p:cNvSpPr>
          <p:nvPr/>
        </p:nvSpPr>
        <p:spPr bwMode="auto">
          <a:xfrm>
            <a:off x="5867400" y="5486400"/>
            <a:ext cx="6683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sz="1200"/>
              <a:t>  50</a:t>
            </a:r>
            <a:r>
              <a:rPr lang="cs-CZ" sz="1200" b="1"/>
              <a:t> bp</a:t>
            </a:r>
          </a:p>
        </p:txBody>
      </p:sp>
      <p:sp>
        <p:nvSpPr>
          <p:cNvPr id="36894" name="Line 34"/>
          <p:cNvSpPr>
            <a:spLocks noChangeShapeType="1"/>
          </p:cNvSpPr>
          <p:nvPr/>
        </p:nvSpPr>
        <p:spPr bwMode="auto">
          <a:xfrm>
            <a:off x="2286000" y="2819400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6896" name="TextovéPole 45"/>
          <p:cNvSpPr txBox="1">
            <a:spLocks noChangeArrowheads="1"/>
          </p:cNvSpPr>
          <p:nvPr/>
        </p:nvSpPr>
        <p:spPr bwMode="auto">
          <a:xfrm>
            <a:off x="7000875" y="2000250"/>
            <a:ext cx="1785938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000" dirty="0">
                <a:latin typeface="Times New Roman" pitchFamily="18" charset="0"/>
              </a:rPr>
              <a:t>1 otec</a:t>
            </a:r>
          </a:p>
          <a:p>
            <a:r>
              <a:rPr lang="cs-CZ" sz="2000" dirty="0">
                <a:latin typeface="Times New Roman" pitchFamily="18" charset="0"/>
              </a:rPr>
              <a:t>2 matka</a:t>
            </a:r>
          </a:p>
          <a:p>
            <a:r>
              <a:rPr lang="cs-CZ" sz="2000" dirty="0">
                <a:latin typeface="Times New Roman" pitchFamily="18" charset="0"/>
              </a:rPr>
              <a:t>3 </a:t>
            </a:r>
            <a:r>
              <a:rPr lang="cs-CZ" sz="2000" dirty="0">
                <a:solidFill>
                  <a:srgbClr val="FF0000"/>
                </a:solidFill>
                <a:latin typeface="Times New Roman" pitchFamily="18" charset="0"/>
              </a:rPr>
              <a:t>postižený</a:t>
            </a:r>
          </a:p>
          <a:p>
            <a:r>
              <a:rPr lang="cs-CZ" sz="2000" dirty="0">
                <a:latin typeface="Times New Roman" pitchFamily="18" charset="0"/>
              </a:rPr>
              <a:t>4 další dítě </a:t>
            </a:r>
          </a:p>
          <a:p>
            <a:r>
              <a:rPr lang="cs-CZ" sz="2000" dirty="0">
                <a:latin typeface="Times New Roman" pitchFamily="18" charset="0"/>
              </a:rPr>
              <a:t>5 další dítě </a:t>
            </a:r>
          </a:p>
          <a:p>
            <a:r>
              <a:rPr lang="cs-CZ" sz="2000" dirty="0">
                <a:latin typeface="Times New Roman" pitchFamily="18" charset="0"/>
              </a:rPr>
              <a:t>6 další dítě</a:t>
            </a:r>
            <a:r>
              <a:rPr lang="cs-CZ" sz="2400" dirty="0">
                <a:latin typeface="Times New Roman" pitchFamily="18" charset="0"/>
              </a:rPr>
              <a:t> </a:t>
            </a:r>
            <a:endParaRPr lang="cs-CZ" sz="2000" dirty="0">
              <a:latin typeface="Times New Roman" pitchFamily="18" charset="0"/>
            </a:endParaRPr>
          </a:p>
          <a:p>
            <a:r>
              <a:rPr lang="cs-CZ" sz="2000" dirty="0">
                <a:latin typeface="Times New Roman" pitchFamily="18" charset="0"/>
              </a:rPr>
              <a:t>7 další dítě </a:t>
            </a:r>
          </a:p>
        </p:txBody>
      </p:sp>
      <p:sp>
        <p:nvSpPr>
          <p:cNvPr id="36897" name="Line 17"/>
          <p:cNvSpPr>
            <a:spLocks noChangeShapeType="1"/>
          </p:cNvSpPr>
          <p:nvPr/>
        </p:nvSpPr>
        <p:spPr bwMode="auto">
          <a:xfrm>
            <a:off x="5572125" y="4214813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6898" name="TextovéPole 47"/>
          <p:cNvSpPr txBox="1">
            <a:spLocks noChangeArrowheads="1"/>
          </p:cNvSpPr>
          <p:nvPr/>
        </p:nvSpPr>
        <p:spPr bwMode="auto">
          <a:xfrm>
            <a:off x="2714625" y="1500188"/>
            <a:ext cx="30384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>
                <a:latin typeface="Times New Roman" pitchFamily="18" charset="0"/>
              </a:rPr>
              <a:t>0% výpovědní hodnota</a:t>
            </a:r>
          </a:p>
        </p:txBody>
      </p:sp>
      <p:sp>
        <p:nvSpPr>
          <p:cNvPr id="36899" name="Line 22"/>
          <p:cNvSpPr>
            <a:spLocks noChangeShapeType="1"/>
          </p:cNvSpPr>
          <p:nvPr/>
        </p:nvSpPr>
        <p:spPr bwMode="auto">
          <a:xfrm>
            <a:off x="3571875" y="4214813"/>
            <a:ext cx="3048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6900" name="Line 28"/>
          <p:cNvSpPr>
            <a:spLocks noChangeShapeType="1"/>
          </p:cNvSpPr>
          <p:nvPr/>
        </p:nvSpPr>
        <p:spPr bwMode="auto">
          <a:xfrm>
            <a:off x="4643438" y="4214813"/>
            <a:ext cx="3048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6901" name="Line 26"/>
          <p:cNvSpPr>
            <a:spLocks noChangeShapeType="1"/>
          </p:cNvSpPr>
          <p:nvPr/>
        </p:nvSpPr>
        <p:spPr bwMode="auto">
          <a:xfrm>
            <a:off x="5072063" y="4214813"/>
            <a:ext cx="304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6902" name="Line 14"/>
          <p:cNvSpPr>
            <a:spLocks noChangeShapeType="1"/>
          </p:cNvSpPr>
          <p:nvPr/>
        </p:nvSpPr>
        <p:spPr bwMode="auto">
          <a:xfrm>
            <a:off x="5500688" y="2786063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6903" name="Line 26"/>
          <p:cNvSpPr>
            <a:spLocks noChangeShapeType="1"/>
          </p:cNvSpPr>
          <p:nvPr/>
        </p:nvSpPr>
        <p:spPr bwMode="auto">
          <a:xfrm>
            <a:off x="5572125" y="4143375"/>
            <a:ext cx="3048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67C73842-0C57-4A6D-A4AC-A5193FC61A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advTm="2861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Text Box 10"/>
          <p:cNvSpPr txBox="1">
            <a:spLocks noChangeArrowheads="1"/>
          </p:cNvSpPr>
          <p:nvPr/>
        </p:nvSpPr>
        <p:spPr bwMode="auto">
          <a:xfrm>
            <a:off x="1043608" y="404664"/>
            <a:ext cx="70846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cs-CZ" dirty="0">
                <a:solidFill>
                  <a:srgbClr val="C00000"/>
                </a:solidFill>
                <a:latin typeface="Arial" charset="0"/>
              </a:rPr>
              <a:t>Nepřímá vazebná analýza STR a VNTR</a:t>
            </a:r>
          </a:p>
        </p:txBody>
      </p:sp>
      <p:sp>
        <p:nvSpPr>
          <p:cNvPr id="9222" name="Text Box 12"/>
          <p:cNvSpPr txBox="1">
            <a:spLocks noChangeArrowheads="1"/>
          </p:cNvSpPr>
          <p:nvPr/>
        </p:nvSpPr>
        <p:spPr bwMode="auto">
          <a:xfrm>
            <a:off x="899592" y="1484784"/>
            <a:ext cx="7777162" cy="3570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000" dirty="0">
                <a:latin typeface="Arial" charset="0"/>
              </a:rPr>
              <a:t>Analýza variabilních STR </a:t>
            </a:r>
            <a:r>
              <a:rPr lang="cs-CZ" sz="2000" dirty="0" err="1">
                <a:latin typeface="Arial" charset="0"/>
              </a:rPr>
              <a:t>lokusů</a:t>
            </a:r>
            <a:r>
              <a:rPr lang="cs-CZ" sz="2000" dirty="0">
                <a:latin typeface="Arial" charset="0"/>
              </a:rPr>
              <a:t> (</a:t>
            </a:r>
            <a:r>
              <a:rPr lang="cs-CZ" sz="2000" dirty="0" err="1">
                <a:latin typeface="Arial" charset="0"/>
              </a:rPr>
              <a:t>short</a:t>
            </a:r>
            <a:r>
              <a:rPr lang="cs-CZ" sz="2000" dirty="0">
                <a:latin typeface="Arial" charset="0"/>
              </a:rPr>
              <a:t> tandem </a:t>
            </a:r>
            <a:r>
              <a:rPr lang="cs-CZ" sz="2000" dirty="0" err="1">
                <a:latin typeface="Arial" charset="0"/>
              </a:rPr>
              <a:t>repeats</a:t>
            </a:r>
            <a:r>
              <a:rPr lang="cs-CZ" sz="2000" dirty="0">
                <a:latin typeface="Arial" charset="0"/>
              </a:rPr>
              <a:t>) </a:t>
            </a:r>
          </a:p>
          <a:p>
            <a:endParaRPr lang="cs-CZ" sz="2000" dirty="0">
              <a:latin typeface="Arial" charset="0"/>
            </a:endParaRPr>
          </a:p>
          <a:p>
            <a:r>
              <a:rPr lang="cs-CZ" sz="2000" dirty="0">
                <a:latin typeface="Arial" charset="0"/>
              </a:rPr>
              <a:t>Analýza variabilních VNTR </a:t>
            </a:r>
            <a:r>
              <a:rPr lang="cs-CZ" sz="2000" dirty="0" err="1">
                <a:latin typeface="Arial" charset="0"/>
              </a:rPr>
              <a:t>lokusů</a:t>
            </a:r>
            <a:r>
              <a:rPr lang="cs-CZ" sz="2000" dirty="0">
                <a:latin typeface="Arial" charset="0"/>
              </a:rPr>
              <a:t> (</a:t>
            </a:r>
            <a:r>
              <a:rPr lang="cs-CZ" sz="2000" dirty="0" err="1">
                <a:latin typeface="Arial" charset="0"/>
              </a:rPr>
              <a:t>variable</a:t>
            </a:r>
            <a:r>
              <a:rPr lang="cs-CZ" sz="2000" dirty="0">
                <a:latin typeface="Arial" charset="0"/>
              </a:rPr>
              <a:t> </a:t>
            </a:r>
            <a:r>
              <a:rPr lang="cs-CZ" sz="2000" dirty="0" err="1">
                <a:latin typeface="Arial" charset="0"/>
              </a:rPr>
              <a:t>number</a:t>
            </a:r>
            <a:r>
              <a:rPr lang="cs-CZ" sz="2000" dirty="0">
                <a:latin typeface="Arial" charset="0"/>
              </a:rPr>
              <a:t> </a:t>
            </a:r>
            <a:r>
              <a:rPr lang="cs-CZ" sz="2000" dirty="0" err="1">
                <a:latin typeface="Arial" charset="0"/>
              </a:rPr>
              <a:t>of</a:t>
            </a:r>
            <a:r>
              <a:rPr lang="cs-CZ" sz="2000" dirty="0">
                <a:latin typeface="Arial" charset="0"/>
              </a:rPr>
              <a:t> tandem </a:t>
            </a:r>
            <a:r>
              <a:rPr lang="cs-CZ" sz="2000" dirty="0" err="1">
                <a:latin typeface="Arial" charset="0"/>
              </a:rPr>
              <a:t>repeats</a:t>
            </a:r>
            <a:r>
              <a:rPr lang="cs-CZ" sz="2000" dirty="0">
                <a:latin typeface="Arial" charset="0"/>
              </a:rPr>
              <a:t>)</a:t>
            </a:r>
          </a:p>
          <a:p>
            <a:endParaRPr lang="cs-CZ" sz="2000" dirty="0">
              <a:latin typeface="Arial" charset="0"/>
            </a:endParaRPr>
          </a:p>
          <a:p>
            <a:r>
              <a:rPr lang="cs-CZ" sz="2000" dirty="0">
                <a:latin typeface="Arial" charset="0"/>
              </a:rPr>
              <a:t>Délka </a:t>
            </a:r>
            <a:r>
              <a:rPr lang="cs-CZ" sz="2000" dirty="0" err="1">
                <a:latin typeface="Arial" charset="0"/>
              </a:rPr>
              <a:t>repetitivních</a:t>
            </a:r>
            <a:r>
              <a:rPr lang="cs-CZ" sz="2000" dirty="0">
                <a:latin typeface="Arial" charset="0"/>
              </a:rPr>
              <a:t> jednotek u STR zpravidla 2-6, u VNTR v desítkách nukleotidů, celá </a:t>
            </a:r>
            <a:r>
              <a:rPr lang="cs-CZ" sz="2000" dirty="0" err="1">
                <a:latin typeface="Arial" charset="0"/>
              </a:rPr>
              <a:t>repetitivní</a:t>
            </a:r>
            <a:r>
              <a:rPr lang="cs-CZ" sz="2000" dirty="0">
                <a:latin typeface="Arial" charset="0"/>
              </a:rPr>
              <a:t> sekvence může mít délku stovky bp až </a:t>
            </a:r>
            <a:r>
              <a:rPr lang="cs-CZ" sz="2000" dirty="0" err="1">
                <a:latin typeface="Arial" charset="0"/>
              </a:rPr>
              <a:t>kb</a:t>
            </a:r>
            <a:r>
              <a:rPr lang="cs-CZ" sz="2000" dirty="0">
                <a:latin typeface="Arial" charset="0"/>
              </a:rPr>
              <a:t>  </a:t>
            </a:r>
          </a:p>
          <a:p>
            <a:endParaRPr lang="cs-CZ" sz="2000" dirty="0">
              <a:latin typeface="Arial" charset="0"/>
            </a:endParaRPr>
          </a:p>
          <a:p>
            <a:endParaRPr lang="cs-CZ" sz="2000" dirty="0">
              <a:latin typeface="Arial" charset="0"/>
            </a:endParaRPr>
          </a:p>
          <a:p>
            <a:endParaRPr lang="cs-CZ" sz="1000" dirty="0">
              <a:latin typeface="Arial" charset="0"/>
            </a:endParaRPr>
          </a:p>
          <a:p>
            <a:endParaRPr lang="cs-CZ" sz="1600" dirty="0">
              <a:latin typeface="Arial" charset="0"/>
            </a:endParaRP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971600" y="4365104"/>
            <a:ext cx="76327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dirty="0">
                <a:solidFill>
                  <a:srgbClr val="00B050"/>
                </a:solidFill>
                <a:latin typeface="Arial" charset="0"/>
              </a:rPr>
              <a:t>separace PCR produktů se provádí pomocí kapilární elektroforéze, která má k dispozici sekvenační gel, tedy gel o vysoké rozlišovací schopnosti</a:t>
            </a:r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3214F2B3-A192-4C73-987D-6D6C4903D3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1870"/>
    </mc:Choice>
    <mc:Fallback>
      <p:transition spd="slow" advTm="718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8"/>
          <p:cNvSpPr>
            <a:spLocks noChangeArrowheads="1"/>
          </p:cNvSpPr>
          <p:nvPr/>
        </p:nvSpPr>
        <p:spPr bwMode="auto">
          <a:xfrm>
            <a:off x="1295400" y="381000"/>
            <a:ext cx="11985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cs-CZ" sz="2000"/>
          </a:p>
        </p:txBody>
      </p:sp>
      <p:cxnSp>
        <p:nvCxnSpPr>
          <p:cNvPr id="9" name="Přímá spojovací čára 8"/>
          <p:cNvCxnSpPr/>
          <p:nvPr/>
        </p:nvCxnSpPr>
        <p:spPr>
          <a:xfrm>
            <a:off x="2000250" y="2003425"/>
            <a:ext cx="6215063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ovací čára 9"/>
          <p:cNvCxnSpPr/>
          <p:nvPr/>
        </p:nvCxnSpPr>
        <p:spPr>
          <a:xfrm>
            <a:off x="2000250" y="2289175"/>
            <a:ext cx="6215063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ovací čára 10"/>
          <p:cNvCxnSpPr/>
          <p:nvPr/>
        </p:nvCxnSpPr>
        <p:spPr>
          <a:xfrm>
            <a:off x="2000250" y="2646363"/>
            <a:ext cx="6215063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ovací čára 11"/>
          <p:cNvCxnSpPr/>
          <p:nvPr/>
        </p:nvCxnSpPr>
        <p:spPr>
          <a:xfrm>
            <a:off x="2000250" y="2932113"/>
            <a:ext cx="6215063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ovací čára 12"/>
          <p:cNvCxnSpPr/>
          <p:nvPr/>
        </p:nvCxnSpPr>
        <p:spPr>
          <a:xfrm>
            <a:off x="2000250" y="3289300"/>
            <a:ext cx="6215063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ovací čára 13"/>
          <p:cNvCxnSpPr/>
          <p:nvPr/>
        </p:nvCxnSpPr>
        <p:spPr>
          <a:xfrm>
            <a:off x="2000250" y="3575050"/>
            <a:ext cx="6215063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ovací čára 14"/>
          <p:cNvCxnSpPr/>
          <p:nvPr/>
        </p:nvCxnSpPr>
        <p:spPr>
          <a:xfrm>
            <a:off x="2000250" y="4003675"/>
            <a:ext cx="6215063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ovací čára 15"/>
          <p:cNvCxnSpPr/>
          <p:nvPr/>
        </p:nvCxnSpPr>
        <p:spPr>
          <a:xfrm>
            <a:off x="2000250" y="4289425"/>
            <a:ext cx="6215063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ovací čára 16"/>
          <p:cNvCxnSpPr/>
          <p:nvPr/>
        </p:nvCxnSpPr>
        <p:spPr>
          <a:xfrm>
            <a:off x="2000250" y="4718050"/>
            <a:ext cx="6215063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ovací čára 17"/>
          <p:cNvCxnSpPr/>
          <p:nvPr/>
        </p:nvCxnSpPr>
        <p:spPr>
          <a:xfrm>
            <a:off x="2000250" y="5003800"/>
            <a:ext cx="6215063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ovací čára 18"/>
          <p:cNvCxnSpPr/>
          <p:nvPr/>
        </p:nvCxnSpPr>
        <p:spPr>
          <a:xfrm>
            <a:off x="2000250" y="5432425"/>
            <a:ext cx="6215063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ovací čára 19"/>
          <p:cNvCxnSpPr/>
          <p:nvPr/>
        </p:nvCxnSpPr>
        <p:spPr>
          <a:xfrm>
            <a:off x="2000250" y="5718175"/>
            <a:ext cx="6215063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bdélník 20"/>
          <p:cNvSpPr/>
          <p:nvPr/>
        </p:nvSpPr>
        <p:spPr>
          <a:xfrm>
            <a:off x="2214563" y="1931988"/>
            <a:ext cx="714375" cy="142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22" name="Obdélník 21"/>
          <p:cNvSpPr/>
          <p:nvPr/>
        </p:nvSpPr>
        <p:spPr>
          <a:xfrm>
            <a:off x="3071813" y="1931988"/>
            <a:ext cx="714375" cy="142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23" name="Obdélník 22"/>
          <p:cNvSpPr/>
          <p:nvPr/>
        </p:nvSpPr>
        <p:spPr>
          <a:xfrm>
            <a:off x="3929063" y="1931988"/>
            <a:ext cx="714375" cy="142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24" name="Obdélník 23"/>
          <p:cNvSpPr/>
          <p:nvPr/>
        </p:nvSpPr>
        <p:spPr>
          <a:xfrm>
            <a:off x="4786313" y="1931988"/>
            <a:ext cx="714375" cy="142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25" name="Obdélník 24"/>
          <p:cNvSpPr/>
          <p:nvPr/>
        </p:nvSpPr>
        <p:spPr>
          <a:xfrm>
            <a:off x="5643563" y="1931988"/>
            <a:ext cx="714375" cy="142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26" name="Obdélník 25"/>
          <p:cNvSpPr/>
          <p:nvPr/>
        </p:nvSpPr>
        <p:spPr>
          <a:xfrm>
            <a:off x="6500813" y="1931988"/>
            <a:ext cx="714375" cy="142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27" name="Obdélník 26"/>
          <p:cNvSpPr/>
          <p:nvPr/>
        </p:nvSpPr>
        <p:spPr>
          <a:xfrm>
            <a:off x="7358063" y="1931988"/>
            <a:ext cx="714375" cy="142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30" name="Obdélník 29"/>
          <p:cNvSpPr/>
          <p:nvPr/>
        </p:nvSpPr>
        <p:spPr>
          <a:xfrm>
            <a:off x="2214563" y="2217738"/>
            <a:ext cx="714375" cy="142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31" name="Obdélník 30"/>
          <p:cNvSpPr/>
          <p:nvPr/>
        </p:nvSpPr>
        <p:spPr>
          <a:xfrm>
            <a:off x="3071813" y="2217738"/>
            <a:ext cx="714375" cy="142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32" name="Obdélník 31"/>
          <p:cNvSpPr/>
          <p:nvPr/>
        </p:nvSpPr>
        <p:spPr>
          <a:xfrm>
            <a:off x="3929063" y="2217738"/>
            <a:ext cx="714375" cy="142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33" name="Obdélník 32"/>
          <p:cNvSpPr/>
          <p:nvPr/>
        </p:nvSpPr>
        <p:spPr>
          <a:xfrm>
            <a:off x="4786313" y="2217738"/>
            <a:ext cx="714375" cy="142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37" name="Obdélník 36"/>
          <p:cNvSpPr/>
          <p:nvPr/>
        </p:nvSpPr>
        <p:spPr>
          <a:xfrm>
            <a:off x="2214563" y="2574925"/>
            <a:ext cx="714375" cy="14287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38" name="Obdélník 37"/>
          <p:cNvSpPr/>
          <p:nvPr/>
        </p:nvSpPr>
        <p:spPr>
          <a:xfrm>
            <a:off x="3071813" y="2574925"/>
            <a:ext cx="714375" cy="14287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39" name="Obdélník 38"/>
          <p:cNvSpPr/>
          <p:nvPr/>
        </p:nvSpPr>
        <p:spPr>
          <a:xfrm>
            <a:off x="3929063" y="2574925"/>
            <a:ext cx="714375" cy="14287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40" name="Obdélník 39"/>
          <p:cNvSpPr/>
          <p:nvPr/>
        </p:nvSpPr>
        <p:spPr>
          <a:xfrm>
            <a:off x="4786313" y="2574925"/>
            <a:ext cx="714375" cy="14287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41" name="Obdélník 40"/>
          <p:cNvSpPr/>
          <p:nvPr/>
        </p:nvSpPr>
        <p:spPr>
          <a:xfrm>
            <a:off x="5643563" y="2574925"/>
            <a:ext cx="714375" cy="14287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42" name="Obdélník 41"/>
          <p:cNvSpPr/>
          <p:nvPr/>
        </p:nvSpPr>
        <p:spPr>
          <a:xfrm>
            <a:off x="6500813" y="2574925"/>
            <a:ext cx="714375" cy="14287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43" name="Obdélník 42"/>
          <p:cNvSpPr/>
          <p:nvPr/>
        </p:nvSpPr>
        <p:spPr>
          <a:xfrm>
            <a:off x="2214563" y="2860675"/>
            <a:ext cx="714375" cy="14287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44" name="Obdélník 43"/>
          <p:cNvSpPr/>
          <p:nvPr/>
        </p:nvSpPr>
        <p:spPr>
          <a:xfrm>
            <a:off x="3071813" y="2860675"/>
            <a:ext cx="714375" cy="14287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45" name="Obdélník 44"/>
          <p:cNvSpPr/>
          <p:nvPr/>
        </p:nvSpPr>
        <p:spPr>
          <a:xfrm>
            <a:off x="3929063" y="2860675"/>
            <a:ext cx="714375" cy="14287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46" name="Obdélník 45"/>
          <p:cNvSpPr/>
          <p:nvPr/>
        </p:nvSpPr>
        <p:spPr>
          <a:xfrm>
            <a:off x="4786313" y="2860675"/>
            <a:ext cx="714375" cy="14287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47" name="Obdélník 46"/>
          <p:cNvSpPr/>
          <p:nvPr/>
        </p:nvSpPr>
        <p:spPr>
          <a:xfrm>
            <a:off x="5643563" y="2860675"/>
            <a:ext cx="714375" cy="14287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48" name="Obdélník 47"/>
          <p:cNvSpPr/>
          <p:nvPr/>
        </p:nvSpPr>
        <p:spPr>
          <a:xfrm>
            <a:off x="2214563" y="3503613"/>
            <a:ext cx="714375" cy="14287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49" name="Obdélník 48"/>
          <p:cNvSpPr/>
          <p:nvPr/>
        </p:nvSpPr>
        <p:spPr>
          <a:xfrm>
            <a:off x="3071813" y="3503613"/>
            <a:ext cx="714375" cy="14287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50" name="Obdélník 49"/>
          <p:cNvSpPr/>
          <p:nvPr/>
        </p:nvSpPr>
        <p:spPr>
          <a:xfrm>
            <a:off x="3929063" y="3503613"/>
            <a:ext cx="714375" cy="14287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51" name="Obdélník 50"/>
          <p:cNvSpPr/>
          <p:nvPr/>
        </p:nvSpPr>
        <p:spPr>
          <a:xfrm>
            <a:off x="4786313" y="3503613"/>
            <a:ext cx="714375" cy="14287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52" name="Obdélník 51"/>
          <p:cNvSpPr/>
          <p:nvPr/>
        </p:nvSpPr>
        <p:spPr>
          <a:xfrm>
            <a:off x="5643563" y="3503613"/>
            <a:ext cx="714375" cy="14287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53" name="Obdélník 52"/>
          <p:cNvSpPr/>
          <p:nvPr/>
        </p:nvSpPr>
        <p:spPr>
          <a:xfrm>
            <a:off x="6500813" y="3503613"/>
            <a:ext cx="714375" cy="14287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54" name="Obdélník 53"/>
          <p:cNvSpPr/>
          <p:nvPr/>
        </p:nvSpPr>
        <p:spPr>
          <a:xfrm>
            <a:off x="6500813" y="4217988"/>
            <a:ext cx="714375" cy="14287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55" name="Obdélník 54"/>
          <p:cNvSpPr/>
          <p:nvPr/>
        </p:nvSpPr>
        <p:spPr>
          <a:xfrm>
            <a:off x="5643563" y="4217988"/>
            <a:ext cx="714375" cy="14287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56" name="Obdélník 55"/>
          <p:cNvSpPr/>
          <p:nvPr/>
        </p:nvSpPr>
        <p:spPr>
          <a:xfrm>
            <a:off x="4786313" y="4217988"/>
            <a:ext cx="714375" cy="14287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57" name="Obdélník 56"/>
          <p:cNvSpPr/>
          <p:nvPr/>
        </p:nvSpPr>
        <p:spPr>
          <a:xfrm>
            <a:off x="3929063" y="4217988"/>
            <a:ext cx="714375" cy="14287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58" name="Obdélník 57"/>
          <p:cNvSpPr/>
          <p:nvPr/>
        </p:nvSpPr>
        <p:spPr>
          <a:xfrm>
            <a:off x="3071813" y="4217988"/>
            <a:ext cx="714375" cy="14287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59" name="Obdélník 58"/>
          <p:cNvSpPr/>
          <p:nvPr/>
        </p:nvSpPr>
        <p:spPr>
          <a:xfrm>
            <a:off x="2214563" y="4217988"/>
            <a:ext cx="714375" cy="14287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60" name="Obdélník 59"/>
          <p:cNvSpPr/>
          <p:nvPr/>
        </p:nvSpPr>
        <p:spPr>
          <a:xfrm>
            <a:off x="5643563" y="4932363"/>
            <a:ext cx="714375" cy="14287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61" name="Obdélník 60"/>
          <p:cNvSpPr/>
          <p:nvPr/>
        </p:nvSpPr>
        <p:spPr>
          <a:xfrm>
            <a:off x="4786313" y="4932363"/>
            <a:ext cx="714375" cy="14287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62" name="Obdélník 61"/>
          <p:cNvSpPr/>
          <p:nvPr/>
        </p:nvSpPr>
        <p:spPr>
          <a:xfrm>
            <a:off x="3929063" y="4932363"/>
            <a:ext cx="714375" cy="14287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63" name="Obdélník 62"/>
          <p:cNvSpPr/>
          <p:nvPr/>
        </p:nvSpPr>
        <p:spPr>
          <a:xfrm>
            <a:off x="3071813" y="4932363"/>
            <a:ext cx="714375" cy="14287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64" name="Obdélník 63"/>
          <p:cNvSpPr/>
          <p:nvPr/>
        </p:nvSpPr>
        <p:spPr>
          <a:xfrm>
            <a:off x="2214563" y="4932363"/>
            <a:ext cx="714375" cy="14287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65" name="Obdélník 64"/>
          <p:cNvSpPr/>
          <p:nvPr/>
        </p:nvSpPr>
        <p:spPr>
          <a:xfrm>
            <a:off x="5643563" y="5646738"/>
            <a:ext cx="714375" cy="14287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66" name="Obdélník 65"/>
          <p:cNvSpPr/>
          <p:nvPr/>
        </p:nvSpPr>
        <p:spPr>
          <a:xfrm>
            <a:off x="4786313" y="5646738"/>
            <a:ext cx="714375" cy="14287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67" name="Obdélník 66"/>
          <p:cNvSpPr/>
          <p:nvPr/>
        </p:nvSpPr>
        <p:spPr>
          <a:xfrm>
            <a:off x="3929063" y="5646738"/>
            <a:ext cx="714375" cy="14287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68" name="Obdélník 67"/>
          <p:cNvSpPr/>
          <p:nvPr/>
        </p:nvSpPr>
        <p:spPr>
          <a:xfrm>
            <a:off x="3071813" y="5646738"/>
            <a:ext cx="714375" cy="14287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69" name="Obdélník 68"/>
          <p:cNvSpPr/>
          <p:nvPr/>
        </p:nvSpPr>
        <p:spPr>
          <a:xfrm>
            <a:off x="2214563" y="5646738"/>
            <a:ext cx="714375" cy="14287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70" name="Obdélník 69"/>
          <p:cNvSpPr/>
          <p:nvPr/>
        </p:nvSpPr>
        <p:spPr>
          <a:xfrm>
            <a:off x="7358063" y="3217863"/>
            <a:ext cx="714375" cy="142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71" name="Obdélník 70"/>
          <p:cNvSpPr/>
          <p:nvPr/>
        </p:nvSpPr>
        <p:spPr>
          <a:xfrm>
            <a:off x="6500813" y="3217863"/>
            <a:ext cx="714375" cy="142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72" name="Obdélník 71"/>
          <p:cNvSpPr/>
          <p:nvPr/>
        </p:nvSpPr>
        <p:spPr>
          <a:xfrm>
            <a:off x="5643563" y="3217863"/>
            <a:ext cx="714375" cy="142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73" name="Obdélník 72"/>
          <p:cNvSpPr/>
          <p:nvPr/>
        </p:nvSpPr>
        <p:spPr>
          <a:xfrm>
            <a:off x="4786313" y="3217863"/>
            <a:ext cx="714375" cy="142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74" name="Obdélník 73"/>
          <p:cNvSpPr/>
          <p:nvPr/>
        </p:nvSpPr>
        <p:spPr>
          <a:xfrm>
            <a:off x="3929063" y="3217863"/>
            <a:ext cx="714375" cy="142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75" name="Obdélník 74"/>
          <p:cNvSpPr/>
          <p:nvPr/>
        </p:nvSpPr>
        <p:spPr>
          <a:xfrm>
            <a:off x="3071813" y="3217863"/>
            <a:ext cx="714375" cy="142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76" name="Obdélník 75"/>
          <p:cNvSpPr/>
          <p:nvPr/>
        </p:nvSpPr>
        <p:spPr>
          <a:xfrm>
            <a:off x="2214563" y="3217863"/>
            <a:ext cx="714375" cy="142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77" name="Obdélník 76"/>
          <p:cNvSpPr/>
          <p:nvPr/>
        </p:nvSpPr>
        <p:spPr>
          <a:xfrm>
            <a:off x="4786313" y="3932238"/>
            <a:ext cx="714375" cy="142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78" name="Obdélník 77"/>
          <p:cNvSpPr/>
          <p:nvPr/>
        </p:nvSpPr>
        <p:spPr>
          <a:xfrm>
            <a:off x="3929063" y="3932238"/>
            <a:ext cx="714375" cy="142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79" name="Obdélník 78"/>
          <p:cNvSpPr/>
          <p:nvPr/>
        </p:nvSpPr>
        <p:spPr>
          <a:xfrm>
            <a:off x="3071813" y="3932238"/>
            <a:ext cx="714375" cy="142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80" name="Obdélník 79"/>
          <p:cNvSpPr/>
          <p:nvPr/>
        </p:nvSpPr>
        <p:spPr>
          <a:xfrm>
            <a:off x="2214563" y="3932238"/>
            <a:ext cx="714375" cy="142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81" name="Obdélník 80"/>
          <p:cNvSpPr/>
          <p:nvPr/>
        </p:nvSpPr>
        <p:spPr>
          <a:xfrm>
            <a:off x="7358063" y="4646613"/>
            <a:ext cx="714375" cy="142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82" name="Obdélník 81"/>
          <p:cNvSpPr/>
          <p:nvPr/>
        </p:nvSpPr>
        <p:spPr>
          <a:xfrm>
            <a:off x="6500813" y="4646613"/>
            <a:ext cx="714375" cy="142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83" name="Obdélník 82"/>
          <p:cNvSpPr/>
          <p:nvPr/>
        </p:nvSpPr>
        <p:spPr>
          <a:xfrm>
            <a:off x="5643563" y="4646613"/>
            <a:ext cx="714375" cy="142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84" name="Obdélník 83"/>
          <p:cNvSpPr/>
          <p:nvPr/>
        </p:nvSpPr>
        <p:spPr>
          <a:xfrm>
            <a:off x="4786313" y="4646613"/>
            <a:ext cx="714375" cy="142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85" name="Obdélník 84"/>
          <p:cNvSpPr/>
          <p:nvPr/>
        </p:nvSpPr>
        <p:spPr>
          <a:xfrm>
            <a:off x="3929063" y="4646613"/>
            <a:ext cx="714375" cy="142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86" name="Obdélník 85"/>
          <p:cNvSpPr/>
          <p:nvPr/>
        </p:nvSpPr>
        <p:spPr>
          <a:xfrm>
            <a:off x="3071813" y="4646613"/>
            <a:ext cx="714375" cy="142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87" name="Obdélník 86"/>
          <p:cNvSpPr/>
          <p:nvPr/>
        </p:nvSpPr>
        <p:spPr>
          <a:xfrm>
            <a:off x="2214563" y="4646613"/>
            <a:ext cx="714375" cy="142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88" name="Obdélník 87"/>
          <p:cNvSpPr/>
          <p:nvPr/>
        </p:nvSpPr>
        <p:spPr>
          <a:xfrm>
            <a:off x="4786313" y="5360988"/>
            <a:ext cx="714375" cy="142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89" name="Obdélník 88"/>
          <p:cNvSpPr/>
          <p:nvPr/>
        </p:nvSpPr>
        <p:spPr>
          <a:xfrm>
            <a:off x="3929063" y="5360988"/>
            <a:ext cx="714375" cy="142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90" name="Obdélník 89"/>
          <p:cNvSpPr/>
          <p:nvPr/>
        </p:nvSpPr>
        <p:spPr>
          <a:xfrm>
            <a:off x="3071813" y="5360988"/>
            <a:ext cx="714375" cy="142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91" name="Obdélník 90"/>
          <p:cNvSpPr/>
          <p:nvPr/>
        </p:nvSpPr>
        <p:spPr>
          <a:xfrm>
            <a:off x="2214563" y="5360988"/>
            <a:ext cx="714375" cy="142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800"/>
          </a:p>
        </p:txBody>
      </p:sp>
      <p:sp>
        <p:nvSpPr>
          <p:cNvPr id="36945" name="TextovéPole 99"/>
          <p:cNvSpPr txBox="1">
            <a:spLocks noChangeArrowheads="1"/>
          </p:cNvSpPr>
          <p:nvPr/>
        </p:nvSpPr>
        <p:spPr bwMode="auto">
          <a:xfrm>
            <a:off x="500063" y="2003425"/>
            <a:ext cx="666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1800">
                <a:latin typeface="Arial" charset="0"/>
              </a:rPr>
              <a:t>Otec</a:t>
            </a:r>
          </a:p>
        </p:txBody>
      </p:sp>
      <p:sp>
        <p:nvSpPr>
          <p:cNvPr id="36946" name="TextovéPole 100"/>
          <p:cNvSpPr txBox="1">
            <a:spLocks noChangeArrowheads="1"/>
          </p:cNvSpPr>
          <p:nvPr/>
        </p:nvSpPr>
        <p:spPr bwMode="auto">
          <a:xfrm>
            <a:off x="500063" y="2646363"/>
            <a:ext cx="806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1800">
                <a:latin typeface="Arial" charset="0"/>
              </a:rPr>
              <a:t>Matka</a:t>
            </a:r>
          </a:p>
        </p:txBody>
      </p:sp>
      <p:sp>
        <p:nvSpPr>
          <p:cNvPr id="36947" name="TextovéPole 101"/>
          <p:cNvSpPr txBox="1">
            <a:spLocks noChangeArrowheads="1"/>
          </p:cNvSpPr>
          <p:nvPr/>
        </p:nvSpPr>
        <p:spPr bwMode="auto">
          <a:xfrm>
            <a:off x="500063" y="3217863"/>
            <a:ext cx="450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1800">
                <a:latin typeface="Arial" charset="0"/>
              </a:rPr>
              <a:t>F1</a:t>
            </a:r>
          </a:p>
        </p:txBody>
      </p:sp>
      <p:sp>
        <p:nvSpPr>
          <p:cNvPr id="36948" name="TextovéPole 102"/>
          <p:cNvSpPr txBox="1">
            <a:spLocks noChangeArrowheads="1"/>
          </p:cNvSpPr>
          <p:nvPr/>
        </p:nvSpPr>
        <p:spPr bwMode="auto">
          <a:xfrm>
            <a:off x="500063" y="3932238"/>
            <a:ext cx="450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1800">
                <a:latin typeface="Arial" charset="0"/>
              </a:rPr>
              <a:t>F2</a:t>
            </a:r>
          </a:p>
        </p:txBody>
      </p:sp>
      <p:sp>
        <p:nvSpPr>
          <p:cNvPr id="36949" name="TextovéPole 103"/>
          <p:cNvSpPr txBox="1">
            <a:spLocks noChangeArrowheads="1"/>
          </p:cNvSpPr>
          <p:nvPr/>
        </p:nvSpPr>
        <p:spPr bwMode="auto">
          <a:xfrm>
            <a:off x="500063" y="4646613"/>
            <a:ext cx="450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1800">
                <a:latin typeface="Arial" charset="0"/>
              </a:rPr>
              <a:t>F3</a:t>
            </a:r>
          </a:p>
        </p:txBody>
      </p:sp>
      <p:sp>
        <p:nvSpPr>
          <p:cNvPr id="36950" name="TextovéPole 104"/>
          <p:cNvSpPr txBox="1">
            <a:spLocks noChangeArrowheads="1"/>
          </p:cNvSpPr>
          <p:nvPr/>
        </p:nvSpPr>
        <p:spPr bwMode="auto">
          <a:xfrm>
            <a:off x="500063" y="5360988"/>
            <a:ext cx="450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1800">
                <a:latin typeface="Arial" charset="0"/>
              </a:rPr>
              <a:t>F4</a:t>
            </a:r>
          </a:p>
        </p:txBody>
      </p:sp>
      <p:sp>
        <p:nvSpPr>
          <p:cNvPr id="36951" name="Obdélník 105"/>
          <p:cNvSpPr>
            <a:spLocks noChangeArrowheads="1"/>
          </p:cNvSpPr>
          <p:nvPr/>
        </p:nvSpPr>
        <p:spPr bwMode="auto">
          <a:xfrm>
            <a:off x="285750" y="214313"/>
            <a:ext cx="85725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cs-CZ" sz="1800" dirty="0">
                <a:latin typeface="Arial" charset="0"/>
              </a:rPr>
              <a:t>Vyšetřované tandemové repetice v lidském organismu (VNTR a STR) se dědí u </a:t>
            </a:r>
            <a:r>
              <a:rPr lang="cs-CZ" sz="1800" dirty="0" err="1">
                <a:solidFill>
                  <a:srgbClr val="00B050"/>
                </a:solidFill>
                <a:latin typeface="Arial" charset="0"/>
              </a:rPr>
              <a:t>autosomů</a:t>
            </a:r>
            <a:r>
              <a:rPr lang="cs-CZ" sz="1800" dirty="0">
                <a:latin typeface="Arial" charset="0"/>
              </a:rPr>
              <a:t> mendelovským typem dědičnosti. Otec (počet jednotek repetic v somatické buňce 7+4) a matka (6+5) dávají vznik potomkům F1-F4 (7+6; 4+6; 7+5; 4+5). U nepříbuzných osob jsou díky </a:t>
            </a:r>
            <a:r>
              <a:rPr lang="cs-CZ" sz="1800" b="1" dirty="0">
                <a:latin typeface="Arial" charset="0"/>
              </a:rPr>
              <a:t>populační variabilitě </a:t>
            </a:r>
            <a:r>
              <a:rPr lang="cs-CZ" sz="1800" dirty="0">
                <a:latin typeface="Arial" charset="0"/>
              </a:rPr>
              <a:t>počty repetic rozdílné.</a:t>
            </a:r>
            <a:endParaRPr lang="en-US" sz="1800" dirty="0">
              <a:latin typeface="Arial" charset="0"/>
            </a:endParaRPr>
          </a:p>
        </p:txBody>
      </p:sp>
      <p:sp>
        <p:nvSpPr>
          <p:cNvPr id="36952" name="Rectangle 89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6953" name="Line 90"/>
          <p:cNvSpPr>
            <a:spLocks noChangeShapeType="1"/>
          </p:cNvSpPr>
          <p:nvPr/>
        </p:nvSpPr>
        <p:spPr bwMode="auto">
          <a:xfrm>
            <a:off x="0" y="0"/>
            <a:ext cx="0" cy="68580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6954" name="Line 91"/>
          <p:cNvSpPr>
            <a:spLocks noChangeShapeType="1"/>
          </p:cNvSpPr>
          <p:nvPr/>
        </p:nvSpPr>
        <p:spPr bwMode="auto">
          <a:xfrm flipV="1">
            <a:off x="2051050" y="5878513"/>
            <a:ext cx="0" cy="3587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36955" name="Line 92"/>
          <p:cNvSpPr>
            <a:spLocks noChangeShapeType="1"/>
          </p:cNvSpPr>
          <p:nvPr/>
        </p:nvSpPr>
        <p:spPr bwMode="auto">
          <a:xfrm>
            <a:off x="8172450" y="1558925"/>
            <a:ext cx="0" cy="3587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36956" name="Line 93"/>
          <p:cNvSpPr>
            <a:spLocks noChangeShapeType="1"/>
          </p:cNvSpPr>
          <p:nvPr/>
        </p:nvSpPr>
        <p:spPr bwMode="auto">
          <a:xfrm flipV="1">
            <a:off x="684213" y="6308725"/>
            <a:ext cx="0" cy="3587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36957" name="Line 94"/>
          <p:cNvSpPr>
            <a:spLocks noChangeShapeType="1"/>
          </p:cNvSpPr>
          <p:nvPr/>
        </p:nvSpPr>
        <p:spPr bwMode="auto">
          <a:xfrm>
            <a:off x="828675" y="6308725"/>
            <a:ext cx="0" cy="3587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36958" name="Text Box 95"/>
          <p:cNvSpPr txBox="1">
            <a:spLocks noChangeArrowheads="1"/>
          </p:cNvSpPr>
          <p:nvPr/>
        </p:nvSpPr>
        <p:spPr bwMode="auto">
          <a:xfrm>
            <a:off x="900113" y="6332538"/>
            <a:ext cx="78486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400" b="1">
                <a:solidFill>
                  <a:schemeClr val="hlink"/>
                </a:solidFill>
                <a:latin typeface="Arial" charset="0"/>
              </a:rPr>
              <a:t>… pozice primerů; délka repetice u VNTR desítky nukleotidů; počet repetic stovky </a:t>
            </a:r>
          </a:p>
          <a:p>
            <a:r>
              <a:rPr lang="cs-CZ" sz="1400" b="1">
                <a:solidFill>
                  <a:schemeClr val="hlink"/>
                </a:solidFill>
                <a:latin typeface="Arial" charset="0"/>
              </a:rPr>
              <a:t> =&gt; různé populační alely (nepřímá analýza, paternity, kriminalistika, etnická příslušnost…)</a:t>
            </a:r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A3D56910-08AF-4A67-82A6-D4D820F721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5772"/>
    </mc:Choice>
    <mc:Fallback>
      <p:transition spd="slow" advTm="1657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C00000"/>
                </a:solidFill>
              </a:rPr>
              <a:t>Význam molekulární biologie pro lékařské obory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62880" y="1987624"/>
            <a:ext cx="8229600" cy="4249688"/>
          </a:xfrm>
        </p:spPr>
        <p:txBody>
          <a:bodyPr>
            <a:normAutofit/>
          </a:bodyPr>
          <a:lstStyle/>
          <a:p>
            <a:r>
              <a:rPr lang="cs-CZ" sz="2000" dirty="0"/>
              <a:t>Molekulárně biologická vyšetření se klinicky využívají od začátku 90. let minulého století</a:t>
            </a:r>
          </a:p>
          <a:p>
            <a:endParaRPr lang="cs-CZ" sz="1200" dirty="0"/>
          </a:p>
          <a:p>
            <a:r>
              <a:rPr lang="cs-CZ" sz="2000" dirty="0"/>
              <a:t>Význam pro většinu oborů medicíny, zejména pro lékařskou genetiku (</a:t>
            </a:r>
            <a:r>
              <a:rPr lang="cs-CZ" sz="2000" dirty="0">
                <a:solidFill>
                  <a:srgbClr val="0000CC"/>
                </a:solidFill>
              </a:rPr>
              <a:t>molekulární genetika</a:t>
            </a:r>
            <a:r>
              <a:rPr lang="cs-CZ" sz="2000" dirty="0"/>
              <a:t>), mikrobiologii, vnitřní lékařství - včetně klinické farmakologie, dětské lékařství, onkologické obory, </a:t>
            </a:r>
            <a:r>
              <a:rPr lang="cs-CZ" sz="2000" dirty="0" err="1"/>
              <a:t>transfúzní</a:t>
            </a:r>
            <a:r>
              <a:rPr lang="cs-CZ" sz="2000" dirty="0"/>
              <a:t> medicínu…</a:t>
            </a:r>
          </a:p>
          <a:p>
            <a:endParaRPr lang="cs-CZ" sz="1200" dirty="0"/>
          </a:p>
          <a:p>
            <a:r>
              <a:rPr lang="cs-CZ" sz="2000" dirty="0">
                <a:solidFill>
                  <a:srgbClr val="C00000"/>
                </a:solidFill>
              </a:rPr>
              <a:t>Požadavky kvalitativní  </a:t>
            </a:r>
            <a:r>
              <a:rPr lang="cs-CZ" sz="2000" dirty="0"/>
              <a:t>identifikace genetické změny ve vztahu k chorobě, určení genotypu, určení viru/bakterie</a:t>
            </a:r>
          </a:p>
          <a:p>
            <a:endParaRPr lang="cs-CZ" sz="1200" dirty="0"/>
          </a:p>
          <a:p>
            <a:r>
              <a:rPr lang="cs-CZ" sz="2000" dirty="0">
                <a:solidFill>
                  <a:srgbClr val="C00000"/>
                </a:solidFill>
              </a:rPr>
              <a:t>Požadavky kvantitativní </a:t>
            </a:r>
            <a:r>
              <a:rPr lang="cs-CZ" sz="2000" dirty="0"/>
              <a:t>(množství RNA </a:t>
            </a:r>
            <a:r>
              <a:rPr lang="cs-CZ" sz="2000" dirty="0" err="1"/>
              <a:t>transkriptu</a:t>
            </a:r>
            <a:r>
              <a:rPr lang="cs-CZ" sz="2000" dirty="0"/>
              <a:t>, určení genové dávky DNA/RNA infekčního původce, pošty kopií genu v lidské buňce – aneuploidie)</a:t>
            </a:r>
            <a:endParaRPr lang="en-US" sz="2000" dirty="0"/>
          </a:p>
        </p:txBody>
      </p:sp>
      <p:pic>
        <p:nvPicPr>
          <p:cNvPr id="4" name="Zvuk 3">
            <a:hlinkClick r:id="" action="ppaction://media"/>
            <a:extLst>
              <a:ext uri="{FF2B5EF4-FFF2-40B4-BE49-F238E27FC236}">
                <a16:creationId xmlns:a16="http://schemas.microsoft.com/office/drawing/2014/main" id="{E9A63632-5843-4EC2-A84A-462F558B6E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3174"/>
    </mc:Choice>
    <mc:Fallback>
      <p:transition spd="slow" advTm="1531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sz="3200" b="1" dirty="0">
                <a:solidFill>
                  <a:srgbClr val="00B050"/>
                </a:solidFill>
                <a:latin typeface="Arial" charset="0"/>
              </a:rPr>
              <a:t>Nepřímá analýza </a:t>
            </a:r>
            <a:r>
              <a:rPr lang="cs-CZ" sz="3200" b="1" dirty="0" err="1">
                <a:solidFill>
                  <a:srgbClr val="00B050"/>
                </a:solidFill>
                <a:latin typeface="Arial" charset="0"/>
              </a:rPr>
              <a:t>hemofílie</a:t>
            </a:r>
            <a:r>
              <a:rPr lang="cs-CZ" sz="3200" b="1" dirty="0">
                <a:solidFill>
                  <a:srgbClr val="00B050"/>
                </a:solidFill>
                <a:latin typeface="Arial" charset="0"/>
              </a:rPr>
              <a:t> A (GR)</a:t>
            </a:r>
            <a:br>
              <a:rPr lang="cs-CZ" sz="3200" b="1" dirty="0">
                <a:solidFill>
                  <a:srgbClr val="00B050"/>
                </a:solidFill>
                <a:latin typeface="Arial" charset="0"/>
              </a:rPr>
            </a:br>
            <a:r>
              <a:rPr lang="cs-CZ" sz="3200" b="1" dirty="0">
                <a:solidFill>
                  <a:srgbClr val="00B050"/>
                </a:solidFill>
                <a:latin typeface="Arial" charset="0"/>
              </a:rPr>
              <a:t>pomocí VNTR analýzy (</a:t>
            </a:r>
            <a:r>
              <a:rPr lang="cs-CZ" sz="3200" b="1" u="sng" dirty="0">
                <a:solidFill>
                  <a:srgbClr val="00B050"/>
                </a:solidFill>
                <a:latin typeface="Arial" charset="0"/>
              </a:rPr>
              <a:t>X chromosom</a:t>
            </a:r>
            <a:r>
              <a:rPr lang="cs-CZ" sz="3200" b="1" dirty="0">
                <a:solidFill>
                  <a:srgbClr val="00B050"/>
                </a:solidFill>
                <a:latin typeface="Arial" charset="0"/>
              </a:rPr>
              <a:t>)</a:t>
            </a:r>
            <a:br>
              <a:rPr lang="cs-CZ" sz="4000" b="1" dirty="0">
                <a:solidFill>
                  <a:srgbClr val="00B050"/>
                </a:solidFill>
                <a:latin typeface="Arial" charset="0"/>
              </a:rPr>
            </a:br>
            <a:br>
              <a:rPr lang="cs-CZ" sz="1800" b="1" dirty="0">
                <a:solidFill>
                  <a:srgbClr val="99FFCC"/>
                </a:solidFill>
                <a:latin typeface="Arial" charset="0"/>
              </a:rPr>
            </a:br>
            <a:r>
              <a:rPr lang="cs-CZ" sz="2400" b="1" dirty="0">
                <a:solidFill>
                  <a:schemeClr val="tx1"/>
                </a:solidFill>
                <a:latin typeface="Arial" charset="0"/>
              </a:rPr>
              <a:t>(spodní číslice udávají počty </a:t>
            </a:r>
            <a:r>
              <a:rPr lang="cs-CZ" sz="2400" b="1" dirty="0" err="1">
                <a:solidFill>
                  <a:schemeClr val="tx1"/>
                </a:solidFill>
                <a:latin typeface="Arial" charset="0"/>
              </a:rPr>
              <a:t>repetitivních</a:t>
            </a:r>
            <a:r>
              <a:rPr lang="cs-CZ" sz="2400" b="1" dirty="0">
                <a:solidFill>
                  <a:schemeClr val="tx1"/>
                </a:solidFill>
                <a:latin typeface="Arial" charset="0"/>
              </a:rPr>
              <a:t> jednotek)</a:t>
            </a:r>
          </a:p>
        </p:txBody>
      </p:sp>
      <p:pic>
        <p:nvPicPr>
          <p:cNvPr id="3891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188" y="2233613"/>
            <a:ext cx="7848600" cy="4308475"/>
          </a:xfrm>
          <a:prstGeom prst="rect">
            <a:avLst/>
          </a:prstGeom>
          <a:noFill/>
          <a:ln w="25400">
            <a:solidFill>
              <a:schemeClr val="bg2"/>
            </a:solidFill>
            <a:miter lim="800000"/>
            <a:headEnd/>
            <a:tailEnd/>
          </a:ln>
        </p:spPr>
      </p:pic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A035B3ED-B2BD-4EC2-9697-6F46D06847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6184"/>
    </mc:Choice>
    <mc:Fallback>
      <p:transition spd="slow" advTm="3461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latin typeface="Arial" charset="0"/>
              </a:rPr>
              <a:t>Kdy volíme přímou analýzu</a:t>
            </a:r>
            <a:endParaRPr lang="en-US">
              <a:latin typeface="Arial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550" y="1981200"/>
            <a:ext cx="7777163" cy="4114800"/>
          </a:xfrm>
        </p:spPr>
        <p:txBody>
          <a:bodyPr/>
          <a:lstStyle/>
          <a:p>
            <a:r>
              <a:rPr lang="cs-CZ" sz="2400">
                <a:latin typeface="Arial" charset="0"/>
              </a:rPr>
              <a:t>Známe přesnou pozici genu</a:t>
            </a:r>
          </a:p>
          <a:p>
            <a:r>
              <a:rPr lang="cs-CZ" sz="2400">
                <a:latin typeface="Arial" charset="0"/>
              </a:rPr>
              <a:t>Známe začátek genu a počty exonů a intronů </a:t>
            </a:r>
          </a:p>
          <a:p>
            <a:r>
              <a:rPr lang="cs-CZ" sz="2400">
                <a:latin typeface="Arial" charset="0"/>
              </a:rPr>
              <a:t>Umíme vyšetřit mutaci nebo paletu mutací v něm</a:t>
            </a:r>
          </a:p>
          <a:p>
            <a:r>
              <a:rPr lang="cs-CZ" sz="2400">
                <a:latin typeface="Arial" charset="0"/>
              </a:rPr>
              <a:t>Analýza je technicky, časově a finančně proveditelná</a:t>
            </a:r>
          </a:p>
          <a:p>
            <a:r>
              <a:rPr lang="cs-CZ" sz="2400">
                <a:solidFill>
                  <a:schemeClr val="accent2"/>
                </a:solidFill>
                <a:latin typeface="Arial" charset="0"/>
              </a:rPr>
              <a:t>Výhody:</a:t>
            </a:r>
            <a:r>
              <a:rPr lang="cs-CZ" sz="2400">
                <a:latin typeface="Arial" charset="0"/>
              </a:rPr>
              <a:t> vyšetřujeme příčinu nemoci, 100% diagnostická jistota, stačí DNA pacienta</a:t>
            </a:r>
          </a:p>
          <a:p>
            <a:endParaRPr lang="en-US" sz="2400">
              <a:latin typeface="Arial" charset="0"/>
            </a:endParaRPr>
          </a:p>
        </p:txBody>
      </p:sp>
      <p:cxnSp>
        <p:nvCxnSpPr>
          <p:cNvPr id="5" name="Přímá spojovací čára 4"/>
          <p:cNvCxnSpPr/>
          <p:nvPr/>
        </p:nvCxnSpPr>
        <p:spPr>
          <a:xfrm>
            <a:off x="827088" y="6367463"/>
            <a:ext cx="7929562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bdélník 5"/>
          <p:cNvSpPr/>
          <p:nvPr/>
        </p:nvSpPr>
        <p:spPr>
          <a:xfrm>
            <a:off x="1255713" y="6224588"/>
            <a:ext cx="500062" cy="2857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400" dirty="0"/>
              <a:t>1</a:t>
            </a:r>
          </a:p>
        </p:txBody>
      </p:sp>
      <p:sp>
        <p:nvSpPr>
          <p:cNvPr id="7" name="Obdélník 6"/>
          <p:cNvSpPr>
            <a:spLocks noChangeArrowheads="1"/>
          </p:cNvSpPr>
          <p:nvPr/>
        </p:nvSpPr>
        <p:spPr bwMode="auto">
          <a:xfrm>
            <a:off x="3827463" y="6224588"/>
            <a:ext cx="815975" cy="285750"/>
          </a:xfrm>
          <a:prstGeom prst="rect">
            <a:avLst/>
          </a:prstGeom>
          <a:solidFill>
            <a:srgbClr val="FF0000"/>
          </a:solidFill>
          <a:ln w="25400" algn="ctr">
            <a:solidFill>
              <a:srgbClr val="BC6F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cs-CZ" sz="2400" dirty="0">
                <a:latin typeface="+mn-lt"/>
              </a:rPr>
              <a:t>2</a:t>
            </a:r>
          </a:p>
        </p:txBody>
      </p:sp>
      <p:sp>
        <p:nvSpPr>
          <p:cNvPr id="8" name="Obdélník 7"/>
          <p:cNvSpPr/>
          <p:nvPr/>
        </p:nvSpPr>
        <p:spPr>
          <a:xfrm>
            <a:off x="7256463" y="6224588"/>
            <a:ext cx="500062" cy="2857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400" dirty="0"/>
              <a:t>3</a:t>
            </a:r>
          </a:p>
        </p:txBody>
      </p:sp>
      <p:sp>
        <p:nvSpPr>
          <p:cNvPr id="9" name="Šipka dolů 8"/>
          <p:cNvSpPr/>
          <p:nvPr/>
        </p:nvSpPr>
        <p:spPr>
          <a:xfrm>
            <a:off x="3898900" y="5081588"/>
            <a:ext cx="428625" cy="1000125"/>
          </a:xfrm>
          <a:prstGeom prst="down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2400"/>
          </a:p>
        </p:txBody>
      </p:sp>
      <p:sp>
        <p:nvSpPr>
          <p:cNvPr id="25609" name="Text Box 9"/>
          <p:cNvSpPr txBox="1">
            <a:spLocks noChangeArrowheads="1"/>
          </p:cNvSpPr>
          <p:nvPr/>
        </p:nvSpPr>
        <p:spPr bwMode="auto">
          <a:xfrm>
            <a:off x="4500563" y="5299075"/>
            <a:ext cx="218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 i="1">
                <a:cs typeface="Arial" charset="0"/>
              </a:rPr>
              <a:t>Mutace v genu</a:t>
            </a:r>
            <a:endParaRPr lang="en-US" sz="2400" i="1">
              <a:cs typeface="Arial" charset="0"/>
            </a:endParaRPr>
          </a:p>
        </p:txBody>
      </p:sp>
      <p:sp>
        <p:nvSpPr>
          <p:cNvPr id="25610" name="Line 10"/>
          <p:cNvSpPr>
            <a:spLocks noChangeShapeType="1"/>
          </p:cNvSpPr>
          <p:nvPr/>
        </p:nvSpPr>
        <p:spPr bwMode="auto">
          <a:xfrm>
            <a:off x="4067175" y="6237288"/>
            <a:ext cx="0" cy="287337"/>
          </a:xfrm>
          <a:prstGeom prst="line">
            <a:avLst/>
          </a:prstGeom>
          <a:noFill/>
          <a:ln w="698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6EEE3CE4-2A4B-4B6C-87B5-B45D0F3DD0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5709"/>
    </mc:Choice>
    <mc:Fallback>
      <p:transition spd="slow" advTm="1257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4450"/>
            <a:ext cx="9251950" cy="1143000"/>
          </a:xfrm>
          <a:noFill/>
        </p:spPr>
        <p:txBody>
          <a:bodyPr/>
          <a:lstStyle/>
          <a:p>
            <a:r>
              <a:rPr lang="cs-CZ" sz="3600">
                <a:latin typeface="Arial" charset="0"/>
              </a:rPr>
              <a:t>Přímá analýza mutací</a:t>
            </a: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34925" y="1700213"/>
            <a:ext cx="367188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cs-CZ" sz="2000" dirty="0">
                <a:solidFill>
                  <a:srgbClr val="C00000"/>
                </a:solidFill>
              </a:rPr>
              <a:t>Jedna známá mutace</a:t>
            </a:r>
            <a:br>
              <a:rPr lang="cs-CZ" sz="2000" dirty="0">
                <a:solidFill>
                  <a:srgbClr val="C00000"/>
                </a:solidFill>
              </a:rPr>
            </a:br>
            <a:r>
              <a:rPr lang="cs-CZ" sz="2000" dirty="0">
                <a:solidFill>
                  <a:srgbClr val="C00000"/>
                </a:solidFill>
              </a:rPr>
              <a:t>(SNP polymorfismy)</a:t>
            </a:r>
          </a:p>
        </p:txBody>
      </p:sp>
      <p:sp>
        <p:nvSpPr>
          <p:cNvPr id="9220" name="Line 4"/>
          <p:cNvSpPr>
            <a:spLocks noChangeShapeType="1"/>
          </p:cNvSpPr>
          <p:nvPr/>
        </p:nvSpPr>
        <p:spPr bwMode="auto">
          <a:xfrm flipH="1">
            <a:off x="1835150" y="1052513"/>
            <a:ext cx="2592388" cy="360362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cs-CZ"/>
          </a:p>
        </p:txBody>
      </p:sp>
      <p:sp>
        <p:nvSpPr>
          <p:cNvPr id="9221" name="Line 5"/>
          <p:cNvSpPr>
            <a:spLocks noChangeShapeType="1"/>
          </p:cNvSpPr>
          <p:nvPr/>
        </p:nvSpPr>
        <p:spPr bwMode="auto">
          <a:xfrm>
            <a:off x="4641850" y="1052513"/>
            <a:ext cx="2451100" cy="360362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cs-CZ"/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684213" y="3069480"/>
            <a:ext cx="2449512" cy="367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cs-CZ" sz="2000" dirty="0"/>
              <a:t>PCR – RFLP</a:t>
            </a:r>
            <a:br>
              <a:rPr lang="cs-CZ" sz="2000" dirty="0"/>
            </a:br>
            <a:br>
              <a:rPr lang="cs-CZ" sz="2000" dirty="0"/>
            </a:br>
            <a:r>
              <a:rPr lang="cs-CZ" sz="2000" dirty="0"/>
              <a:t>ARMS (ASA)</a:t>
            </a:r>
            <a:br>
              <a:rPr lang="cs-CZ" sz="2000" dirty="0"/>
            </a:br>
            <a:br>
              <a:rPr lang="cs-CZ" sz="2000" dirty="0">
                <a:solidFill>
                  <a:schemeClr val="tx2"/>
                </a:solidFill>
              </a:rPr>
            </a:br>
            <a:r>
              <a:rPr lang="cs-CZ" sz="2000" dirty="0"/>
              <a:t>Real-</a:t>
            </a:r>
            <a:r>
              <a:rPr lang="cs-CZ" sz="2000" dirty="0" err="1"/>
              <a:t>time</a:t>
            </a:r>
            <a:r>
              <a:rPr lang="cs-CZ" sz="2000" dirty="0"/>
              <a:t> PCR</a:t>
            </a:r>
            <a:br>
              <a:rPr lang="cs-CZ" sz="2000" dirty="0">
                <a:solidFill>
                  <a:schemeClr val="tx2"/>
                </a:solidFill>
              </a:rPr>
            </a:br>
            <a:br>
              <a:rPr lang="cs-CZ" sz="2000" dirty="0">
                <a:solidFill>
                  <a:schemeClr val="tx2"/>
                </a:solidFill>
              </a:rPr>
            </a:br>
            <a:r>
              <a:rPr lang="cs-CZ" sz="2000" dirty="0"/>
              <a:t>Hybridizace</a:t>
            </a:r>
            <a:br>
              <a:rPr lang="cs-CZ" sz="2000" dirty="0"/>
            </a:br>
            <a:r>
              <a:rPr lang="cs-CZ" sz="2000" dirty="0"/>
              <a:t>na pevném podkladu</a:t>
            </a:r>
            <a:br>
              <a:rPr lang="cs-CZ" sz="2000" dirty="0">
                <a:solidFill>
                  <a:schemeClr val="tx2"/>
                </a:solidFill>
              </a:rPr>
            </a:br>
            <a:br>
              <a:rPr lang="cs-CZ" sz="2000" dirty="0">
                <a:solidFill>
                  <a:schemeClr val="tx2"/>
                </a:solidFill>
              </a:rPr>
            </a:br>
            <a:r>
              <a:rPr lang="cs-CZ" sz="2000" dirty="0"/>
              <a:t>Sekvenování</a:t>
            </a:r>
            <a:br>
              <a:rPr lang="cs-CZ" sz="2000" dirty="0">
                <a:solidFill>
                  <a:schemeClr val="tx2"/>
                </a:solidFill>
              </a:rPr>
            </a:br>
            <a:br>
              <a:rPr lang="cs-CZ" sz="2000" dirty="0">
                <a:solidFill>
                  <a:schemeClr val="tx2"/>
                </a:solidFill>
              </a:rPr>
            </a:br>
            <a:r>
              <a:rPr lang="cs-CZ" sz="2000" dirty="0">
                <a:solidFill>
                  <a:schemeClr val="tx2"/>
                </a:solidFill>
              </a:rPr>
              <a:t> </a:t>
            </a:r>
            <a:br>
              <a:rPr lang="cs-CZ" sz="2000" dirty="0">
                <a:solidFill>
                  <a:schemeClr val="tx2"/>
                </a:solidFill>
              </a:rPr>
            </a:br>
            <a:br>
              <a:rPr lang="cs-CZ" dirty="0">
                <a:latin typeface="Times New Roman" pitchFamily="18" charset="0"/>
              </a:rPr>
            </a:br>
            <a:endParaRPr lang="cs-CZ" dirty="0">
              <a:latin typeface="Times New Roman" pitchFamily="18" charset="0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5292600" y="1700213"/>
            <a:ext cx="367188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cs-CZ" sz="2000" dirty="0">
                <a:solidFill>
                  <a:srgbClr val="C00000"/>
                </a:solidFill>
              </a:rPr>
              <a:t>Více známých mutací</a:t>
            </a:r>
            <a:br>
              <a:rPr lang="cs-CZ" sz="2000" dirty="0">
                <a:solidFill>
                  <a:srgbClr val="C00000"/>
                </a:solidFill>
              </a:rPr>
            </a:br>
            <a:r>
              <a:rPr lang="cs-CZ" sz="2000" dirty="0">
                <a:solidFill>
                  <a:srgbClr val="C00000"/>
                </a:solidFill>
              </a:rPr>
              <a:t>v daném genu</a:t>
            </a:r>
          </a:p>
        </p:txBody>
      </p:sp>
      <p:sp>
        <p:nvSpPr>
          <p:cNvPr id="9226" name="Rectangle 10"/>
          <p:cNvSpPr>
            <a:spLocks noChangeArrowheads="1"/>
          </p:cNvSpPr>
          <p:nvPr/>
        </p:nvSpPr>
        <p:spPr bwMode="auto">
          <a:xfrm>
            <a:off x="6010920" y="2565400"/>
            <a:ext cx="2449512" cy="367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cs-CZ" sz="2000" dirty="0"/>
              <a:t>Multiplex PCR</a:t>
            </a:r>
            <a:br>
              <a:rPr lang="cs-CZ" sz="2000" dirty="0"/>
            </a:br>
            <a:br>
              <a:rPr lang="cs-CZ" sz="2000" dirty="0"/>
            </a:br>
            <a:r>
              <a:rPr lang="cs-CZ" sz="2000" dirty="0"/>
              <a:t>Hybridizace</a:t>
            </a:r>
            <a:br>
              <a:rPr lang="cs-CZ" sz="2000" dirty="0"/>
            </a:br>
            <a:r>
              <a:rPr lang="cs-CZ" sz="2000" dirty="0"/>
              <a:t>na pevném podkladu</a:t>
            </a:r>
            <a:br>
              <a:rPr lang="cs-CZ" sz="2000" dirty="0">
                <a:solidFill>
                  <a:schemeClr val="tx2"/>
                </a:solidFill>
              </a:rPr>
            </a:br>
            <a:br>
              <a:rPr lang="cs-CZ" sz="2000" dirty="0">
                <a:solidFill>
                  <a:schemeClr val="tx2"/>
                </a:solidFill>
              </a:rPr>
            </a:br>
            <a:r>
              <a:rPr lang="cs-CZ" sz="2000" dirty="0" err="1"/>
              <a:t>Biočipy</a:t>
            </a:r>
            <a:endParaRPr lang="cs-CZ" sz="2000" dirty="0"/>
          </a:p>
          <a:p>
            <a:pPr algn="ctr" eaLnBrk="0" hangingPunct="0"/>
            <a:endParaRPr lang="cs-CZ" sz="2000" dirty="0">
              <a:solidFill>
                <a:schemeClr val="tx2"/>
              </a:solidFill>
            </a:endParaRPr>
          </a:p>
          <a:p>
            <a:pPr algn="ctr" eaLnBrk="0" hangingPunct="0"/>
            <a:r>
              <a:rPr lang="cs-CZ" sz="2000" dirty="0"/>
              <a:t>Sekvenování </a:t>
            </a:r>
            <a:br>
              <a:rPr lang="cs-CZ" sz="2000" dirty="0">
                <a:solidFill>
                  <a:schemeClr val="tx2"/>
                </a:solidFill>
              </a:rPr>
            </a:br>
            <a:r>
              <a:rPr lang="cs-CZ" sz="2000" dirty="0">
                <a:solidFill>
                  <a:schemeClr val="tx2"/>
                </a:solidFill>
              </a:rPr>
              <a:t> </a:t>
            </a:r>
            <a:br>
              <a:rPr lang="cs-CZ" sz="2000" dirty="0">
                <a:solidFill>
                  <a:schemeClr val="tx2"/>
                </a:solidFill>
              </a:rPr>
            </a:br>
            <a:br>
              <a:rPr lang="cs-CZ" dirty="0">
                <a:latin typeface="Times New Roman" pitchFamily="18" charset="0"/>
              </a:rPr>
            </a:br>
            <a:endParaRPr lang="cs-CZ" dirty="0">
              <a:latin typeface="Times New Roman" pitchFamily="18" charset="0"/>
            </a:endParaRPr>
          </a:p>
        </p:txBody>
      </p:sp>
      <p:sp>
        <p:nvSpPr>
          <p:cNvPr id="9227" name="Rectangle 11"/>
          <p:cNvSpPr>
            <a:spLocks noChangeArrowheads="1"/>
          </p:cNvSpPr>
          <p:nvPr/>
        </p:nvSpPr>
        <p:spPr bwMode="auto">
          <a:xfrm>
            <a:off x="6226175" y="3213497"/>
            <a:ext cx="2449513" cy="367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br>
              <a:rPr lang="cs-CZ" sz="2000" dirty="0">
                <a:solidFill>
                  <a:schemeClr val="tx2"/>
                </a:solidFill>
              </a:rPr>
            </a:br>
            <a:r>
              <a:rPr lang="cs-CZ" sz="2000" dirty="0">
                <a:solidFill>
                  <a:schemeClr val="tx2"/>
                </a:solidFill>
              </a:rPr>
              <a:t> </a:t>
            </a:r>
            <a:br>
              <a:rPr lang="cs-CZ" sz="2000" dirty="0">
                <a:solidFill>
                  <a:schemeClr val="tx2"/>
                </a:solidFill>
              </a:rPr>
            </a:br>
            <a:br>
              <a:rPr lang="cs-CZ" dirty="0">
                <a:latin typeface="Times New Roman" pitchFamily="18" charset="0"/>
              </a:rPr>
            </a:br>
            <a:endParaRPr lang="cs-CZ" dirty="0">
              <a:latin typeface="Times New Roman" pitchFamily="18" charset="0"/>
            </a:endParaRPr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778A7D96-DAA7-4E41-9A46-94E126B8A0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6401"/>
    </mc:Choice>
    <mc:Fallback>
      <p:transition spd="slow" advTm="664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4450"/>
            <a:ext cx="9251950" cy="1143000"/>
          </a:xfrm>
          <a:noFill/>
        </p:spPr>
        <p:txBody>
          <a:bodyPr/>
          <a:lstStyle/>
          <a:p>
            <a:r>
              <a:rPr lang="cs-CZ" sz="3600">
                <a:latin typeface="Arial" charset="0"/>
              </a:rPr>
              <a:t>Přímá analýza mutací</a:t>
            </a: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34925" y="1700213"/>
            <a:ext cx="367188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cs-CZ" sz="2000" dirty="0">
                <a:solidFill>
                  <a:srgbClr val="C00000"/>
                </a:solidFill>
              </a:rPr>
              <a:t>Jedna známá mutace</a:t>
            </a:r>
            <a:br>
              <a:rPr lang="cs-CZ" sz="2000" dirty="0">
                <a:solidFill>
                  <a:srgbClr val="C00000"/>
                </a:solidFill>
              </a:rPr>
            </a:br>
            <a:r>
              <a:rPr lang="cs-CZ" sz="2000" dirty="0">
                <a:solidFill>
                  <a:srgbClr val="C00000"/>
                </a:solidFill>
              </a:rPr>
              <a:t>(SNP polymorfismy)</a:t>
            </a:r>
          </a:p>
        </p:txBody>
      </p:sp>
      <p:sp>
        <p:nvSpPr>
          <p:cNvPr id="9220" name="Line 4"/>
          <p:cNvSpPr>
            <a:spLocks noChangeShapeType="1"/>
          </p:cNvSpPr>
          <p:nvPr/>
        </p:nvSpPr>
        <p:spPr bwMode="auto">
          <a:xfrm flipH="1">
            <a:off x="1835150" y="1052513"/>
            <a:ext cx="2592388" cy="360362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cs-CZ"/>
          </a:p>
        </p:txBody>
      </p:sp>
      <p:sp>
        <p:nvSpPr>
          <p:cNvPr id="9221" name="Line 5"/>
          <p:cNvSpPr>
            <a:spLocks noChangeShapeType="1"/>
          </p:cNvSpPr>
          <p:nvPr/>
        </p:nvSpPr>
        <p:spPr bwMode="auto">
          <a:xfrm>
            <a:off x="4641850" y="1052513"/>
            <a:ext cx="2451100" cy="360362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cs-CZ"/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684213" y="3069480"/>
            <a:ext cx="2449512" cy="367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cs-CZ" sz="2000" b="1" dirty="0">
                <a:solidFill>
                  <a:srgbClr val="7030A0"/>
                </a:solidFill>
              </a:rPr>
              <a:t>PCR – RFLP</a:t>
            </a:r>
            <a:br>
              <a:rPr lang="cs-CZ" sz="2000" dirty="0"/>
            </a:br>
            <a:br>
              <a:rPr lang="cs-CZ" sz="2000" dirty="0"/>
            </a:br>
            <a:r>
              <a:rPr lang="cs-CZ" sz="2000" dirty="0"/>
              <a:t>ARMS (ASA)</a:t>
            </a:r>
            <a:br>
              <a:rPr lang="cs-CZ" sz="2000" dirty="0"/>
            </a:br>
            <a:br>
              <a:rPr lang="cs-CZ" sz="2000" dirty="0">
                <a:solidFill>
                  <a:schemeClr val="tx2"/>
                </a:solidFill>
              </a:rPr>
            </a:br>
            <a:r>
              <a:rPr lang="cs-CZ" sz="2000" dirty="0"/>
              <a:t>Real-</a:t>
            </a:r>
            <a:r>
              <a:rPr lang="cs-CZ" sz="2000" dirty="0" err="1"/>
              <a:t>time</a:t>
            </a:r>
            <a:r>
              <a:rPr lang="cs-CZ" sz="2000" dirty="0"/>
              <a:t> PCR</a:t>
            </a:r>
            <a:br>
              <a:rPr lang="cs-CZ" sz="2000" dirty="0">
                <a:solidFill>
                  <a:schemeClr val="tx2"/>
                </a:solidFill>
              </a:rPr>
            </a:br>
            <a:br>
              <a:rPr lang="cs-CZ" sz="2000" dirty="0">
                <a:solidFill>
                  <a:schemeClr val="tx2"/>
                </a:solidFill>
              </a:rPr>
            </a:br>
            <a:r>
              <a:rPr lang="cs-CZ" sz="2000" dirty="0"/>
              <a:t>Hybridizace</a:t>
            </a:r>
            <a:br>
              <a:rPr lang="cs-CZ" sz="2000" dirty="0"/>
            </a:br>
            <a:r>
              <a:rPr lang="cs-CZ" sz="2000" dirty="0"/>
              <a:t>na pevném podkladu</a:t>
            </a:r>
            <a:br>
              <a:rPr lang="cs-CZ" sz="2000" dirty="0">
                <a:solidFill>
                  <a:schemeClr val="tx2"/>
                </a:solidFill>
              </a:rPr>
            </a:br>
            <a:br>
              <a:rPr lang="cs-CZ" sz="2000" dirty="0">
                <a:solidFill>
                  <a:schemeClr val="tx2"/>
                </a:solidFill>
              </a:rPr>
            </a:br>
            <a:r>
              <a:rPr lang="cs-CZ" sz="2000" dirty="0"/>
              <a:t>Sekvenování</a:t>
            </a:r>
            <a:br>
              <a:rPr lang="cs-CZ" sz="2000" dirty="0">
                <a:solidFill>
                  <a:schemeClr val="tx2"/>
                </a:solidFill>
              </a:rPr>
            </a:br>
            <a:br>
              <a:rPr lang="cs-CZ" sz="2000" dirty="0">
                <a:solidFill>
                  <a:schemeClr val="tx2"/>
                </a:solidFill>
              </a:rPr>
            </a:br>
            <a:r>
              <a:rPr lang="cs-CZ" sz="2000" dirty="0">
                <a:solidFill>
                  <a:schemeClr val="tx2"/>
                </a:solidFill>
              </a:rPr>
              <a:t> </a:t>
            </a:r>
            <a:br>
              <a:rPr lang="cs-CZ" sz="2000" dirty="0">
                <a:solidFill>
                  <a:schemeClr val="tx2"/>
                </a:solidFill>
              </a:rPr>
            </a:br>
            <a:br>
              <a:rPr lang="cs-CZ" dirty="0">
                <a:latin typeface="Times New Roman" pitchFamily="18" charset="0"/>
              </a:rPr>
            </a:br>
            <a:endParaRPr lang="cs-CZ" dirty="0">
              <a:latin typeface="Times New Roman" pitchFamily="18" charset="0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5292600" y="1700213"/>
            <a:ext cx="367188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cs-CZ" sz="2000" dirty="0">
                <a:solidFill>
                  <a:srgbClr val="C00000"/>
                </a:solidFill>
              </a:rPr>
              <a:t>Více známých mutací</a:t>
            </a:r>
            <a:br>
              <a:rPr lang="cs-CZ" sz="2000" dirty="0">
                <a:solidFill>
                  <a:srgbClr val="C00000"/>
                </a:solidFill>
              </a:rPr>
            </a:br>
            <a:r>
              <a:rPr lang="cs-CZ" sz="2000" dirty="0">
                <a:solidFill>
                  <a:srgbClr val="C00000"/>
                </a:solidFill>
              </a:rPr>
              <a:t>v daném genu</a:t>
            </a:r>
          </a:p>
        </p:txBody>
      </p:sp>
      <p:sp>
        <p:nvSpPr>
          <p:cNvPr id="9226" name="Rectangle 10"/>
          <p:cNvSpPr>
            <a:spLocks noChangeArrowheads="1"/>
          </p:cNvSpPr>
          <p:nvPr/>
        </p:nvSpPr>
        <p:spPr bwMode="auto">
          <a:xfrm>
            <a:off x="6010920" y="2565400"/>
            <a:ext cx="2449512" cy="367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cs-CZ" sz="2000" dirty="0"/>
              <a:t>Multiplex PCR</a:t>
            </a:r>
            <a:br>
              <a:rPr lang="cs-CZ" sz="2000" dirty="0"/>
            </a:br>
            <a:br>
              <a:rPr lang="cs-CZ" sz="2000" dirty="0"/>
            </a:br>
            <a:r>
              <a:rPr lang="cs-CZ" sz="2000" dirty="0"/>
              <a:t>Hybridizace</a:t>
            </a:r>
            <a:br>
              <a:rPr lang="cs-CZ" sz="2000" dirty="0"/>
            </a:br>
            <a:r>
              <a:rPr lang="cs-CZ" sz="2000" dirty="0"/>
              <a:t>na pevném podkladu</a:t>
            </a:r>
            <a:br>
              <a:rPr lang="cs-CZ" sz="2000" dirty="0">
                <a:solidFill>
                  <a:schemeClr val="tx2"/>
                </a:solidFill>
              </a:rPr>
            </a:br>
            <a:br>
              <a:rPr lang="cs-CZ" sz="2000" dirty="0">
                <a:solidFill>
                  <a:schemeClr val="tx2"/>
                </a:solidFill>
              </a:rPr>
            </a:br>
            <a:r>
              <a:rPr lang="cs-CZ" sz="2000" dirty="0" err="1"/>
              <a:t>Biočipy</a:t>
            </a:r>
            <a:endParaRPr lang="cs-CZ" sz="2000" dirty="0"/>
          </a:p>
          <a:p>
            <a:pPr algn="ctr" eaLnBrk="0" hangingPunct="0"/>
            <a:endParaRPr lang="cs-CZ" sz="2000" dirty="0">
              <a:solidFill>
                <a:schemeClr val="tx2"/>
              </a:solidFill>
            </a:endParaRPr>
          </a:p>
          <a:p>
            <a:pPr algn="ctr" eaLnBrk="0" hangingPunct="0"/>
            <a:r>
              <a:rPr lang="cs-CZ" sz="2000" dirty="0"/>
              <a:t>Sekvenování </a:t>
            </a:r>
            <a:br>
              <a:rPr lang="cs-CZ" sz="2000" dirty="0">
                <a:solidFill>
                  <a:schemeClr val="tx2"/>
                </a:solidFill>
              </a:rPr>
            </a:br>
            <a:r>
              <a:rPr lang="cs-CZ" sz="2000" dirty="0">
                <a:solidFill>
                  <a:schemeClr val="tx2"/>
                </a:solidFill>
              </a:rPr>
              <a:t> </a:t>
            </a:r>
            <a:br>
              <a:rPr lang="cs-CZ" sz="2000" dirty="0">
                <a:solidFill>
                  <a:schemeClr val="tx2"/>
                </a:solidFill>
              </a:rPr>
            </a:br>
            <a:br>
              <a:rPr lang="cs-CZ" dirty="0">
                <a:latin typeface="Times New Roman" pitchFamily="18" charset="0"/>
              </a:rPr>
            </a:br>
            <a:endParaRPr lang="cs-CZ" dirty="0">
              <a:latin typeface="Times New Roman" pitchFamily="18" charset="0"/>
            </a:endParaRPr>
          </a:p>
        </p:txBody>
      </p:sp>
      <p:sp>
        <p:nvSpPr>
          <p:cNvPr id="9227" name="Rectangle 11"/>
          <p:cNvSpPr>
            <a:spLocks noChangeArrowheads="1"/>
          </p:cNvSpPr>
          <p:nvPr/>
        </p:nvSpPr>
        <p:spPr bwMode="auto">
          <a:xfrm>
            <a:off x="6226175" y="3213497"/>
            <a:ext cx="2449513" cy="367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br>
              <a:rPr lang="cs-CZ" sz="2000" dirty="0">
                <a:solidFill>
                  <a:schemeClr val="tx2"/>
                </a:solidFill>
              </a:rPr>
            </a:br>
            <a:r>
              <a:rPr lang="cs-CZ" sz="2000" dirty="0">
                <a:solidFill>
                  <a:schemeClr val="tx2"/>
                </a:solidFill>
              </a:rPr>
              <a:t> </a:t>
            </a:r>
            <a:br>
              <a:rPr lang="cs-CZ" sz="2000" dirty="0">
                <a:solidFill>
                  <a:schemeClr val="tx2"/>
                </a:solidFill>
              </a:rPr>
            </a:br>
            <a:br>
              <a:rPr lang="cs-CZ" dirty="0">
                <a:latin typeface="Times New Roman" pitchFamily="18" charset="0"/>
              </a:rPr>
            </a:br>
            <a:endParaRPr lang="cs-CZ" dirty="0">
              <a:latin typeface="Times New Roman" pitchFamily="18" charset="0"/>
            </a:endParaRPr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434E82C9-C856-432F-8453-1BEFBA75E0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231"/>
    </mc:Choice>
    <mc:Fallback>
      <p:transition spd="slow" advTm="292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Line 2"/>
          <p:cNvSpPr>
            <a:spLocks noChangeShapeType="1"/>
          </p:cNvSpPr>
          <p:nvPr/>
        </p:nvSpPr>
        <p:spPr bwMode="auto">
          <a:xfrm>
            <a:off x="2819400" y="838200"/>
            <a:ext cx="403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195" name="Line 3"/>
          <p:cNvSpPr>
            <a:spLocks noChangeShapeType="1"/>
          </p:cNvSpPr>
          <p:nvPr/>
        </p:nvSpPr>
        <p:spPr bwMode="auto">
          <a:xfrm>
            <a:off x="2819400" y="1447800"/>
            <a:ext cx="403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196" name="Line 4"/>
          <p:cNvSpPr>
            <a:spLocks noChangeShapeType="1"/>
          </p:cNvSpPr>
          <p:nvPr/>
        </p:nvSpPr>
        <p:spPr bwMode="auto">
          <a:xfrm>
            <a:off x="3200400" y="838200"/>
            <a:ext cx="1066800" cy="0"/>
          </a:xfrm>
          <a:prstGeom prst="line">
            <a:avLst/>
          </a:prstGeom>
          <a:noFill/>
          <a:ln w="508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197" name="Line 5"/>
          <p:cNvSpPr>
            <a:spLocks noChangeShapeType="1"/>
          </p:cNvSpPr>
          <p:nvPr/>
        </p:nvSpPr>
        <p:spPr bwMode="auto">
          <a:xfrm>
            <a:off x="5257800" y="838200"/>
            <a:ext cx="1066800" cy="0"/>
          </a:xfrm>
          <a:prstGeom prst="line">
            <a:avLst/>
          </a:prstGeom>
          <a:noFill/>
          <a:ln w="50800">
            <a:solidFill>
              <a:srgbClr val="99FF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3200400" y="1219200"/>
            <a:ext cx="1066800" cy="215900"/>
          </a:xfrm>
          <a:prstGeom prst="rect">
            <a:avLst/>
          </a:prstGeom>
          <a:solidFill>
            <a:schemeClr val="tx2"/>
          </a:solidFill>
          <a:ln w="254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cs-CZ" sz="2400">
              <a:latin typeface="Times New Roman" pitchFamily="18" charset="0"/>
            </a:endParaRP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2362200" y="685800"/>
            <a:ext cx="438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400">
                <a:latin typeface="Times New Roman" pitchFamily="18" charset="0"/>
              </a:rPr>
              <a:t>5´</a:t>
            </a:r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6934200" y="685800"/>
            <a:ext cx="438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400">
                <a:latin typeface="Times New Roman" pitchFamily="18" charset="0"/>
              </a:rPr>
              <a:t>3´</a:t>
            </a:r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>
            <a:off x="4267200" y="1295400"/>
            <a:ext cx="304800" cy="0"/>
          </a:xfrm>
          <a:prstGeom prst="line">
            <a:avLst/>
          </a:prstGeom>
          <a:noFill/>
          <a:ln w="15875">
            <a:solidFill>
              <a:schemeClr val="tx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02" name="Rectangle 10"/>
          <p:cNvSpPr>
            <a:spLocks noChangeArrowheads="1"/>
          </p:cNvSpPr>
          <p:nvPr/>
        </p:nvSpPr>
        <p:spPr bwMode="auto">
          <a:xfrm>
            <a:off x="5257800" y="914400"/>
            <a:ext cx="1066800" cy="215900"/>
          </a:xfrm>
          <a:prstGeom prst="rect">
            <a:avLst/>
          </a:prstGeom>
          <a:solidFill>
            <a:srgbClr val="FF00FF"/>
          </a:solidFill>
          <a:ln w="254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cs-CZ" sz="2400">
              <a:latin typeface="Times New Roman" pitchFamily="18" charset="0"/>
            </a:endParaRPr>
          </a:p>
        </p:txBody>
      </p:sp>
      <p:sp>
        <p:nvSpPr>
          <p:cNvPr id="8203" name="Line 11"/>
          <p:cNvSpPr>
            <a:spLocks noChangeShapeType="1"/>
          </p:cNvSpPr>
          <p:nvPr/>
        </p:nvSpPr>
        <p:spPr bwMode="auto">
          <a:xfrm flipH="1">
            <a:off x="4953000" y="990600"/>
            <a:ext cx="304800" cy="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04" name="Rectangle 12"/>
          <p:cNvSpPr>
            <a:spLocks noChangeArrowheads="1"/>
          </p:cNvSpPr>
          <p:nvPr/>
        </p:nvSpPr>
        <p:spPr bwMode="auto">
          <a:xfrm>
            <a:off x="1004888" y="4143375"/>
            <a:ext cx="1066800" cy="228600"/>
          </a:xfrm>
          <a:prstGeom prst="rect">
            <a:avLst/>
          </a:prstGeom>
          <a:solidFill>
            <a:schemeClr val="tx2"/>
          </a:solidFill>
          <a:ln w="254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cs-CZ" sz="2400">
              <a:latin typeface="Times New Roman" pitchFamily="18" charset="0"/>
            </a:endParaRPr>
          </a:p>
        </p:txBody>
      </p:sp>
      <p:sp>
        <p:nvSpPr>
          <p:cNvPr id="8205" name="Rectangle 13"/>
          <p:cNvSpPr>
            <a:spLocks noChangeArrowheads="1"/>
          </p:cNvSpPr>
          <p:nvPr/>
        </p:nvSpPr>
        <p:spPr bwMode="auto">
          <a:xfrm>
            <a:off x="2071688" y="4143375"/>
            <a:ext cx="1752600" cy="228600"/>
          </a:xfrm>
          <a:prstGeom prst="rect">
            <a:avLst/>
          </a:prstGeom>
          <a:solidFill>
            <a:srgbClr val="FFFFFF"/>
          </a:solidFill>
          <a:ln w="254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cs-CZ" sz="2400">
              <a:latin typeface="Times New Roman" pitchFamily="18" charset="0"/>
            </a:endParaRPr>
          </a:p>
        </p:txBody>
      </p:sp>
      <p:sp>
        <p:nvSpPr>
          <p:cNvPr id="8206" name="Rectangle 14"/>
          <p:cNvSpPr>
            <a:spLocks noChangeArrowheads="1"/>
          </p:cNvSpPr>
          <p:nvPr/>
        </p:nvSpPr>
        <p:spPr bwMode="auto">
          <a:xfrm>
            <a:off x="2757488" y="3838575"/>
            <a:ext cx="1066800" cy="228600"/>
          </a:xfrm>
          <a:prstGeom prst="rect">
            <a:avLst/>
          </a:prstGeom>
          <a:solidFill>
            <a:srgbClr val="FF00FF"/>
          </a:solidFill>
          <a:ln w="254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cs-CZ" sz="2400">
              <a:latin typeface="Times New Roman" pitchFamily="18" charset="0"/>
            </a:endParaRPr>
          </a:p>
        </p:txBody>
      </p:sp>
      <p:sp>
        <p:nvSpPr>
          <p:cNvPr id="8207" name="Rectangle 15"/>
          <p:cNvSpPr>
            <a:spLocks noChangeArrowheads="1"/>
          </p:cNvSpPr>
          <p:nvPr/>
        </p:nvSpPr>
        <p:spPr bwMode="auto">
          <a:xfrm>
            <a:off x="1004888" y="3838575"/>
            <a:ext cx="1752600" cy="228600"/>
          </a:xfrm>
          <a:prstGeom prst="rect">
            <a:avLst/>
          </a:prstGeom>
          <a:solidFill>
            <a:srgbClr val="FFFFFF"/>
          </a:solidFill>
          <a:ln w="254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cs-CZ" sz="2400">
              <a:latin typeface="Times New Roman" pitchFamily="18" charset="0"/>
            </a:endParaRPr>
          </a:p>
        </p:txBody>
      </p:sp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471488" y="3686175"/>
            <a:ext cx="438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400">
                <a:latin typeface="Times New Roman" pitchFamily="18" charset="0"/>
              </a:rPr>
              <a:t>3´</a:t>
            </a:r>
          </a:p>
        </p:txBody>
      </p:sp>
      <p:sp>
        <p:nvSpPr>
          <p:cNvPr id="8209" name="Text Box 17"/>
          <p:cNvSpPr txBox="1">
            <a:spLocks noChangeArrowheads="1"/>
          </p:cNvSpPr>
          <p:nvPr/>
        </p:nvSpPr>
        <p:spPr bwMode="auto">
          <a:xfrm>
            <a:off x="6934200" y="1219200"/>
            <a:ext cx="438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400">
                <a:latin typeface="Times New Roman" pitchFamily="18" charset="0"/>
              </a:rPr>
              <a:t>5´</a:t>
            </a:r>
          </a:p>
        </p:txBody>
      </p:sp>
      <p:sp>
        <p:nvSpPr>
          <p:cNvPr id="8210" name="Text Box 18"/>
          <p:cNvSpPr txBox="1">
            <a:spLocks noChangeArrowheads="1"/>
          </p:cNvSpPr>
          <p:nvPr/>
        </p:nvSpPr>
        <p:spPr bwMode="auto">
          <a:xfrm>
            <a:off x="4052888" y="3990975"/>
            <a:ext cx="438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400">
                <a:latin typeface="Times New Roman" pitchFamily="18" charset="0"/>
              </a:rPr>
              <a:t>3´</a:t>
            </a:r>
          </a:p>
        </p:txBody>
      </p:sp>
      <p:sp>
        <p:nvSpPr>
          <p:cNvPr id="8211" name="Text Box 19"/>
          <p:cNvSpPr txBox="1">
            <a:spLocks noChangeArrowheads="1"/>
          </p:cNvSpPr>
          <p:nvPr/>
        </p:nvSpPr>
        <p:spPr bwMode="auto">
          <a:xfrm>
            <a:off x="2362200" y="1219200"/>
            <a:ext cx="438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400">
                <a:latin typeface="Times New Roman" pitchFamily="18" charset="0"/>
              </a:rPr>
              <a:t>3´</a:t>
            </a:r>
          </a:p>
        </p:txBody>
      </p:sp>
      <p:sp>
        <p:nvSpPr>
          <p:cNvPr id="8212" name="Text Box 20"/>
          <p:cNvSpPr txBox="1">
            <a:spLocks noChangeArrowheads="1"/>
          </p:cNvSpPr>
          <p:nvPr/>
        </p:nvSpPr>
        <p:spPr bwMode="auto">
          <a:xfrm>
            <a:off x="4052888" y="3686175"/>
            <a:ext cx="438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400">
                <a:latin typeface="Times New Roman" pitchFamily="18" charset="0"/>
              </a:rPr>
              <a:t>5´</a:t>
            </a:r>
          </a:p>
        </p:txBody>
      </p:sp>
      <p:sp>
        <p:nvSpPr>
          <p:cNvPr id="8213" name="Text Box 21"/>
          <p:cNvSpPr txBox="1">
            <a:spLocks noChangeArrowheads="1"/>
          </p:cNvSpPr>
          <p:nvPr/>
        </p:nvSpPr>
        <p:spPr bwMode="auto">
          <a:xfrm>
            <a:off x="471488" y="4067175"/>
            <a:ext cx="438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400">
                <a:latin typeface="Times New Roman" pitchFamily="18" charset="0"/>
              </a:rPr>
              <a:t>5´</a:t>
            </a:r>
          </a:p>
        </p:txBody>
      </p:sp>
      <p:sp>
        <p:nvSpPr>
          <p:cNvPr id="8214" name="Rectangle 22"/>
          <p:cNvSpPr>
            <a:spLocks noChangeArrowheads="1"/>
          </p:cNvSpPr>
          <p:nvPr/>
        </p:nvSpPr>
        <p:spPr bwMode="auto">
          <a:xfrm>
            <a:off x="2071688" y="3838575"/>
            <a:ext cx="457200" cy="228600"/>
          </a:xfrm>
          <a:prstGeom prst="rect">
            <a:avLst/>
          </a:prstGeom>
          <a:solidFill>
            <a:srgbClr val="FF0000"/>
          </a:solidFill>
          <a:ln w="254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cs-CZ" sz="2400">
              <a:latin typeface="Times New Roman" pitchFamily="18" charset="0"/>
            </a:endParaRPr>
          </a:p>
        </p:txBody>
      </p:sp>
      <p:sp>
        <p:nvSpPr>
          <p:cNvPr id="8215" name="Rectangle 23"/>
          <p:cNvSpPr>
            <a:spLocks noChangeArrowheads="1"/>
          </p:cNvSpPr>
          <p:nvPr/>
        </p:nvSpPr>
        <p:spPr bwMode="auto">
          <a:xfrm>
            <a:off x="2071688" y="4143375"/>
            <a:ext cx="457200" cy="228600"/>
          </a:xfrm>
          <a:prstGeom prst="rect">
            <a:avLst/>
          </a:prstGeom>
          <a:solidFill>
            <a:srgbClr val="FF0000"/>
          </a:solidFill>
          <a:ln w="254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cs-CZ" sz="2400">
              <a:latin typeface="Times New Roman" pitchFamily="18" charset="0"/>
            </a:endParaRPr>
          </a:p>
        </p:txBody>
      </p:sp>
      <p:sp>
        <p:nvSpPr>
          <p:cNvPr id="8216" name="Text Box 36"/>
          <p:cNvSpPr txBox="1">
            <a:spLocks noChangeArrowheads="1"/>
          </p:cNvSpPr>
          <p:nvPr/>
        </p:nvSpPr>
        <p:spPr bwMode="auto">
          <a:xfrm>
            <a:off x="1185863" y="4700588"/>
            <a:ext cx="28813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400">
                <a:solidFill>
                  <a:srgbClr val="FF99CC"/>
                </a:solidFill>
                <a:latin typeface="Times New Roman" pitchFamily="18" charset="0"/>
              </a:rPr>
              <a:t>GAT </a:t>
            </a:r>
            <a:r>
              <a:rPr lang="en-GB" sz="2400">
                <a:solidFill>
                  <a:srgbClr val="FF99CC"/>
                </a:solidFill>
                <a:latin typeface="Times New Roman" pitchFamily="18" charset="0"/>
              </a:rPr>
              <a:t>C</a:t>
            </a:r>
            <a:r>
              <a:rPr lang="cs-CZ" sz="2400">
                <a:solidFill>
                  <a:srgbClr val="FF99CC"/>
                </a:solidFill>
                <a:latin typeface="Times New Roman" pitchFamily="18" charset="0"/>
              </a:rPr>
              <a:t>AT GAG</a:t>
            </a:r>
            <a:r>
              <a:rPr lang="en-GB" sz="2400">
                <a:latin typeface="Times New Roman" pitchFamily="18" charset="0"/>
              </a:rPr>
              <a:t>  </a:t>
            </a:r>
          </a:p>
        </p:txBody>
      </p:sp>
      <p:sp>
        <p:nvSpPr>
          <p:cNvPr id="8217" name="Text Box 59"/>
          <p:cNvSpPr txBox="1">
            <a:spLocks noChangeArrowheads="1"/>
          </p:cNvSpPr>
          <p:nvPr/>
        </p:nvSpPr>
        <p:spPr bwMode="auto">
          <a:xfrm>
            <a:off x="1843088" y="2619375"/>
            <a:ext cx="11588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 b="1"/>
              <a:t>208</a:t>
            </a:r>
            <a:r>
              <a:rPr lang="en-GB" sz="2400" b="1"/>
              <a:t> bp</a:t>
            </a:r>
            <a:endParaRPr lang="en-GB" sz="2400">
              <a:latin typeface="Times New Roman" pitchFamily="18" charset="0"/>
            </a:endParaRPr>
          </a:p>
        </p:txBody>
      </p:sp>
      <p:sp>
        <p:nvSpPr>
          <p:cNvPr id="8218" name="Oval 66"/>
          <p:cNvSpPr>
            <a:spLocks noChangeArrowheads="1"/>
          </p:cNvSpPr>
          <p:nvPr/>
        </p:nvSpPr>
        <p:spPr bwMode="auto">
          <a:xfrm>
            <a:off x="4724400" y="685800"/>
            <a:ext cx="1524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 sz="2400">
              <a:latin typeface="Times New Roman" pitchFamily="18" charset="0"/>
            </a:endParaRPr>
          </a:p>
        </p:txBody>
      </p:sp>
      <p:sp>
        <p:nvSpPr>
          <p:cNvPr id="8219" name="Rectangle 24"/>
          <p:cNvSpPr>
            <a:spLocks noChangeArrowheads="1"/>
          </p:cNvSpPr>
          <p:nvPr/>
        </p:nvSpPr>
        <p:spPr bwMode="auto">
          <a:xfrm>
            <a:off x="5148263" y="4214813"/>
            <a:ext cx="1066800" cy="228600"/>
          </a:xfrm>
          <a:prstGeom prst="rect">
            <a:avLst/>
          </a:prstGeom>
          <a:solidFill>
            <a:schemeClr val="tx2"/>
          </a:solidFill>
          <a:ln w="254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cs-CZ" sz="2400">
              <a:latin typeface="Times New Roman" pitchFamily="18" charset="0"/>
            </a:endParaRPr>
          </a:p>
        </p:txBody>
      </p:sp>
      <p:sp>
        <p:nvSpPr>
          <p:cNvPr id="8220" name="Rectangle 25"/>
          <p:cNvSpPr>
            <a:spLocks noChangeArrowheads="1"/>
          </p:cNvSpPr>
          <p:nvPr/>
        </p:nvSpPr>
        <p:spPr bwMode="auto">
          <a:xfrm>
            <a:off x="6215063" y="4214813"/>
            <a:ext cx="1752600" cy="228600"/>
          </a:xfrm>
          <a:prstGeom prst="rect">
            <a:avLst/>
          </a:prstGeom>
          <a:solidFill>
            <a:srgbClr val="FFFFFF"/>
          </a:solidFill>
          <a:ln w="254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cs-CZ" sz="2400">
              <a:latin typeface="Times New Roman" pitchFamily="18" charset="0"/>
            </a:endParaRPr>
          </a:p>
        </p:txBody>
      </p:sp>
      <p:sp>
        <p:nvSpPr>
          <p:cNvPr id="8221" name="Rectangle 26"/>
          <p:cNvSpPr>
            <a:spLocks noChangeArrowheads="1"/>
          </p:cNvSpPr>
          <p:nvPr/>
        </p:nvSpPr>
        <p:spPr bwMode="auto">
          <a:xfrm>
            <a:off x="6900863" y="3910013"/>
            <a:ext cx="1066800" cy="228600"/>
          </a:xfrm>
          <a:prstGeom prst="rect">
            <a:avLst/>
          </a:prstGeom>
          <a:solidFill>
            <a:srgbClr val="FF00FF"/>
          </a:solidFill>
          <a:ln w="254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cs-CZ" sz="2400">
              <a:latin typeface="Times New Roman" pitchFamily="18" charset="0"/>
            </a:endParaRPr>
          </a:p>
        </p:txBody>
      </p:sp>
      <p:sp>
        <p:nvSpPr>
          <p:cNvPr id="8222" name="Rectangle 27"/>
          <p:cNvSpPr>
            <a:spLocks noChangeArrowheads="1"/>
          </p:cNvSpPr>
          <p:nvPr/>
        </p:nvSpPr>
        <p:spPr bwMode="auto">
          <a:xfrm>
            <a:off x="5148263" y="3910013"/>
            <a:ext cx="1752600" cy="228600"/>
          </a:xfrm>
          <a:prstGeom prst="rect">
            <a:avLst/>
          </a:prstGeom>
          <a:solidFill>
            <a:srgbClr val="FFFFFF"/>
          </a:solidFill>
          <a:ln w="254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cs-CZ" sz="2400">
              <a:latin typeface="Times New Roman" pitchFamily="18" charset="0"/>
            </a:endParaRPr>
          </a:p>
        </p:txBody>
      </p:sp>
      <p:sp>
        <p:nvSpPr>
          <p:cNvPr id="8223" name="Text Box 28"/>
          <p:cNvSpPr txBox="1">
            <a:spLocks noChangeArrowheads="1"/>
          </p:cNvSpPr>
          <p:nvPr/>
        </p:nvSpPr>
        <p:spPr bwMode="auto">
          <a:xfrm>
            <a:off x="4662488" y="3729038"/>
            <a:ext cx="438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400">
                <a:latin typeface="Times New Roman" pitchFamily="18" charset="0"/>
              </a:rPr>
              <a:t>3´</a:t>
            </a:r>
          </a:p>
        </p:txBody>
      </p:sp>
      <p:sp>
        <p:nvSpPr>
          <p:cNvPr id="8224" name="Text Box 29"/>
          <p:cNvSpPr txBox="1">
            <a:spLocks noChangeArrowheads="1"/>
          </p:cNvSpPr>
          <p:nvPr/>
        </p:nvSpPr>
        <p:spPr bwMode="auto">
          <a:xfrm>
            <a:off x="8196263" y="4062413"/>
            <a:ext cx="438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400">
                <a:latin typeface="Times New Roman" pitchFamily="18" charset="0"/>
              </a:rPr>
              <a:t>3´</a:t>
            </a:r>
          </a:p>
        </p:txBody>
      </p:sp>
      <p:sp>
        <p:nvSpPr>
          <p:cNvPr id="8225" name="Text Box 30"/>
          <p:cNvSpPr txBox="1">
            <a:spLocks noChangeArrowheads="1"/>
          </p:cNvSpPr>
          <p:nvPr/>
        </p:nvSpPr>
        <p:spPr bwMode="auto">
          <a:xfrm>
            <a:off x="8196263" y="3757613"/>
            <a:ext cx="438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400">
                <a:latin typeface="Times New Roman" pitchFamily="18" charset="0"/>
              </a:rPr>
              <a:t>5´</a:t>
            </a:r>
          </a:p>
        </p:txBody>
      </p:sp>
      <p:sp>
        <p:nvSpPr>
          <p:cNvPr id="8226" name="Text Box 31"/>
          <p:cNvSpPr txBox="1">
            <a:spLocks noChangeArrowheads="1"/>
          </p:cNvSpPr>
          <p:nvPr/>
        </p:nvSpPr>
        <p:spPr bwMode="auto">
          <a:xfrm>
            <a:off x="4662488" y="4033838"/>
            <a:ext cx="438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400">
                <a:latin typeface="Times New Roman" pitchFamily="18" charset="0"/>
              </a:rPr>
              <a:t>5´</a:t>
            </a:r>
          </a:p>
        </p:txBody>
      </p:sp>
      <p:sp>
        <p:nvSpPr>
          <p:cNvPr id="8227" name="Rectangle 32"/>
          <p:cNvSpPr>
            <a:spLocks noChangeArrowheads="1"/>
          </p:cNvSpPr>
          <p:nvPr/>
        </p:nvSpPr>
        <p:spPr bwMode="auto">
          <a:xfrm>
            <a:off x="6215063" y="3910013"/>
            <a:ext cx="457200" cy="228600"/>
          </a:xfrm>
          <a:prstGeom prst="rect">
            <a:avLst/>
          </a:prstGeom>
          <a:solidFill>
            <a:srgbClr val="FF0000"/>
          </a:solidFill>
          <a:ln w="254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cs-CZ" sz="2400">
              <a:latin typeface="Times New Roman" pitchFamily="18" charset="0"/>
            </a:endParaRPr>
          </a:p>
        </p:txBody>
      </p:sp>
      <p:sp>
        <p:nvSpPr>
          <p:cNvPr id="8228" name="Rectangle 33"/>
          <p:cNvSpPr>
            <a:spLocks noChangeArrowheads="1"/>
          </p:cNvSpPr>
          <p:nvPr/>
        </p:nvSpPr>
        <p:spPr bwMode="auto">
          <a:xfrm>
            <a:off x="6215063" y="4214813"/>
            <a:ext cx="457200" cy="228600"/>
          </a:xfrm>
          <a:prstGeom prst="rect">
            <a:avLst/>
          </a:prstGeom>
          <a:solidFill>
            <a:srgbClr val="FF0000"/>
          </a:solidFill>
          <a:ln w="254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cs-CZ" sz="2400">
              <a:latin typeface="Times New Roman" pitchFamily="18" charset="0"/>
            </a:endParaRPr>
          </a:p>
        </p:txBody>
      </p:sp>
      <p:sp>
        <p:nvSpPr>
          <p:cNvPr id="8229" name="Rectangle 34"/>
          <p:cNvSpPr>
            <a:spLocks noChangeArrowheads="1"/>
          </p:cNvSpPr>
          <p:nvPr/>
        </p:nvSpPr>
        <p:spPr bwMode="auto">
          <a:xfrm>
            <a:off x="6367463" y="3910013"/>
            <a:ext cx="76200" cy="228600"/>
          </a:xfrm>
          <a:prstGeom prst="rect">
            <a:avLst/>
          </a:prstGeom>
          <a:solidFill>
            <a:srgbClr val="000000"/>
          </a:solidFill>
          <a:ln w="254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cs-CZ" sz="2400">
              <a:latin typeface="Times New Roman" pitchFamily="18" charset="0"/>
            </a:endParaRPr>
          </a:p>
        </p:txBody>
      </p:sp>
      <p:sp>
        <p:nvSpPr>
          <p:cNvPr id="8230" name="Rectangle 35"/>
          <p:cNvSpPr>
            <a:spLocks noChangeArrowheads="1"/>
          </p:cNvSpPr>
          <p:nvPr/>
        </p:nvSpPr>
        <p:spPr bwMode="auto">
          <a:xfrm>
            <a:off x="6367463" y="4214813"/>
            <a:ext cx="76200" cy="228600"/>
          </a:xfrm>
          <a:prstGeom prst="rect">
            <a:avLst/>
          </a:prstGeom>
          <a:solidFill>
            <a:srgbClr val="000000"/>
          </a:solidFill>
          <a:ln w="254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cs-CZ" sz="2400">
              <a:latin typeface="Times New Roman" pitchFamily="18" charset="0"/>
            </a:endParaRPr>
          </a:p>
        </p:txBody>
      </p:sp>
      <p:sp>
        <p:nvSpPr>
          <p:cNvPr id="8231" name="Text Box 38"/>
          <p:cNvSpPr txBox="1">
            <a:spLocks noChangeArrowheads="1"/>
          </p:cNvSpPr>
          <p:nvPr/>
        </p:nvSpPr>
        <p:spPr bwMode="auto">
          <a:xfrm>
            <a:off x="5357813" y="4714875"/>
            <a:ext cx="230505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400">
                <a:solidFill>
                  <a:srgbClr val="FF99CC"/>
                </a:solidFill>
                <a:latin typeface="Times New Roman" pitchFamily="18" charset="0"/>
              </a:rPr>
              <a:t>GAT </a:t>
            </a:r>
            <a:r>
              <a:rPr lang="en-GB" sz="2400" b="1">
                <a:solidFill>
                  <a:srgbClr val="00CC00"/>
                </a:solidFill>
                <a:latin typeface="Times New Roman" pitchFamily="18" charset="0"/>
              </a:rPr>
              <a:t>G</a:t>
            </a:r>
            <a:r>
              <a:rPr lang="en-GB" sz="2400">
                <a:solidFill>
                  <a:srgbClr val="FF99CC"/>
                </a:solidFill>
                <a:latin typeface="Times New Roman" pitchFamily="18" charset="0"/>
              </a:rPr>
              <a:t>AT G</a:t>
            </a:r>
            <a:r>
              <a:rPr lang="cs-CZ" sz="2400">
                <a:solidFill>
                  <a:srgbClr val="FF99CC"/>
                </a:solidFill>
                <a:latin typeface="Times New Roman" pitchFamily="18" charset="0"/>
              </a:rPr>
              <a:t>AG</a:t>
            </a:r>
            <a:endParaRPr lang="en-GB" sz="2400">
              <a:solidFill>
                <a:srgbClr val="FF99CC"/>
              </a:solidFill>
              <a:latin typeface="Times New Roman" pitchFamily="18" charset="0"/>
            </a:endParaRPr>
          </a:p>
          <a:p>
            <a:endParaRPr lang="en-GB" sz="2400">
              <a:solidFill>
                <a:srgbClr val="FF99CC"/>
              </a:solidFill>
              <a:latin typeface="Times New Roman" pitchFamily="18" charset="0"/>
            </a:endParaRPr>
          </a:p>
          <a:p>
            <a:endParaRPr lang="en-GB" sz="2400">
              <a:latin typeface="Times New Roman" pitchFamily="18" charset="0"/>
            </a:endParaRPr>
          </a:p>
          <a:p>
            <a:r>
              <a:rPr lang="en-GB" sz="2400">
                <a:latin typeface="Times New Roman" pitchFamily="18" charset="0"/>
              </a:rPr>
              <a:t>  </a:t>
            </a:r>
          </a:p>
        </p:txBody>
      </p:sp>
      <p:sp>
        <p:nvSpPr>
          <p:cNvPr id="8232" name="Text Box 49"/>
          <p:cNvSpPr txBox="1">
            <a:spLocks noChangeArrowheads="1"/>
          </p:cNvSpPr>
          <p:nvPr/>
        </p:nvSpPr>
        <p:spPr bwMode="auto">
          <a:xfrm>
            <a:off x="4662488" y="4110038"/>
            <a:ext cx="1098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400">
                <a:latin typeface="Times New Roman" pitchFamily="18" charset="0"/>
              </a:rPr>
              <a:t>            </a:t>
            </a:r>
          </a:p>
        </p:txBody>
      </p:sp>
      <p:sp>
        <p:nvSpPr>
          <p:cNvPr id="8233" name="Text Box 58"/>
          <p:cNvSpPr txBox="1">
            <a:spLocks noChangeArrowheads="1"/>
          </p:cNvSpPr>
          <p:nvPr/>
        </p:nvSpPr>
        <p:spPr bwMode="auto">
          <a:xfrm>
            <a:off x="5894388" y="2654300"/>
            <a:ext cx="11588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 b="1"/>
              <a:t>208</a:t>
            </a:r>
            <a:r>
              <a:rPr lang="en-GB" sz="2400" b="1"/>
              <a:t> bp</a:t>
            </a:r>
            <a:endParaRPr lang="en-GB" sz="2400">
              <a:latin typeface="Times New Roman" pitchFamily="18" charset="0"/>
            </a:endParaRPr>
          </a:p>
        </p:txBody>
      </p:sp>
      <p:sp>
        <p:nvSpPr>
          <p:cNvPr id="57" name="TextovéPole 56"/>
          <p:cNvSpPr txBox="1">
            <a:spLocks noChangeArrowheads="1"/>
          </p:cNvSpPr>
          <p:nvPr/>
        </p:nvSpPr>
        <p:spPr bwMode="auto">
          <a:xfrm>
            <a:off x="4214813" y="5857875"/>
            <a:ext cx="1143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400">
                <a:latin typeface="Times New Roman" pitchFamily="18" charset="0"/>
              </a:rPr>
              <a:t>H63D</a:t>
            </a:r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08733F04-5A14-466C-93EF-93E888A5B2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298"/>
    </mc:Choice>
    <mc:Fallback>
      <p:transition spd="slow" advTm="562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88392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cs-CZ" sz="3600" b="1"/>
              <a:t>PCR/RFLP </a:t>
            </a:r>
            <a:br>
              <a:rPr lang="cs-CZ" sz="3600" b="1"/>
            </a:br>
            <a:r>
              <a:rPr lang="cs-CZ" sz="3600" b="1"/>
              <a:t>(restriction fragment length polymorphism)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00200"/>
            <a:ext cx="7772400" cy="4114800"/>
          </a:xfrm>
        </p:spPr>
        <p:txBody>
          <a:bodyPr/>
          <a:lstStyle/>
          <a:p>
            <a:pPr eaLnBrk="1" hangingPunct="1"/>
            <a:r>
              <a:rPr lang="cs-CZ" sz="2800"/>
              <a:t>Identifikace známé bodové mutace v jednom konkrétním místě genu</a:t>
            </a:r>
          </a:p>
          <a:p>
            <a:pPr eaLnBrk="1" hangingPunct="1"/>
            <a:r>
              <a:rPr lang="cs-CZ" sz="2800"/>
              <a:t>Restrikční endonukleázy</a:t>
            </a:r>
          </a:p>
          <a:p>
            <a:pPr eaLnBrk="1" hangingPunct="1"/>
            <a:r>
              <a:rPr lang="cs-CZ" sz="2800"/>
              <a:t>T optimum 37 nebo 56 C</a:t>
            </a:r>
          </a:p>
          <a:p>
            <a:pPr eaLnBrk="1" hangingPunct="1"/>
            <a:r>
              <a:rPr lang="cs-CZ" sz="2800"/>
              <a:t>10-20U na 10 ul PCR</a:t>
            </a: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5410200" y="2895600"/>
            <a:ext cx="285908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 b="1">
                <a:latin typeface="Times New Roman" pitchFamily="18" charset="0"/>
              </a:rPr>
              <a:t>       …TGA  TCA…</a:t>
            </a:r>
          </a:p>
          <a:p>
            <a:r>
              <a:rPr lang="cs-CZ" sz="2400" b="1">
                <a:latin typeface="Times New Roman" pitchFamily="18" charset="0"/>
              </a:rPr>
              <a:t>       …ACT  AGT…</a:t>
            </a:r>
          </a:p>
        </p:txBody>
      </p:sp>
      <p:sp>
        <p:nvSpPr>
          <p:cNvPr id="19461" name="Line 5"/>
          <p:cNvSpPr>
            <a:spLocks noChangeShapeType="1"/>
          </p:cNvSpPr>
          <p:nvPr/>
        </p:nvSpPr>
        <p:spPr bwMode="auto">
          <a:xfrm>
            <a:off x="6572250" y="2500313"/>
            <a:ext cx="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19462" name="Line 6"/>
          <p:cNvSpPr>
            <a:spLocks noChangeShapeType="1"/>
          </p:cNvSpPr>
          <p:nvPr/>
        </p:nvSpPr>
        <p:spPr bwMode="auto">
          <a:xfrm flipV="1">
            <a:off x="7643813" y="3643313"/>
            <a:ext cx="0" cy="533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5257800" y="3657600"/>
            <a:ext cx="202247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>
                <a:latin typeface="Times New Roman" pitchFamily="18" charset="0"/>
              </a:rPr>
              <a:t>                 </a:t>
            </a:r>
          </a:p>
          <a:p>
            <a:r>
              <a:rPr lang="cs-CZ" sz="2400">
                <a:latin typeface="Times New Roman" pitchFamily="18" charset="0"/>
              </a:rPr>
              <a:t>                BclI </a:t>
            </a:r>
          </a:p>
        </p:txBody>
      </p:sp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5257800" y="2514600"/>
            <a:ext cx="3581400" cy="2438400"/>
          </a:xfrm>
          <a:prstGeom prst="rect">
            <a:avLst/>
          </a:prstGeom>
          <a:noFill/>
          <a:ln w="47625">
            <a:solidFill>
              <a:srgbClr val="FF99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 sz="2400">
              <a:latin typeface="Times New Roman" pitchFamily="18" charset="0"/>
            </a:endParaRPr>
          </a:p>
        </p:txBody>
      </p:sp>
      <p:sp>
        <p:nvSpPr>
          <p:cNvPr id="19465" name="Line 9"/>
          <p:cNvSpPr>
            <a:spLocks noChangeShapeType="1"/>
          </p:cNvSpPr>
          <p:nvPr/>
        </p:nvSpPr>
        <p:spPr bwMode="auto">
          <a:xfrm>
            <a:off x="762000" y="5029200"/>
            <a:ext cx="3429000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9466" name="Line 10"/>
          <p:cNvSpPr>
            <a:spLocks noChangeShapeType="1"/>
          </p:cNvSpPr>
          <p:nvPr/>
        </p:nvSpPr>
        <p:spPr bwMode="auto">
          <a:xfrm>
            <a:off x="762000" y="5181600"/>
            <a:ext cx="3429000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9467" name="Text Box 11"/>
          <p:cNvSpPr txBox="1">
            <a:spLocks noChangeArrowheads="1"/>
          </p:cNvSpPr>
          <p:nvPr/>
        </p:nvSpPr>
        <p:spPr bwMode="auto">
          <a:xfrm>
            <a:off x="1905000" y="5715000"/>
            <a:ext cx="1066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 b="1">
                <a:solidFill>
                  <a:schemeClr val="tx2"/>
                </a:solidFill>
                <a:latin typeface="Times New Roman" pitchFamily="18" charset="0"/>
              </a:rPr>
              <a:t>208 bp</a:t>
            </a:r>
          </a:p>
        </p:txBody>
      </p:sp>
      <p:sp>
        <p:nvSpPr>
          <p:cNvPr id="19468" name="Line 12"/>
          <p:cNvSpPr>
            <a:spLocks noChangeShapeType="1"/>
          </p:cNvSpPr>
          <p:nvPr/>
        </p:nvSpPr>
        <p:spPr bwMode="auto">
          <a:xfrm>
            <a:off x="0" y="4419600"/>
            <a:ext cx="4495800" cy="0"/>
          </a:xfrm>
          <a:prstGeom prst="line">
            <a:avLst/>
          </a:prstGeom>
          <a:noFill/>
          <a:ln w="47625">
            <a:solidFill>
              <a:srgbClr val="FFCC00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9469" name="Line 13"/>
          <p:cNvSpPr>
            <a:spLocks noChangeShapeType="1"/>
          </p:cNvSpPr>
          <p:nvPr/>
        </p:nvSpPr>
        <p:spPr bwMode="auto">
          <a:xfrm flipV="1">
            <a:off x="4495800" y="4419600"/>
            <a:ext cx="0" cy="1981200"/>
          </a:xfrm>
          <a:prstGeom prst="line">
            <a:avLst/>
          </a:prstGeom>
          <a:noFill/>
          <a:ln w="47625">
            <a:solidFill>
              <a:srgbClr val="FFCC00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9470" name="Rectangle 14"/>
          <p:cNvSpPr>
            <a:spLocks noChangeArrowheads="1"/>
          </p:cNvSpPr>
          <p:nvPr/>
        </p:nvSpPr>
        <p:spPr bwMode="auto">
          <a:xfrm>
            <a:off x="2057400" y="4953000"/>
            <a:ext cx="685800" cy="381000"/>
          </a:xfrm>
          <a:prstGeom prst="rect">
            <a:avLst/>
          </a:prstGeom>
          <a:noFill/>
          <a:ln w="47625">
            <a:solidFill>
              <a:srgbClr val="FF99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 sz="2400">
              <a:latin typeface="Times New Roman" pitchFamily="18" charset="0"/>
            </a:endParaRPr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4B003C8D-FC95-4310-B069-C322746E3D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advTm="3965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8839200" cy="1143000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cs-CZ" sz="3600" b="1"/>
              <a:t>PCR/RFLP </a:t>
            </a:r>
            <a:br>
              <a:rPr lang="cs-CZ" sz="3600" b="1"/>
            </a:br>
            <a:r>
              <a:rPr lang="cs-CZ" sz="3600" b="1"/>
              <a:t>(restriction fragment length polymorphism)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00200"/>
            <a:ext cx="8583613" cy="4114800"/>
          </a:xfrm>
          <a:noFill/>
        </p:spPr>
        <p:txBody>
          <a:bodyPr/>
          <a:lstStyle/>
          <a:p>
            <a:pPr eaLnBrk="1" hangingPunct="1"/>
            <a:r>
              <a:rPr lang="cs-CZ" sz="2800"/>
              <a:t>Identifikace známé bodové mutace v jednom konkrétním místě genu</a:t>
            </a:r>
          </a:p>
          <a:p>
            <a:pPr eaLnBrk="1" hangingPunct="1"/>
            <a:r>
              <a:rPr lang="cs-CZ" sz="2800"/>
              <a:t>Při mutaci zaniká rozpoznávací místo = 208 bp PCR</a:t>
            </a:r>
          </a:p>
          <a:p>
            <a:pPr eaLnBrk="1" hangingPunct="1"/>
            <a:r>
              <a:rPr lang="cs-CZ" sz="2800"/>
              <a:t>Při wt sekvenci 2 fragmenty (140 bp a 68 bp)</a:t>
            </a:r>
          </a:p>
          <a:p>
            <a:pPr eaLnBrk="1" hangingPunct="1">
              <a:buFontTx/>
              <a:buNone/>
            </a:pPr>
            <a:endParaRPr lang="cs-CZ" sz="2800"/>
          </a:p>
        </p:txBody>
      </p:sp>
      <p:sp>
        <p:nvSpPr>
          <p:cNvPr id="20484" name="Line 9"/>
          <p:cNvSpPr>
            <a:spLocks noChangeShapeType="1"/>
          </p:cNvSpPr>
          <p:nvPr/>
        </p:nvSpPr>
        <p:spPr bwMode="auto">
          <a:xfrm>
            <a:off x="762000" y="5029200"/>
            <a:ext cx="3429000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0485" name="Line 10"/>
          <p:cNvSpPr>
            <a:spLocks noChangeShapeType="1"/>
          </p:cNvSpPr>
          <p:nvPr/>
        </p:nvSpPr>
        <p:spPr bwMode="auto">
          <a:xfrm>
            <a:off x="762000" y="5181600"/>
            <a:ext cx="3429000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0486" name="Line 11"/>
          <p:cNvSpPr>
            <a:spLocks noChangeShapeType="1"/>
          </p:cNvSpPr>
          <p:nvPr/>
        </p:nvSpPr>
        <p:spPr bwMode="auto">
          <a:xfrm>
            <a:off x="762000" y="5791200"/>
            <a:ext cx="533400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0487" name="Line 12"/>
          <p:cNvSpPr>
            <a:spLocks noChangeShapeType="1"/>
          </p:cNvSpPr>
          <p:nvPr/>
        </p:nvSpPr>
        <p:spPr bwMode="auto">
          <a:xfrm>
            <a:off x="762000" y="5943600"/>
            <a:ext cx="685800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0488" name="Line 13"/>
          <p:cNvSpPr>
            <a:spLocks noChangeShapeType="1"/>
          </p:cNvSpPr>
          <p:nvPr/>
        </p:nvSpPr>
        <p:spPr bwMode="auto">
          <a:xfrm>
            <a:off x="1981200" y="5943600"/>
            <a:ext cx="2743200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0489" name="Line 14"/>
          <p:cNvSpPr>
            <a:spLocks noChangeShapeType="1"/>
          </p:cNvSpPr>
          <p:nvPr/>
        </p:nvSpPr>
        <p:spPr bwMode="auto">
          <a:xfrm>
            <a:off x="1828800" y="5791200"/>
            <a:ext cx="2895600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0490" name="Line 15"/>
          <p:cNvSpPr>
            <a:spLocks noChangeShapeType="1"/>
          </p:cNvSpPr>
          <p:nvPr/>
        </p:nvSpPr>
        <p:spPr bwMode="auto">
          <a:xfrm flipH="1">
            <a:off x="1219200" y="5334000"/>
            <a:ext cx="8382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20491" name="Line 16"/>
          <p:cNvSpPr>
            <a:spLocks noChangeShapeType="1"/>
          </p:cNvSpPr>
          <p:nvPr/>
        </p:nvSpPr>
        <p:spPr bwMode="auto">
          <a:xfrm>
            <a:off x="2057400" y="5334000"/>
            <a:ext cx="914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20492" name="Text Box 17"/>
          <p:cNvSpPr txBox="1">
            <a:spLocks noChangeArrowheads="1"/>
          </p:cNvSpPr>
          <p:nvPr/>
        </p:nvSpPr>
        <p:spPr bwMode="auto">
          <a:xfrm>
            <a:off x="1905000" y="4495800"/>
            <a:ext cx="1066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 b="1">
                <a:solidFill>
                  <a:schemeClr val="tx2"/>
                </a:solidFill>
                <a:latin typeface="Times New Roman" pitchFamily="18" charset="0"/>
              </a:rPr>
              <a:t>208 bp</a:t>
            </a:r>
          </a:p>
        </p:txBody>
      </p:sp>
      <p:sp>
        <p:nvSpPr>
          <p:cNvPr id="20493" name="Rectangle 18"/>
          <p:cNvSpPr>
            <a:spLocks noChangeArrowheads="1"/>
          </p:cNvSpPr>
          <p:nvPr/>
        </p:nvSpPr>
        <p:spPr bwMode="auto">
          <a:xfrm>
            <a:off x="2743200" y="6019800"/>
            <a:ext cx="1057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 b="1">
                <a:solidFill>
                  <a:schemeClr val="tx2"/>
                </a:solidFill>
                <a:latin typeface="Times New Roman" pitchFamily="18" charset="0"/>
              </a:rPr>
              <a:t>140 bp</a:t>
            </a:r>
          </a:p>
        </p:txBody>
      </p:sp>
      <p:sp>
        <p:nvSpPr>
          <p:cNvPr id="20494" name="Rectangle 19"/>
          <p:cNvSpPr>
            <a:spLocks noChangeArrowheads="1"/>
          </p:cNvSpPr>
          <p:nvPr/>
        </p:nvSpPr>
        <p:spPr bwMode="auto">
          <a:xfrm>
            <a:off x="609600" y="6019800"/>
            <a:ext cx="9128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 b="1">
                <a:solidFill>
                  <a:schemeClr val="tx2"/>
                </a:solidFill>
                <a:latin typeface="Times New Roman" pitchFamily="18" charset="0"/>
              </a:rPr>
              <a:t>68 bp</a:t>
            </a:r>
          </a:p>
        </p:txBody>
      </p:sp>
      <p:sp>
        <p:nvSpPr>
          <p:cNvPr id="20495" name="Line 20"/>
          <p:cNvSpPr>
            <a:spLocks noChangeShapeType="1"/>
          </p:cNvSpPr>
          <p:nvPr/>
        </p:nvSpPr>
        <p:spPr bwMode="auto">
          <a:xfrm>
            <a:off x="0" y="4419600"/>
            <a:ext cx="5181600" cy="0"/>
          </a:xfrm>
          <a:prstGeom prst="line">
            <a:avLst/>
          </a:prstGeom>
          <a:noFill/>
          <a:ln w="47625">
            <a:solidFill>
              <a:srgbClr val="FFCC00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0496" name="Line 21"/>
          <p:cNvSpPr>
            <a:spLocks noChangeShapeType="1"/>
          </p:cNvSpPr>
          <p:nvPr/>
        </p:nvSpPr>
        <p:spPr bwMode="auto">
          <a:xfrm flipV="1">
            <a:off x="5181600" y="4419600"/>
            <a:ext cx="0" cy="1981200"/>
          </a:xfrm>
          <a:prstGeom prst="line">
            <a:avLst/>
          </a:prstGeom>
          <a:noFill/>
          <a:ln w="47625">
            <a:solidFill>
              <a:srgbClr val="FFCC00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0497" name="Line 22"/>
          <p:cNvSpPr>
            <a:spLocks noChangeShapeType="1"/>
          </p:cNvSpPr>
          <p:nvPr/>
        </p:nvSpPr>
        <p:spPr bwMode="auto">
          <a:xfrm>
            <a:off x="1219200" y="4800600"/>
            <a:ext cx="381000" cy="533400"/>
          </a:xfrm>
          <a:prstGeom prst="line">
            <a:avLst/>
          </a:prstGeom>
          <a:noFill/>
          <a:ln w="101600">
            <a:solidFill>
              <a:srgbClr val="CCFFCC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25F418CF-61E7-483D-B9E1-B8341FAAC0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advTm="3481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4" cstate="print">
            <a:lum bright="6000"/>
          </a:blip>
          <a:srcRect/>
          <a:stretch>
            <a:fillRect/>
          </a:stretch>
        </p:blipFill>
        <p:spPr bwMode="auto">
          <a:xfrm>
            <a:off x="990600" y="1600200"/>
            <a:ext cx="7239000" cy="293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838200" y="228600"/>
            <a:ext cx="7467600" cy="1219200"/>
          </a:xfrm>
          <a:prstGeom prst="rect">
            <a:avLst/>
          </a:prstGeom>
          <a:solidFill>
            <a:schemeClr val="tx2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 sz="2400">
              <a:latin typeface="Times New Roman" pitchFamily="18" charset="0"/>
            </a:endParaRP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cs-CZ" sz="4000" b="1">
                <a:solidFill>
                  <a:schemeClr val="bg2"/>
                </a:solidFill>
              </a:rPr>
              <a:t>DNA analýza HH</a:t>
            </a:r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042988" y="4648200"/>
            <a:ext cx="6624637" cy="2209800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cs-CZ" sz="3000"/>
              <a:t>    Vyšetření pomocí PCR-RFLP (enzym BclI) potvrdilo diagnosu hereditární hemochromatosa, mutace </a:t>
            </a:r>
            <a:r>
              <a:rPr lang="en-GB" sz="3000">
                <a:cs typeface="Times New Roman" pitchFamily="18" charset="0"/>
              </a:rPr>
              <a:t>H63D (missense</a:t>
            </a:r>
            <a:r>
              <a:rPr lang="cs-CZ" sz="3000">
                <a:cs typeface="Times New Roman" pitchFamily="18" charset="0"/>
              </a:rPr>
              <a:t>) </a:t>
            </a:r>
            <a:r>
              <a:rPr lang="cs-CZ" sz="3000"/>
              <a:t>v homozygotním stavu. </a:t>
            </a:r>
            <a:endParaRPr lang="cs-CZ" sz="3000">
              <a:cs typeface="Times New Roman" pitchFamily="18" charset="0"/>
            </a:endParaRPr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444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 sz="2400">
              <a:latin typeface="Times New Roman" pitchFamily="18" charset="0"/>
            </a:endParaRPr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1752600" y="1828800"/>
            <a:ext cx="5822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 b="1">
                <a:solidFill>
                  <a:schemeClr val="bg2"/>
                </a:solidFill>
                <a:latin typeface="Times New Roman" pitchFamily="18" charset="0"/>
              </a:rPr>
              <a:t>1           2            3             4             5             6</a:t>
            </a:r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8153400" y="2971800"/>
            <a:ext cx="63182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>
                <a:latin typeface="Times New Roman" pitchFamily="18" charset="0"/>
              </a:rPr>
              <a:t>M </a:t>
            </a:r>
          </a:p>
          <a:p>
            <a:r>
              <a:rPr lang="cs-CZ" sz="2400">
                <a:latin typeface="Times New Roman" pitchFamily="18" charset="0"/>
              </a:rPr>
              <a:t>Wt </a:t>
            </a:r>
          </a:p>
          <a:p>
            <a:endParaRPr lang="cs-CZ" sz="2400">
              <a:latin typeface="Times New Roman" pitchFamily="18" charset="0"/>
            </a:endParaRPr>
          </a:p>
        </p:txBody>
      </p:sp>
      <p:sp>
        <p:nvSpPr>
          <p:cNvPr id="22537" name="Text Box 9"/>
          <p:cNvSpPr txBox="1">
            <a:spLocks noChangeArrowheads="1"/>
          </p:cNvSpPr>
          <p:nvPr/>
        </p:nvSpPr>
        <p:spPr bwMode="auto">
          <a:xfrm>
            <a:off x="212725" y="20986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GB" sz="2400">
              <a:latin typeface="Times New Roman" pitchFamily="18" charset="0"/>
            </a:endParaRPr>
          </a:p>
        </p:txBody>
      </p:sp>
      <p:sp>
        <p:nvSpPr>
          <p:cNvPr id="22538" name="Text Box 10"/>
          <p:cNvSpPr txBox="1">
            <a:spLocks noChangeArrowheads="1"/>
          </p:cNvSpPr>
          <p:nvPr/>
        </p:nvSpPr>
        <p:spPr bwMode="auto">
          <a:xfrm>
            <a:off x="304800" y="2971800"/>
            <a:ext cx="64611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>
                <a:latin typeface="Times New Roman" pitchFamily="18" charset="0"/>
              </a:rPr>
              <a:t>208</a:t>
            </a:r>
          </a:p>
          <a:p>
            <a:r>
              <a:rPr lang="cs-CZ" sz="2400">
                <a:latin typeface="Times New Roman" pitchFamily="18" charset="0"/>
              </a:rPr>
              <a:t>140</a:t>
            </a:r>
          </a:p>
        </p:txBody>
      </p:sp>
      <p:sp>
        <p:nvSpPr>
          <p:cNvPr id="22539" name="Line 11"/>
          <p:cNvSpPr>
            <a:spLocks noChangeShapeType="1"/>
          </p:cNvSpPr>
          <p:nvPr/>
        </p:nvSpPr>
        <p:spPr bwMode="auto">
          <a:xfrm flipV="1">
            <a:off x="5105400" y="3810000"/>
            <a:ext cx="0" cy="609600"/>
          </a:xfrm>
          <a:prstGeom prst="line">
            <a:avLst/>
          </a:prstGeom>
          <a:noFill/>
          <a:ln w="50800">
            <a:solidFill>
              <a:srgbClr val="8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F8092C53-4E60-47DF-A409-C21725FB5E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advTm="12402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444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 sz="2400">
              <a:latin typeface="Times New Roman" pitchFamily="18" charset="0"/>
            </a:endParaRPr>
          </a:p>
        </p:txBody>
      </p:sp>
      <p:pic>
        <p:nvPicPr>
          <p:cNvPr id="23555" name="Picture 3" descr="poster_fons2004_HFE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7715250" y="5286375"/>
            <a:ext cx="1030288" cy="12001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>
                <a:solidFill>
                  <a:schemeClr val="bg2"/>
                </a:solidFill>
                <a:latin typeface="Times New Roman" pitchFamily="18" charset="0"/>
              </a:rPr>
              <a:t>208 </a:t>
            </a:r>
            <a:r>
              <a:rPr lang="cs-CZ" sz="2400" dirty="0" err="1">
                <a:solidFill>
                  <a:schemeClr val="bg2"/>
                </a:solidFill>
                <a:latin typeface="Times New Roman" pitchFamily="18" charset="0"/>
              </a:rPr>
              <a:t>bp</a:t>
            </a:r>
            <a:endParaRPr lang="cs-CZ" sz="2400" dirty="0">
              <a:solidFill>
                <a:schemeClr val="bg2"/>
              </a:solidFill>
              <a:latin typeface="Times New Roman" pitchFamily="18" charset="0"/>
            </a:endParaRPr>
          </a:p>
          <a:p>
            <a:pPr>
              <a:defRPr/>
            </a:pPr>
            <a:r>
              <a:rPr lang="cs-CZ" sz="2400" dirty="0">
                <a:solidFill>
                  <a:schemeClr val="bg2"/>
                </a:solidFill>
                <a:latin typeface="Times New Roman" pitchFamily="18" charset="0"/>
              </a:rPr>
              <a:t>140 </a:t>
            </a:r>
            <a:r>
              <a:rPr lang="cs-CZ" sz="2400" dirty="0" err="1">
                <a:solidFill>
                  <a:schemeClr val="bg2"/>
                </a:solidFill>
                <a:latin typeface="Times New Roman" pitchFamily="18" charset="0"/>
              </a:rPr>
              <a:t>bp</a:t>
            </a:r>
            <a:endParaRPr lang="cs-CZ" sz="2400" dirty="0">
              <a:solidFill>
                <a:schemeClr val="bg2"/>
              </a:solidFill>
              <a:latin typeface="Times New Roman" pitchFamily="18" charset="0"/>
            </a:endParaRPr>
          </a:p>
          <a:p>
            <a:pPr>
              <a:defRPr/>
            </a:pPr>
            <a:r>
              <a:rPr lang="cs-CZ" sz="2400" dirty="0">
                <a:solidFill>
                  <a:schemeClr val="bg2"/>
                </a:solidFill>
                <a:latin typeface="Times New Roman" pitchFamily="18" charset="0"/>
              </a:rPr>
              <a:t>  68 </a:t>
            </a:r>
            <a:r>
              <a:rPr lang="cs-CZ" sz="2400" dirty="0" err="1">
                <a:solidFill>
                  <a:schemeClr val="bg2"/>
                </a:solidFill>
                <a:latin typeface="Times New Roman" pitchFamily="18" charset="0"/>
              </a:rPr>
              <a:t>bp</a:t>
            </a:r>
            <a:endParaRPr lang="cs-CZ" sz="2400" dirty="0">
              <a:solidFill>
                <a:schemeClr val="bg2"/>
              </a:solidFill>
              <a:latin typeface="Times New Roman" pitchFamily="18" charset="0"/>
            </a:endParaRPr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2994CE7A-08D9-4A5C-B6F4-C897D572C1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advTm="12047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4450"/>
            <a:ext cx="9251950" cy="1143000"/>
          </a:xfrm>
          <a:noFill/>
        </p:spPr>
        <p:txBody>
          <a:bodyPr/>
          <a:lstStyle/>
          <a:p>
            <a:r>
              <a:rPr lang="cs-CZ" sz="3600">
                <a:latin typeface="Arial" charset="0"/>
              </a:rPr>
              <a:t>Přímá analýza mutací</a:t>
            </a: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34925" y="1700213"/>
            <a:ext cx="367188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cs-CZ" sz="2000" dirty="0">
                <a:solidFill>
                  <a:srgbClr val="C00000"/>
                </a:solidFill>
              </a:rPr>
              <a:t>Jedna známá mutace</a:t>
            </a:r>
            <a:br>
              <a:rPr lang="cs-CZ" sz="2000" dirty="0">
                <a:solidFill>
                  <a:srgbClr val="C00000"/>
                </a:solidFill>
              </a:rPr>
            </a:br>
            <a:r>
              <a:rPr lang="cs-CZ" sz="2000" dirty="0">
                <a:solidFill>
                  <a:srgbClr val="C00000"/>
                </a:solidFill>
              </a:rPr>
              <a:t>(SNP polymorfismy)</a:t>
            </a:r>
          </a:p>
        </p:txBody>
      </p:sp>
      <p:sp>
        <p:nvSpPr>
          <p:cNvPr id="9220" name="Line 4"/>
          <p:cNvSpPr>
            <a:spLocks noChangeShapeType="1"/>
          </p:cNvSpPr>
          <p:nvPr/>
        </p:nvSpPr>
        <p:spPr bwMode="auto">
          <a:xfrm flipH="1">
            <a:off x="1835150" y="1052513"/>
            <a:ext cx="2592388" cy="360362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cs-CZ"/>
          </a:p>
        </p:txBody>
      </p:sp>
      <p:sp>
        <p:nvSpPr>
          <p:cNvPr id="9221" name="Line 5"/>
          <p:cNvSpPr>
            <a:spLocks noChangeShapeType="1"/>
          </p:cNvSpPr>
          <p:nvPr/>
        </p:nvSpPr>
        <p:spPr bwMode="auto">
          <a:xfrm>
            <a:off x="4641850" y="1052513"/>
            <a:ext cx="2451100" cy="360362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cs-CZ"/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684213" y="3069480"/>
            <a:ext cx="2449512" cy="367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cs-CZ" sz="2000" dirty="0"/>
              <a:t>PCR – RFLP</a:t>
            </a:r>
            <a:br>
              <a:rPr lang="cs-CZ" sz="2000" dirty="0"/>
            </a:br>
            <a:br>
              <a:rPr lang="cs-CZ" sz="2000" dirty="0"/>
            </a:br>
            <a:r>
              <a:rPr lang="cs-CZ" sz="2000" b="1" dirty="0">
                <a:solidFill>
                  <a:srgbClr val="7030A0"/>
                </a:solidFill>
              </a:rPr>
              <a:t>ARMS (ASA)</a:t>
            </a:r>
            <a:br>
              <a:rPr lang="cs-CZ" sz="2000" dirty="0"/>
            </a:br>
            <a:br>
              <a:rPr lang="cs-CZ" sz="2000" dirty="0">
                <a:solidFill>
                  <a:schemeClr val="tx2"/>
                </a:solidFill>
              </a:rPr>
            </a:br>
            <a:r>
              <a:rPr lang="cs-CZ" sz="2000" dirty="0"/>
              <a:t>Real-</a:t>
            </a:r>
            <a:r>
              <a:rPr lang="cs-CZ" sz="2000" dirty="0" err="1"/>
              <a:t>time</a:t>
            </a:r>
            <a:r>
              <a:rPr lang="cs-CZ" sz="2000" dirty="0"/>
              <a:t> PCR</a:t>
            </a:r>
            <a:br>
              <a:rPr lang="cs-CZ" sz="2000" dirty="0">
                <a:solidFill>
                  <a:schemeClr val="tx2"/>
                </a:solidFill>
              </a:rPr>
            </a:br>
            <a:br>
              <a:rPr lang="cs-CZ" sz="2000" dirty="0">
                <a:solidFill>
                  <a:schemeClr val="tx2"/>
                </a:solidFill>
              </a:rPr>
            </a:br>
            <a:r>
              <a:rPr lang="cs-CZ" sz="2000" dirty="0"/>
              <a:t>Hybridizace</a:t>
            </a:r>
            <a:br>
              <a:rPr lang="cs-CZ" sz="2000" dirty="0"/>
            </a:br>
            <a:r>
              <a:rPr lang="cs-CZ" sz="2000" dirty="0"/>
              <a:t>na pevném podkladu</a:t>
            </a:r>
            <a:br>
              <a:rPr lang="cs-CZ" sz="2000" dirty="0">
                <a:solidFill>
                  <a:schemeClr val="tx2"/>
                </a:solidFill>
              </a:rPr>
            </a:br>
            <a:br>
              <a:rPr lang="cs-CZ" sz="2000" dirty="0">
                <a:solidFill>
                  <a:schemeClr val="tx2"/>
                </a:solidFill>
              </a:rPr>
            </a:br>
            <a:r>
              <a:rPr lang="cs-CZ" sz="2000" dirty="0"/>
              <a:t>Sekvenování</a:t>
            </a:r>
            <a:br>
              <a:rPr lang="cs-CZ" sz="2000" dirty="0">
                <a:solidFill>
                  <a:schemeClr val="tx2"/>
                </a:solidFill>
              </a:rPr>
            </a:br>
            <a:br>
              <a:rPr lang="cs-CZ" sz="2000" dirty="0">
                <a:solidFill>
                  <a:schemeClr val="tx2"/>
                </a:solidFill>
              </a:rPr>
            </a:br>
            <a:r>
              <a:rPr lang="cs-CZ" sz="2000" dirty="0">
                <a:solidFill>
                  <a:schemeClr val="tx2"/>
                </a:solidFill>
              </a:rPr>
              <a:t> </a:t>
            </a:r>
            <a:br>
              <a:rPr lang="cs-CZ" sz="2000" dirty="0">
                <a:solidFill>
                  <a:schemeClr val="tx2"/>
                </a:solidFill>
              </a:rPr>
            </a:br>
            <a:br>
              <a:rPr lang="cs-CZ" dirty="0">
                <a:latin typeface="Times New Roman" pitchFamily="18" charset="0"/>
              </a:rPr>
            </a:br>
            <a:endParaRPr lang="cs-CZ" dirty="0">
              <a:latin typeface="Times New Roman" pitchFamily="18" charset="0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5292600" y="1700213"/>
            <a:ext cx="367188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cs-CZ" sz="2000" dirty="0">
                <a:solidFill>
                  <a:srgbClr val="C00000"/>
                </a:solidFill>
              </a:rPr>
              <a:t>Více známých mutací</a:t>
            </a:r>
            <a:br>
              <a:rPr lang="cs-CZ" sz="2000" dirty="0">
                <a:solidFill>
                  <a:srgbClr val="C00000"/>
                </a:solidFill>
              </a:rPr>
            </a:br>
            <a:r>
              <a:rPr lang="cs-CZ" sz="2000" dirty="0">
                <a:solidFill>
                  <a:srgbClr val="C00000"/>
                </a:solidFill>
              </a:rPr>
              <a:t>v daném genu</a:t>
            </a:r>
          </a:p>
        </p:txBody>
      </p:sp>
      <p:sp>
        <p:nvSpPr>
          <p:cNvPr id="9226" name="Rectangle 10"/>
          <p:cNvSpPr>
            <a:spLocks noChangeArrowheads="1"/>
          </p:cNvSpPr>
          <p:nvPr/>
        </p:nvSpPr>
        <p:spPr bwMode="auto">
          <a:xfrm>
            <a:off x="6010920" y="2565400"/>
            <a:ext cx="2449512" cy="367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cs-CZ" sz="2000" dirty="0"/>
              <a:t>Multiplex PCR</a:t>
            </a:r>
            <a:br>
              <a:rPr lang="cs-CZ" sz="2000" dirty="0"/>
            </a:br>
            <a:br>
              <a:rPr lang="cs-CZ" sz="2000" dirty="0"/>
            </a:br>
            <a:r>
              <a:rPr lang="cs-CZ" sz="2000" dirty="0"/>
              <a:t>Hybridizace</a:t>
            </a:r>
            <a:br>
              <a:rPr lang="cs-CZ" sz="2000" dirty="0"/>
            </a:br>
            <a:r>
              <a:rPr lang="cs-CZ" sz="2000" dirty="0"/>
              <a:t>na pevném podkladu</a:t>
            </a:r>
            <a:br>
              <a:rPr lang="cs-CZ" sz="2000" dirty="0">
                <a:solidFill>
                  <a:schemeClr val="tx2"/>
                </a:solidFill>
              </a:rPr>
            </a:br>
            <a:br>
              <a:rPr lang="cs-CZ" sz="2000" dirty="0">
                <a:solidFill>
                  <a:schemeClr val="tx2"/>
                </a:solidFill>
              </a:rPr>
            </a:br>
            <a:r>
              <a:rPr lang="cs-CZ" sz="2000" dirty="0" err="1"/>
              <a:t>Biočipy</a:t>
            </a:r>
            <a:endParaRPr lang="cs-CZ" sz="2000" dirty="0"/>
          </a:p>
          <a:p>
            <a:pPr algn="ctr" eaLnBrk="0" hangingPunct="0"/>
            <a:endParaRPr lang="cs-CZ" sz="2000" dirty="0">
              <a:solidFill>
                <a:schemeClr val="tx2"/>
              </a:solidFill>
            </a:endParaRPr>
          </a:p>
          <a:p>
            <a:pPr algn="ctr" eaLnBrk="0" hangingPunct="0"/>
            <a:r>
              <a:rPr lang="cs-CZ" sz="2000" dirty="0"/>
              <a:t>Sekvenování </a:t>
            </a:r>
            <a:br>
              <a:rPr lang="cs-CZ" sz="2000" dirty="0">
                <a:solidFill>
                  <a:schemeClr val="tx2"/>
                </a:solidFill>
              </a:rPr>
            </a:br>
            <a:r>
              <a:rPr lang="cs-CZ" sz="2000" dirty="0">
                <a:solidFill>
                  <a:schemeClr val="tx2"/>
                </a:solidFill>
              </a:rPr>
              <a:t> </a:t>
            </a:r>
            <a:br>
              <a:rPr lang="cs-CZ" sz="2000" dirty="0">
                <a:solidFill>
                  <a:schemeClr val="tx2"/>
                </a:solidFill>
              </a:rPr>
            </a:br>
            <a:br>
              <a:rPr lang="cs-CZ" dirty="0">
                <a:latin typeface="Times New Roman" pitchFamily="18" charset="0"/>
              </a:rPr>
            </a:br>
            <a:endParaRPr lang="cs-CZ" dirty="0">
              <a:latin typeface="Times New Roman" pitchFamily="18" charset="0"/>
            </a:endParaRPr>
          </a:p>
        </p:txBody>
      </p:sp>
      <p:sp>
        <p:nvSpPr>
          <p:cNvPr id="9227" name="Rectangle 11"/>
          <p:cNvSpPr>
            <a:spLocks noChangeArrowheads="1"/>
          </p:cNvSpPr>
          <p:nvPr/>
        </p:nvSpPr>
        <p:spPr bwMode="auto">
          <a:xfrm>
            <a:off x="6226175" y="3213497"/>
            <a:ext cx="2449513" cy="367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br>
              <a:rPr lang="cs-CZ" sz="2000" dirty="0">
                <a:solidFill>
                  <a:schemeClr val="tx2"/>
                </a:solidFill>
              </a:rPr>
            </a:br>
            <a:r>
              <a:rPr lang="cs-CZ" sz="2000" dirty="0">
                <a:solidFill>
                  <a:schemeClr val="tx2"/>
                </a:solidFill>
              </a:rPr>
              <a:t> </a:t>
            </a:r>
            <a:br>
              <a:rPr lang="cs-CZ" sz="2000" dirty="0">
                <a:solidFill>
                  <a:schemeClr val="tx2"/>
                </a:solidFill>
              </a:rPr>
            </a:br>
            <a:br>
              <a:rPr lang="cs-CZ" dirty="0">
                <a:latin typeface="Times New Roman" pitchFamily="18" charset="0"/>
              </a:rPr>
            </a:br>
            <a:endParaRPr lang="cs-CZ" dirty="0">
              <a:latin typeface="Times New Roman" pitchFamily="18" charset="0"/>
            </a:endParaRPr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8330A9A7-2937-4D4D-BE6D-20BD09ADEA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441"/>
    </mc:Choice>
    <mc:Fallback>
      <p:transition spd="slow" advTm="354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6516688" y="2349500"/>
            <a:ext cx="2627312" cy="3605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1600">
                <a:latin typeface="Arial" charset="0"/>
              </a:rPr>
              <a:t>Osteoporóza</a:t>
            </a:r>
          </a:p>
          <a:p>
            <a:pPr>
              <a:spcBef>
                <a:spcPct val="50000"/>
              </a:spcBef>
            </a:pPr>
            <a:r>
              <a:rPr lang="cs-CZ" sz="1600">
                <a:latin typeface="Arial" charset="0"/>
              </a:rPr>
              <a:t>Rakovina prsu, ovarií…</a:t>
            </a:r>
          </a:p>
          <a:p>
            <a:pPr>
              <a:spcBef>
                <a:spcPct val="50000"/>
              </a:spcBef>
            </a:pPr>
            <a:r>
              <a:rPr lang="cs-CZ" sz="1600">
                <a:latin typeface="Arial" charset="0"/>
              </a:rPr>
              <a:t>Diabetes mellitus</a:t>
            </a:r>
          </a:p>
          <a:p>
            <a:pPr>
              <a:spcBef>
                <a:spcPct val="50000"/>
              </a:spcBef>
            </a:pPr>
            <a:r>
              <a:rPr lang="cs-CZ" sz="1600">
                <a:latin typeface="Arial" charset="0"/>
              </a:rPr>
              <a:t>Vrozené srdeční vady</a:t>
            </a:r>
          </a:p>
          <a:p>
            <a:pPr>
              <a:spcBef>
                <a:spcPct val="50000"/>
              </a:spcBef>
            </a:pPr>
            <a:r>
              <a:rPr lang="cs-CZ" sz="1600">
                <a:latin typeface="Arial" charset="0"/>
              </a:rPr>
              <a:t>Schizofrenie</a:t>
            </a:r>
          </a:p>
          <a:p>
            <a:pPr>
              <a:spcBef>
                <a:spcPct val="50000"/>
              </a:spcBef>
            </a:pPr>
            <a:r>
              <a:rPr lang="cs-CZ" sz="1600">
                <a:latin typeface="Arial" charset="0"/>
              </a:rPr>
              <a:t>Astma</a:t>
            </a:r>
          </a:p>
          <a:p>
            <a:endParaRPr lang="cs-CZ" sz="1000">
              <a:latin typeface="Arial" charset="0"/>
            </a:endParaRPr>
          </a:p>
          <a:p>
            <a:r>
              <a:rPr lang="cs-CZ" sz="1600">
                <a:latin typeface="Arial" charset="0"/>
              </a:rPr>
              <a:t>Arteriální  hypertenze</a:t>
            </a:r>
          </a:p>
          <a:p>
            <a:endParaRPr lang="cs-CZ" sz="1000">
              <a:latin typeface="Arial" charset="0"/>
            </a:endParaRPr>
          </a:p>
          <a:p>
            <a:r>
              <a:rPr lang="cs-CZ" sz="1600">
                <a:latin typeface="Arial" charset="0"/>
              </a:rPr>
              <a:t>Dna</a:t>
            </a:r>
          </a:p>
          <a:p>
            <a:endParaRPr lang="cs-CZ" sz="1000">
              <a:latin typeface="Arial" charset="0"/>
            </a:endParaRPr>
          </a:p>
          <a:p>
            <a:r>
              <a:rPr lang="cs-CZ" sz="1600">
                <a:latin typeface="Arial" charset="0"/>
              </a:rPr>
              <a:t>Bipolární porucha</a:t>
            </a:r>
          </a:p>
          <a:p>
            <a:endParaRPr lang="en-US" sz="1600">
              <a:latin typeface="Arial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>
          <a:xfrm>
            <a:off x="538163" y="44450"/>
            <a:ext cx="8713787" cy="1143000"/>
          </a:xfrm>
          <a:noFill/>
        </p:spPr>
        <p:txBody>
          <a:bodyPr/>
          <a:lstStyle/>
          <a:p>
            <a:r>
              <a:rPr lang="cs-CZ" sz="3600">
                <a:latin typeface="Arial" charset="0"/>
              </a:rPr>
              <a:t>Dědičné (hereditární) choroby</a:t>
            </a: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1187450" y="1700213"/>
            <a:ext cx="2520950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cs-CZ" sz="3200">
                <a:solidFill>
                  <a:schemeClr val="tx2"/>
                </a:solidFill>
                <a:latin typeface="Arial" charset="0"/>
              </a:rPr>
              <a:t>Monogenní</a:t>
            </a: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6083300" y="1628775"/>
            <a:ext cx="252095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cs-CZ" sz="3200">
                <a:solidFill>
                  <a:schemeClr val="tx2"/>
                </a:solidFill>
                <a:latin typeface="Arial" charset="0"/>
              </a:rPr>
              <a:t>  Polygenní</a:t>
            </a:r>
          </a:p>
        </p:txBody>
      </p:sp>
      <p:sp>
        <p:nvSpPr>
          <p:cNvPr id="8198" name="Line 6"/>
          <p:cNvSpPr>
            <a:spLocks noChangeShapeType="1"/>
          </p:cNvSpPr>
          <p:nvPr/>
        </p:nvSpPr>
        <p:spPr bwMode="auto">
          <a:xfrm flipH="1">
            <a:off x="3132138" y="1052513"/>
            <a:ext cx="1584325" cy="576262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cs-CZ"/>
          </a:p>
        </p:txBody>
      </p:sp>
      <p:sp>
        <p:nvSpPr>
          <p:cNvPr id="8199" name="Line 7"/>
          <p:cNvSpPr>
            <a:spLocks noChangeShapeType="1"/>
          </p:cNvSpPr>
          <p:nvPr/>
        </p:nvSpPr>
        <p:spPr bwMode="auto">
          <a:xfrm>
            <a:off x="4930775" y="1052513"/>
            <a:ext cx="1657350" cy="504825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cs-CZ"/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250825" y="2781300"/>
            <a:ext cx="194468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cs-CZ" sz="2000">
                <a:solidFill>
                  <a:schemeClr val="tx2"/>
                </a:solidFill>
                <a:latin typeface="Arial" charset="0"/>
              </a:rPr>
              <a:t>Autosomální</a:t>
            </a:r>
          </a:p>
        </p:txBody>
      </p:sp>
      <p:sp>
        <p:nvSpPr>
          <p:cNvPr id="8201" name="Rectangle 9"/>
          <p:cNvSpPr>
            <a:spLocks noChangeArrowheads="1"/>
          </p:cNvSpPr>
          <p:nvPr/>
        </p:nvSpPr>
        <p:spPr bwMode="auto">
          <a:xfrm>
            <a:off x="2266950" y="2781300"/>
            <a:ext cx="216058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cs-CZ" sz="2000">
                <a:solidFill>
                  <a:schemeClr val="tx2"/>
                </a:solidFill>
                <a:latin typeface="Arial" charset="0"/>
              </a:rPr>
              <a:t>Gonosomální</a:t>
            </a:r>
          </a:p>
        </p:txBody>
      </p:sp>
      <p:sp>
        <p:nvSpPr>
          <p:cNvPr id="8202" name="Line 10"/>
          <p:cNvSpPr>
            <a:spLocks noChangeShapeType="1"/>
          </p:cNvSpPr>
          <p:nvPr/>
        </p:nvSpPr>
        <p:spPr bwMode="auto">
          <a:xfrm flipH="1">
            <a:off x="1258888" y="2347913"/>
            <a:ext cx="1009650" cy="433387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cs-CZ"/>
          </a:p>
        </p:txBody>
      </p:sp>
      <p:sp>
        <p:nvSpPr>
          <p:cNvPr id="8203" name="Line 11"/>
          <p:cNvSpPr>
            <a:spLocks noChangeShapeType="1"/>
          </p:cNvSpPr>
          <p:nvPr/>
        </p:nvSpPr>
        <p:spPr bwMode="auto">
          <a:xfrm>
            <a:off x="2411413" y="2347913"/>
            <a:ext cx="503237" cy="360362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cs-CZ"/>
          </a:p>
        </p:txBody>
      </p:sp>
      <p:sp>
        <p:nvSpPr>
          <p:cNvPr id="8204" name="Rectangle 12"/>
          <p:cNvSpPr>
            <a:spLocks noChangeArrowheads="1"/>
          </p:cNvSpPr>
          <p:nvPr/>
        </p:nvSpPr>
        <p:spPr bwMode="auto">
          <a:xfrm>
            <a:off x="4356100" y="2781300"/>
            <a:ext cx="20875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cs-CZ" sz="2000">
                <a:solidFill>
                  <a:schemeClr val="tx2"/>
                </a:solidFill>
                <a:latin typeface="Arial" charset="0"/>
              </a:rPr>
              <a:t> Mitochondriální</a:t>
            </a:r>
          </a:p>
        </p:txBody>
      </p:sp>
      <p:sp>
        <p:nvSpPr>
          <p:cNvPr id="8205" name="Line 13"/>
          <p:cNvSpPr>
            <a:spLocks noChangeShapeType="1"/>
          </p:cNvSpPr>
          <p:nvPr/>
        </p:nvSpPr>
        <p:spPr bwMode="auto">
          <a:xfrm>
            <a:off x="2627313" y="2347913"/>
            <a:ext cx="2232025" cy="360362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cs-CZ"/>
          </a:p>
        </p:txBody>
      </p:sp>
      <p:sp>
        <p:nvSpPr>
          <p:cNvPr id="8206" name="Rectangle 14"/>
          <p:cNvSpPr>
            <a:spLocks noChangeArrowheads="1"/>
          </p:cNvSpPr>
          <p:nvPr/>
        </p:nvSpPr>
        <p:spPr bwMode="auto">
          <a:xfrm>
            <a:off x="2411413" y="3429000"/>
            <a:ext cx="10080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cs-CZ" sz="1600">
                <a:solidFill>
                  <a:schemeClr val="tx2"/>
                </a:solidFill>
                <a:latin typeface="Arial" charset="0"/>
              </a:rPr>
              <a:t>X-vázané</a:t>
            </a:r>
          </a:p>
        </p:txBody>
      </p:sp>
      <p:sp>
        <p:nvSpPr>
          <p:cNvPr id="8207" name="Rectangle 15"/>
          <p:cNvSpPr>
            <a:spLocks noChangeArrowheads="1"/>
          </p:cNvSpPr>
          <p:nvPr/>
        </p:nvSpPr>
        <p:spPr bwMode="auto">
          <a:xfrm>
            <a:off x="3419475" y="3429000"/>
            <a:ext cx="10080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cs-CZ" sz="1600" dirty="0">
                <a:solidFill>
                  <a:srgbClr val="660066"/>
                </a:solidFill>
                <a:latin typeface="Arial" charset="0"/>
              </a:rPr>
              <a:t>Y-vázané</a:t>
            </a:r>
          </a:p>
        </p:txBody>
      </p:sp>
      <p:sp>
        <p:nvSpPr>
          <p:cNvPr id="8208" name="Rectangle 16"/>
          <p:cNvSpPr>
            <a:spLocks noChangeArrowheads="1"/>
          </p:cNvSpPr>
          <p:nvPr/>
        </p:nvSpPr>
        <p:spPr bwMode="auto">
          <a:xfrm>
            <a:off x="323850" y="3429000"/>
            <a:ext cx="10080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cs-CZ" sz="1600" dirty="0">
                <a:solidFill>
                  <a:srgbClr val="C00000"/>
                </a:solidFill>
                <a:latin typeface="Arial" charset="0"/>
              </a:rPr>
              <a:t>AD</a:t>
            </a:r>
          </a:p>
        </p:txBody>
      </p:sp>
      <p:sp>
        <p:nvSpPr>
          <p:cNvPr id="8209" name="Rectangle 17"/>
          <p:cNvSpPr>
            <a:spLocks noChangeArrowheads="1"/>
          </p:cNvSpPr>
          <p:nvPr/>
        </p:nvSpPr>
        <p:spPr bwMode="auto">
          <a:xfrm>
            <a:off x="1116013" y="3429000"/>
            <a:ext cx="10080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cs-CZ" sz="1600" dirty="0">
                <a:solidFill>
                  <a:srgbClr val="00B050"/>
                </a:solidFill>
                <a:latin typeface="Arial" charset="0"/>
              </a:rPr>
              <a:t>AR</a:t>
            </a:r>
          </a:p>
        </p:txBody>
      </p:sp>
      <p:sp>
        <p:nvSpPr>
          <p:cNvPr id="8210" name="Rectangle 18"/>
          <p:cNvSpPr>
            <a:spLocks noChangeArrowheads="1"/>
          </p:cNvSpPr>
          <p:nvPr/>
        </p:nvSpPr>
        <p:spPr bwMode="auto">
          <a:xfrm>
            <a:off x="107950" y="3789363"/>
            <a:ext cx="2305050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400" b="1" dirty="0">
                <a:solidFill>
                  <a:srgbClr val="C00000"/>
                </a:solidFill>
                <a:latin typeface="Arial" charset="0"/>
              </a:rPr>
              <a:t>Familiární </a:t>
            </a:r>
            <a:r>
              <a:rPr lang="cs-CZ" sz="1400" b="1" dirty="0" err="1">
                <a:solidFill>
                  <a:srgbClr val="C00000"/>
                </a:solidFill>
                <a:latin typeface="Arial" charset="0"/>
              </a:rPr>
              <a:t>hypercholesterolémie</a:t>
            </a:r>
            <a:endParaRPr lang="cs-CZ" sz="1400" b="1" dirty="0">
              <a:solidFill>
                <a:srgbClr val="C00000"/>
              </a:solidFill>
              <a:latin typeface="Arial" charset="0"/>
            </a:endParaRPr>
          </a:p>
          <a:p>
            <a:r>
              <a:rPr lang="cs-CZ" sz="1400" b="1" dirty="0" err="1">
                <a:solidFill>
                  <a:srgbClr val="C00000"/>
                </a:solidFill>
                <a:latin typeface="Arial" charset="0"/>
              </a:rPr>
              <a:t>Polydaktilie</a:t>
            </a:r>
            <a:endParaRPr lang="cs-CZ" sz="1400" b="1" dirty="0">
              <a:solidFill>
                <a:srgbClr val="C00000"/>
              </a:solidFill>
              <a:latin typeface="Arial" charset="0"/>
            </a:endParaRPr>
          </a:p>
          <a:p>
            <a:r>
              <a:rPr lang="cs-CZ" sz="1400" b="1" dirty="0" err="1">
                <a:solidFill>
                  <a:srgbClr val="C00000"/>
                </a:solidFill>
                <a:latin typeface="Arial" charset="0"/>
              </a:rPr>
              <a:t>Polycystóza</a:t>
            </a:r>
            <a:r>
              <a:rPr lang="cs-CZ" sz="1400" b="1" dirty="0">
                <a:solidFill>
                  <a:srgbClr val="C00000"/>
                </a:solidFill>
                <a:latin typeface="Arial" charset="0"/>
              </a:rPr>
              <a:t> ledvin  </a:t>
            </a:r>
          </a:p>
          <a:p>
            <a:r>
              <a:rPr lang="cs-CZ" sz="1400" b="1" dirty="0" err="1">
                <a:solidFill>
                  <a:srgbClr val="C00000"/>
                </a:solidFill>
                <a:latin typeface="Arial" charset="0"/>
              </a:rPr>
              <a:t>Huntingtonova</a:t>
            </a:r>
            <a:r>
              <a:rPr lang="cs-CZ" sz="1400" b="1" dirty="0">
                <a:solidFill>
                  <a:srgbClr val="C00000"/>
                </a:solidFill>
                <a:latin typeface="Arial" charset="0"/>
              </a:rPr>
              <a:t> chorea</a:t>
            </a:r>
          </a:p>
          <a:p>
            <a:r>
              <a:rPr lang="cs-CZ" sz="1400" b="1" dirty="0">
                <a:solidFill>
                  <a:srgbClr val="C00000"/>
                </a:solidFill>
                <a:latin typeface="Arial" charset="0"/>
              </a:rPr>
              <a:t>Otoskleróza, FAP,</a:t>
            </a:r>
          </a:p>
          <a:p>
            <a:r>
              <a:rPr lang="cs-CZ" sz="1400" b="1" dirty="0" err="1">
                <a:solidFill>
                  <a:srgbClr val="C00000"/>
                </a:solidFill>
                <a:latin typeface="Arial" charset="0"/>
              </a:rPr>
              <a:t>Trombofilní</a:t>
            </a:r>
            <a:r>
              <a:rPr lang="cs-CZ" sz="1400" b="1" dirty="0">
                <a:solidFill>
                  <a:srgbClr val="C00000"/>
                </a:solidFill>
                <a:latin typeface="Arial" charset="0"/>
              </a:rPr>
              <a:t> stavy</a:t>
            </a:r>
          </a:p>
          <a:p>
            <a:endParaRPr lang="cs-CZ" sz="800" b="1" dirty="0">
              <a:solidFill>
                <a:srgbClr val="99FFCC"/>
              </a:solidFill>
              <a:latin typeface="Arial" charset="0"/>
            </a:endParaRPr>
          </a:p>
          <a:p>
            <a:r>
              <a:rPr lang="cs-CZ" sz="1400" b="1" dirty="0">
                <a:solidFill>
                  <a:srgbClr val="99FFCC"/>
                </a:solidFill>
                <a:latin typeface="Arial" charset="0"/>
              </a:rPr>
              <a:t>          </a:t>
            </a:r>
            <a:r>
              <a:rPr lang="cs-CZ" sz="1400" b="1" dirty="0">
                <a:solidFill>
                  <a:srgbClr val="00B050"/>
                </a:solidFill>
                <a:latin typeface="Arial" charset="0"/>
              </a:rPr>
              <a:t>Cystická fibróza </a:t>
            </a:r>
          </a:p>
          <a:p>
            <a:r>
              <a:rPr lang="cs-CZ" sz="1400" b="1" dirty="0">
                <a:solidFill>
                  <a:srgbClr val="00B050"/>
                </a:solidFill>
                <a:latin typeface="Arial" charset="0"/>
              </a:rPr>
              <a:t>          Hemochromatóza</a:t>
            </a:r>
          </a:p>
          <a:p>
            <a:r>
              <a:rPr lang="cs-CZ" sz="1400" b="1" dirty="0">
                <a:solidFill>
                  <a:srgbClr val="00B050"/>
                </a:solidFill>
                <a:latin typeface="Arial" charset="0"/>
              </a:rPr>
              <a:t>          Defekt v A1AT</a:t>
            </a:r>
          </a:p>
          <a:p>
            <a:r>
              <a:rPr lang="cs-CZ" sz="1400" b="1" dirty="0">
                <a:solidFill>
                  <a:srgbClr val="00B050"/>
                </a:solidFill>
                <a:latin typeface="Arial" charset="0"/>
              </a:rPr>
              <a:t>          Fenylketonurie</a:t>
            </a:r>
          </a:p>
          <a:p>
            <a:r>
              <a:rPr lang="cs-CZ" sz="1400" b="1" dirty="0">
                <a:solidFill>
                  <a:srgbClr val="00B050"/>
                </a:solidFill>
                <a:latin typeface="Arial" charset="0"/>
              </a:rPr>
              <a:t>          Srpkovitá anémie</a:t>
            </a:r>
          </a:p>
          <a:p>
            <a:r>
              <a:rPr lang="cs-CZ" sz="1400" b="1" dirty="0">
                <a:solidFill>
                  <a:srgbClr val="00B050"/>
                </a:solidFill>
                <a:latin typeface="Arial" charset="0"/>
                <a:sym typeface="Symbol" pitchFamily="18" charset="2"/>
              </a:rPr>
              <a:t>          -</a:t>
            </a:r>
            <a:r>
              <a:rPr lang="cs-CZ" sz="1400" b="1" dirty="0" err="1">
                <a:solidFill>
                  <a:srgbClr val="00B050"/>
                </a:solidFill>
                <a:latin typeface="Arial" charset="0"/>
                <a:sym typeface="Symbol" pitchFamily="18" charset="2"/>
              </a:rPr>
              <a:t>thalasémie</a:t>
            </a:r>
            <a:endParaRPr lang="cs-CZ" sz="1400" b="1" dirty="0">
              <a:solidFill>
                <a:srgbClr val="00B050"/>
              </a:solidFill>
              <a:latin typeface="Arial" charset="0"/>
              <a:sym typeface="Symbol" pitchFamily="18" charset="2"/>
            </a:endParaRPr>
          </a:p>
          <a:p>
            <a:r>
              <a:rPr lang="cs-CZ" sz="1400" dirty="0">
                <a:latin typeface="Arial" charset="0"/>
              </a:rPr>
              <a:t> </a:t>
            </a:r>
          </a:p>
        </p:txBody>
      </p:sp>
      <p:sp>
        <p:nvSpPr>
          <p:cNvPr id="8211" name="Line 19"/>
          <p:cNvSpPr>
            <a:spLocks noChangeShapeType="1"/>
          </p:cNvSpPr>
          <p:nvPr/>
        </p:nvSpPr>
        <p:spPr bwMode="auto">
          <a:xfrm flipH="1">
            <a:off x="971550" y="3213100"/>
            <a:ext cx="215900" cy="2159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cs-CZ"/>
          </a:p>
        </p:txBody>
      </p:sp>
      <p:sp>
        <p:nvSpPr>
          <p:cNvPr id="8212" name="Line 20"/>
          <p:cNvSpPr>
            <a:spLocks noChangeShapeType="1"/>
          </p:cNvSpPr>
          <p:nvPr/>
        </p:nvSpPr>
        <p:spPr bwMode="auto">
          <a:xfrm>
            <a:off x="1258888" y="3213100"/>
            <a:ext cx="288925" cy="2159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cs-CZ"/>
          </a:p>
        </p:txBody>
      </p:sp>
      <p:sp>
        <p:nvSpPr>
          <p:cNvPr id="8213" name="Line 21"/>
          <p:cNvSpPr>
            <a:spLocks noChangeShapeType="1"/>
          </p:cNvSpPr>
          <p:nvPr/>
        </p:nvSpPr>
        <p:spPr bwMode="auto">
          <a:xfrm flipH="1">
            <a:off x="3132138" y="3213100"/>
            <a:ext cx="215900" cy="2159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cs-CZ"/>
          </a:p>
        </p:txBody>
      </p:sp>
      <p:sp>
        <p:nvSpPr>
          <p:cNvPr id="8214" name="Line 22"/>
          <p:cNvSpPr>
            <a:spLocks noChangeShapeType="1"/>
          </p:cNvSpPr>
          <p:nvPr/>
        </p:nvSpPr>
        <p:spPr bwMode="auto">
          <a:xfrm>
            <a:off x="3419475" y="3213100"/>
            <a:ext cx="288925" cy="2159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cs-CZ"/>
          </a:p>
        </p:txBody>
      </p:sp>
      <p:sp>
        <p:nvSpPr>
          <p:cNvPr id="8215" name="Rectangle 24"/>
          <p:cNvSpPr>
            <a:spLocks noChangeArrowheads="1"/>
          </p:cNvSpPr>
          <p:nvPr/>
        </p:nvSpPr>
        <p:spPr bwMode="auto">
          <a:xfrm>
            <a:off x="2195513" y="3981450"/>
            <a:ext cx="2376487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400" dirty="0" err="1">
                <a:solidFill>
                  <a:schemeClr val="tx2"/>
                </a:solidFill>
                <a:latin typeface="Arial" charset="0"/>
              </a:rPr>
              <a:t>Hemofílie</a:t>
            </a:r>
            <a:r>
              <a:rPr lang="cs-CZ" sz="1400" dirty="0">
                <a:solidFill>
                  <a:schemeClr val="tx2"/>
                </a:solidFill>
                <a:latin typeface="Arial" charset="0"/>
              </a:rPr>
              <a:t> A, B (GR) </a:t>
            </a:r>
          </a:p>
          <a:p>
            <a:r>
              <a:rPr lang="cs-CZ" sz="1400" dirty="0">
                <a:solidFill>
                  <a:schemeClr val="tx2"/>
                </a:solidFill>
                <a:latin typeface="Arial" charset="0"/>
              </a:rPr>
              <a:t>X-vázaná </a:t>
            </a:r>
            <a:r>
              <a:rPr lang="cs-CZ" sz="1400" dirty="0" err="1">
                <a:solidFill>
                  <a:schemeClr val="tx2"/>
                </a:solidFill>
                <a:latin typeface="Arial" charset="0"/>
              </a:rPr>
              <a:t>hypofosfatemická</a:t>
            </a:r>
            <a:r>
              <a:rPr lang="cs-CZ" sz="1400" dirty="0">
                <a:solidFill>
                  <a:schemeClr val="tx2"/>
                </a:solidFill>
                <a:latin typeface="Arial" charset="0"/>
              </a:rPr>
              <a:t> rachitis (GD)  </a:t>
            </a:r>
          </a:p>
          <a:p>
            <a:r>
              <a:rPr lang="cs-CZ" sz="1400" dirty="0" err="1">
                <a:solidFill>
                  <a:schemeClr val="tx2"/>
                </a:solidFill>
                <a:latin typeface="Arial" charset="0"/>
              </a:rPr>
              <a:t>Incontinentia</a:t>
            </a:r>
            <a:r>
              <a:rPr lang="cs-CZ" sz="1400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cs-CZ" sz="1400" dirty="0" err="1">
                <a:solidFill>
                  <a:schemeClr val="tx2"/>
                </a:solidFill>
                <a:latin typeface="Arial" charset="0"/>
              </a:rPr>
              <a:t>pigmenti</a:t>
            </a:r>
            <a:r>
              <a:rPr lang="cs-CZ" sz="1400" dirty="0">
                <a:solidFill>
                  <a:schemeClr val="tx2"/>
                </a:solidFill>
                <a:latin typeface="Arial" charset="0"/>
              </a:rPr>
              <a:t> (GD)</a:t>
            </a:r>
          </a:p>
          <a:p>
            <a:r>
              <a:rPr lang="cs-CZ" sz="1400" dirty="0" err="1">
                <a:solidFill>
                  <a:schemeClr val="tx2"/>
                </a:solidFill>
                <a:latin typeface="Arial" charset="0"/>
              </a:rPr>
              <a:t>Duchennova</a:t>
            </a:r>
            <a:r>
              <a:rPr lang="cs-CZ" sz="1400" dirty="0">
                <a:solidFill>
                  <a:schemeClr val="tx2"/>
                </a:solidFill>
                <a:latin typeface="Arial" charset="0"/>
              </a:rPr>
              <a:t>/</a:t>
            </a:r>
            <a:r>
              <a:rPr lang="cs-CZ" sz="1400" dirty="0" err="1">
                <a:solidFill>
                  <a:schemeClr val="tx2"/>
                </a:solidFill>
                <a:latin typeface="Arial" charset="0"/>
              </a:rPr>
              <a:t>Beckerova</a:t>
            </a:r>
            <a:r>
              <a:rPr lang="cs-CZ" sz="1400" dirty="0">
                <a:solidFill>
                  <a:schemeClr val="tx2"/>
                </a:solidFill>
                <a:latin typeface="Arial" charset="0"/>
              </a:rPr>
              <a:t> muskulární dystrofie (GR)</a:t>
            </a:r>
          </a:p>
          <a:p>
            <a:r>
              <a:rPr lang="cs-CZ" sz="1400" dirty="0">
                <a:solidFill>
                  <a:schemeClr val="tx2"/>
                </a:solidFill>
                <a:latin typeface="Arial" charset="0"/>
              </a:rPr>
              <a:t>Daltonismus (GR)</a:t>
            </a:r>
          </a:p>
          <a:p>
            <a:r>
              <a:rPr lang="cs-CZ" sz="1400" dirty="0" err="1">
                <a:solidFill>
                  <a:schemeClr val="tx2"/>
                </a:solidFill>
                <a:latin typeface="Arial" charset="0"/>
              </a:rPr>
              <a:t>Rettův</a:t>
            </a:r>
            <a:r>
              <a:rPr lang="cs-CZ" sz="1400" dirty="0">
                <a:solidFill>
                  <a:schemeClr val="tx2"/>
                </a:solidFill>
                <a:latin typeface="Arial" charset="0"/>
              </a:rPr>
              <a:t> syndrom (GD)</a:t>
            </a:r>
          </a:p>
          <a:p>
            <a:r>
              <a:rPr lang="cs-CZ" sz="1400" dirty="0">
                <a:solidFill>
                  <a:schemeClr val="tx2"/>
                </a:solidFill>
                <a:latin typeface="Arial" charset="0"/>
              </a:rPr>
              <a:t>Syndrom fragilního X (GR)</a:t>
            </a:r>
          </a:p>
          <a:p>
            <a:r>
              <a:rPr lang="cs-CZ" sz="1400" dirty="0" err="1">
                <a:solidFill>
                  <a:schemeClr val="tx2"/>
                </a:solidFill>
                <a:latin typeface="Arial" charset="0"/>
              </a:rPr>
              <a:t>Lesch</a:t>
            </a:r>
            <a:r>
              <a:rPr lang="cs-CZ" sz="1400" dirty="0">
                <a:solidFill>
                  <a:schemeClr val="tx2"/>
                </a:solidFill>
                <a:latin typeface="Arial" charset="0"/>
              </a:rPr>
              <a:t>-</a:t>
            </a:r>
            <a:r>
              <a:rPr lang="cs-CZ" sz="1400" dirty="0" err="1">
                <a:solidFill>
                  <a:schemeClr val="tx2"/>
                </a:solidFill>
                <a:latin typeface="Arial" charset="0"/>
              </a:rPr>
              <a:t>Nyhan</a:t>
            </a:r>
            <a:r>
              <a:rPr lang="cs-CZ" sz="1400" dirty="0">
                <a:solidFill>
                  <a:schemeClr val="tx2"/>
                </a:solidFill>
                <a:latin typeface="Arial" charset="0"/>
              </a:rPr>
              <a:t> syndrom </a:t>
            </a:r>
          </a:p>
          <a:p>
            <a:r>
              <a:rPr lang="cs-CZ" sz="1400" dirty="0">
                <a:solidFill>
                  <a:schemeClr val="tx2"/>
                </a:solidFill>
                <a:latin typeface="Arial" charset="0"/>
              </a:rPr>
              <a:t>(GR)</a:t>
            </a:r>
          </a:p>
          <a:p>
            <a:r>
              <a:rPr lang="cs-CZ" sz="1400" dirty="0">
                <a:solidFill>
                  <a:srgbClr val="660066"/>
                </a:solidFill>
                <a:latin typeface="Arial" charset="0"/>
              </a:rPr>
              <a:t>Reverzní pohlaví (Y)</a:t>
            </a:r>
          </a:p>
          <a:p>
            <a:endParaRPr lang="cs-CZ" sz="1400" dirty="0">
              <a:solidFill>
                <a:srgbClr val="FF99FF"/>
              </a:solidFill>
              <a:latin typeface="Arial" charset="0"/>
            </a:endParaRPr>
          </a:p>
          <a:p>
            <a:endParaRPr lang="cs-CZ" sz="160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8216" name="Rectangle 25"/>
          <p:cNvSpPr>
            <a:spLocks noChangeArrowheads="1"/>
          </p:cNvSpPr>
          <p:nvPr/>
        </p:nvSpPr>
        <p:spPr bwMode="auto">
          <a:xfrm>
            <a:off x="4572000" y="3284538"/>
            <a:ext cx="2087563" cy="243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400" b="1">
                <a:latin typeface="Arial" charset="0"/>
              </a:rPr>
              <a:t>Maternální přenos,</a:t>
            </a:r>
          </a:p>
          <a:p>
            <a:r>
              <a:rPr lang="cs-CZ" sz="1400" b="1">
                <a:latin typeface="Arial" charset="0"/>
              </a:rPr>
              <a:t>postiženy všechny </a:t>
            </a:r>
          </a:p>
          <a:p>
            <a:r>
              <a:rPr lang="cs-CZ" sz="1400" b="1">
                <a:latin typeface="Arial" charset="0"/>
              </a:rPr>
              <a:t>děti </a:t>
            </a:r>
          </a:p>
          <a:p>
            <a:endParaRPr lang="cs-CZ" sz="1400" b="1">
              <a:latin typeface="Arial" charset="0"/>
            </a:endParaRPr>
          </a:p>
          <a:p>
            <a:r>
              <a:rPr lang="cs-CZ" sz="1400">
                <a:latin typeface="Arial" charset="0"/>
              </a:rPr>
              <a:t>Kardiomyopatie</a:t>
            </a:r>
          </a:p>
          <a:p>
            <a:r>
              <a:rPr lang="cs-CZ" sz="1400">
                <a:latin typeface="Arial" charset="0"/>
              </a:rPr>
              <a:t>Leberova atrofie optiku</a:t>
            </a:r>
          </a:p>
          <a:p>
            <a:r>
              <a:rPr lang="cs-CZ" sz="1400">
                <a:latin typeface="Arial" charset="0"/>
              </a:rPr>
              <a:t>Leighův syndrom</a:t>
            </a:r>
          </a:p>
          <a:p>
            <a:r>
              <a:rPr lang="cs-CZ" sz="1400">
                <a:latin typeface="Arial" charset="0"/>
              </a:rPr>
              <a:t>Pearsonův syndrom</a:t>
            </a:r>
          </a:p>
          <a:p>
            <a:r>
              <a:rPr lang="cs-CZ" sz="1400">
                <a:latin typeface="Arial" charset="0"/>
              </a:rPr>
              <a:t>Alpersův syndrom</a:t>
            </a:r>
          </a:p>
          <a:p>
            <a:endParaRPr lang="cs-CZ" sz="1400">
              <a:latin typeface="Arial" charset="0"/>
            </a:endParaRPr>
          </a:p>
          <a:p>
            <a:r>
              <a:rPr lang="cs-CZ" sz="1400">
                <a:latin typeface="Arial" charset="0"/>
              </a:rPr>
              <a:t> </a:t>
            </a:r>
          </a:p>
        </p:txBody>
      </p:sp>
      <p:sp>
        <p:nvSpPr>
          <p:cNvPr id="25" name="Elipsa 24"/>
          <p:cNvSpPr/>
          <p:nvPr/>
        </p:nvSpPr>
        <p:spPr>
          <a:xfrm>
            <a:off x="1331640" y="3429000"/>
            <a:ext cx="576064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Elipsa 25"/>
          <p:cNvSpPr/>
          <p:nvPr/>
        </p:nvSpPr>
        <p:spPr>
          <a:xfrm>
            <a:off x="2483768" y="3356992"/>
            <a:ext cx="864096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983672D6-3547-4C95-ADF1-AC146624E3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7829"/>
    </mc:Choice>
    <mc:Fallback>
      <p:transition spd="slow" advTm="1678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85775"/>
            <a:ext cx="485775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cs-CZ" sz="3200" dirty="0">
                <a:solidFill>
                  <a:srgbClr val="C00000"/>
                </a:solidFill>
                <a:latin typeface="Arial" charset="0"/>
                <a:cs typeface="Arial" charset="0"/>
              </a:rPr>
              <a:t>Rizikové faktory pro vznik a rozvoj </a:t>
            </a:r>
            <a:r>
              <a:rPr lang="cs-CZ" sz="3200" dirty="0" err="1">
                <a:solidFill>
                  <a:srgbClr val="C00000"/>
                </a:solidFill>
                <a:latin typeface="Arial" charset="0"/>
                <a:cs typeface="Arial" charset="0"/>
              </a:rPr>
              <a:t>trombofilních</a:t>
            </a:r>
            <a:r>
              <a:rPr lang="cs-CZ" sz="3200" dirty="0">
                <a:solidFill>
                  <a:srgbClr val="C00000"/>
                </a:solidFill>
                <a:latin typeface="Arial" charset="0"/>
                <a:cs typeface="Arial" charset="0"/>
              </a:rPr>
              <a:t> stavů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5949950"/>
            <a:ext cx="8569325" cy="1219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cs-CZ" sz="2800" i="1">
                <a:latin typeface="Arial" charset="0"/>
              </a:rPr>
              <a:t>Genetický podklad + vlivy prostředí </a:t>
            </a:r>
            <a:r>
              <a:rPr lang="cs-CZ" sz="2800" i="1">
                <a:latin typeface="Arial" charset="0"/>
                <a:cs typeface="Arial" charset="0"/>
              </a:rPr>
              <a:t>→</a:t>
            </a:r>
            <a:r>
              <a:rPr lang="cs-CZ" sz="2800" i="1">
                <a:latin typeface="Arial" charset="0"/>
              </a:rPr>
              <a:t> trombus</a:t>
            </a:r>
          </a:p>
          <a:p>
            <a:pPr eaLnBrk="1" hangingPunct="1"/>
            <a:endParaRPr lang="cs-CZ" sz="4000">
              <a:latin typeface="Arial" charset="0"/>
            </a:endParaRPr>
          </a:p>
          <a:p>
            <a:pPr eaLnBrk="1" hangingPunct="1"/>
            <a:endParaRPr lang="cs-CZ" sz="4000">
              <a:latin typeface="Arial" charset="0"/>
            </a:endParaRPr>
          </a:p>
          <a:p>
            <a:pPr eaLnBrk="1" hangingPunct="1"/>
            <a:endParaRPr lang="cs-CZ" sz="4000">
              <a:latin typeface="Arial" charset="0"/>
            </a:endParaRPr>
          </a:p>
        </p:txBody>
      </p:sp>
      <p:pic>
        <p:nvPicPr>
          <p:cNvPr id="20484" name="Picture 4" descr="Rozsáhlý infarkt myokardu při trombóze koronáre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75" y="714375"/>
            <a:ext cx="2971800" cy="1978025"/>
          </a:xfrm>
          <a:prstGeom prst="rect">
            <a:avLst/>
          </a:prstGeom>
          <a:noFill/>
          <a:ln w="22225">
            <a:solidFill>
              <a:srgbClr val="FF00FF"/>
            </a:solidFill>
            <a:miter lim="800000"/>
            <a:headEnd/>
            <a:tailEnd/>
          </a:ln>
        </p:spPr>
      </p:pic>
      <p:pic>
        <p:nvPicPr>
          <p:cNvPr id="20485" name="Picture 5" descr="cave10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l="13606" t="2771" r="16125" b="2771"/>
          <a:stretch>
            <a:fillRect/>
          </a:stretch>
        </p:blipFill>
        <p:spPr bwMode="auto">
          <a:xfrm>
            <a:off x="6516688" y="2924175"/>
            <a:ext cx="2214562" cy="2978150"/>
          </a:xfrm>
          <a:prstGeom prst="rect">
            <a:avLst/>
          </a:prstGeom>
          <a:noFill/>
          <a:ln w="9525">
            <a:solidFill>
              <a:srgbClr val="FF00FF"/>
            </a:solidFill>
            <a:miter lim="800000"/>
            <a:headEnd/>
            <a:tailEnd/>
          </a:ln>
        </p:spPr>
      </p:pic>
      <p:sp>
        <p:nvSpPr>
          <p:cNvPr id="20486" name="Rectangle 3"/>
          <p:cNvSpPr>
            <a:spLocks noChangeArrowheads="1"/>
          </p:cNvSpPr>
          <p:nvPr/>
        </p:nvSpPr>
        <p:spPr bwMode="auto">
          <a:xfrm>
            <a:off x="395288" y="2122488"/>
            <a:ext cx="4648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cs-CZ" sz="2000" dirty="0">
                <a:latin typeface="Arial" charset="0"/>
              </a:rPr>
              <a:t>Deficit AT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cs-CZ" sz="2000" dirty="0">
                <a:latin typeface="Arial" charset="0"/>
              </a:rPr>
              <a:t>Deficit proteinu C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cs-CZ" sz="2000" dirty="0">
                <a:latin typeface="Arial" charset="0"/>
              </a:rPr>
              <a:t>Deficit proteinu S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cs-CZ" sz="2000" b="1" dirty="0">
                <a:solidFill>
                  <a:schemeClr val="tx2"/>
                </a:solidFill>
                <a:latin typeface="Arial" charset="0"/>
              </a:rPr>
              <a:t>FV Leiden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cs-CZ" sz="2000" b="1" dirty="0">
                <a:solidFill>
                  <a:srgbClr val="C00000"/>
                </a:solidFill>
                <a:latin typeface="Arial" charset="0"/>
              </a:rPr>
              <a:t>G20210 FII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cs-CZ" sz="2000" dirty="0" err="1">
                <a:latin typeface="Arial" charset="0"/>
              </a:rPr>
              <a:t>Dysfibrinogenemie</a:t>
            </a:r>
            <a:endParaRPr lang="cs-CZ" sz="2000" dirty="0">
              <a:latin typeface="Arial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cs-CZ" sz="2000" dirty="0">
                <a:latin typeface="Arial" charset="0"/>
              </a:rPr>
              <a:t>Deficit </a:t>
            </a:r>
            <a:r>
              <a:rPr lang="cs-CZ" sz="2000" dirty="0" err="1">
                <a:latin typeface="Arial" charset="0"/>
              </a:rPr>
              <a:t>plasminogenu</a:t>
            </a:r>
            <a:endParaRPr lang="cs-CZ" sz="2000" dirty="0">
              <a:latin typeface="Arial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cs-CZ" sz="2000" b="1" dirty="0">
                <a:solidFill>
                  <a:schemeClr val="tx2"/>
                </a:solidFill>
                <a:latin typeface="Arial" charset="0"/>
              </a:rPr>
              <a:t>Vyšší </a:t>
            </a:r>
            <a:r>
              <a:rPr lang="cs-CZ" sz="2000" b="1" dirty="0" err="1">
                <a:solidFill>
                  <a:schemeClr val="tx2"/>
                </a:solidFill>
                <a:latin typeface="Arial" charset="0"/>
              </a:rPr>
              <a:t>Hcy</a:t>
            </a:r>
            <a:endParaRPr lang="cs-CZ" sz="2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20487" name="Rectangle 4"/>
          <p:cNvSpPr>
            <a:spLocks noChangeArrowheads="1"/>
          </p:cNvSpPr>
          <p:nvPr/>
        </p:nvSpPr>
        <p:spPr bwMode="auto">
          <a:xfrm>
            <a:off x="3203575" y="2122488"/>
            <a:ext cx="4191000" cy="404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cs-CZ" sz="2000">
                <a:latin typeface="Arial" charset="0"/>
              </a:rPr>
              <a:t>Věk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cs-CZ" sz="2000">
                <a:latin typeface="Arial" charset="0"/>
              </a:rPr>
              <a:t>+ rod. anamnéza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cs-CZ" sz="2000">
                <a:latin typeface="Arial" charset="0"/>
              </a:rPr>
              <a:t>Imobilizace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cs-CZ" sz="2000">
                <a:latin typeface="Arial" charset="0"/>
              </a:rPr>
              <a:t>Chirurgické operace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cs-CZ" sz="2000">
                <a:latin typeface="Arial" charset="0"/>
              </a:rPr>
              <a:t>Malignita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cs-CZ" sz="2000">
                <a:latin typeface="Arial" charset="0"/>
              </a:rPr>
              <a:t>Hormon. antikoncepce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cs-CZ" sz="2000">
                <a:latin typeface="Arial" charset="0"/>
              </a:rPr>
              <a:t>Obezita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cs-CZ" sz="2000">
                <a:latin typeface="Arial" charset="0"/>
              </a:rPr>
              <a:t>Antifosfolipidový sy</a:t>
            </a:r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13DD600E-DD41-4834-B09A-68D4B50D49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advTm="10472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cs-CZ" b="1" dirty="0" err="1">
                <a:latin typeface="Arial" charset="0"/>
                <a:cs typeface="Arial" charset="0"/>
              </a:rPr>
              <a:t>Alelově</a:t>
            </a:r>
            <a:r>
              <a:rPr lang="cs-CZ" b="1" dirty="0">
                <a:latin typeface="Arial" charset="0"/>
                <a:cs typeface="Arial" charset="0"/>
              </a:rPr>
              <a:t> specifická PCR (ARMS)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0040" y="4149080"/>
            <a:ext cx="7772400" cy="4114800"/>
          </a:xfrm>
        </p:spPr>
        <p:txBody>
          <a:bodyPr/>
          <a:lstStyle/>
          <a:p>
            <a:pPr eaLnBrk="1" hangingPunct="1"/>
            <a:r>
              <a:rPr lang="cs-CZ" sz="2000" dirty="0">
                <a:latin typeface="Arial" charset="0"/>
                <a:cs typeface="Arial" charset="0"/>
              </a:rPr>
              <a:t>Určí známé typy bodových mutací</a:t>
            </a:r>
          </a:p>
          <a:p>
            <a:pPr eaLnBrk="1" hangingPunct="1"/>
            <a:r>
              <a:rPr lang="cs-CZ" sz="2000" dirty="0">
                <a:latin typeface="Arial" charset="0"/>
                <a:cs typeface="Arial" charset="0"/>
              </a:rPr>
              <a:t>Není nezbytná přítomnost palindromu</a:t>
            </a:r>
          </a:p>
          <a:p>
            <a:pPr eaLnBrk="1" hangingPunct="1"/>
            <a:r>
              <a:rPr lang="cs-CZ" sz="2000" dirty="0">
                <a:solidFill>
                  <a:schemeClr val="accent1"/>
                </a:solidFill>
                <a:latin typeface="Arial" charset="0"/>
                <a:cs typeface="Arial" charset="0"/>
              </a:rPr>
              <a:t>Jeden z primerů je vždy </a:t>
            </a:r>
            <a:r>
              <a:rPr lang="cs-CZ" sz="2000" b="1" dirty="0">
                <a:solidFill>
                  <a:srgbClr val="0000CC"/>
                </a:solidFill>
                <a:latin typeface="Arial" charset="0"/>
                <a:cs typeface="Arial" charset="0"/>
              </a:rPr>
              <a:t>plně komplementární k </a:t>
            </a:r>
            <a:r>
              <a:rPr lang="cs-CZ" sz="2000" b="1" dirty="0" err="1">
                <a:solidFill>
                  <a:srgbClr val="0000CC"/>
                </a:solidFill>
                <a:latin typeface="Arial" charset="0"/>
                <a:cs typeface="Arial" charset="0"/>
              </a:rPr>
              <a:t>wild</a:t>
            </a:r>
            <a:r>
              <a:rPr lang="cs-CZ" sz="2000" b="1" dirty="0">
                <a:solidFill>
                  <a:srgbClr val="0000CC"/>
                </a:solidFill>
                <a:latin typeface="Arial" charset="0"/>
                <a:cs typeface="Arial" charset="0"/>
              </a:rPr>
              <a:t>-type alele </a:t>
            </a:r>
            <a:r>
              <a:rPr lang="cs-CZ" sz="2000" dirty="0">
                <a:solidFill>
                  <a:schemeClr val="accent1"/>
                </a:solidFill>
                <a:latin typeface="Arial" charset="0"/>
                <a:cs typeface="Arial" charset="0"/>
              </a:rPr>
              <a:t>(zkumavka 1) anebo k </a:t>
            </a:r>
            <a:r>
              <a:rPr lang="cs-CZ" sz="2000" dirty="0">
                <a:solidFill>
                  <a:srgbClr val="FF0000"/>
                </a:solidFill>
                <a:latin typeface="Arial" charset="0"/>
                <a:cs typeface="Arial" charset="0"/>
              </a:rPr>
              <a:t>alele variantní </a:t>
            </a:r>
            <a:r>
              <a:rPr lang="cs-CZ" sz="2000" dirty="0">
                <a:solidFill>
                  <a:schemeClr val="accent1"/>
                </a:solidFill>
                <a:latin typeface="Arial" charset="0"/>
                <a:cs typeface="Arial" charset="0"/>
              </a:rPr>
              <a:t>(zkumavka 2), primery jsou tudíž pro jednu z alel diskriminační – té umožní amplifikaci při PCR, druhé nikoliv.  </a:t>
            </a:r>
            <a:r>
              <a:rPr lang="cs-CZ" sz="2000" dirty="0">
                <a:solidFill>
                  <a:srgbClr val="990099"/>
                </a:solidFill>
                <a:latin typeface="Arial" charset="0"/>
                <a:cs typeface="Arial" charset="0"/>
              </a:rPr>
              <a:t>Druhý</a:t>
            </a:r>
            <a:r>
              <a:rPr lang="cs-CZ" sz="2000" dirty="0">
                <a:solidFill>
                  <a:schemeClr val="accent1"/>
                </a:solidFill>
                <a:latin typeface="Arial" charset="0"/>
                <a:cs typeface="Arial" charset="0"/>
              </a:rPr>
              <a:t> z primerů je totožný pro obě zkumavky, leží mimo místo předpokládané mutace</a:t>
            </a:r>
            <a:endParaRPr lang="cs-CZ" sz="2000" dirty="0">
              <a:solidFill>
                <a:srgbClr val="66FF99"/>
              </a:solidFill>
              <a:latin typeface="Arial" charset="0"/>
              <a:cs typeface="Arial" charset="0"/>
            </a:endParaRPr>
          </a:p>
          <a:p>
            <a:pPr eaLnBrk="1" hangingPunct="1"/>
            <a:r>
              <a:rPr lang="cs-CZ" sz="2000" dirty="0">
                <a:latin typeface="Arial" charset="0"/>
                <a:cs typeface="Arial" charset="0"/>
              </a:rPr>
              <a:t>V obou zkumavkách je stejná délka PCR produktů !!!</a:t>
            </a:r>
          </a:p>
          <a:p>
            <a:pPr eaLnBrk="1" hangingPunct="1"/>
            <a:endParaRPr lang="cs-CZ" sz="2400" dirty="0">
              <a:latin typeface="Arial" charset="0"/>
              <a:cs typeface="Arial" charset="0"/>
            </a:endParaRPr>
          </a:p>
          <a:p>
            <a:pPr eaLnBrk="1" hangingPunct="1">
              <a:buFontTx/>
              <a:buNone/>
            </a:pPr>
            <a:endParaRPr lang="cs-CZ" sz="2400" dirty="0">
              <a:latin typeface="Arial" charset="0"/>
            </a:endParaRP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>
            <a:off x="1460500" y="1854994"/>
            <a:ext cx="297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>
            <a:off x="1536700" y="2997994"/>
            <a:ext cx="289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1547813" y="2621756"/>
            <a:ext cx="914400" cy="30480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>
              <a:latin typeface="Arial" charset="0"/>
            </a:endParaRPr>
          </a:p>
        </p:txBody>
      </p:sp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7010400" y="1918494"/>
            <a:ext cx="914400" cy="287337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>
              <a:latin typeface="Arial" charset="0"/>
            </a:endParaRPr>
          </a:p>
        </p:txBody>
      </p:sp>
      <p:sp>
        <p:nvSpPr>
          <p:cNvPr id="23560" name="Line 8"/>
          <p:cNvSpPr>
            <a:spLocks noChangeShapeType="1"/>
          </p:cNvSpPr>
          <p:nvPr/>
        </p:nvSpPr>
        <p:spPr bwMode="auto">
          <a:xfrm flipH="1">
            <a:off x="3060700" y="1989931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23561" name="Rectangle 9"/>
          <p:cNvSpPr>
            <a:spLocks noChangeArrowheads="1"/>
          </p:cNvSpPr>
          <p:nvPr/>
        </p:nvSpPr>
        <p:spPr bwMode="auto">
          <a:xfrm>
            <a:off x="2462213" y="2621756"/>
            <a:ext cx="4572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s-CZ" sz="2000">
                <a:solidFill>
                  <a:schemeClr val="bg2"/>
                </a:solidFill>
                <a:latin typeface="Arial" charset="0"/>
              </a:rPr>
              <a:t>WT</a:t>
            </a:r>
            <a:endParaRPr lang="cs-CZ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23562" name="Line 10"/>
          <p:cNvSpPr>
            <a:spLocks noChangeShapeType="1"/>
          </p:cNvSpPr>
          <p:nvPr/>
        </p:nvSpPr>
        <p:spPr bwMode="auto">
          <a:xfrm>
            <a:off x="2919413" y="2774156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23563" name="Text Box 11"/>
          <p:cNvSpPr txBox="1">
            <a:spLocks noChangeArrowheads="1"/>
          </p:cNvSpPr>
          <p:nvPr/>
        </p:nvSpPr>
        <p:spPr bwMode="auto">
          <a:xfrm>
            <a:off x="228600" y="2559844"/>
            <a:ext cx="1047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1800">
                <a:latin typeface="Arial" charset="0"/>
              </a:rPr>
              <a:t>1. zkum.</a:t>
            </a:r>
          </a:p>
        </p:txBody>
      </p:sp>
      <p:sp>
        <p:nvSpPr>
          <p:cNvPr id="23564" name="Rectangle 12"/>
          <p:cNvSpPr>
            <a:spLocks noChangeArrowheads="1"/>
          </p:cNvSpPr>
          <p:nvPr/>
        </p:nvSpPr>
        <p:spPr bwMode="auto">
          <a:xfrm rot="-1330284">
            <a:off x="2411413" y="3413919"/>
            <a:ext cx="457200" cy="304800"/>
          </a:xfrm>
          <a:prstGeom prst="rect">
            <a:avLst/>
          </a:prstGeom>
          <a:solidFill>
            <a:srgbClr val="FF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s-CZ">
                <a:solidFill>
                  <a:schemeClr val="bg2"/>
                </a:solidFill>
                <a:latin typeface="Arial" charset="0"/>
              </a:rPr>
              <a:t>M</a:t>
            </a:r>
          </a:p>
        </p:txBody>
      </p:sp>
      <p:sp>
        <p:nvSpPr>
          <p:cNvPr id="23565" name="Rectangle 13"/>
          <p:cNvSpPr>
            <a:spLocks noChangeArrowheads="1"/>
          </p:cNvSpPr>
          <p:nvPr/>
        </p:nvSpPr>
        <p:spPr bwMode="auto">
          <a:xfrm>
            <a:off x="1547813" y="3485356"/>
            <a:ext cx="914400" cy="30480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>
              <a:latin typeface="Arial" charset="0"/>
            </a:endParaRPr>
          </a:p>
        </p:txBody>
      </p:sp>
      <p:sp>
        <p:nvSpPr>
          <p:cNvPr id="23566" name="Rectangle 19"/>
          <p:cNvSpPr>
            <a:spLocks noChangeArrowheads="1"/>
          </p:cNvSpPr>
          <p:nvPr/>
        </p:nvSpPr>
        <p:spPr bwMode="auto">
          <a:xfrm>
            <a:off x="6084888" y="1774031"/>
            <a:ext cx="381000" cy="14287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>
              <a:latin typeface="Arial" charset="0"/>
            </a:endParaRPr>
          </a:p>
        </p:txBody>
      </p:sp>
      <p:sp>
        <p:nvSpPr>
          <p:cNvPr id="23567" name="Line 20"/>
          <p:cNvSpPr>
            <a:spLocks noChangeShapeType="1"/>
          </p:cNvSpPr>
          <p:nvPr/>
        </p:nvSpPr>
        <p:spPr bwMode="auto">
          <a:xfrm>
            <a:off x="5029200" y="2997994"/>
            <a:ext cx="289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3568" name="Rectangle 21"/>
          <p:cNvSpPr>
            <a:spLocks noChangeArrowheads="1"/>
          </p:cNvSpPr>
          <p:nvPr/>
        </p:nvSpPr>
        <p:spPr bwMode="auto">
          <a:xfrm>
            <a:off x="3517900" y="1918494"/>
            <a:ext cx="914400" cy="287337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>
              <a:latin typeface="Arial" charset="0"/>
            </a:endParaRPr>
          </a:p>
        </p:txBody>
      </p:sp>
      <p:sp>
        <p:nvSpPr>
          <p:cNvPr id="23569" name="Line 22"/>
          <p:cNvSpPr>
            <a:spLocks noChangeShapeType="1"/>
          </p:cNvSpPr>
          <p:nvPr/>
        </p:nvSpPr>
        <p:spPr bwMode="auto">
          <a:xfrm flipH="1">
            <a:off x="6553200" y="1989931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23570" name="Text Box 21"/>
          <p:cNvSpPr txBox="1">
            <a:spLocks noChangeArrowheads="1"/>
          </p:cNvSpPr>
          <p:nvPr/>
        </p:nvSpPr>
        <p:spPr bwMode="auto">
          <a:xfrm>
            <a:off x="1403350" y="1413669"/>
            <a:ext cx="32226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1600" b="1">
                <a:latin typeface="Arial" charset="0"/>
              </a:rPr>
              <a:t>5 ´    normální genotyp            3´</a:t>
            </a:r>
          </a:p>
        </p:txBody>
      </p:sp>
      <p:sp>
        <p:nvSpPr>
          <p:cNvPr id="23571" name="Text Box 11"/>
          <p:cNvSpPr txBox="1">
            <a:spLocks noChangeArrowheads="1"/>
          </p:cNvSpPr>
          <p:nvPr/>
        </p:nvSpPr>
        <p:spPr bwMode="auto">
          <a:xfrm>
            <a:off x="250825" y="3494881"/>
            <a:ext cx="1047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1800">
                <a:latin typeface="Arial" charset="0"/>
              </a:rPr>
              <a:t>2. zkum.</a:t>
            </a:r>
          </a:p>
        </p:txBody>
      </p:sp>
      <p:sp>
        <p:nvSpPr>
          <p:cNvPr id="23572" name="Text Box 23"/>
          <p:cNvSpPr txBox="1">
            <a:spLocks noChangeArrowheads="1"/>
          </p:cNvSpPr>
          <p:nvPr/>
        </p:nvSpPr>
        <p:spPr bwMode="auto">
          <a:xfrm>
            <a:off x="4932363" y="1413669"/>
            <a:ext cx="300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1600" b="1">
                <a:latin typeface="Arial" charset="0"/>
              </a:rPr>
              <a:t>5 ´    bodová </a:t>
            </a:r>
            <a:r>
              <a:rPr lang="cs-CZ" sz="1600" b="1">
                <a:solidFill>
                  <a:srgbClr val="FF6699"/>
                </a:solidFill>
                <a:latin typeface="Arial" charset="0"/>
              </a:rPr>
              <a:t>mutace</a:t>
            </a:r>
            <a:r>
              <a:rPr lang="cs-CZ" sz="1600" b="1">
                <a:latin typeface="Arial" charset="0"/>
              </a:rPr>
              <a:t>            3´</a:t>
            </a:r>
          </a:p>
        </p:txBody>
      </p:sp>
      <p:sp>
        <p:nvSpPr>
          <p:cNvPr id="23573" name="Line 5"/>
          <p:cNvSpPr>
            <a:spLocks noChangeShapeType="1"/>
          </p:cNvSpPr>
          <p:nvPr/>
        </p:nvSpPr>
        <p:spPr bwMode="auto">
          <a:xfrm>
            <a:off x="1547813" y="3861594"/>
            <a:ext cx="289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3574" name="Rectangle 6"/>
          <p:cNvSpPr>
            <a:spLocks noChangeArrowheads="1"/>
          </p:cNvSpPr>
          <p:nvPr/>
        </p:nvSpPr>
        <p:spPr bwMode="auto">
          <a:xfrm>
            <a:off x="5133975" y="2621756"/>
            <a:ext cx="914400" cy="30480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>
              <a:latin typeface="Arial" charset="0"/>
            </a:endParaRPr>
          </a:p>
        </p:txBody>
      </p:sp>
      <p:sp>
        <p:nvSpPr>
          <p:cNvPr id="23575" name="Rectangle 9"/>
          <p:cNvSpPr>
            <a:spLocks noChangeArrowheads="1"/>
          </p:cNvSpPr>
          <p:nvPr/>
        </p:nvSpPr>
        <p:spPr bwMode="auto">
          <a:xfrm rot="-1378940">
            <a:off x="5986463" y="2550319"/>
            <a:ext cx="4572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s-CZ" sz="2000">
                <a:solidFill>
                  <a:schemeClr val="bg2"/>
                </a:solidFill>
                <a:latin typeface="Arial" charset="0"/>
              </a:rPr>
              <a:t>WT</a:t>
            </a:r>
            <a:endParaRPr lang="cs-CZ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23576" name="Line 4"/>
          <p:cNvSpPr>
            <a:spLocks noChangeShapeType="1"/>
          </p:cNvSpPr>
          <p:nvPr/>
        </p:nvSpPr>
        <p:spPr bwMode="auto">
          <a:xfrm>
            <a:off x="5003800" y="1845469"/>
            <a:ext cx="297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3577" name="Line 28"/>
          <p:cNvSpPr>
            <a:spLocks noChangeShapeType="1"/>
          </p:cNvSpPr>
          <p:nvPr/>
        </p:nvSpPr>
        <p:spPr bwMode="auto">
          <a:xfrm>
            <a:off x="4859338" y="1126331"/>
            <a:ext cx="0" cy="2879725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3578" name="Rectangle 12"/>
          <p:cNvSpPr>
            <a:spLocks noChangeArrowheads="1"/>
          </p:cNvSpPr>
          <p:nvPr/>
        </p:nvSpPr>
        <p:spPr bwMode="auto">
          <a:xfrm>
            <a:off x="6062663" y="3485356"/>
            <a:ext cx="457200" cy="304800"/>
          </a:xfrm>
          <a:prstGeom prst="rect">
            <a:avLst/>
          </a:prstGeom>
          <a:solidFill>
            <a:srgbClr val="FF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s-CZ">
                <a:solidFill>
                  <a:schemeClr val="bg2"/>
                </a:solidFill>
                <a:latin typeface="Arial" charset="0"/>
              </a:rPr>
              <a:t>M</a:t>
            </a:r>
          </a:p>
        </p:txBody>
      </p:sp>
      <p:sp>
        <p:nvSpPr>
          <p:cNvPr id="23579" name="Rectangle 13"/>
          <p:cNvSpPr>
            <a:spLocks noChangeArrowheads="1"/>
          </p:cNvSpPr>
          <p:nvPr/>
        </p:nvSpPr>
        <p:spPr bwMode="auto">
          <a:xfrm>
            <a:off x="5148263" y="3485356"/>
            <a:ext cx="914400" cy="30480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>
              <a:latin typeface="Arial" charset="0"/>
            </a:endParaRPr>
          </a:p>
        </p:txBody>
      </p:sp>
      <p:sp>
        <p:nvSpPr>
          <p:cNvPr id="23580" name="Line 14"/>
          <p:cNvSpPr>
            <a:spLocks noChangeShapeType="1"/>
          </p:cNvSpPr>
          <p:nvPr/>
        </p:nvSpPr>
        <p:spPr bwMode="auto">
          <a:xfrm>
            <a:off x="6519863" y="3637756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23581" name="Line 5"/>
          <p:cNvSpPr>
            <a:spLocks noChangeShapeType="1"/>
          </p:cNvSpPr>
          <p:nvPr/>
        </p:nvSpPr>
        <p:spPr bwMode="auto">
          <a:xfrm>
            <a:off x="5060950" y="3861594"/>
            <a:ext cx="289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3582" name="Line 33"/>
          <p:cNvSpPr>
            <a:spLocks noChangeShapeType="1"/>
          </p:cNvSpPr>
          <p:nvPr/>
        </p:nvSpPr>
        <p:spPr bwMode="auto">
          <a:xfrm>
            <a:off x="250825" y="1124744"/>
            <a:ext cx="8424863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3583" name="Line 34"/>
          <p:cNvSpPr>
            <a:spLocks noChangeShapeType="1"/>
          </p:cNvSpPr>
          <p:nvPr/>
        </p:nvSpPr>
        <p:spPr bwMode="auto">
          <a:xfrm>
            <a:off x="250825" y="3213894"/>
            <a:ext cx="8424863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3584" name="Line 35"/>
          <p:cNvSpPr>
            <a:spLocks noChangeShapeType="1"/>
          </p:cNvSpPr>
          <p:nvPr/>
        </p:nvSpPr>
        <p:spPr bwMode="auto">
          <a:xfrm>
            <a:off x="250825" y="4077494"/>
            <a:ext cx="8424863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3585" name="Rectangle 19"/>
          <p:cNvSpPr>
            <a:spLocks noChangeArrowheads="1"/>
          </p:cNvSpPr>
          <p:nvPr/>
        </p:nvSpPr>
        <p:spPr bwMode="auto">
          <a:xfrm>
            <a:off x="6084888" y="3790156"/>
            <a:ext cx="431800" cy="14287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>
              <a:latin typeface="Arial" charset="0"/>
            </a:endParaRPr>
          </a:p>
        </p:txBody>
      </p:sp>
      <p:sp>
        <p:nvSpPr>
          <p:cNvPr id="23586" name="Rectangle 19"/>
          <p:cNvSpPr>
            <a:spLocks noChangeArrowheads="1"/>
          </p:cNvSpPr>
          <p:nvPr/>
        </p:nvSpPr>
        <p:spPr bwMode="auto">
          <a:xfrm>
            <a:off x="6084888" y="2924969"/>
            <a:ext cx="431800" cy="14287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>
              <a:latin typeface="Arial" charset="0"/>
            </a:endParaRPr>
          </a:p>
        </p:txBody>
      </p:sp>
      <p:sp>
        <p:nvSpPr>
          <p:cNvPr id="23587" name="Text Box 36"/>
          <p:cNvSpPr txBox="1">
            <a:spLocks noChangeArrowheads="1"/>
          </p:cNvSpPr>
          <p:nvPr/>
        </p:nvSpPr>
        <p:spPr bwMode="auto">
          <a:xfrm>
            <a:off x="1619250" y="3485356"/>
            <a:ext cx="8540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1400">
                <a:solidFill>
                  <a:schemeClr val="bg2"/>
                </a:solidFill>
                <a:latin typeface="Arial" charset="0"/>
              </a:rPr>
              <a:t>Primer 3</a:t>
            </a:r>
          </a:p>
        </p:txBody>
      </p:sp>
      <p:sp>
        <p:nvSpPr>
          <p:cNvPr id="23588" name="Text Box 37"/>
          <p:cNvSpPr txBox="1">
            <a:spLocks noChangeArrowheads="1"/>
          </p:cNvSpPr>
          <p:nvPr/>
        </p:nvSpPr>
        <p:spPr bwMode="auto">
          <a:xfrm>
            <a:off x="5148263" y="3501231"/>
            <a:ext cx="8540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1400">
                <a:solidFill>
                  <a:schemeClr val="bg2"/>
                </a:solidFill>
                <a:latin typeface="Arial" charset="0"/>
              </a:rPr>
              <a:t>Primer 3</a:t>
            </a:r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C3FEE6E7-97C3-4A9C-B07A-E2CAC7CA6B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advTm="15952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 cstate="print">
            <a:lum bright="-6000" contrast="10000"/>
          </a:blip>
          <a:srcRect l="8044" r="3569" b="45087"/>
          <a:stretch>
            <a:fillRect/>
          </a:stretch>
        </p:blipFill>
        <p:spPr bwMode="auto">
          <a:xfrm>
            <a:off x="1042988" y="3429000"/>
            <a:ext cx="7273925" cy="1905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</p:pic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642938" y="228600"/>
            <a:ext cx="78374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sz="3600" b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Alelově specifická amplifikace</a:t>
            </a:r>
          </a:p>
          <a:p>
            <a:pPr algn="ctr"/>
            <a:r>
              <a:rPr lang="cs-CZ" b="1">
                <a:latin typeface="Arial" pitchFamily="34" charset="0"/>
                <a:cs typeface="Arial" pitchFamily="34" charset="0"/>
              </a:rPr>
              <a:t>mutace G20210A v genu pro FII  </a:t>
            </a: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971550" y="2743200"/>
            <a:ext cx="8524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  Marker      wt         M         wt         M         wt         M                      </a:t>
            </a:r>
          </a:p>
        </p:txBody>
      </p:sp>
      <p:sp>
        <p:nvSpPr>
          <p:cNvPr id="11269" name="Line 5"/>
          <p:cNvSpPr>
            <a:spLocks noChangeShapeType="1"/>
          </p:cNvSpPr>
          <p:nvPr/>
        </p:nvSpPr>
        <p:spPr bwMode="auto">
          <a:xfrm>
            <a:off x="2438400" y="22098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1270" name="Line 6"/>
          <p:cNvSpPr>
            <a:spLocks noChangeShapeType="1"/>
          </p:cNvSpPr>
          <p:nvPr/>
        </p:nvSpPr>
        <p:spPr bwMode="auto">
          <a:xfrm>
            <a:off x="4495800" y="22098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1271" name="Line 7"/>
          <p:cNvSpPr>
            <a:spLocks noChangeShapeType="1"/>
          </p:cNvSpPr>
          <p:nvPr/>
        </p:nvSpPr>
        <p:spPr bwMode="auto">
          <a:xfrm>
            <a:off x="6477000" y="22098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2555875" y="1752600"/>
            <a:ext cx="57610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b="1">
                <a:solidFill>
                  <a:schemeClr val="tx2"/>
                </a:solidFill>
              </a:rPr>
              <a:t>  </a:t>
            </a:r>
            <a:r>
              <a:rPr lang="cs-CZ" b="1">
                <a:solidFill>
                  <a:schemeClr val="tx2"/>
                </a:solidFill>
                <a:latin typeface="Arial" pitchFamily="34" charset="0"/>
              </a:rPr>
              <a:t>Pac. 1             Pac. 2               Pac. 3</a:t>
            </a:r>
          </a:p>
        </p:txBody>
      </p:sp>
      <p:sp>
        <p:nvSpPr>
          <p:cNvPr id="11273" name="Rectangle 13"/>
          <p:cNvSpPr>
            <a:spLocks noChangeArrowheads="1"/>
          </p:cNvSpPr>
          <p:nvPr/>
        </p:nvSpPr>
        <p:spPr bwMode="auto">
          <a:xfrm>
            <a:off x="2268538" y="5157788"/>
            <a:ext cx="4032250" cy="2159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1274" name="Rectangle 14"/>
          <p:cNvSpPr>
            <a:spLocks noChangeArrowheads="1"/>
          </p:cNvSpPr>
          <p:nvPr/>
        </p:nvSpPr>
        <p:spPr bwMode="auto">
          <a:xfrm>
            <a:off x="1042988" y="3429000"/>
            <a:ext cx="7273925" cy="1944688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1275" name="Line 16"/>
          <p:cNvSpPr>
            <a:spLocks noChangeShapeType="1"/>
          </p:cNvSpPr>
          <p:nvPr/>
        </p:nvSpPr>
        <p:spPr bwMode="auto">
          <a:xfrm>
            <a:off x="6227763" y="1628775"/>
            <a:ext cx="0" cy="467995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1276" name="Line 17"/>
          <p:cNvSpPr>
            <a:spLocks noChangeShapeType="1"/>
          </p:cNvSpPr>
          <p:nvPr/>
        </p:nvSpPr>
        <p:spPr bwMode="auto">
          <a:xfrm>
            <a:off x="2268538" y="1628775"/>
            <a:ext cx="0" cy="467995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1277" name="Line 18"/>
          <p:cNvSpPr>
            <a:spLocks noChangeShapeType="1"/>
          </p:cNvSpPr>
          <p:nvPr/>
        </p:nvSpPr>
        <p:spPr bwMode="auto">
          <a:xfrm>
            <a:off x="8172450" y="1628775"/>
            <a:ext cx="0" cy="467995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1278" name="Line 19"/>
          <p:cNvSpPr>
            <a:spLocks noChangeShapeType="1"/>
          </p:cNvSpPr>
          <p:nvPr/>
        </p:nvSpPr>
        <p:spPr bwMode="auto">
          <a:xfrm>
            <a:off x="4211638" y="1628775"/>
            <a:ext cx="0" cy="467995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1279" name="Text Box 3"/>
          <p:cNvSpPr txBox="1">
            <a:spLocks noChangeArrowheads="1"/>
          </p:cNvSpPr>
          <p:nvPr/>
        </p:nvSpPr>
        <p:spPr bwMode="auto">
          <a:xfrm>
            <a:off x="827088" y="6211888"/>
            <a:ext cx="78374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b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ASA patří mezi metody alelově diskriminační</a:t>
            </a:r>
            <a:r>
              <a:rPr lang="cs-CZ" b="1">
                <a:latin typeface="Arial" pitchFamily="34" charset="0"/>
                <a:cs typeface="Arial" pitchFamily="34" charset="0"/>
              </a:rPr>
              <a:t>  </a:t>
            </a:r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00740E0B-83C4-4054-807B-5FB441C345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advTm="7923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4450"/>
            <a:ext cx="9251950" cy="1143000"/>
          </a:xfrm>
          <a:noFill/>
        </p:spPr>
        <p:txBody>
          <a:bodyPr/>
          <a:lstStyle/>
          <a:p>
            <a:r>
              <a:rPr lang="cs-CZ" sz="3600">
                <a:latin typeface="Arial" charset="0"/>
              </a:rPr>
              <a:t>Přímá analýza mutací</a:t>
            </a: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34925" y="1700213"/>
            <a:ext cx="367188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cs-CZ" sz="2000" dirty="0">
                <a:solidFill>
                  <a:srgbClr val="C00000"/>
                </a:solidFill>
              </a:rPr>
              <a:t>Jedna známá mutace</a:t>
            </a:r>
            <a:br>
              <a:rPr lang="cs-CZ" sz="2000" dirty="0">
                <a:solidFill>
                  <a:srgbClr val="C00000"/>
                </a:solidFill>
              </a:rPr>
            </a:br>
            <a:r>
              <a:rPr lang="cs-CZ" sz="2000" dirty="0">
                <a:solidFill>
                  <a:srgbClr val="C00000"/>
                </a:solidFill>
              </a:rPr>
              <a:t>(SNP polymorfismy)</a:t>
            </a:r>
          </a:p>
        </p:txBody>
      </p:sp>
      <p:sp>
        <p:nvSpPr>
          <p:cNvPr id="9220" name="Line 4"/>
          <p:cNvSpPr>
            <a:spLocks noChangeShapeType="1"/>
          </p:cNvSpPr>
          <p:nvPr/>
        </p:nvSpPr>
        <p:spPr bwMode="auto">
          <a:xfrm flipH="1">
            <a:off x="1835150" y="1052513"/>
            <a:ext cx="2592388" cy="360362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cs-CZ"/>
          </a:p>
        </p:txBody>
      </p:sp>
      <p:sp>
        <p:nvSpPr>
          <p:cNvPr id="9221" name="Line 5"/>
          <p:cNvSpPr>
            <a:spLocks noChangeShapeType="1"/>
          </p:cNvSpPr>
          <p:nvPr/>
        </p:nvSpPr>
        <p:spPr bwMode="auto">
          <a:xfrm>
            <a:off x="4641850" y="1052513"/>
            <a:ext cx="2451100" cy="360362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cs-CZ"/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684213" y="3069480"/>
            <a:ext cx="2449512" cy="367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cs-CZ" sz="2000" dirty="0"/>
              <a:t>PCR – RFLP</a:t>
            </a:r>
            <a:br>
              <a:rPr lang="cs-CZ" sz="2000" dirty="0"/>
            </a:br>
            <a:br>
              <a:rPr lang="cs-CZ" sz="2000" dirty="0"/>
            </a:br>
            <a:r>
              <a:rPr lang="cs-CZ" sz="2000" dirty="0"/>
              <a:t>ARMS (ASA)</a:t>
            </a:r>
            <a:br>
              <a:rPr lang="cs-CZ" sz="2000" dirty="0"/>
            </a:br>
            <a:br>
              <a:rPr lang="cs-CZ" sz="2000" dirty="0">
                <a:solidFill>
                  <a:schemeClr val="tx2"/>
                </a:solidFill>
              </a:rPr>
            </a:br>
            <a:r>
              <a:rPr lang="cs-CZ" sz="2000" b="1" dirty="0">
                <a:solidFill>
                  <a:srgbClr val="7030A0"/>
                </a:solidFill>
              </a:rPr>
              <a:t>Real-</a:t>
            </a:r>
            <a:r>
              <a:rPr lang="cs-CZ" sz="2000" b="1" dirty="0" err="1">
                <a:solidFill>
                  <a:srgbClr val="7030A0"/>
                </a:solidFill>
              </a:rPr>
              <a:t>time</a:t>
            </a:r>
            <a:r>
              <a:rPr lang="cs-CZ" sz="2000" b="1" dirty="0">
                <a:solidFill>
                  <a:srgbClr val="7030A0"/>
                </a:solidFill>
              </a:rPr>
              <a:t> PCR</a:t>
            </a:r>
            <a:br>
              <a:rPr lang="cs-CZ" sz="2000" dirty="0">
                <a:solidFill>
                  <a:schemeClr val="tx2"/>
                </a:solidFill>
              </a:rPr>
            </a:br>
            <a:br>
              <a:rPr lang="cs-CZ" sz="2000" dirty="0">
                <a:solidFill>
                  <a:schemeClr val="tx2"/>
                </a:solidFill>
              </a:rPr>
            </a:br>
            <a:r>
              <a:rPr lang="cs-CZ" sz="2000" dirty="0"/>
              <a:t>Hybridizace</a:t>
            </a:r>
            <a:br>
              <a:rPr lang="cs-CZ" sz="2000" dirty="0"/>
            </a:br>
            <a:r>
              <a:rPr lang="cs-CZ" sz="2000" dirty="0"/>
              <a:t>na pevném podkladu</a:t>
            </a:r>
            <a:br>
              <a:rPr lang="cs-CZ" sz="2000" dirty="0">
                <a:solidFill>
                  <a:schemeClr val="tx2"/>
                </a:solidFill>
              </a:rPr>
            </a:br>
            <a:br>
              <a:rPr lang="cs-CZ" sz="2000" dirty="0">
                <a:solidFill>
                  <a:schemeClr val="tx2"/>
                </a:solidFill>
              </a:rPr>
            </a:br>
            <a:r>
              <a:rPr lang="cs-CZ" sz="2000" dirty="0"/>
              <a:t>Sekvenování</a:t>
            </a:r>
            <a:br>
              <a:rPr lang="cs-CZ" sz="2000" dirty="0">
                <a:solidFill>
                  <a:schemeClr val="tx2"/>
                </a:solidFill>
              </a:rPr>
            </a:br>
            <a:br>
              <a:rPr lang="cs-CZ" sz="2000" dirty="0">
                <a:solidFill>
                  <a:schemeClr val="tx2"/>
                </a:solidFill>
              </a:rPr>
            </a:br>
            <a:r>
              <a:rPr lang="cs-CZ" sz="2000" dirty="0">
                <a:solidFill>
                  <a:schemeClr val="tx2"/>
                </a:solidFill>
              </a:rPr>
              <a:t> </a:t>
            </a:r>
            <a:br>
              <a:rPr lang="cs-CZ" sz="2000" dirty="0">
                <a:solidFill>
                  <a:schemeClr val="tx2"/>
                </a:solidFill>
              </a:rPr>
            </a:br>
            <a:br>
              <a:rPr lang="cs-CZ" dirty="0">
                <a:latin typeface="Times New Roman" pitchFamily="18" charset="0"/>
              </a:rPr>
            </a:br>
            <a:endParaRPr lang="cs-CZ" dirty="0">
              <a:latin typeface="Times New Roman" pitchFamily="18" charset="0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5292600" y="1700213"/>
            <a:ext cx="367188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cs-CZ" sz="2000" dirty="0">
                <a:solidFill>
                  <a:srgbClr val="C00000"/>
                </a:solidFill>
              </a:rPr>
              <a:t>Více známých mutací</a:t>
            </a:r>
            <a:br>
              <a:rPr lang="cs-CZ" sz="2000" dirty="0">
                <a:solidFill>
                  <a:srgbClr val="C00000"/>
                </a:solidFill>
              </a:rPr>
            </a:br>
            <a:r>
              <a:rPr lang="cs-CZ" sz="2000" dirty="0">
                <a:solidFill>
                  <a:srgbClr val="C00000"/>
                </a:solidFill>
              </a:rPr>
              <a:t>v daném genu</a:t>
            </a:r>
          </a:p>
        </p:txBody>
      </p:sp>
      <p:sp>
        <p:nvSpPr>
          <p:cNvPr id="9226" name="Rectangle 10"/>
          <p:cNvSpPr>
            <a:spLocks noChangeArrowheads="1"/>
          </p:cNvSpPr>
          <p:nvPr/>
        </p:nvSpPr>
        <p:spPr bwMode="auto">
          <a:xfrm>
            <a:off x="6010920" y="2565400"/>
            <a:ext cx="2449512" cy="367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cs-CZ" sz="2000" dirty="0"/>
              <a:t>Multiplex PCR</a:t>
            </a:r>
            <a:br>
              <a:rPr lang="cs-CZ" sz="2000" dirty="0"/>
            </a:br>
            <a:br>
              <a:rPr lang="cs-CZ" sz="2000" dirty="0"/>
            </a:br>
            <a:r>
              <a:rPr lang="cs-CZ" sz="2000" dirty="0"/>
              <a:t>Hybridizace</a:t>
            </a:r>
            <a:br>
              <a:rPr lang="cs-CZ" sz="2000" dirty="0"/>
            </a:br>
            <a:r>
              <a:rPr lang="cs-CZ" sz="2000" dirty="0"/>
              <a:t>na pevném podkladu</a:t>
            </a:r>
            <a:br>
              <a:rPr lang="cs-CZ" sz="2000" dirty="0">
                <a:solidFill>
                  <a:schemeClr val="tx2"/>
                </a:solidFill>
              </a:rPr>
            </a:br>
            <a:br>
              <a:rPr lang="cs-CZ" sz="2000" dirty="0">
                <a:solidFill>
                  <a:schemeClr val="tx2"/>
                </a:solidFill>
              </a:rPr>
            </a:br>
            <a:r>
              <a:rPr lang="cs-CZ" sz="2000" dirty="0" err="1"/>
              <a:t>Biočipy</a:t>
            </a:r>
            <a:endParaRPr lang="cs-CZ" sz="2000" dirty="0"/>
          </a:p>
          <a:p>
            <a:pPr algn="ctr" eaLnBrk="0" hangingPunct="0"/>
            <a:endParaRPr lang="cs-CZ" sz="2000" dirty="0">
              <a:solidFill>
                <a:schemeClr val="tx2"/>
              </a:solidFill>
            </a:endParaRPr>
          </a:p>
          <a:p>
            <a:pPr algn="ctr" eaLnBrk="0" hangingPunct="0"/>
            <a:r>
              <a:rPr lang="cs-CZ" sz="2000" dirty="0"/>
              <a:t>Sekvenování </a:t>
            </a:r>
            <a:br>
              <a:rPr lang="cs-CZ" sz="2000" dirty="0">
                <a:solidFill>
                  <a:schemeClr val="tx2"/>
                </a:solidFill>
              </a:rPr>
            </a:br>
            <a:r>
              <a:rPr lang="cs-CZ" sz="2000" dirty="0">
                <a:solidFill>
                  <a:schemeClr val="tx2"/>
                </a:solidFill>
              </a:rPr>
              <a:t> </a:t>
            </a:r>
            <a:br>
              <a:rPr lang="cs-CZ" sz="2000" dirty="0">
                <a:solidFill>
                  <a:schemeClr val="tx2"/>
                </a:solidFill>
              </a:rPr>
            </a:br>
            <a:br>
              <a:rPr lang="cs-CZ" dirty="0">
                <a:latin typeface="Times New Roman" pitchFamily="18" charset="0"/>
              </a:rPr>
            </a:br>
            <a:endParaRPr lang="cs-CZ" dirty="0">
              <a:latin typeface="Times New Roman" pitchFamily="18" charset="0"/>
            </a:endParaRPr>
          </a:p>
        </p:txBody>
      </p:sp>
      <p:sp>
        <p:nvSpPr>
          <p:cNvPr id="9227" name="Rectangle 11"/>
          <p:cNvSpPr>
            <a:spLocks noChangeArrowheads="1"/>
          </p:cNvSpPr>
          <p:nvPr/>
        </p:nvSpPr>
        <p:spPr bwMode="auto">
          <a:xfrm>
            <a:off x="6226175" y="3213497"/>
            <a:ext cx="2449513" cy="367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br>
              <a:rPr lang="cs-CZ" sz="2000" dirty="0">
                <a:solidFill>
                  <a:schemeClr val="tx2"/>
                </a:solidFill>
              </a:rPr>
            </a:br>
            <a:r>
              <a:rPr lang="cs-CZ" sz="2000" dirty="0">
                <a:solidFill>
                  <a:schemeClr val="tx2"/>
                </a:solidFill>
              </a:rPr>
              <a:t> </a:t>
            </a:r>
            <a:br>
              <a:rPr lang="cs-CZ" sz="2000" dirty="0">
                <a:solidFill>
                  <a:schemeClr val="tx2"/>
                </a:solidFill>
              </a:rPr>
            </a:br>
            <a:br>
              <a:rPr lang="cs-CZ" dirty="0">
                <a:latin typeface="Times New Roman" pitchFamily="18" charset="0"/>
              </a:rPr>
            </a:br>
            <a:endParaRPr lang="cs-CZ" dirty="0">
              <a:latin typeface="Times New Roman" pitchFamily="18" charset="0"/>
            </a:endParaRPr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700CDBE0-B41A-4C4F-9F82-C4157334FC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468"/>
    </mc:Choice>
    <mc:Fallback>
      <p:transition spd="slow" advTm="534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sz="4000" dirty="0">
                <a:latin typeface="Arial" pitchFamily="34" charset="0"/>
              </a:rPr>
              <a:t>Vyšetření známé mutace hydrolytickou (= </a:t>
            </a:r>
            <a:r>
              <a:rPr lang="cs-CZ" sz="4000" dirty="0" err="1">
                <a:latin typeface="Arial" pitchFamily="34" charset="0"/>
              </a:rPr>
              <a:t>hydrolyzační</a:t>
            </a:r>
            <a:r>
              <a:rPr lang="cs-CZ" sz="4000" dirty="0">
                <a:latin typeface="Arial" pitchFamily="34" charset="0"/>
              </a:rPr>
              <a:t>) sondou při </a:t>
            </a:r>
            <a:r>
              <a:rPr lang="cs-CZ" sz="4000" b="1" dirty="0" err="1">
                <a:solidFill>
                  <a:srgbClr val="C00000"/>
                </a:solidFill>
                <a:latin typeface="Arial" pitchFamily="34" charset="0"/>
              </a:rPr>
              <a:t>real</a:t>
            </a:r>
            <a:r>
              <a:rPr lang="cs-CZ" sz="4000" b="1" dirty="0">
                <a:solidFill>
                  <a:srgbClr val="C00000"/>
                </a:solidFill>
                <a:latin typeface="Arial" pitchFamily="34" charset="0"/>
              </a:rPr>
              <a:t>-</a:t>
            </a:r>
            <a:r>
              <a:rPr lang="cs-CZ" sz="4000" b="1" dirty="0" err="1">
                <a:solidFill>
                  <a:srgbClr val="C00000"/>
                </a:solidFill>
                <a:latin typeface="Arial" pitchFamily="34" charset="0"/>
              </a:rPr>
              <a:t>time</a:t>
            </a:r>
            <a:r>
              <a:rPr lang="cs-CZ" sz="4000" b="1" dirty="0">
                <a:solidFill>
                  <a:srgbClr val="C00000"/>
                </a:solidFill>
                <a:latin typeface="Arial" pitchFamily="34" charset="0"/>
              </a:rPr>
              <a:t> PCR</a:t>
            </a:r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3ABB4B57-19B3-44F7-A7D5-A5AB42D0D5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291"/>
    </mc:Choice>
    <mc:Fallback>
      <p:transition spd="slow" advTm="352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Line 4"/>
          <p:cNvSpPr>
            <a:spLocks noChangeShapeType="1"/>
          </p:cNvSpPr>
          <p:nvPr/>
        </p:nvSpPr>
        <p:spPr bwMode="auto">
          <a:xfrm>
            <a:off x="0" y="3276600"/>
            <a:ext cx="9144000" cy="0"/>
          </a:xfrm>
          <a:prstGeom prst="line">
            <a:avLst/>
          </a:prstGeom>
          <a:noFill/>
          <a:ln w="1333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7411" name="Line 24"/>
          <p:cNvSpPr>
            <a:spLocks noChangeShapeType="1"/>
          </p:cNvSpPr>
          <p:nvPr/>
        </p:nvSpPr>
        <p:spPr bwMode="auto">
          <a:xfrm>
            <a:off x="1066800" y="4038600"/>
            <a:ext cx="670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7412" name="Line 25"/>
          <p:cNvSpPr>
            <a:spLocks noChangeShapeType="1"/>
          </p:cNvSpPr>
          <p:nvPr/>
        </p:nvSpPr>
        <p:spPr bwMode="auto">
          <a:xfrm>
            <a:off x="1143000" y="5105400"/>
            <a:ext cx="670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7413" name="Rectangle 26"/>
          <p:cNvSpPr>
            <a:spLocks noChangeArrowheads="1"/>
          </p:cNvSpPr>
          <p:nvPr/>
        </p:nvSpPr>
        <p:spPr bwMode="auto">
          <a:xfrm>
            <a:off x="6934200" y="4149725"/>
            <a:ext cx="685800" cy="152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7414" name="Rectangle 27"/>
          <p:cNvSpPr>
            <a:spLocks noChangeArrowheads="1"/>
          </p:cNvSpPr>
          <p:nvPr/>
        </p:nvSpPr>
        <p:spPr bwMode="auto">
          <a:xfrm>
            <a:off x="1295400" y="4860925"/>
            <a:ext cx="685800" cy="152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7415" name="Line 28"/>
          <p:cNvSpPr>
            <a:spLocks noChangeShapeType="1"/>
          </p:cNvSpPr>
          <p:nvPr/>
        </p:nvSpPr>
        <p:spPr bwMode="auto">
          <a:xfrm>
            <a:off x="1981200" y="4937125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17416" name="Line 29"/>
          <p:cNvSpPr>
            <a:spLocks noChangeShapeType="1"/>
          </p:cNvSpPr>
          <p:nvPr/>
        </p:nvSpPr>
        <p:spPr bwMode="auto">
          <a:xfrm flipH="1">
            <a:off x="6553200" y="4225925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17417" name="Rectangle 30"/>
          <p:cNvSpPr>
            <a:spLocks noChangeArrowheads="1"/>
          </p:cNvSpPr>
          <p:nvPr/>
        </p:nvSpPr>
        <p:spPr bwMode="auto">
          <a:xfrm>
            <a:off x="3505200" y="4835525"/>
            <a:ext cx="1828800" cy="1524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7418" name="Oval 31"/>
          <p:cNvSpPr>
            <a:spLocks noChangeArrowheads="1"/>
          </p:cNvSpPr>
          <p:nvPr/>
        </p:nvSpPr>
        <p:spPr bwMode="auto">
          <a:xfrm>
            <a:off x="3429000" y="4835525"/>
            <a:ext cx="228600" cy="228600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7419" name="Oval 32"/>
          <p:cNvSpPr>
            <a:spLocks noChangeArrowheads="1"/>
          </p:cNvSpPr>
          <p:nvPr/>
        </p:nvSpPr>
        <p:spPr bwMode="auto">
          <a:xfrm>
            <a:off x="5181600" y="4835525"/>
            <a:ext cx="228600" cy="2286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7420" name="Line 35"/>
          <p:cNvSpPr>
            <a:spLocks noChangeShapeType="1"/>
          </p:cNvSpPr>
          <p:nvPr/>
        </p:nvSpPr>
        <p:spPr bwMode="auto">
          <a:xfrm flipV="1">
            <a:off x="3733800" y="4911725"/>
            <a:ext cx="12954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17421" name="Text Box 36"/>
          <p:cNvSpPr txBox="1">
            <a:spLocks noChangeArrowheads="1"/>
          </p:cNvSpPr>
          <p:nvPr/>
        </p:nvSpPr>
        <p:spPr bwMode="auto">
          <a:xfrm>
            <a:off x="4284663" y="5734050"/>
            <a:ext cx="1368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Quencher</a:t>
            </a:r>
          </a:p>
        </p:txBody>
      </p:sp>
      <p:sp>
        <p:nvSpPr>
          <p:cNvPr id="17422" name="Text Box 37"/>
          <p:cNvSpPr txBox="1">
            <a:spLocks noChangeArrowheads="1"/>
          </p:cNvSpPr>
          <p:nvPr/>
        </p:nvSpPr>
        <p:spPr bwMode="auto">
          <a:xfrm>
            <a:off x="3276600" y="5780088"/>
            <a:ext cx="825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Zářič</a:t>
            </a:r>
          </a:p>
        </p:txBody>
      </p:sp>
      <p:sp>
        <p:nvSpPr>
          <p:cNvPr id="17423" name="Text Box 38"/>
          <p:cNvSpPr txBox="1">
            <a:spLocks noChangeArrowheads="1"/>
          </p:cNvSpPr>
          <p:nvPr/>
        </p:nvSpPr>
        <p:spPr bwMode="auto">
          <a:xfrm>
            <a:off x="4311650" y="6092825"/>
            <a:ext cx="4832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zhášeč (energie odchází formou tepla)</a:t>
            </a:r>
          </a:p>
        </p:txBody>
      </p:sp>
      <p:sp>
        <p:nvSpPr>
          <p:cNvPr id="17424" name="Line 39"/>
          <p:cNvSpPr>
            <a:spLocks noChangeShapeType="1"/>
          </p:cNvSpPr>
          <p:nvPr/>
        </p:nvSpPr>
        <p:spPr bwMode="auto">
          <a:xfrm flipH="1" flipV="1">
            <a:off x="3563938" y="5157788"/>
            <a:ext cx="71437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17425" name="Line 40"/>
          <p:cNvSpPr>
            <a:spLocks noChangeShapeType="1"/>
          </p:cNvSpPr>
          <p:nvPr/>
        </p:nvSpPr>
        <p:spPr bwMode="auto">
          <a:xfrm flipV="1">
            <a:off x="5292725" y="5157788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17426" name="Line 33"/>
          <p:cNvSpPr>
            <a:spLocks noChangeShapeType="1"/>
          </p:cNvSpPr>
          <p:nvPr/>
        </p:nvSpPr>
        <p:spPr bwMode="auto">
          <a:xfrm flipV="1">
            <a:off x="1905000" y="5165725"/>
            <a:ext cx="1447800" cy="114300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17427" name="Text Box 34"/>
          <p:cNvSpPr txBox="1">
            <a:spLocks noChangeArrowheads="1"/>
          </p:cNvSpPr>
          <p:nvPr/>
        </p:nvSpPr>
        <p:spPr bwMode="auto">
          <a:xfrm>
            <a:off x="755650" y="5492750"/>
            <a:ext cx="1700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/>
              <a:t>400-600 nm</a:t>
            </a:r>
          </a:p>
        </p:txBody>
      </p:sp>
      <p:sp>
        <p:nvSpPr>
          <p:cNvPr id="17428" name="Rectangle 3"/>
          <p:cNvSpPr>
            <a:spLocks noChangeArrowheads="1"/>
          </p:cNvSpPr>
          <p:nvPr/>
        </p:nvSpPr>
        <p:spPr bwMode="auto">
          <a:xfrm>
            <a:off x="395288" y="2060575"/>
            <a:ext cx="8280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b="1">
                <a:solidFill>
                  <a:schemeClr val="tx2"/>
                </a:solidFill>
                <a:latin typeface="Arial" pitchFamily="34" charset="0"/>
              </a:rPr>
              <a:t>K rozlišení obou alel (wt a M) </a:t>
            </a:r>
            <a:r>
              <a:rPr lang="cs-CZ" b="1" u="sng">
                <a:solidFill>
                  <a:schemeClr val="tx2"/>
                </a:solidFill>
                <a:latin typeface="Arial" pitchFamily="34" charset="0"/>
              </a:rPr>
              <a:t>hydrolytickými</a:t>
            </a:r>
            <a:r>
              <a:rPr lang="cs-CZ" b="1">
                <a:solidFill>
                  <a:schemeClr val="tx2"/>
                </a:solidFill>
                <a:latin typeface="Arial" pitchFamily="34" charset="0"/>
              </a:rPr>
              <a:t> (Taqman) sondami se používá metoda alelické diskriminace</a:t>
            </a:r>
            <a:endParaRPr lang="en-US" b="1">
              <a:solidFill>
                <a:schemeClr val="tx2"/>
              </a:solidFill>
              <a:latin typeface="Arial" pitchFamily="34" charset="0"/>
            </a:endParaRPr>
          </a:p>
        </p:txBody>
      </p:sp>
      <p:pic>
        <p:nvPicPr>
          <p:cNvPr id="17429" name="Picture 2"/>
          <p:cNvPicPr>
            <a:picLocks noChangeAspect="1" noChangeArrowheads="1"/>
          </p:cNvPicPr>
          <p:nvPr/>
        </p:nvPicPr>
        <p:blipFill>
          <a:blip r:embed="rId4" cstate="print">
            <a:lum bright="6000" contrast="12000"/>
          </a:blip>
          <a:srcRect/>
          <a:stretch>
            <a:fillRect/>
          </a:stretch>
        </p:blipFill>
        <p:spPr bwMode="auto">
          <a:xfrm>
            <a:off x="3419475" y="404813"/>
            <a:ext cx="1462088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0C150BF1-ACBB-49F4-B3DC-57B3C76C51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6655"/>
    </mc:Choice>
    <mc:Fallback>
      <p:transition spd="slow" advTm="2466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Line 4"/>
          <p:cNvSpPr>
            <a:spLocks noChangeShapeType="1"/>
          </p:cNvSpPr>
          <p:nvPr/>
        </p:nvSpPr>
        <p:spPr bwMode="auto">
          <a:xfrm>
            <a:off x="0" y="3276600"/>
            <a:ext cx="9144000" cy="0"/>
          </a:xfrm>
          <a:prstGeom prst="line">
            <a:avLst/>
          </a:prstGeom>
          <a:noFill/>
          <a:ln w="1333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8435" name="Line 24"/>
          <p:cNvSpPr>
            <a:spLocks noChangeShapeType="1"/>
          </p:cNvSpPr>
          <p:nvPr/>
        </p:nvSpPr>
        <p:spPr bwMode="auto">
          <a:xfrm>
            <a:off x="1066800" y="4038600"/>
            <a:ext cx="670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8436" name="Line 25"/>
          <p:cNvSpPr>
            <a:spLocks noChangeShapeType="1"/>
          </p:cNvSpPr>
          <p:nvPr/>
        </p:nvSpPr>
        <p:spPr bwMode="auto">
          <a:xfrm>
            <a:off x="1143000" y="5105400"/>
            <a:ext cx="670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8437" name="Rectangle 26"/>
          <p:cNvSpPr>
            <a:spLocks noChangeArrowheads="1"/>
          </p:cNvSpPr>
          <p:nvPr/>
        </p:nvSpPr>
        <p:spPr bwMode="auto">
          <a:xfrm>
            <a:off x="6934200" y="4076700"/>
            <a:ext cx="685800" cy="152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8438" name="Rectangle 27"/>
          <p:cNvSpPr>
            <a:spLocks noChangeArrowheads="1"/>
          </p:cNvSpPr>
          <p:nvPr/>
        </p:nvSpPr>
        <p:spPr bwMode="auto">
          <a:xfrm>
            <a:off x="1295400" y="4932363"/>
            <a:ext cx="685800" cy="152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8439" name="Line 28"/>
          <p:cNvSpPr>
            <a:spLocks noChangeShapeType="1"/>
          </p:cNvSpPr>
          <p:nvPr/>
        </p:nvSpPr>
        <p:spPr bwMode="auto">
          <a:xfrm>
            <a:off x="1981200" y="5013325"/>
            <a:ext cx="563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18440" name="Line 29"/>
          <p:cNvSpPr>
            <a:spLocks noChangeShapeType="1"/>
          </p:cNvSpPr>
          <p:nvPr/>
        </p:nvSpPr>
        <p:spPr bwMode="auto">
          <a:xfrm flipH="1">
            <a:off x="1295400" y="4149725"/>
            <a:ext cx="563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18441" name="Rectangle 30"/>
          <p:cNvSpPr>
            <a:spLocks noChangeArrowheads="1"/>
          </p:cNvSpPr>
          <p:nvPr/>
        </p:nvSpPr>
        <p:spPr bwMode="auto">
          <a:xfrm>
            <a:off x="4267200" y="4724400"/>
            <a:ext cx="228600" cy="1524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8442" name="Oval 31"/>
          <p:cNvSpPr>
            <a:spLocks noChangeArrowheads="1"/>
          </p:cNvSpPr>
          <p:nvPr/>
        </p:nvSpPr>
        <p:spPr bwMode="auto">
          <a:xfrm>
            <a:off x="3581400" y="4572000"/>
            <a:ext cx="228600" cy="228600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8443" name="Oval 32"/>
          <p:cNvSpPr>
            <a:spLocks noChangeArrowheads="1"/>
          </p:cNvSpPr>
          <p:nvPr/>
        </p:nvSpPr>
        <p:spPr bwMode="auto">
          <a:xfrm>
            <a:off x="5562600" y="5562600"/>
            <a:ext cx="228600" cy="2286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8444" name="Line 33"/>
          <p:cNvSpPr>
            <a:spLocks noChangeShapeType="1"/>
          </p:cNvSpPr>
          <p:nvPr/>
        </p:nvSpPr>
        <p:spPr bwMode="auto">
          <a:xfrm flipV="1">
            <a:off x="2209800" y="4724400"/>
            <a:ext cx="1447800" cy="114300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18445" name="Line 35"/>
          <p:cNvSpPr>
            <a:spLocks noChangeShapeType="1"/>
          </p:cNvSpPr>
          <p:nvPr/>
        </p:nvSpPr>
        <p:spPr bwMode="auto">
          <a:xfrm>
            <a:off x="3657600" y="4724400"/>
            <a:ext cx="3048000" cy="106680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18446" name="Rectangle 36"/>
          <p:cNvSpPr>
            <a:spLocks noChangeArrowheads="1"/>
          </p:cNvSpPr>
          <p:nvPr/>
        </p:nvSpPr>
        <p:spPr bwMode="auto">
          <a:xfrm>
            <a:off x="3886200" y="5334000"/>
            <a:ext cx="228600" cy="1524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8447" name="Rectangle 37"/>
          <p:cNvSpPr>
            <a:spLocks noChangeArrowheads="1"/>
          </p:cNvSpPr>
          <p:nvPr/>
        </p:nvSpPr>
        <p:spPr bwMode="auto">
          <a:xfrm>
            <a:off x="4953000" y="5562600"/>
            <a:ext cx="228600" cy="1524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8448" name="Rectangle 38"/>
          <p:cNvSpPr>
            <a:spLocks noChangeArrowheads="1"/>
          </p:cNvSpPr>
          <p:nvPr/>
        </p:nvSpPr>
        <p:spPr bwMode="auto">
          <a:xfrm>
            <a:off x="4419600" y="5334000"/>
            <a:ext cx="228600" cy="1524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8449" name="Rectangle 39"/>
          <p:cNvSpPr>
            <a:spLocks noChangeArrowheads="1"/>
          </p:cNvSpPr>
          <p:nvPr/>
        </p:nvSpPr>
        <p:spPr bwMode="auto">
          <a:xfrm>
            <a:off x="4876800" y="4648200"/>
            <a:ext cx="228600" cy="1524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8450" name="AutoShape 40"/>
          <p:cNvSpPr>
            <a:spLocks noChangeArrowheads="1"/>
          </p:cNvSpPr>
          <p:nvPr/>
        </p:nvSpPr>
        <p:spPr bwMode="auto">
          <a:xfrm rot="5460000" flipH="1" flipV="1">
            <a:off x="6477000" y="5486400"/>
            <a:ext cx="762000" cy="609600"/>
          </a:xfrm>
          <a:prstGeom prst="rtTriangle">
            <a:avLst/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8451" name="Text Box 41"/>
          <p:cNvSpPr txBox="1">
            <a:spLocks noChangeArrowheads="1"/>
          </p:cNvSpPr>
          <p:nvPr/>
        </p:nvSpPr>
        <p:spPr bwMode="auto">
          <a:xfrm>
            <a:off x="381000" y="6172200"/>
            <a:ext cx="8459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>
                <a:solidFill>
                  <a:schemeClr val="tx2"/>
                </a:solidFill>
              </a:rPr>
              <a:t>Při TaqMAN detekci se rostoucí fluorescence snímá po elongaci</a:t>
            </a:r>
          </a:p>
        </p:txBody>
      </p:sp>
      <p:sp>
        <p:nvSpPr>
          <p:cNvPr id="18452" name="Text Box 34"/>
          <p:cNvSpPr txBox="1">
            <a:spLocks noChangeArrowheads="1"/>
          </p:cNvSpPr>
          <p:nvPr/>
        </p:nvSpPr>
        <p:spPr bwMode="auto">
          <a:xfrm>
            <a:off x="2916238" y="3429000"/>
            <a:ext cx="17002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/>
              <a:t>400-600 nm</a:t>
            </a:r>
          </a:p>
        </p:txBody>
      </p:sp>
      <p:sp>
        <p:nvSpPr>
          <p:cNvPr id="18453" name="Text Box 27"/>
          <p:cNvSpPr txBox="1">
            <a:spLocks noChangeArrowheads="1"/>
          </p:cNvSpPr>
          <p:nvPr/>
        </p:nvSpPr>
        <p:spPr bwMode="auto">
          <a:xfrm>
            <a:off x="250825" y="115888"/>
            <a:ext cx="7279557" cy="252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cs-CZ" sz="1800" dirty="0">
                <a:solidFill>
                  <a:schemeClr val="tx2"/>
                </a:solidFill>
                <a:latin typeface="Arial" pitchFamily="34" charset="0"/>
              </a:rPr>
              <a:t>  jen1 hydrolytická sonda nasedající na dané vlákno</a:t>
            </a:r>
          </a:p>
          <a:p>
            <a:pPr>
              <a:buFontTx/>
              <a:buChar char="•"/>
            </a:pPr>
            <a:endParaRPr lang="cs-CZ" sz="1000" dirty="0">
              <a:solidFill>
                <a:schemeClr val="tx2"/>
              </a:solidFill>
              <a:latin typeface="Arial" pitchFamily="34" charset="0"/>
            </a:endParaRPr>
          </a:p>
          <a:p>
            <a:pPr>
              <a:buFontTx/>
              <a:buChar char="•"/>
            </a:pPr>
            <a:r>
              <a:rPr lang="cs-CZ" sz="1800" dirty="0">
                <a:solidFill>
                  <a:schemeClr val="tx2"/>
                </a:solidFill>
                <a:latin typeface="Arial" pitchFamily="34" charset="0"/>
              </a:rPr>
              <a:t>  každá sonda 2 značky (jen 1 z nich schopná fluorescence)</a:t>
            </a:r>
          </a:p>
          <a:p>
            <a:pPr>
              <a:buFontTx/>
              <a:buChar char="•"/>
            </a:pPr>
            <a:endParaRPr lang="cs-CZ" sz="1000" dirty="0">
              <a:solidFill>
                <a:schemeClr val="tx2"/>
              </a:solidFill>
              <a:latin typeface="Arial" pitchFamily="34" charset="0"/>
            </a:endParaRPr>
          </a:p>
          <a:p>
            <a:pPr>
              <a:buFontTx/>
              <a:buChar char="•"/>
            </a:pPr>
            <a:r>
              <a:rPr lang="cs-CZ" sz="1800" dirty="0">
                <a:solidFill>
                  <a:schemeClr val="tx2"/>
                </a:solidFill>
                <a:latin typeface="Arial" pitchFamily="34" charset="0"/>
              </a:rPr>
              <a:t>  oba typy sond pokrývají oblast mutace </a:t>
            </a:r>
          </a:p>
          <a:p>
            <a:pPr>
              <a:buFontTx/>
              <a:buChar char="•"/>
            </a:pPr>
            <a:endParaRPr lang="cs-CZ" sz="1000" dirty="0">
              <a:solidFill>
                <a:schemeClr val="tx2"/>
              </a:solidFill>
              <a:latin typeface="Arial" pitchFamily="34" charset="0"/>
            </a:endParaRPr>
          </a:p>
          <a:p>
            <a:pPr>
              <a:buFontTx/>
              <a:buChar char="•"/>
            </a:pPr>
            <a:r>
              <a:rPr lang="cs-CZ" sz="1800" dirty="0">
                <a:solidFill>
                  <a:schemeClr val="tx2"/>
                </a:solidFill>
                <a:latin typeface="Arial" pitchFamily="34" charset="0"/>
              </a:rPr>
              <a:t>  snímání fluorescence pouze při polymeraci (při štěpení sond)</a:t>
            </a:r>
          </a:p>
          <a:p>
            <a:pPr>
              <a:buFontTx/>
              <a:buChar char="•"/>
            </a:pPr>
            <a:endParaRPr lang="cs-CZ" sz="1000" dirty="0">
              <a:solidFill>
                <a:schemeClr val="tx2"/>
              </a:solidFill>
              <a:latin typeface="Arial" pitchFamily="34" charset="0"/>
            </a:endParaRPr>
          </a:p>
          <a:p>
            <a:pPr>
              <a:buFontTx/>
              <a:buChar char="•"/>
            </a:pPr>
            <a:r>
              <a:rPr lang="cs-CZ" sz="1800" dirty="0">
                <a:solidFill>
                  <a:schemeClr val="tx2"/>
                </a:solidFill>
                <a:latin typeface="Arial" pitchFamily="34" charset="0"/>
              </a:rPr>
              <a:t>  </a:t>
            </a:r>
            <a:r>
              <a:rPr lang="cs-CZ" sz="1800" dirty="0">
                <a:latin typeface="Arial" pitchFamily="34" charset="0"/>
              </a:rPr>
              <a:t>rozlišení alel vzájemnou diskriminací (soutěž o řetězce)</a:t>
            </a:r>
          </a:p>
          <a:p>
            <a:pPr>
              <a:buFontTx/>
              <a:buChar char="•"/>
            </a:pPr>
            <a:endParaRPr lang="cs-CZ" sz="1000" dirty="0">
              <a:latin typeface="Arial" pitchFamily="34" charset="0"/>
            </a:endParaRPr>
          </a:p>
          <a:p>
            <a:pPr>
              <a:buFontTx/>
              <a:buChar char="•"/>
            </a:pPr>
            <a:r>
              <a:rPr lang="cs-CZ" sz="1800" dirty="0">
                <a:solidFill>
                  <a:schemeClr val="tx2"/>
                </a:solidFill>
                <a:latin typeface="Arial" pitchFamily="34" charset="0"/>
              </a:rPr>
              <a:t>  ve 2 zkumavkách (stejný </a:t>
            </a:r>
            <a:r>
              <a:rPr lang="cs-CZ" sz="1800" dirty="0" err="1">
                <a:solidFill>
                  <a:schemeClr val="tx2"/>
                </a:solidFill>
                <a:latin typeface="Arial" pitchFamily="34" charset="0"/>
              </a:rPr>
              <a:t>fluorofor</a:t>
            </a:r>
            <a:r>
              <a:rPr lang="cs-CZ" sz="1800" dirty="0">
                <a:solidFill>
                  <a:schemeClr val="tx2"/>
                </a:solidFill>
                <a:latin typeface="Arial" pitchFamily="34" charset="0"/>
              </a:rPr>
              <a:t>) nebo v 1 </a:t>
            </a:r>
            <a:r>
              <a:rPr lang="cs-CZ" sz="1800" dirty="0" err="1">
                <a:solidFill>
                  <a:schemeClr val="tx2"/>
                </a:solidFill>
                <a:latin typeface="Arial" pitchFamily="34" charset="0"/>
              </a:rPr>
              <a:t>zk</a:t>
            </a:r>
            <a:r>
              <a:rPr lang="cs-CZ" sz="1800" dirty="0">
                <a:solidFill>
                  <a:schemeClr val="tx2"/>
                </a:solidFill>
                <a:latin typeface="Arial" pitchFamily="34" charset="0"/>
              </a:rPr>
              <a:t>. (rozdílné </a:t>
            </a:r>
            <a:r>
              <a:rPr lang="cs-CZ" sz="1800" dirty="0" err="1">
                <a:solidFill>
                  <a:schemeClr val="tx2"/>
                </a:solidFill>
                <a:latin typeface="Arial" pitchFamily="34" charset="0"/>
              </a:rPr>
              <a:t>fluorofory</a:t>
            </a:r>
            <a:r>
              <a:rPr lang="cs-CZ" sz="1800" dirty="0">
                <a:solidFill>
                  <a:schemeClr val="tx2"/>
                </a:solidFill>
                <a:latin typeface="Arial" pitchFamily="34" charset="0"/>
              </a:rPr>
              <a:t>)</a:t>
            </a:r>
          </a:p>
        </p:txBody>
      </p:sp>
      <p:sp>
        <p:nvSpPr>
          <p:cNvPr id="18454" name="Rectangle 27"/>
          <p:cNvSpPr>
            <a:spLocks noChangeArrowheads="1"/>
          </p:cNvSpPr>
          <p:nvPr/>
        </p:nvSpPr>
        <p:spPr bwMode="auto">
          <a:xfrm>
            <a:off x="8283575" y="2395538"/>
            <a:ext cx="457200" cy="3048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s-CZ">
                <a:solidFill>
                  <a:schemeClr val="bg2"/>
                </a:solidFill>
              </a:rPr>
              <a:t>M</a:t>
            </a:r>
          </a:p>
        </p:txBody>
      </p:sp>
      <p:sp>
        <p:nvSpPr>
          <p:cNvPr id="18455" name="Rectangle 28"/>
          <p:cNvSpPr>
            <a:spLocks noChangeArrowheads="1"/>
          </p:cNvSpPr>
          <p:nvPr/>
        </p:nvSpPr>
        <p:spPr bwMode="auto">
          <a:xfrm>
            <a:off x="8435975" y="1557338"/>
            <a:ext cx="457200" cy="3048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s-CZ">
                <a:solidFill>
                  <a:schemeClr val="bg2"/>
                </a:solidFill>
              </a:rPr>
              <a:t>wt</a:t>
            </a:r>
          </a:p>
        </p:txBody>
      </p:sp>
      <p:sp>
        <p:nvSpPr>
          <p:cNvPr id="18456" name="AutoShape 30"/>
          <p:cNvSpPr>
            <a:spLocks noChangeArrowheads="1"/>
          </p:cNvSpPr>
          <p:nvPr/>
        </p:nvSpPr>
        <p:spPr bwMode="auto">
          <a:xfrm>
            <a:off x="8054975" y="1557338"/>
            <a:ext cx="533400" cy="685800"/>
          </a:xfrm>
          <a:prstGeom prst="irregularSeal1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8457" name="AutoShape 31"/>
          <p:cNvSpPr>
            <a:spLocks noChangeArrowheads="1"/>
          </p:cNvSpPr>
          <p:nvPr/>
        </p:nvSpPr>
        <p:spPr bwMode="auto">
          <a:xfrm>
            <a:off x="7885113" y="2395538"/>
            <a:ext cx="533400" cy="685800"/>
          </a:xfrm>
          <a:prstGeom prst="irregularSeal1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DFC3E8C4-ECDC-4538-9DC8-22EB0271A7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8594"/>
    </mc:Choice>
    <mc:Fallback>
      <p:transition spd="slow" advTm="685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5"/>
          <p:cNvSpPr>
            <a:spLocks noChangeArrowheads="1"/>
          </p:cNvSpPr>
          <p:nvPr/>
        </p:nvSpPr>
        <p:spPr bwMode="auto">
          <a:xfrm>
            <a:off x="838200" y="0"/>
            <a:ext cx="7620000" cy="685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 cstate="print">
            <a:lum bright="-24000" contrast="48000"/>
          </a:blip>
          <a:srcRect t="53687"/>
          <a:stretch>
            <a:fillRect/>
          </a:stretch>
        </p:blipFill>
        <p:spPr bwMode="auto">
          <a:xfrm>
            <a:off x="1219200" y="2027063"/>
            <a:ext cx="7313240" cy="478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 cstate="print">
            <a:lum bright="-24000" contrast="42000"/>
          </a:blip>
          <a:srcRect b="94101"/>
          <a:stretch>
            <a:fillRect/>
          </a:stretch>
        </p:blipFill>
        <p:spPr bwMode="auto">
          <a:xfrm>
            <a:off x="1187624" y="1438672"/>
            <a:ext cx="7416824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Line 6"/>
          <p:cNvSpPr>
            <a:spLocks noChangeShapeType="1"/>
          </p:cNvSpPr>
          <p:nvPr/>
        </p:nvSpPr>
        <p:spPr bwMode="auto">
          <a:xfrm>
            <a:off x="4192588" y="531813"/>
            <a:ext cx="0" cy="687387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9462" name="Line 7"/>
          <p:cNvSpPr>
            <a:spLocks noChangeShapeType="1"/>
          </p:cNvSpPr>
          <p:nvPr/>
        </p:nvSpPr>
        <p:spPr bwMode="auto">
          <a:xfrm>
            <a:off x="6172200" y="457200"/>
            <a:ext cx="0" cy="687388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9463" name="Line 8"/>
          <p:cNvSpPr>
            <a:spLocks noChangeShapeType="1"/>
          </p:cNvSpPr>
          <p:nvPr/>
        </p:nvSpPr>
        <p:spPr bwMode="auto">
          <a:xfrm>
            <a:off x="4191000" y="1219200"/>
            <a:ext cx="15240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9464" name="Line 9"/>
          <p:cNvSpPr>
            <a:spLocks noChangeShapeType="1"/>
          </p:cNvSpPr>
          <p:nvPr/>
        </p:nvSpPr>
        <p:spPr bwMode="auto">
          <a:xfrm>
            <a:off x="6172200" y="1143000"/>
            <a:ext cx="15240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9465" name="Freeform 10"/>
          <p:cNvSpPr>
            <a:spLocks/>
          </p:cNvSpPr>
          <p:nvPr/>
        </p:nvSpPr>
        <p:spPr bwMode="auto">
          <a:xfrm>
            <a:off x="4229100" y="566738"/>
            <a:ext cx="1390650" cy="595312"/>
          </a:xfrm>
          <a:custGeom>
            <a:avLst/>
            <a:gdLst>
              <a:gd name="T0" fmla="*/ 0 w 876"/>
              <a:gd name="T1" fmla="*/ 2147483647 h 375"/>
              <a:gd name="T2" fmla="*/ 2147483647 w 876"/>
              <a:gd name="T3" fmla="*/ 2147483647 h 375"/>
              <a:gd name="T4" fmla="*/ 2147483647 w 876"/>
              <a:gd name="T5" fmla="*/ 2147483647 h 375"/>
              <a:gd name="T6" fmla="*/ 2147483647 w 876"/>
              <a:gd name="T7" fmla="*/ 2147483647 h 375"/>
              <a:gd name="T8" fmla="*/ 2147483647 w 876"/>
              <a:gd name="T9" fmla="*/ 2147483647 h 37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6"/>
              <a:gd name="T16" fmla="*/ 0 h 375"/>
              <a:gd name="T17" fmla="*/ 876 w 876"/>
              <a:gd name="T18" fmla="*/ 375 h 37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6" h="375">
                <a:moveTo>
                  <a:pt x="0" y="375"/>
                </a:moveTo>
                <a:cubicBezTo>
                  <a:pt x="112" y="371"/>
                  <a:pt x="224" y="374"/>
                  <a:pt x="336" y="363"/>
                </a:cubicBezTo>
                <a:cubicBezTo>
                  <a:pt x="372" y="360"/>
                  <a:pt x="413" y="278"/>
                  <a:pt x="420" y="267"/>
                </a:cubicBezTo>
                <a:cubicBezTo>
                  <a:pt x="456" y="213"/>
                  <a:pt x="457" y="134"/>
                  <a:pt x="504" y="87"/>
                </a:cubicBezTo>
                <a:cubicBezTo>
                  <a:pt x="591" y="0"/>
                  <a:pt x="784" y="27"/>
                  <a:pt x="876" y="27"/>
                </a:cubicBezTo>
              </a:path>
            </a:pathLst>
          </a:custGeom>
          <a:noFill/>
          <a:ln w="38100">
            <a:solidFill>
              <a:srgbClr val="339966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9466" name="Freeform 11"/>
          <p:cNvSpPr>
            <a:spLocks/>
          </p:cNvSpPr>
          <p:nvPr/>
        </p:nvSpPr>
        <p:spPr bwMode="auto">
          <a:xfrm>
            <a:off x="6248400" y="457200"/>
            <a:ext cx="1390650" cy="595313"/>
          </a:xfrm>
          <a:custGeom>
            <a:avLst/>
            <a:gdLst>
              <a:gd name="T0" fmla="*/ 0 w 876"/>
              <a:gd name="T1" fmla="*/ 2147483647 h 375"/>
              <a:gd name="T2" fmla="*/ 2147483647 w 876"/>
              <a:gd name="T3" fmla="*/ 2147483647 h 375"/>
              <a:gd name="T4" fmla="*/ 2147483647 w 876"/>
              <a:gd name="T5" fmla="*/ 2147483647 h 375"/>
              <a:gd name="T6" fmla="*/ 2147483647 w 876"/>
              <a:gd name="T7" fmla="*/ 2147483647 h 375"/>
              <a:gd name="T8" fmla="*/ 2147483647 w 876"/>
              <a:gd name="T9" fmla="*/ 2147483647 h 37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6"/>
              <a:gd name="T16" fmla="*/ 0 h 375"/>
              <a:gd name="T17" fmla="*/ 876 w 876"/>
              <a:gd name="T18" fmla="*/ 375 h 37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6" h="375">
                <a:moveTo>
                  <a:pt x="0" y="375"/>
                </a:moveTo>
                <a:cubicBezTo>
                  <a:pt x="112" y="371"/>
                  <a:pt x="224" y="374"/>
                  <a:pt x="336" y="363"/>
                </a:cubicBezTo>
                <a:cubicBezTo>
                  <a:pt x="372" y="360"/>
                  <a:pt x="413" y="278"/>
                  <a:pt x="420" y="267"/>
                </a:cubicBezTo>
                <a:cubicBezTo>
                  <a:pt x="456" y="213"/>
                  <a:pt x="457" y="134"/>
                  <a:pt x="504" y="87"/>
                </a:cubicBezTo>
                <a:cubicBezTo>
                  <a:pt x="591" y="0"/>
                  <a:pt x="784" y="27"/>
                  <a:pt x="876" y="27"/>
                </a:cubicBezTo>
              </a:path>
            </a:pathLst>
          </a:custGeom>
          <a:noFill/>
          <a:ln w="38100">
            <a:solidFill>
              <a:srgbClr val="FF9900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9467" name="Line 12"/>
          <p:cNvSpPr>
            <a:spLocks noChangeShapeType="1"/>
          </p:cNvSpPr>
          <p:nvPr/>
        </p:nvSpPr>
        <p:spPr bwMode="auto">
          <a:xfrm>
            <a:off x="4343400" y="1143000"/>
            <a:ext cx="1371600" cy="0"/>
          </a:xfrm>
          <a:prstGeom prst="line">
            <a:avLst/>
          </a:prstGeom>
          <a:noFill/>
          <a:ln w="349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9468" name="Line 13"/>
          <p:cNvSpPr>
            <a:spLocks noChangeShapeType="1"/>
          </p:cNvSpPr>
          <p:nvPr/>
        </p:nvSpPr>
        <p:spPr bwMode="auto">
          <a:xfrm>
            <a:off x="6248400" y="1066800"/>
            <a:ext cx="1371600" cy="0"/>
          </a:xfrm>
          <a:prstGeom prst="line">
            <a:avLst/>
          </a:prstGeom>
          <a:noFill/>
          <a:ln w="349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9469" name="Text Box 15"/>
          <p:cNvSpPr txBox="1">
            <a:spLocks noChangeArrowheads="1"/>
          </p:cNvSpPr>
          <p:nvPr/>
        </p:nvSpPr>
        <p:spPr bwMode="auto">
          <a:xfrm>
            <a:off x="3810000" y="228600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solidFill>
                  <a:schemeClr val="bg2"/>
                </a:solidFill>
              </a:rPr>
              <a:t>F</a:t>
            </a:r>
            <a:endParaRPr lang="en-US">
              <a:solidFill>
                <a:schemeClr val="bg2"/>
              </a:solidFill>
            </a:endParaRPr>
          </a:p>
        </p:txBody>
      </p:sp>
      <p:sp>
        <p:nvSpPr>
          <p:cNvPr id="19470" name="Text Box 16"/>
          <p:cNvSpPr txBox="1">
            <a:spLocks noChangeArrowheads="1"/>
          </p:cNvSpPr>
          <p:nvPr/>
        </p:nvSpPr>
        <p:spPr bwMode="auto">
          <a:xfrm>
            <a:off x="5791200" y="228600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solidFill>
                  <a:schemeClr val="bg2"/>
                </a:solidFill>
              </a:rPr>
              <a:t>F</a:t>
            </a:r>
            <a:endParaRPr lang="en-US">
              <a:solidFill>
                <a:schemeClr val="bg2"/>
              </a:solidFill>
            </a:endParaRPr>
          </a:p>
        </p:txBody>
      </p:sp>
      <p:sp>
        <p:nvSpPr>
          <p:cNvPr id="19471" name="Text Box 17"/>
          <p:cNvSpPr txBox="1">
            <a:spLocks noChangeArrowheads="1"/>
          </p:cNvSpPr>
          <p:nvPr/>
        </p:nvSpPr>
        <p:spPr bwMode="auto">
          <a:xfrm>
            <a:off x="7772400" y="914400"/>
            <a:ext cx="268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solidFill>
                  <a:schemeClr val="bg2"/>
                </a:solidFill>
              </a:rPr>
              <a:t>t</a:t>
            </a:r>
            <a:endParaRPr lang="en-US">
              <a:solidFill>
                <a:schemeClr val="bg2"/>
              </a:solidFill>
            </a:endParaRPr>
          </a:p>
        </p:txBody>
      </p:sp>
      <p:sp>
        <p:nvSpPr>
          <p:cNvPr id="19472" name="Text Box 18"/>
          <p:cNvSpPr txBox="1">
            <a:spLocks noChangeArrowheads="1"/>
          </p:cNvSpPr>
          <p:nvPr/>
        </p:nvSpPr>
        <p:spPr bwMode="auto">
          <a:xfrm>
            <a:off x="5791200" y="914400"/>
            <a:ext cx="268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solidFill>
                  <a:schemeClr val="bg2"/>
                </a:solidFill>
              </a:rPr>
              <a:t>t</a:t>
            </a:r>
            <a:endParaRPr lang="en-US">
              <a:solidFill>
                <a:schemeClr val="bg2"/>
              </a:solidFill>
            </a:endParaRPr>
          </a:p>
        </p:txBody>
      </p:sp>
      <p:sp>
        <p:nvSpPr>
          <p:cNvPr id="19473" name="Text Box 19"/>
          <p:cNvSpPr txBox="1">
            <a:spLocks noChangeArrowheads="1"/>
          </p:cNvSpPr>
          <p:nvPr/>
        </p:nvSpPr>
        <p:spPr bwMode="auto">
          <a:xfrm>
            <a:off x="4267200" y="0"/>
            <a:ext cx="1962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1600" b="1">
                <a:solidFill>
                  <a:srgbClr val="008000"/>
                </a:solidFill>
              </a:rPr>
              <a:t>FAM: Emax 470 nm</a:t>
            </a:r>
            <a:endParaRPr lang="en-US" sz="1600" b="1">
              <a:solidFill>
                <a:srgbClr val="008000"/>
              </a:solidFill>
            </a:endParaRPr>
          </a:p>
        </p:txBody>
      </p:sp>
      <p:sp>
        <p:nvSpPr>
          <p:cNvPr id="19474" name="Text Box 20"/>
          <p:cNvSpPr txBox="1">
            <a:spLocks noChangeArrowheads="1"/>
          </p:cNvSpPr>
          <p:nvPr/>
        </p:nvSpPr>
        <p:spPr bwMode="auto">
          <a:xfrm>
            <a:off x="6324600" y="0"/>
            <a:ext cx="18954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1600" b="1">
                <a:solidFill>
                  <a:schemeClr val="accent1"/>
                </a:solidFill>
              </a:rPr>
              <a:t>JOE: Emax 530 nm</a:t>
            </a:r>
            <a:endParaRPr lang="en-US" sz="1600" b="1">
              <a:solidFill>
                <a:schemeClr val="accent1"/>
              </a:solidFill>
            </a:endParaRPr>
          </a:p>
        </p:txBody>
      </p:sp>
      <p:sp>
        <p:nvSpPr>
          <p:cNvPr id="19475" name="Text Box 21"/>
          <p:cNvSpPr txBox="1">
            <a:spLocks noChangeArrowheads="1"/>
          </p:cNvSpPr>
          <p:nvPr/>
        </p:nvSpPr>
        <p:spPr bwMode="auto">
          <a:xfrm>
            <a:off x="4356100" y="404813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solidFill>
                  <a:srgbClr val="008000"/>
                </a:solidFill>
              </a:rPr>
              <a:t>wt</a:t>
            </a:r>
          </a:p>
        </p:txBody>
      </p:sp>
      <p:sp>
        <p:nvSpPr>
          <p:cNvPr id="19476" name="Text Box 22"/>
          <p:cNvSpPr txBox="1">
            <a:spLocks noChangeArrowheads="1"/>
          </p:cNvSpPr>
          <p:nvPr/>
        </p:nvSpPr>
        <p:spPr bwMode="auto">
          <a:xfrm>
            <a:off x="6300788" y="404813"/>
            <a:ext cx="4556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solidFill>
                  <a:schemeClr val="accent1"/>
                </a:solidFill>
              </a:rPr>
              <a:t>M</a:t>
            </a:r>
          </a:p>
        </p:txBody>
      </p:sp>
      <p:pic>
        <p:nvPicPr>
          <p:cNvPr id="19477" name="Picture 2"/>
          <p:cNvPicPr>
            <a:picLocks noChangeAspect="1" noChangeArrowheads="1"/>
          </p:cNvPicPr>
          <p:nvPr/>
        </p:nvPicPr>
        <p:blipFill>
          <a:blip r:embed="rId5" cstate="print">
            <a:lum bright="-42000" contrast="66000"/>
          </a:blip>
          <a:srcRect/>
          <a:stretch>
            <a:fillRect/>
          </a:stretch>
        </p:blipFill>
        <p:spPr bwMode="auto">
          <a:xfrm>
            <a:off x="1547813" y="188913"/>
            <a:ext cx="2017712" cy="11287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95D62CA9-CC65-49C9-92ED-E8BC6BE35D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8963"/>
    </mc:Choice>
    <mc:Fallback>
      <p:transition spd="slow" advTm="789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8"/>
          <p:cNvSpPr>
            <a:spLocks noGrp="1" noChangeArrowheads="1"/>
          </p:cNvSpPr>
          <p:nvPr>
            <p:ph type="title"/>
          </p:nvPr>
        </p:nvSpPr>
        <p:spPr>
          <a:xfrm>
            <a:off x="457200" y="55780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sz="3200" dirty="0">
                <a:latin typeface="Arial" charset="0"/>
              </a:rPr>
              <a:t>Analýza omezeného počtu známých bodových mutací (jedna či několik málo)</a:t>
            </a:r>
            <a:br>
              <a:rPr lang="cs-CZ" sz="4000" dirty="0"/>
            </a:br>
            <a:endParaRPr lang="cs-CZ" sz="4000" dirty="0"/>
          </a:p>
        </p:txBody>
      </p:sp>
      <p:sp>
        <p:nvSpPr>
          <p:cNvPr id="25603" name="Rectangle 9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  <a:p>
            <a:endParaRPr lang="cs-CZ"/>
          </a:p>
          <a:p>
            <a:endParaRPr lang="cs-CZ"/>
          </a:p>
        </p:txBody>
      </p:sp>
      <p:sp>
        <p:nvSpPr>
          <p:cNvPr id="25604" name="Rectangle 10"/>
          <p:cNvSpPr>
            <a:spLocks noChangeArrowheads="1"/>
          </p:cNvSpPr>
          <p:nvPr/>
        </p:nvSpPr>
        <p:spPr bwMode="auto">
          <a:xfrm>
            <a:off x="1192088" y="1762472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cs-CZ" dirty="0" err="1">
                <a:latin typeface="Arial" charset="0"/>
              </a:rPr>
              <a:t>Trombofilní</a:t>
            </a:r>
            <a:r>
              <a:rPr lang="cs-CZ" dirty="0">
                <a:latin typeface="Arial" charset="0"/>
              </a:rPr>
              <a:t> mutace (FV, FII, MTHFR)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cs-CZ" dirty="0" err="1">
                <a:latin typeface="Arial" charset="0"/>
              </a:rPr>
              <a:t>Hemochromatosa</a:t>
            </a:r>
            <a:r>
              <a:rPr lang="cs-CZ" dirty="0">
                <a:latin typeface="Arial" charset="0"/>
              </a:rPr>
              <a:t> (HFE)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cs-CZ" dirty="0">
                <a:latin typeface="Arial" charset="0"/>
              </a:rPr>
              <a:t>Defekt v genu pro alfa-1-</a:t>
            </a:r>
            <a:r>
              <a:rPr lang="cs-CZ" dirty="0" err="1">
                <a:latin typeface="Arial" charset="0"/>
              </a:rPr>
              <a:t>antitrypsin</a:t>
            </a:r>
            <a:r>
              <a:rPr lang="cs-CZ" dirty="0">
                <a:latin typeface="Arial" charset="0"/>
              </a:rPr>
              <a:t> (A1AT)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cs-CZ" dirty="0">
                <a:latin typeface="Arial" charset="0"/>
              </a:rPr>
              <a:t>Defekt v genu pro </a:t>
            </a:r>
            <a:r>
              <a:rPr lang="cs-CZ" dirty="0" err="1">
                <a:latin typeface="Arial" charset="0"/>
              </a:rPr>
              <a:t>apolipoprotein</a:t>
            </a:r>
            <a:r>
              <a:rPr lang="cs-CZ" dirty="0">
                <a:latin typeface="Arial" charset="0"/>
              </a:rPr>
              <a:t> B (</a:t>
            </a:r>
            <a:r>
              <a:rPr lang="cs-CZ" dirty="0" err="1">
                <a:latin typeface="Arial" charset="0"/>
              </a:rPr>
              <a:t>apoB</a:t>
            </a:r>
            <a:r>
              <a:rPr lang="cs-CZ" dirty="0">
                <a:latin typeface="Arial" charset="0"/>
              </a:rPr>
              <a:t>)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cs-CZ" dirty="0" err="1">
                <a:latin typeface="Arial" charset="0"/>
              </a:rPr>
              <a:t>Genotypizace</a:t>
            </a:r>
            <a:r>
              <a:rPr lang="cs-CZ" dirty="0">
                <a:latin typeface="Arial" charset="0"/>
              </a:rPr>
              <a:t> genu </a:t>
            </a:r>
            <a:r>
              <a:rPr lang="cs-CZ" dirty="0" err="1">
                <a:latin typeface="Arial" charset="0"/>
              </a:rPr>
              <a:t>apoE</a:t>
            </a:r>
            <a:endParaRPr lang="cs-CZ" dirty="0">
              <a:latin typeface="Arial" charset="0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cs-CZ" dirty="0" err="1">
                <a:latin typeface="Arial" charset="0"/>
              </a:rPr>
              <a:t>Farmakogenetika</a:t>
            </a:r>
            <a:r>
              <a:rPr lang="cs-CZ" dirty="0">
                <a:latin typeface="Arial" charset="0"/>
              </a:rPr>
              <a:t> (izoenzymy P450)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cs-CZ" dirty="0">
                <a:latin typeface="Arial" charset="0"/>
              </a:rPr>
              <a:t>Fenylketonurie (PAH)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cs-CZ" dirty="0">
                <a:latin typeface="Arial" charset="0"/>
              </a:rPr>
              <a:t>Srpkovitá anémie (beta globin)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cs-CZ" dirty="0" err="1">
                <a:latin typeface="Arial" charset="0"/>
              </a:rPr>
              <a:t>Hemoglobinopatie</a:t>
            </a:r>
            <a:r>
              <a:rPr lang="cs-CZ" dirty="0">
                <a:latin typeface="Arial" charset="0"/>
              </a:rPr>
              <a:t> (</a:t>
            </a:r>
            <a:r>
              <a:rPr lang="cs-CZ" dirty="0" err="1">
                <a:latin typeface="Arial" charset="0"/>
              </a:rPr>
              <a:t>HbS</a:t>
            </a:r>
            <a:r>
              <a:rPr lang="cs-CZ" dirty="0">
                <a:latin typeface="Arial" charset="0"/>
              </a:rPr>
              <a:t>, </a:t>
            </a:r>
            <a:r>
              <a:rPr lang="cs-CZ" dirty="0" err="1">
                <a:latin typeface="Arial" charset="0"/>
              </a:rPr>
              <a:t>HbC</a:t>
            </a:r>
            <a:r>
              <a:rPr lang="cs-CZ" dirty="0">
                <a:latin typeface="Arial" charset="0"/>
              </a:rPr>
              <a:t>,…)</a:t>
            </a:r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ABA34AC7-0BFE-4B9F-80E5-3482996942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1533"/>
    </mc:Choice>
    <mc:Fallback>
      <p:transition spd="slow" advTm="615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4450"/>
            <a:ext cx="9251950" cy="1143000"/>
          </a:xfrm>
          <a:noFill/>
        </p:spPr>
        <p:txBody>
          <a:bodyPr/>
          <a:lstStyle/>
          <a:p>
            <a:r>
              <a:rPr lang="cs-CZ" sz="3600">
                <a:latin typeface="Arial" charset="0"/>
              </a:rPr>
              <a:t>Přímá analýza mutací</a:t>
            </a: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34925" y="1700213"/>
            <a:ext cx="367188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cs-CZ" sz="2000" dirty="0">
                <a:solidFill>
                  <a:srgbClr val="C00000"/>
                </a:solidFill>
              </a:rPr>
              <a:t>Jedna známá mutace</a:t>
            </a:r>
            <a:br>
              <a:rPr lang="cs-CZ" sz="2000" dirty="0">
                <a:solidFill>
                  <a:srgbClr val="C00000"/>
                </a:solidFill>
              </a:rPr>
            </a:br>
            <a:r>
              <a:rPr lang="cs-CZ" sz="2000" dirty="0">
                <a:solidFill>
                  <a:srgbClr val="C00000"/>
                </a:solidFill>
              </a:rPr>
              <a:t>(SNP polymorfismy)</a:t>
            </a:r>
          </a:p>
        </p:txBody>
      </p:sp>
      <p:sp>
        <p:nvSpPr>
          <p:cNvPr id="9220" name="Line 4"/>
          <p:cNvSpPr>
            <a:spLocks noChangeShapeType="1"/>
          </p:cNvSpPr>
          <p:nvPr/>
        </p:nvSpPr>
        <p:spPr bwMode="auto">
          <a:xfrm flipH="1">
            <a:off x="1835150" y="1052513"/>
            <a:ext cx="2592388" cy="360362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cs-CZ"/>
          </a:p>
        </p:txBody>
      </p:sp>
      <p:sp>
        <p:nvSpPr>
          <p:cNvPr id="9221" name="Line 5"/>
          <p:cNvSpPr>
            <a:spLocks noChangeShapeType="1"/>
          </p:cNvSpPr>
          <p:nvPr/>
        </p:nvSpPr>
        <p:spPr bwMode="auto">
          <a:xfrm>
            <a:off x="4641850" y="1052513"/>
            <a:ext cx="2451100" cy="360362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cs-CZ"/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684212" y="3069480"/>
            <a:ext cx="2519635" cy="367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cs-CZ" sz="2000" dirty="0"/>
              <a:t>PCR – RFLP</a:t>
            </a:r>
            <a:br>
              <a:rPr lang="cs-CZ" sz="2000" dirty="0"/>
            </a:br>
            <a:br>
              <a:rPr lang="cs-CZ" sz="2000" dirty="0"/>
            </a:br>
            <a:r>
              <a:rPr lang="cs-CZ" sz="2000" dirty="0"/>
              <a:t>ARMS (ASA)</a:t>
            </a:r>
            <a:br>
              <a:rPr lang="cs-CZ" sz="2000" dirty="0"/>
            </a:br>
            <a:br>
              <a:rPr lang="cs-CZ" sz="2000" dirty="0">
                <a:solidFill>
                  <a:schemeClr val="tx2"/>
                </a:solidFill>
              </a:rPr>
            </a:br>
            <a:r>
              <a:rPr lang="cs-CZ" sz="2000" dirty="0"/>
              <a:t>Real-</a:t>
            </a:r>
            <a:r>
              <a:rPr lang="cs-CZ" sz="2000" dirty="0" err="1"/>
              <a:t>time</a:t>
            </a:r>
            <a:r>
              <a:rPr lang="cs-CZ" sz="2000" dirty="0"/>
              <a:t> PCR</a:t>
            </a:r>
            <a:br>
              <a:rPr lang="cs-CZ" sz="2000" dirty="0"/>
            </a:br>
            <a:br>
              <a:rPr lang="cs-CZ" sz="2000" dirty="0">
                <a:solidFill>
                  <a:schemeClr val="tx2"/>
                </a:solidFill>
              </a:rPr>
            </a:br>
            <a:r>
              <a:rPr lang="cs-CZ" sz="2000" b="1" dirty="0">
                <a:solidFill>
                  <a:srgbClr val="7030A0"/>
                </a:solidFill>
              </a:rPr>
              <a:t>Hybridizace</a:t>
            </a:r>
            <a:br>
              <a:rPr lang="cs-CZ" sz="2000" b="1" dirty="0">
                <a:solidFill>
                  <a:srgbClr val="7030A0"/>
                </a:solidFill>
              </a:rPr>
            </a:br>
            <a:r>
              <a:rPr lang="cs-CZ" sz="2000" b="1" dirty="0">
                <a:solidFill>
                  <a:srgbClr val="7030A0"/>
                </a:solidFill>
              </a:rPr>
              <a:t>na pevném podkladu</a:t>
            </a:r>
            <a:br>
              <a:rPr lang="cs-CZ" sz="2000" dirty="0">
                <a:solidFill>
                  <a:schemeClr val="tx2"/>
                </a:solidFill>
              </a:rPr>
            </a:br>
            <a:br>
              <a:rPr lang="cs-CZ" sz="2000" dirty="0">
                <a:solidFill>
                  <a:schemeClr val="tx2"/>
                </a:solidFill>
              </a:rPr>
            </a:br>
            <a:r>
              <a:rPr lang="cs-CZ" sz="2000" dirty="0"/>
              <a:t>Sekvenování</a:t>
            </a:r>
            <a:br>
              <a:rPr lang="cs-CZ" sz="2000" dirty="0">
                <a:solidFill>
                  <a:schemeClr val="tx2"/>
                </a:solidFill>
              </a:rPr>
            </a:br>
            <a:br>
              <a:rPr lang="cs-CZ" sz="2000" dirty="0">
                <a:solidFill>
                  <a:schemeClr val="tx2"/>
                </a:solidFill>
              </a:rPr>
            </a:br>
            <a:r>
              <a:rPr lang="cs-CZ" sz="2000" dirty="0">
                <a:solidFill>
                  <a:schemeClr val="tx2"/>
                </a:solidFill>
              </a:rPr>
              <a:t> </a:t>
            </a:r>
            <a:br>
              <a:rPr lang="cs-CZ" sz="2000" dirty="0">
                <a:solidFill>
                  <a:schemeClr val="tx2"/>
                </a:solidFill>
              </a:rPr>
            </a:br>
            <a:br>
              <a:rPr lang="cs-CZ" dirty="0">
                <a:latin typeface="Times New Roman" pitchFamily="18" charset="0"/>
              </a:rPr>
            </a:br>
            <a:endParaRPr lang="cs-CZ" dirty="0">
              <a:latin typeface="Times New Roman" pitchFamily="18" charset="0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5292600" y="1700213"/>
            <a:ext cx="367188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cs-CZ" sz="2000" dirty="0">
                <a:solidFill>
                  <a:srgbClr val="C00000"/>
                </a:solidFill>
              </a:rPr>
              <a:t>Více známých mutací</a:t>
            </a:r>
            <a:br>
              <a:rPr lang="cs-CZ" sz="2000" dirty="0">
                <a:solidFill>
                  <a:srgbClr val="C00000"/>
                </a:solidFill>
              </a:rPr>
            </a:br>
            <a:r>
              <a:rPr lang="cs-CZ" sz="2000" dirty="0">
                <a:solidFill>
                  <a:srgbClr val="C00000"/>
                </a:solidFill>
              </a:rPr>
              <a:t>v daném genu</a:t>
            </a:r>
          </a:p>
        </p:txBody>
      </p:sp>
      <p:sp>
        <p:nvSpPr>
          <p:cNvPr id="9226" name="Rectangle 10"/>
          <p:cNvSpPr>
            <a:spLocks noChangeArrowheads="1"/>
          </p:cNvSpPr>
          <p:nvPr/>
        </p:nvSpPr>
        <p:spPr bwMode="auto">
          <a:xfrm>
            <a:off x="5868144" y="2565400"/>
            <a:ext cx="2592288" cy="367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cs-CZ" sz="2000" dirty="0"/>
              <a:t>Multiplex PCR</a:t>
            </a:r>
            <a:br>
              <a:rPr lang="cs-CZ" sz="2000" dirty="0"/>
            </a:br>
            <a:br>
              <a:rPr lang="cs-CZ" sz="2000" dirty="0"/>
            </a:br>
            <a:r>
              <a:rPr lang="cs-CZ" sz="2000" b="1" dirty="0">
                <a:solidFill>
                  <a:srgbClr val="7030A0"/>
                </a:solidFill>
              </a:rPr>
              <a:t>Hybridizace</a:t>
            </a:r>
            <a:br>
              <a:rPr lang="cs-CZ" sz="2000" b="1" dirty="0">
                <a:solidFill>
                  <a:srgbClr val="7030A0"/>
                </a:solidFill>
              </a:rPr>
            </a:br>
            <a:r>
              <a:rPr lang="cs-CZ" sz="2000" b="1" dirty="0">
                <a:solidFill>
                  <a:srgbClr val="7030A0"/>
                </a:solidFill>
              </a:rPr>
              <a:t>na pevném podkladu</a:t>
            </a:r>
            <a:br>
              <a:rPr lang="cs-CZ" sz="2000" dirty="0">
                <a:solidFill>
                  <a:schemeClr val="tx2"/>
                </a:solidFill>
              </a:rPr>
            </a:br>
            <a:br>
              <a:rPr lang="cs-CZ" sz="2000" dirty="0">
                <a:solidFill>
                  <a:schemeClr val="tx2"/>
                </a:solidFill>
              </a:rPr>
            </a:br>
            <a:r>
              <a:rPr lang="cs-CZ" sz="2000" b="1" dirty="0" err="1">
                <a:solidFill>
                  <a:srgbClr val="7030A0"/>
                </a:solidFill>
              </a:rPr>
              <a:t>Biočipy</a:t>
            </a:r>
            <a:endParaRPr lang="cs-CZ" sz="2000" b="1" dirty="0">
              <a:solidFill>
                <a:srgbClr val="7030A0"/>
              </a:solidFill>
            </a:endParaRPr>
          </a:p>
          <a:p>
            <a:pPr algn="ctr" eaLnBrk="0" hangingPunct="0"/>
            <a:endParaRPr lang="cs-CZ" sz="2000" dirty="0">
              <a:solidFill>
                <a:schemeClr val="tx2"/>
              </a:solidFill>
            </a:endParaRPr>
          </a:p>
          <a:p>
            <a:pPr algn="ctr" eaLnBrk="0" hangingPunct="0"/>
            <a:r>
              <a:rPr lang="cs-CZ" sz="2000" dirty="0"/>
              <a:t>Sekvenování </a:t>
            </a:r>
            <a:br>
              <a:rPr lang="cs-CZ" sz="2000" dirty="0">
                <a:solidFill>
                  <a:schemeClr val="tx2"/>
                </a:solidFill>
              </a:rPr>
            </a:br>
            <a:r>
              <a:rPr lang="cs-CZ" sz="2000" dirty="0">
                <a:solidFill>
                  <a:schemeClr val="tx2"/>
                </a:solidFill>
              </a:rPr>
              <a:t> </a:t>
            </a:r>
            <a:br>
              <a:rPr lang="cs-CZ" sz="2000" dirty="0">
                <a:solidFill>
                  <a:schemeClr val="tx2"/>
                </a:solidFill>
              </a:rPr>
            </a:br>
            <a:br>
              <a:rPr lang="cs-CZ" dirty="0">
                <a:latin typeface="Times New Roman" pitchFamily="18" charset="0"/>
              </a:rPr>
            </a:br>
            <a:endParaRPr lang="cs-CZ" dirty="0">
              <a:latin typeface="Times New Roman" pitchFamily="18" charset="0"/>
            </a:endParaRPr>
          </a:p>
        </p:txBody>
      </p:sp>
      <p:sp>
        <p:nvSpPr>
          <p:cNvPr id="9227" name="Rectangle 11"/>
          <p:cNvSpPr>
            <a:spLocks noChangeArrowheads="1"/>
          </p:cNvSpPr>
          <p:nvPr/>
        </p:nvSpPr>
        <p:spPr bwMode="auto">
          <a:xfrm>
            <a:off x="6226175" y="3213497"/>
            <a:ext cx="2449513" cy="367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br>
              <a:rPr lang="cs-CZ" sz="2000" dirty="0">
                <a:solidFill>
                  <a:schemeClr val="tx2"/>
                </a:solidFill>
              </a:rPr>
            </a:br>
            <a:r>
              <a:rPr lang="cs-CZ" sz="2000" dirty="0">
                <a:solidFill>
                  <a:schemeClr val="tx2"/>
                </a:solidFill>
              </a:rPr>
              <a:t> </a:t>
            </a:r>
            <a:br>
              <a:rPr lang="cs-CZ" sz="2000" dirty="0">
                <a:solidFill>
                  <a:schemeClr val="tx2"/>
                </a:solidFill>
              </a:rPr>
            </a:br>
            <a:br>
              <a:rPr lang="cs-CZ" dirty="0">
                <a:latin typeface="Times New Roman" pitchFamily="18" charset="0"/>
              </a:rPr>
            </a:br>
            <a:endParaRPr lang="cs-CZ" dirty="0">
              <a:latin typeface="Times New Roman" pitchFamily="18" charset="0"/>
            </a:endParaRPr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4143D05B-63B3-4091-948E-E3A8850BA0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419"/>
    </mc:Choice>
    <mc:Fallback>
      <p:transition spd="slow" advTm="324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>
            <a:noAutofit/>
          </a:bodyPr>
          <a:lstStyle/>
          <a:p>
            <a:r>
              <a:rPr lang="cs-CZ" sz="3600" b="1" dirty="0"/>
              <a:t>Výběr nejvhodnější metody</a:t>
            </a:r>
            <a:endParaRPr lang="en-US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855365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cs-CZ" dirty="0"/>
              <a:t>Známe asociaci choroby s genem?</a:t>
            </a:r>
          </a:p>
          <a:p>
            <a:r>
              <a:rPr lang="cs-CZ" dirty="0"/>
              <a:t>Bude provedena přímá/nepřímá analýza?</a:t>
            </a:r>
          </a:p>
          <a:p>
            <a:r>
              <a:rPr lang="cs-CZ" dirty="0"/>
              <a:t>Známe kausální mutaci/mutace?</a:t>
            </a:r>
          </a:p>
          <a:p>
            <a:r>
              <a:rPr lang="cs-CZ" dirty="0"/>
              <a:t>Kolik kausálních mutací známe?</a:t>
            </a:r>
          </a:p>
          <a:p>
            <a:r>
              <a:rPr lang="cs-CZ" dirty="0"/>
              <a:t>Kolik kausálních mutací bylo zachyceno v ČR?</a:t>
            </a:r>
          </a:p>
          <a:p>
            <a:r>
              <a:rPr lang="cs-CZ" dirty="0"/>
              <a:t>Je možnost vzniku mutace de novo?</a:t>
            </a:r>
          </a:p>
          <a:p>
            <a:r>
              <a:rPr lang="cs-CZ" dirty="0"/>
              <a:t>Bude se vyšetřovat daná mutace nebo bude proveden vyšetřovací </a:t>
            </a:r>
            <a:r>
              <a:rPr lang="cs-CZ" dirty="0" err="1"/>
              <a:t>screening</a:t>
            </a:r>
            <a:r>
              <a:rPr lang="cs-CZ" dirty="0"/>
              <a:t>?</a:t>
            </a:r>
            <a:endParaRPr lang="en-US" dirty="0"/>
          </a:p>
        </p:txBody>
      </p:sp>
      <p:pic>
        <p:nvPicPr>
          <p:cNvPr id="4" name="Zvuk 3">
            <a:hlinkClick r:id="" action="ppaction://media"/>
            <a:extLst>
              <a:ext uri="{FF2B5EF4-FFF2-40B4-BE49-F238E27FC236}">
                <a16:creationId xmlns:a16="http://schemas.microsoft.com/office/drawing/2014/main" id="{D2ACB3E5-2615-4D3A-9D9B-837411505D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5302"/>
    </mc:Choice>
    <mc:Fallback>
      <p:transition spd="slow" advTm="1353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8458200" cy="1143000"/>
          </a:xfrm>
        </p:spPr>
        <p:txBody>
          <a:bodyPr/>
          <a:lstStyle/>
          <a:p>
            <a:pPr eaLnBrk="1" hangingPunct="1"/>
            <a:r>
              <a:rPr lang="en-GB" sz="4000" b="1" dirty="0" err="1">
                <a:solidFill>
                  <a:srgbClr val="C00000"/>
                </a:solidFill>
                <a:latin typeface="Arial" pitchFamily="34" charset="0"/>
              </a:rPr>
              <a:t>Hybridizace</a:t>
            </a:r>
            <a:r>
              <a:rPr lang="en-GB" sz="4000" b="1" dirty="0">
                <a:solidFill>
                  <a:srgbClr val="C00000"/>
                </a:solidFill>
                <a:latin typeface="Arial" pitchFamily="34" charset="0"/>
              </a:rPr>
              <a:t> - Southern blotting</a:t>
            </a:r>
            <a:endParaRPr lang="en-GB" sz="4000" dirty="0">
              <a:solidFill>
                <a:srgbClr val="C00000"/>
              </a:solidFill>
              <a:latin typeface="Arial" pitchFamily="34" charset="0"/>
            </a:endParaRPr>
          </a:p>
        </p:txBody>
      </p:sp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533400" y="5562600"/>
            <a:ext cx="7975600" cy="444500"/>
          </a:xfrm>
          <a:prstGeom prst="rect">
            <a:avLst/>
          </a:prstGeom>
          <a:solidFill>
            <a:srgbClr val="FF99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>
              <a:latin typeface="Arial" pitchFamily="34" charset="0"/>
            </a:endParaRPr>
          </a:p>
        </p:txBody>
      </p:sp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6553200" y="5608638"/>
            <a:ext cx="1878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 b="1">
                <a:solidFill>
                  <a:schemeClr val="bg2"/>
                </a:solidFill>
                <a:latin typeface="Arial" pitchFamily="34" charset="0"/>
              </a:rPr>
              <a:t>agarózový gel</a:t>
            </a:r>
            <a:endParaRPr lang="en-GB">
              <a:solidFill>
                <a:schemeClr val="bg2"/>
              </a:solidFill>
              <a:latin typeface="Arial" pitchFamily="34" charset="0"/>
            </a:endParaRPr>
          </a:p>
        </p:txBody>
      </p:sp>
      <p:sp>
        <p:nvSpPr>
          <p:cNvPr id="38917" name="Line 5"/>
          <p:cNvSpPr>
            <a:spLocks noChangeShapeType="1"/>
          </p:cNvSpPr>
          <p:nvPr/>
        </p:nvSpPr>
        <p:spPr bwMode="auto">
          <a:xfrm flipV="1">
            <a:off x="2438400" y="5562600"/>
            <a:ext cx="152400" cy="381000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8918" name="Line 6"/>
          <p:cNvSpPr>
            <a:spLocks noChangeShapeType="1"/>
          </p:cNvSpPr>
          <p:nvPr/>
        </p:nvSpPr>
        <p:spPr bwMode="auto">
          <a:xfrm flipV="1">
            <a:off x="1295400" y="5562600"/>
            <a:ext cx="152400" cy="381000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8919" name="Line 7"/>
          <p:cNvSpPr>
            <a:spLocks noChangeShapeType="1"/>
          </p:cNvSpPr>
          <p:nvPr/>
        </p:nvSpPr>
        <p:spPr bwMode="auto">
          <a:xfrm flipV="1">
            <a:off x="3429000" y="5562600"/>
            <a:ext cx="152400" cy="381000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8920" name="Line 8"/>
          <p:cNvSpPr>
            <a:spLocks noChangeShapeType="1"/>
          </p:cNvSpPr>
          <p:nvPr/>
        </p:nvSpPr>
        <p:spPr bwMode="auto">
          <a:xfrm flipV="1">
            <a:off x="4419600" y="5562600"/>
            <a:ext cx="152400" cy="381000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8921" name="Line 9"/>
          <p:cNvSpPr>
            <a:spLocks noChangeShapeType="1"/>
          </p:cNvSpPr>
          <p:nvPr/>
        </p:nvSpPr>
        <p:spPr bwMode="auto">
          <a:xfrm flipV="1">
            <a:off x="5410200" y="5562600"/>
            <a:ext cx="152400" cy="381000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8922" name="Rectangle 10"/>
          <p:cNvSpPr>
            <a:spLocks noChangeArrowheads="1"/>
          </p:cNvSpPr>
          <p:nvPr/>
        </p:nvSpPr>
        <p:spPr bwMode="auto">
          <a:xfrm>
            <a:off x="533400" y="4800600"/>
            <a:ext cx="7975600" cy="444500"/>
          </a:xfrm>
          <a:prstGeom prst="rect">
            <a:avLst/>
          </a:prstGeom>
          <a:solidFill>
            <a:schemeClr val="tx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>
              <a:latin typeface="Arial" pitchFamily="34" charset="0"/>
            </a:endParaRPr>
          </a:p>
        </p:txBody>
      </p:sp>
      <p:sp>
        <p:nvSpPr>
          <p:cNvPr id="38923" name="Line 11"/>
          <p:cNvSpPr>
            <a:spLocks noChangeShapeType="1"/>
          </p:cNvSpPr>
          <p:nvPr/>
        </p:nvSpPr>
        <p:spPr bwMode="auto">
          <a:xfrm flipV="1">
            <a:off x="1447800" y="4800600"/>
            <a:ext cx="152400" cy="381000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8924" name="Line 12"/>
          <p:cNvSpPr>
            <a:spLocks noChangeShapeType="1"/>
          </p:cNvSpPr>
          <p:nvPr/>
        </p:nvSpPr>
        <p:spPr bwMode="auto">
          <a:xfrm flipV="1">
            <a:off x="2590800" y="4800600"/>
            <a:ext cx="152400" cy="381000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8925" name="Line 13"/>
          <p:cNvSpPr>
            <a:spLocks noChangeShapeType="1"/>
          </p:cNvSpPr>
          <p:nvPr/>
        </p:nvSpPr>
        <p:spPr bwMode="auto">
          <a:xfrm flipV="1">
            <a:off x="3657600" y="4800600"/>
            <a:ext cx="152400" cy="381000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8926" name="Line 14"/>
          <p:cNvSpPr>
            <a:spLocks noChangeShapeType="1"/>
          </p:cNvSpPr>
          <p:nvPr/>
        </p:nvSpPr>
        <p:spPr bwMode="auto">
          <a:xfrm flipV="1">
            <a:off x="4648200" y="4800600"/>
            <a:ext cx="152400" cy="381000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8927" name="Line 15"/>
          <p:cNvSpPr>
            <a:spLocks noChangeShapeType="1"/>
          </p:cNvSpPr>
          <p:nvPr/>
        </p:nvSpPr>
        <p:spPr bwMode="auto">
          <a:xfrm flipV="1">
            <a:off x="5638800" y="4800600"/>
            <a:ext cx="152400" cy="381000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8928" name="Text Box 16"/>
          <p:cNvSpPr txBox="1">
            <a:spLocks noChangeArrowheads="1"/>
          </p:cNvSpPr>
          <p:nvPr/>
        </p:nvSpPr>
        <p:spPr bwMode="auto">
          <a:xfrm>
            <a:off x="6934200" y="4876800"/>
            <a:ext cx="862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 b="1">
                <a:solidFill>
                  <a:schemeClr val="bg2"/>
                </a:solidFill>
                <a:latin typeface="Arial" pitchFamily="34" charset="0"/>
              </a:rPr>
              <a:t>nylon</a:t>
            </a:r>
            <a:endParaRPr lang="en-GB">
              <a:solidFill>
                <a:schemeClr val="bg2"/>
              </a:solidFill>
              <a:latin typeface="Arial" pitchFamily="34" charset="0"/>
            </a:endParaRPr>
          </a:p>
        </p:txBody>
      </p:sp>
      <p:sp>
        <p:nvSpPr>
          <p:cNvPr id="38929" name="Line 17"/>
          <p:cNvSpPr>
            <a:spLocks noChangeShapeType="1"/>
          </p:cNvSpPr>
          <p:nvPr/>
        </p:nvSpPr>
        <p:spPr bwMode="auto">
          <a:xfrm flipV="1">
            <a:off x="3962400" y="1981200"/>
            <a:ext cx="152400" cy="381000"/>
          </a:xfrm>
          <a:prstGeom prst="line">
            <a:avLst/>
          </a:prstGeom>
          <a:noFill/>
          <a:ln w="127000">
            <a:solidFill>
              <a:srgbClr val="99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8930" name="AutoShape 18"/>
          <p:cNvSpPr>
            <a:spLocks noChangeArrowheads="1"/>
          </p:cNvSpPr>
          <p:nvPr/>
        </p:nvSpPr>
        <p:spPr bwMode="auto">
          <a:xfrm>
            <a:off x="3810000" y="1676400"/>
            <a:ext cx="609600" cy="457200"/>
          </a:xfrm>
          <a:prstGeom prst="sun">
            <a:avLst>
              <a:gd name="adj" fmla="val 31875"/>
            </a:avLst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>
              <a:latin typeface="Arial" pitchFamily="34" charset="0"/>
            </a:endParaRPr>
          </a:p>
        </p:txBody>
      </p:sp>
      <p:sp>
        <p:nvSpPr>
          <p:cNvPr id="38931" name="Text Box 19"/>
          <p:cNvSpPr txBox="1">
            <a:spLocks noChangeArrowheads="1"/>
          </p:cNvSpPr>
          <p:nvPr/>
        </p:nvSpPr>
        <p:spPr bwMode="auto">
          <a:xfrm>
            <a:off x="4724400" y="1828800"/>
            <a:ext cx="3514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 b="1">
                <a:solidFill>
                  <a:schemeClr val="tx2"/>
                </a:solidFill>
                <a:latin typeface="Arial" pitchFamily="34" charset="0"/>
              </a:rPr>
              <a:t>Hybridizační sonda pro gen</a:t>
            </a:r>
          </a:p>
          <a:p>
            <a:r>
              <a:rPr lang="en-GB" sz="2000" b="1">
                <a:solidFill>
                  <a:schemeClr val="tx2"/>
                </a:solidFill>
                <a:latin typeface="Arial" pitchFamily="34" charset="0"/>
              </a:rPr>
              <a:t>              se značkou</a:t>
            </a:r>
            <a:endParaRPr lang="en-GB">
              <a:solidFill>
                <a:schemeClr val="bg2"/>
              </a:solidFill>
              <a:latin typeface="Arial" pitchFamily="34" charset="0"/>
            </a:endParaRPr>
          </a:p>
        </p:txBody>
      </p:sp>
      <p:sp>
        <p:nvSpPr>
          <p:cNvPr id="38932" name="Rectangle 20"/>
          <p:cNvSpPr>
            <a:spLocks noChangeArrowheads="1"/>
          </p:cNvSpPr>
          <p:nvPr/>
        </p:nvSpPr>
        <p:spPr bwMode="auto">
          <a:xfrm>
            <a:off x="533400" y="3581400"/>
            <a:ext cx="7975600" cy="444500"/>
          </a:xfrm>
          <a:prstGeom prst="rect">
            <a:avLst/>
          </a:prstGeom>
          <a:solidFill>
            <a:schemeClr val="tx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>
              <a:latin typeface="Arial" pitchFamily="34" charset="0"/>
            </a:endParaRPr>
          </a:p>
        </p:txBody>
      </p:sp>
      <p:sp>
        <p:nvSpPr>
          <p:cNvPr id="38933" name="Line 21"/>
          <p:cNvSpPr>
            <a:spLocks noChangeShapeType="1"/>
          </p:cNvSpPr>
          <p:nvPr/>
        </p:nvSpPr>
        <p:spPr bwMode="auto">
          <a:xfrm flipV="1">
            <a:off x="1447800" y="3581400"/>
            <a:ext cx="152400" cy="381000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8934" name="Line 22"/>
          <p:cNvSpPr>
            <a:spLocks noChangeShapeType="1"/>
          </p:cNvSpPr>
          <p:nvPr/>
        </p:nvSpPr>
        <p:spPr bwMode="auto">
          <a:xfrm flipV="1">
            <a:off x="2590800" y="3581400"/>
            <a:ext cx="152400" cy="381000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8935" name="Line 23"/>
          <p:cNvSpPr>
            <a:spLocks noChangeShapeType="1"/>
          </p:cNvSpPr>
          <p:nvPr/>
        </p:nvSpPr>
        <p:spPr bwMode="auto">
          <a:xfrm flipV="1">
            <a:off x="3657600" y="3581400"/>
            <a:ext cx="152400" cy="381000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8936" name="Line 24"/>
          <p:cNvSpPr>
            <a:spLocks noChangeShapeType="1"/>
          </p:cNvSpPr>
          <p:nvPr/>
        </p:nvSpPr>
        <p:spPr bwMode="auto">
          <a:xfrm flipV="1">
            <a:off x="4648200" y="3581400"/>
            <a:ext cx="152400" cy="381000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8937" name="Line 25"/>
          <p:cNvSpPr>
            <a:spLocks noChangeShapeType="1"/>
          </p:cNvSpPr>
          <p:nvPr/>
        </p:nvSpPr>
        <p:spPr bwMode="auto">
          <a:xfrm flipV="1">
            <a:off x="5638800" y="3581400"/>
            <a:ext cx="152400" cy="381000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8938" name="Line 26"/>
          <p:cNvSpPr>
            <a:spLocks noChangeShapeType="1"/>
          </p:cNvSpPr>
          <p:nvPr/>
        </p:nvSpPr>
        <p:spPr bwMode="auto">
          <a:xfrm flipV="1">
            <a:off x="3733800" y="3429000"/>
            <a:ext cx="152400" cy="381000"/>
          </a:xfrm>
          <a:prstGeom prst="line">
            <a:avLst/>
          </a:prstGeom>
          <a:noFill/>
          <a:ln w="127000">
            <a:solidFill>
              <a:srgbClr val="99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8939" name="AutoShape 27"/>
          <p:cNvSpPr>
            <a:spLocks noChangeArrowheads="1"/>
          </p:cNvSpPr>
          <p:nvPr/>
        </p:nvSpPr>
        <p:spPr bwMode="auto">
          <a:xfrm>
            <a:off x="3581400" y="3124200"/>
            <a:ext cx="609600" cy="457200"/>
          </a:xfrm>
          <a:prstGeom prst="sun">
            <a:avLst>
              <a:gd name="adj" fmla="val 31875"/>
            </a:avLst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>
              <a:latin typeface="Arial" pitchFamily="34" charset="0"/>
            </a:endParaRPr>
          </a:p>
        </p:txBody>
      </p:sp>
      <p:sp>
        <p:nvSpPr>
          <p:cNvPr id="38940" name="Line 28"/>
          <p:cNvSpPr>
            <a:spLocks noChangeShapeType="1"/>
          </p:cNvSpPr>
          <p:nvPr/>
        </p:nvSpPr>
        <p:spPr bwMode="auto">
          <a:xfrm flipH="1" flipV="1">
            <a:off x="5486400" y="5867400"/>
            <a:ext cx="685800" cy="53340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8941" name="Text Box 29"/>
          <p:cNvSpPr txBox="1">
            <a:spLocks noChangeArrowheads="1"/>
          </p:cNvSpPr>
          <p:nvPr/>
        </p:nvSpPr>
        <p:spPr bwMode="auto">
          <a:xfrm>
            <a:off x="6096000" y="6172200"/>
            <a:ext cx="248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b="1">
                <a:solidFill>
                  <a:schemeClr val="hlink"/>
                </a:solidFill>
                <a:latin typeface="Arial" pitchFamily="34" charset="0"/>
              </a:rPr>
              <a:t> DNA fragmenty</a:t>
            </a:r>
            <a:endParaRPr lang="en-GB">
              <a:latin typeface="Arial" pitchFamily="34" charset="0"/>
            </a:endParaRPr>
          </a:p>
        </p:txBody>
      </p:sp>
      <p:sp>
        <p:nvSpPr>
          <p:cNvPr id="38942" name="Text Box 30"/>
          <p:cNvSpPr txBox="1">
            <a:spLocks noChangeArrowheads="1"/>
          </p:cNvSpPr>
          <p:nvPr/>
        </p:nvSpPr>
        <p:spPr bwMode="auto">
          <a:xfrm>
            <a:off x="228600" y="2667000"/>
            <a:ext cx="492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b="1">
                <a:solidFill>
                  <a:schemeClr val="hlink"/>
                </a:solidFill>
                <a:latin typeface="Arial" pitchFamily="34" charset="0"/>
              </a:rPr>
              <a:t> DNA fragment se sekvencí genu</a:t>
            </a:r>
            <a:endParaRPr lang="en-GB">
              <a:latin typeface="Arial" pitchFamily="34" charset="0"/>
            </a:endParaRPr>
          </a:p>
        </p:txBody>
      </p:sp>
      <p:sp>
        <p:nvSpPr>
          <p:cNvPr id="38943" name="Line 31"/>
          <p:cNvSpPr>
            <a:spLocks noChangeShapeType="1"/>
          </p:cNvSpPr>
          <p:nvPr/>
        </p:nvSpPr>
        <p:spPr bwMode="auto">
          <a:xfrm>
            <a:off x="2819400" y="3124200"/>
            <a:ext cx="762000" cy="68580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3BB10975-90C0-4982-9B4F-6D2CA1EC0E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advTm="6642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GB" b="1">
                <a:latin typeface="Arial" pitchFamily="34" charset="0"/>
              </a:rPr>
              <a:t>Dot blotting</a:t>
            </a:r>
            <a:endParaRPr lang="en-GB">
              <a:latin typeface="Arial" pitchFamily="34" charset="0"/>
            </a:endParaRPr>
          </a:p>
        </p:txBody>
      </p:sp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533400" y="4267200"/>
            <a:ext cx="7975600" cy="1905000"/>
          </a:xfrm>
          <a:prstGeom prst="rect">
            <a:avLst/>
          </a:prstGeom>
          <a:solidFill>
            <a:schemeClr val="tx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GB"/>
          </a:p>
        </p:txBody>
      </p:sp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685800" y="1524000"/>
            <a:ext cx="7773988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800"/>
              <a:t>1. Fixace vyšetřované </a:t>
            </a:r>
            <a:r>
              <a:rPr lang="en-GB" sz="2800" u="sng"/>
              <a:t>DNA do membrány</a:t>
            </a:r>
            <a:r>
              <a:rPr lang="en-GB" sz="2800"/>
              <a:t> v ss formě</a:t>
            </a:r>
          </a:p>
          <a:p>
            <a:r>
              <a:rPr lang="en-GB" sz="2800"/>
              <a:t>2. Hybridizace sondy komplementární ke genu</a:t>
            </a:r>
          </a:p>
          <a:p>
            <a:r>
              <a:rPr lang="en-GB" sz="2800"/>
              <a:t>    (s normální nebo mutantní sekvencí)</a:t>
            </a:r>
          </a:p>
          <a:p>
            <a:r>
              <a:rPr lang="en-GB" sz="2800"/>
              <a:t>3. Vizualizace signálu sondy</a:t>
            </a:r>
          </a:p>
        </p:txBody>
      </p:sp>
      <p:sp>
        <p:nvSpPr>
          <p:cNvPr id="39941" name="Oval 5"/>
          <p:cNvSpPr>
            <a:spLocks noChangeArrowheads="1"/>
          </p:cNvSpPr>
          <p:nvPr/>
        </p:nvSpPr>
        <p:spPr bwMode="auto">
          <a:xfrm>
            <a:off x="1447800" y="4876800"/>
            <a:ext cx="533400" cy="5334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9942" name="Oval 6"/>
          <p:cNvSpPr>
            <a:spLocks noChangeArrowheads="1"/>
          </p:cNvSpPr>
          <p:nvPr/>
        </p:nvSpPr>
        <p:spPr bwMode="auto">
          <a:xfrm>
            <a:off x="4572000" y="4953000"/>
            <a:ext cx="533400" cy="5334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9943" name="Oval 7"/>
          <p:cNvSpPr>
            <a:spLocks noChangeArrowheads="1"/>
          </p:cNvSpPr>
          <p:nvPr/>
        </p:nvSpPr>
        <p:spPr bwMode="auto">
          <a:xfrm>
            <a:off x="5943600" y="4953000"/>
            <a:ext cx="533400" cy="5334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9944" name="Oval 8"/>
          <p:cNvSpPr>
            <a:spLocks noChangeArrowheads="1"/>
          </p:cNvSpPr>
          <p:nvPr/>
        </p:nvSpPr>
        <p:spPr bwMode="auto">
          <a:xfrm>
            <a:off x="7315200" y="4953000"/>
            <a:ext cx="533400" cy="5334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9945" name="Oval 9"/>
          <p:cNvSpPr>
            <a:spLocks noChangeArrowheads="1"/>
          </p:cNvSpPr>
          <p:nvPr/>
        </p:nvSpPr>
        <p:spPr bwMode="auto">
          <a:xfrm>
            <a:off x="2971800" y="4953000"/>
            <a:ext cx="533400" cy="533400"/>
          </a:xfrm>
          <a:prstGeom prst="ellipse">
            <a:avLst/>
          </a:prstGeom>
          <a:solidFill>
            <a:srgbClr val="99CC00"/>
          </a:solidFill>
          <a:ln w="127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9946" name="AutoShape 10"/>
          <p:cNvSpPr>
            <a:spLocks noChangeArrowheads="1"/>
          </p:cNvSpPr>
          <p:nvPr/>
        </p:nvSpPr>
        <p:spPr bwMode="auto">
          <a:xfrm>
            <a:off x="2514600" y="4648200"/>
            <a:ext cx="1447800" cy="1143000"/>
          </a:xfrm>
          <a:prstGeom prst="sun">
            <a:avLst>
              <a:gd name="adj" fmla="val 31875"/>
            </a:avLst>
          </a:prstGeom>
          <a:solidFill>
            <a:srgbClr val="99CC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9947" name="Text Box 11"/>
          <p:cNvSpPr txBox="1">
            <a:spLocks noChangeArrowheads="1"/>
          </p:cNvSpPr>
          <p:nvPr/>
        </p:nvSpPr>
        <p:spPr bwMode="auto">
          <a:xfrm>
            <a:off x="0" y="6172200"/>
            <a:ext cx="7862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b="1"/>
              <a:t>Vzorek:      1                   2                   3                4                 5</a:t>
            </a:r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354783C9-AC47-46EA-B53A-D5CFF8AB1B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advTm="4043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GB" b="1">
                <a:latin typeface="Arial" pitchFamily="34" charset="0"/>
              </a:rPr>
              <a:t>Reverzní blotting</a:t>
            </a:r>
            <a:endParaRPr lang="en-GB">
              <a:latin typeface="Arial" pitchFamily="34" charset="0"/>
            </a:endParaRPr>
          </a:p>
        </p:txBody>
      </p:sp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685800" y="1524000"/>
            <a:ext cx="6854825" cy="222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800"/>
              <a:t>1. Fixace mnoha </a:t>
            </a:r>
            <a:r>
              <a:rPr lang="en-GB" sz="2800" u="sng"/>
              <a:t>neoznačených sond</a:t>
            </a:r>
            <a:r>
              <a:rPr lang="en-GB" sz="2800"/>
              <a:t> ke genu </a:t>
            </a:r>
          </a:p>
          <a:p>
            <a:r>
              <a:rPr lang="en-GB" sz="2800"/>
              <a:t>    </a:t>
            </a:r>
            <a:r>
              <a:rPr lang="en-GB" sz="2800" u="sng"/>
              <a:t>do membrány</a:t>
            </a:r>
            <a:r>
              <a:rPr lang="en-GB" sz="2800"/>
              <a:t> </a:t>
            </a:r>
          </a:p>
          <a:p>
            <a:r>
              <a:rPr lang="en-GB" sz="2800"/>
              <a:t>2. Amplifikace DNA a značení</a:t>
            </a:r>
            <a:r>
              <a:rPr lang="cs-CZ" sz="2800"/>
              <a:t> (primeru)</a:t>
            </a:r>
            <a:r>
              <a:rPr lang="en-GB" sz="2800"/>
              <a:t> </a:t>
            </a:r>
          </a:p>
          <a:p>
            <a:r>
              <a:rPr lang="en-GB" sz="2800"/>
              <a:t>2. </a:t>
            </a:r>
            <a:r>
              <a:rPr lang="en-GB" sz="2800" u="sng"/>
              <a:t>Hybridizace vyšetřované ss DNA</a:t>
            </a:r>
            <a:r>
              <a:rPr lang="en-GB" sz="2800"/>
              <a:t> k sondám </a:t>
            </a:r>
          </a:p>
          <a:p>
            <a:r>
              <a:rPr lang="en-GB" sz="2800"/>
              <a:t>3. Vizualizace signálu </a:t>
            </a:r>
            <a:r>
              <a:rPr lang="cs-CZ" sz="2800"/>
              <a:t>primeru</a:t>
            </a:r>
            <a:endParaRPr lang="en-GB" sz="2800"/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533400" y="4267200"/>
            <a:ext cx="7975600" cy="1905000"/>
          </a:xfrm>
          <a:prstGeom prst="rect">
            <a:avLst/>
          </a:prstGeom>
          <a:solidFill>
            <a:schemeClr val="tx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GB"/>
          </a:p>
        </p:txBody>
      </p:sp>
      <p:sp>
        <p:nvSpPr>
          <p:cNvPr id="41989" name="Oval 5"/>
          <p:cNvSpPr>
            <a:spLocks noChangeArrowheads="1"/>
          </p:cNvSpPr>
          <p:nvPr/>
        </p:nvSpPr>
        <p:spPr bwMode="auto">
          <a:xfrm>
            <a:off x="1447800" y="4876800"/>
            <a:ext cx="533400" cy="5334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1990" name="Oval 6"/>
          <p:cNvSpPr>
            <a:spLocks noChangeArrowheads="1"/>
          </p:cNvSpPr>
          <p:nvPr/>
        </p:nvSpPr>
        <p:spPr bwMode="auto">
          <a:xfrm>
            <a:off x="4572000" y="4953000"/>
            <a:ext cx="533400" cy="5334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1991" name="Oval 7"/>
          <p:cNvSpPr>
            <a:spLocks noChangeArrowheads="1"/>
          </p:cNvSpPr>
          <p:nvPr/>
        </p:nvSpPr>
        <p:spPr bwMode="auto">
          <a:xfrm>
            <a:off x="5943600" y="4953000"/>
            <a:ext cx="533400" cy="5334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1992" name="Oval 8"/>
          <p:cNvSpPr>
            <a:spLocks noChangeArrowheads="1"/>
          </p:cNvSpPr>
          <p:nvPr/>
        </p:nvSpPr>
        <p:spPr bwMode="auto">
          <a:xfrm>
            <a:off x="7315200" y="4953000"/>
            <a:ext cx="533400" cy="5334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1993" name="Oval 9"/>
          <p:cNvSpPr>
            <a:spLocks noChangeArrowheads="1"/>
          </p:cNvSpPr>
          <p:nvPr/>
        </p:nvSpPr>
        <p:spPr bwMode="auto">
          <a:xfrm>
            <a:off x="2971800" y="4953000"/>
            <a:ext cx="533400" cy="533400"/>
          </a:xfrm>
          <a:prstGeom prst="ellipse">
            <a:avLst/>
          </a:prstGeom>
          <a:solidFill>
            <a:srgbClr val="99CC00"/>
          </a:solidFill>
          <a:ln w="127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1994" name="AutoShape 10"/>
          <p:cNvSpPr>
            <a:spLocks noChangeArrowheads="1"/>
          </p:cNvSpPr>
          <p:nvPr/>
        </p:nvSpPr>
        <p:spPr bwMode="auto">
          <a:xfrm>
            <a:off x="2514600" y="4648200"/>
            <a:ext cx="1447800" cy="1143000"/>
          </a:xfrm>
          <a:prstGeom prst="sun">
            <a:avLst>
              <a:gd name="adj" fmla="val 31875"/>
            </a:avLst>
          </a:prstGeom>
          <a:solidFill>
            <a:srgbClr val="99CC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1995" name="Text Box 11"/>
          <p:cNvSpPr txBox="1">
            <a:spLocks noChangeArrowheads="1"/>
          </p:cNvSpPr>
          <p:nvPr/>
        </p:nvSpPr>
        <p:spPr bwMode="auto">
          <a:xfrm>
            <a:off x="0" y="6172200"/>
            <a:ext cx="77295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b="1"/>
              <a:t>Sonda:      1                   2                   3                4                 5</a:t>
            </a:r>
          </a:p>
        </p:txBody>
      </p:sp>
      <p:sp>
        <p:nvSpPr>
          <p:cNvPr id="41996" name="Text Box 12"/>
          <p:cNvSpPr txBox="1">
            <a:spLocks noChangeArrowheads="1"/>
          </p:cNvSpPr>
          <p:nvPr/>
        </p:nvSpPr>
        <p:spPr bwMode="auto">
          <a:xfrm>
            <a:off x="6096000" y="3810000"/>
            <a:ext cx="2317750" cy="4572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b="1">
                <a:solidFill>
                  <a:schemeClr val="hlink"/>
                </a:solidFill>
              </a:rPr>
              <a:t>DNA vzorek č. 1</a:t>
            </a:r>
            <a:endParaRPr lang="en-GB"/>
          </a:p>
        </p:txBody>
      </p:sp>
      <p:sp>
        <p:nvSpPr>
          <p:cNvPr id="41997" name="Text Box 13"/>
          <p:cNvSpPr txBox="1">
            <a:spLocks noChangeArrowheads="1"/>
          </p:cNvSpPr>
          <p:nvPr/>
        </p:nvSpPr>
        <p:spPr bwMode="auto">
          <a:xfrm>
            <a:off x="1066800" y="5715000"/>
            <a:ext cx="7227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b="1">
                <a:solidFill>
                  <a:schemeClr val="bg2"/>
                </a:solidFill>
              </a:rPr>
              <a:t>antiGAT     antiGTT    antiGCT    antiAGT   antiCGT</a:t>
            </a:r>
            <a:endParaRPr lang="en-GB"/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4B17EE5E-38F3-4CF9-BDB8-EA18C9B502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advTm="12082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4" descr="Ob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3AE32F49-F37A-434E-8312-B5730B628F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3668"/>
    </mc:Choice>
    <mc:Fallback>
      <p:transition spd="slow" advTm="1836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Obrázek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2538" y="1487488"/>
            <a:ext cx="6559550" cy="5053012"/>
          </a:xfrm>
          <a:prstGeom prst="rect">
            <a:avLst/>
          </a:prstGeom>
          <a:noFill/>
          <a:ln w="25400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6147" name="Rectangle 2"/>
          <p:cNvSpPr>
            <a:spLocks noChangeArrowheads="1"/>
          </p:cNvSpPr>
          <p:nvPr/>
        </p:nvSpPr>
        <p:spPr bwMode="auto">
          <a:xfrm>
            <a:off x="0" y="53752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cs-CZ" sz="2000" b="1" dirty="0">
                <a:solidFill>
                  <a:schemeClr val="tx2"/>
                </a:solidFill>
                <a:latin typeface="Arial" charset="0"/>
              </a:rPr>
              <a:t>Analýza 19 mutací v CFTR genu u pacientů s CF</a:t>
            </a:r>
          </a:p>
          <a:p>
            <a:pPr algn="ctr"/>
            <a:r>
              <a:rPr lang="cs-CZ" sz="2000" b="1" dirty="0">
                <a:solidFill>
                  <a:schemeClr val="tx2"/>
                </a:solidFill>
                <a:latin typeface="Arial" charset="0"/>
              </a:rPr>
              <a:t>Horní polovina reverzně hybridizačního </a:t>
            </a:r>
            <a:r>
              <a:rPr lang="cs-CZ" sz="2000" b="1" dirty="0" err="1">
                <a:solidFill>
                  <a:schemeClr val="tx2"/>
                </a:solidFill>
                <a:latin typeface="Arial" charset="0"/>
              </a:rPr>
              <a:t>stripu</a:t>
            </a:r>
            <a:r>
              <a:rPr lang="cs-CZ" sz="2000" b="1" dirty="0">
                <a:solidFill>
                  <a:schemeClr val="tx2"/>
                </a:solidFill>
                <a:latin typeface="Arial" charset="0"/>
              </a:rPr>
              <a:t> – sondy s mutací</a:t>
            </a:r>
          </a:p>
          <a:p>
            <a:pPr algn="ctr"/>
            <a:r>
              <a:rPr lang="cs-CZ" sz="2000" b="1" dirty="0">
                <a:solidFill>
                  <a:schemeClr val="tx2"/>
                </a:solidFill>
                <a:latin typeface="Arial" charset="0"/>
              </a:rPr>
              <a:t>Dolní polovina – sondy vůči běžné sekvenci částí genu</a:t>
            </a:r>
            <a:endParaRPr lang="en-GB" sz="2000" dirty="0">
              <a:solidFill>
                <a:schemeClr val="tx2"/>
              </a:solidFill>
              <a:latin typeface="Arial" charset="0"/>
            </a:endParaRPr>
          </a:p>
        </p:txBody>
      </p:sp>
      <p:cxnSp>
        <p:nvCxnSpPr>
          <p:cNvPr id="5" name="Přímá spojovací čára 4"/>
          <p:cNvCxnSpPr/>
          <p:nvPr/>
        </p:nvCxnSpPr>
        <p:spPr>
          <a:xfrm>
            <a:off x="683568" y="4365104"/>
            <a:ext cx="7488832" cy="0"/>
          </a:xfrm>
          <a:prstGeom prst="line">
            <a:avLst/>
          </a:prstGeom>
          <a:ln w="254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06796D37-4319-41E9-949E-272944060D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advTm="21006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6632"/>
            <a:ext cx="9143999" cy="1143000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r>
              <a:rPr lang="cs-CZ" sz="3200" dirty="0">
                <a:latin typeface="Arial" charset="0"/>
              </a:rPr>
              <a:t>Kdy se provádí analýza velkého počtu známých mutací či </a:t>
            </a:r>
            <a:r>
              <a:rPr lang="cs-CZ" sz="3200" dirty="0" err="1">
                <a:latin typeface="Arial" charset="0"/>
              </a:rPr>
              <a:t>mikrodelecí</a:t>
            </a:r>
            <a:r>
              <a:rPr lang="cs-CZ" sz="3200" dirty="0">
                <a:latin typeface="Arial" charset="0"/>
              </a:rPr>
              <a:t> v genu (cca nad 20 mutací)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904056" y="1412776"/>
            <a:ext cx="7772400" cy="4114800"/>
          </a:xfrm>
        </p:spPr>
        <p:txBody>
          <a:bodyPr>
            <a:normAutofit fontScale="92500" lnSpcReduction="20000"/>
          </a:bodyPr>
          <a:lstStyle/>
          <a:p>
            <a:r>
              <a:rPr lang="cs-CZ" sz="2800" dirty="0">
                <a:latin typeface="Arial" charset="0"/>
              </a:rPr>
              <a:t>Cystická fibrosa</a:t>
            </a:r>
          </a:p>
          <a:p>
            <a:r>
              <a:rPr lang="cs-CZ" sz="2800" dirty="0" err="1">
                <a:latin typeface="Arial" charset="0"/>
              </a:rPr>
              <a:t>Duchennova</a:t>
            </a:r>
            <a:r>
              <a:rPr lang="cs-CZ" sz="2800" dirty="0">
                <a:latin typeface="Arial" charset="0"/>
              </a:rPr>
              <a:t>/</a:t>
            </a:r>
            <a:r>
              <a:rPr lang="cs-CZ" sz="2800" dirty="0" err="1">
                <a:latin typeface="Arial" charset="0"/>
              </a:rPr>
              <a:t>Beckerova</a:t>
            </a:r>
            <a:r>
              <a:rPr lang="cs-CZ" sz="2800" dirty="0">
                <a:latin typeface="Arial" charset="0"/>
              </a:rPr>
              <a:t> svalová dystrofie</a:t>
            </a:r>
          </a:p>
          <a:p>
            <a:r>
              <a:rPr lang="cs-CZ" sz="2800" dirty="0" err="1">
                <a:latin typeface="Arial" charset="0"/>
              </a:rPr>
              <a:t>Williamsův</a:t>
            </a:r>
            <a:r>
              <a:rPr lang="cs-CZ" sz="2800" dirty="0">
                <a:latin typeface="Arial" charset="0"/>
              </a:rPr>
              <a:t>-</a:t>
            </a:r>
            <a:r>
              <a:rPr lang="cs-CZ" sz="2800" dirty="0" err="1">
                <a:latin typeface="Arial" charset="0"/>
              </a:rPr>
              <a:t>Beurenův</a:t>
            </a:r>
            <a:r>
              <a:rPr lang="cs-CZ" sz="2800" dirty="0">
                <a:latin typeface="Arial" charset="0"/>
              </a:rPr>
              <a:t> syndrom</a:t>
            </a:r>
          </a:p>
          <a:p>
            <a:r>
              <a:rPr lang="cs-CZ" sz="2800" dirty="0" err="1">
                <a:latin typeface="Arial" charset="0"/>
              </a:rPr>
              <a:t>Ataxia</a:t>
            </a:r>
            <a:r>
              <a:rPr lang="cs-CZ" sz="2800" dirty="0">
                <a:latin typeface="Arial" charset="0"/>
              </a:rPr>
              <a:t> </a:t>
            </a:r>
            <a:r>
              <a:rPr lang="cs-CZ" sz="2800" dirty="0" err="1">
                <a:latin typeface="Arial" charset="0"/>
              </a:rPr>
              <a:t>telangiektasia</a:t>
            </a:r>
            <a:endParaRPr lang="cs-CZ" sz="2800" dirty="0">
              <a:latin typeface="Arial" charset="0"/>
            </a:endParaRPr>
          </a:p>
          <a:p>
            <a:r>
              <a:rPr lang="cs-CZ" sz="2800" dirty="0">
                <a:latin typeface="Arial" charset="0"/>
              </a:rPr>
              <a:t>Familiární </a:t>
            </a:r>
            <a:r>
              <a:rPr lang="cs-CZ" sz="2800" dirty="0" err="1">
                <a:latin typeface="Arial" charset="0"/>
              </a:rPr>
              <a:t>hypercholesterolemie</a:t>
            </a:r>
            <a:endParaRPr lang="cs-CZ" sz="2800" dirty="0">
              <a:latin typeface="Arial" charset="0"/>
            </a:endParaRPr>
          </a:p>
          <a:p>
            <a:endParaRPr lang="cs-CZ" sz="2800" dirty="0">
              <a:latin typeface="Arial" charset="0"/>
            </a:endParaRPr>
          </a:p>
          <a:p>
            <a:r>
              <a:rPr lang="cs-CZ" sz="2800" dirty="0">
                <a:latin typeface="Arial" charset="0"/>
              </a:rPr>
              <a:t>Přítomnost sond wt na hybridizačním </a:t>
            </a:r>
            <a:r>
              <a:rPr lang="cs-CZ" sz="2800" dirty="0" err="1">
                <a:latin typeface="Arial" charset="0"/>
              </a:rPr>
              <a:t>stripu</a:t>
            </a:r>
            <a:r>
              <a:rPr lang="cs-CZ" sz="2800" dirty="0">
                <a:latin typeface="Arial" charset="0"/>
              </a:rPr>
              <a:t> umožní určení nejen osob s mutací daného typu, ale i její genotyp (u AR bude heterozygot pouhým přenašečem, kdežto homozygot pacientem)</a:t>
            </a:r>
          </a:p>
          <a:p>
            <a:endParaRPr lang="cs-CZ" dirty="0">
              <a:latin typeface="Arial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" y="5517232"/>
            <a:ext cx="9143999" cy="11430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Identifikujeme-li mutací výrazně méně (1-3 mutace známého typu již prokázané u dané nemoci), můžeme zvolit některou z jednodušších,</a:t>
            </a:r>
            <a:r>
              <a:rPr kumimoji="0" lang="cs-CZ" sz="32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 levnějších, rychlejších a automatizovanějších metod</a:t>
            </a:r>
            <a:endParaRPr kumimoji="0" lang="cs-CZ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94E3FF07-CB7B-415C-A046-515476BD09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9110"/>
    </mc:Choice>
    <mc:Fallback>
      <p:transition spd="slow" advTm="791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4450"/>
            <a:ext cx="9251950" cy="1143000"/>
          </a:xfrm>
          <a:noFill/>
        </p:spPr>
        <p:txBody>
          <a:bodyPr/>
          <a:lstStyle/>
          <a:p>
            <a:r>
              <a:rPr lang="cs-CZ" sz="3600">
                <a:latin typeface="Arial" charset="0"/>
              </a:rPr>
              <a:t>Přímá analýza mutací</a:t>
            </a: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34925" y="1700213"/>
            <a:ext cx="367188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cs-CZ" sz="2000" dirty="0">
                <a:solidFill>
                  <a:srgbClr val="C00000"/>
                </a:solidFill>
              </a:rPr>
              <a:t>Jedna známá mutace</a:t>
            </a:r>
            <a:br>
              <a:rPr lang="cs-CZ" sz="2000" dirty="0">
                <a:solidFill>
                  <a:srgbClr val="C00000"/>
                </a:solidFill>
              </a:rPr>
            </a:br>
            <a:r>
              <a:rPr lang="cs-CZ" sz="2000" dirty="0">
                <a:solidFill>
                  <a:srgbClr val="C00000"/>
                </a:solidFill>
              </a:rPr>
              <a:t>(SNP polymorfismy)</a:t>
            </a:r>
          </a:p>
        </p:txBody>
      </p:sp>
      <p:sp>
        <p:nvSpPr>
          <p:cNvPr id="9220" name="Line 4"/>
          <p:cNvSpPr>
            <a:spLocks noChangeShapeType="1"/>
          </p:cNvSpPr>
          <p:nvPr/>
        </p:nvSpPr>
        <p:spPr bwMode="auto">
          <a:xfrm flipH="1">
            <a:off x="1835150" y="1052513"/>
            <a:ext cx="2592388" cy="360362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cs-CZ"/>
          </a:p>
        </p:txBody>
      </p:sp>
      <p:sp>
        <p:nvSpPr>
          <p:cNvPr id="9221" name="Line 5"/>
          <p:cNvSpPr>
            <a:spLocks noChangeShapeType="1"/>
          </p:cNvSpPr>
          <p:nvPr/>
        </p:nvSpPr>
        <p:spPr bwMode="auto">
          <a:xfrm>
            <a:off x="4641850" y="1052513"/>
            <a:ext cx="2451100" cy="360362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cs-CZ"/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684213" y="3069480"/>
            <a:ext cx="2449512" cy="367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cs-CZ" sz="2000" dirty="0"/>
              <a:t>PCR – RFLP</a:t>
            </a:r>
            <a:br>
              <a:rPr lang="cs-CZ" sz="2000" dirty="0"/>
            </a:br>
            <a:br>
              <a:rPr lang="cs-CZ" sz="2000" dirty="0"/>
            </a:br>
            <a:r>
              <a:rPr lang="cs-CZ" sz="2000" dirty="0"/>
              <a:t>ARMS (ASA)</a:t>
            </a:r>
            <a:br>
              <a:rPr lang="cs-CZ" sz="2000" dirty="0"/>
            </a:br>
            <a:br>
              <a:rPr lang="cs-CZ" sz="2000" dirty="0">
                <a:solidFill>
                  <a:schemeClr val="tx2"/>
                </a:solidFill>
              </a:rPr>
            </a:br>
            <a:r>
              <a:rPr lang="cs-CZ" sz="2000" dirty="0"/>
              <a:t>Real-</a:t>
            </a:r>
            <a:r>
              <a:rPr lang="cs-CZ" sz="2000" dirty="0" err="1"/>
              <a:t>time</a:t>
            </a:r>
            <a:r>
              <a:rPr lang="cs-CZ" sz="2000" dirty="0"/>
              <a:t> PCR</a:t>
            </a:r>
            <a:br>
              <a:rPr lang="cs-CZ" sz="2000" dirty="0"/>
            </a:br>
            <a:br>
              <a:rPr lang="cs-CZ" sz="2000" dirty="0">
                <a:solidFill>
                  <a:schemeClr val="tx2"/>
                </a:solidFill>
              </a:rPr>
            </a:br>
            <a:r>
              <a:rPr lang="cs-CZ" sz="2000" dirty="0"/>
              <a:t>Hybridizace</a:t>
            </a:r>
            <a:br>
              <a:rPr lang="cs-CZ" sz="2000" dirty="0"/>
            </a:br>
            <a:r>
              <a:rPr lang="cs-CZ" sz="2000" dirty="0"/>
              <a:t>na pevném podkladu</a:t>
            </a:r>
            <a:br>
              <a:rPr lang="cs-CZ" sz="2000" dirty="0">
                <a:solidFill>
                  <a:schemeClr val="tx2"/>
                </a:solidFill>
              </a:rPr>
            </a:br>
            <a:br>
              <a:rPr lang="cs-CZ" sz="2000" dirty="0">
                <a:solidFill>
                  <a:schemeClr val="tx2"/>
                </a:solidFill>
              </a:rPr>
            </a:br>
            <a:r>
              <a:rPr lang="cs-CZ" sz="2000" dirty="0"/>
              <a:t>Sekvenování</a:t>
            </a:r>
            <a:br>
              <a:rPr lang="cs-CZ" sz="2000" dirty="0">
                <a:solidFill>
                  <a:schemeClr val="tx2"/>
                </a:solidFill>
              </a:rPr>
            </a:br>
            <a:br>
              <a:rPr lang="cs-CZ" sz="2000" dirty="0">
                <a:solidFill>
                  <a:schemeClr val="tx2"/>
                </a:solidFill>
              </a:rPr>
            </a:br>
            <a:r>
              <a:rPr lang="cs-CZ" sz="2000" dirty="0">
                <a:solidFill>
                  <a:schemeClr val="tx2"/>
                </a:solidFill>
              </a:rPr>
              <a:t> </a:t>
            </a:r>
            <a:br>
              <a:rPr lang="cs-CZ" sz="2000" dirty="0">
                <a:solidFill>
                  <a:schemeClr val="tx2"/>
                </a:solidFill>
              </a:rPr>
            </a:br>
            <a:br>
              <a:rPr lang="cs-CZ" dirty="0">
                <a:latin typeface="Times New Roman" pitchFamily="18" charset="0"/>
              </a:rPr>
            </a:br>
            <a:endParaRPr lang="cs-CZ" dirty="0">
              <a:latin typeface="Times New Roman" pitchFamily="18" charset="0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5292600" y="1700213"/>
            <a:ext cx="367188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cs-CZ" sz="2000" dirty="0">
                <a:solidFill>
                  <a:srgbClr val="C00000"/>
                </a:solidFill>
              </a:rPr>
              <a:t>Více známých mutací</a:t>
            </a:r>
            <a:br>
              <a:rPr lang="cs-CZ" sz="2000" dirty="0">
                <a:solidFill>
                  <a:srgbClr val="C00000"/>
                </a:solidFill>
              </a:rPr>
            </a:br>
            <a:r>
              <a:rPr lang="cs-CZ" sz="2000" dirty="0">
                <a:solidFill>
                  <a:srgbClr val="C00000"/>
                </a:solidFill>
              </a:rPr>
              <a:t>v daném genu</a:t>
            </a:r>
          </a:p>
        </p:txBody>
      </p:sp>
      <p:sp>
        <p:nvSpPr>
          <p:cNvPr id="9226" name="Rectangle 10"/>
          <p:cNvSpPr>
            <a:spLocks noChangeArrowheads="1"/>
          </p:cNvSpPr>
          <p:nvPr/>
        </p:nvSpPr>
        <p:spPr bwMode="auto">
          <a:xfrm>
            <a:off x="6010920" y="2565400"/>
            <a:ext cx="2449512" cy="367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cs-CZ" sz="2000" b="1" dirty="0">
                <a:solidFill>
                  <a:srgbClr val="7030A0"/>
                </a:solidFill>
              </a:rPr>
              <a:t>Multiplex PCR</a:t>
            </a:r>
            <a:br>
              <a:rPr lang="cs-CZ" sz="2000" dirty="0"/>
            </a:br>
            <a:br>
              <a:rPr lang="cs-CZ" sz="2000" dirty="0"/>
            </a:br>
            <a:r>
              <a:rPr lang="cs-CZ" sz="2000" dirty="0"/>
              <a:t>Hybridizace</a:t>
            </a:r>
            <a:br>
              <a:rPr lang="cs-CZ" sz="2000" dirty="0"/>
            </a:br>
            <a:r>
              <a:rPr lang="cs-CZ" sz="2000" dirty="0"/>
              <a:t>na pevném podkladu</a:t>
            </a:r>
            <a:br>
              <a:rPr lang="cs-CZ" sz="2000" dirty="0">
                <a:solidFill>
                  <a:schemeClr val="tx2"/>
                </a:solidFill>
              </a:rPr>
            </a:br>
            <a:br>
              <a:rPr lang="cs-CZ" sz="2000" dirty="0">
                <a:solidFill>
                  <a:schemeClr val="tx2"/>
                </a:solidFill>
              </a:rPr>
            </a:br>
            <a:r>
              <a:rPr lang="cs-CZ" sz="2000" dirty="0" err="1"/>
              <a:t>Biočipy</a:t>
            </a:r>
            <a:endParaRPr lang="cs-CZ" sz="2000" dirty="0"/>
          </a:p>
          <a:p>
            <a:pPr algn="ctr" eaLnBrk="0" hangingPunct="0"/>
            <a:endParaRPr lang="cs-CZ" sz="2000" dirty="0">
              <a:solidFill>
                <a:schemeClr val="tx2"/>
              </a:solidFill>
            </a:endParaRPr>
          </a:p>
          <a:p>
            <a:pPr algn="ctr" eaLnBrk="0" hangingPunct="0"/>
            <a:r>
              <a:rPr lang="cs-CZ" sz="2000" dirty="0"/>
              <a:t>Sekvenování </a:t>
            </a:r>
            <a:br>
              <a:rPr lang="cs-CZ" sz="2000" dirty="0">
                <a:solidFill>
                  <a:schemeClr val="tx2"/>
                </a:solidFill>
              </a:rPr>
            </a:br>
            <a:r>
              <a:rPr lang="cs-CZ" sz="2000" dirty="0">
                <a:solidFill>
                  <a:schemeClr val="tx2"/>
                </a:solidFill>
              </a:rPr>
              <a:t> </a:t>
            </a:r>
            <a:br>
              <a:rPr lang="cs-CZ" sz="2000" dirty="0">
                <a:solidFill>
                  <a:schemeClr val="tx2"/>
                </a:solidFill>
              </a:rPr>
            </a:br>
            <a:br>
              <a:rPr lang="cs-CZ" dirty="0">
                <a:latin typeface="Times New Roman" pitchFamily="18" charset="0"/>
              </a:rPr>
            </a:br>
            <a:endParaRPr lang="cs-CZ" dirty="0">
              <a:latin typeface="Times New Roman" pitchFamily="18" charset="0"/>
            </a:endParaRPr>
          </a:p>
        </p:txBody>
      </p:sp>
      <p:sp>
        <p:nvSpPr>
          <p:cNvPr id="9227" name="Rectangle 11"/>
          <p:cNvSpPr>
            <a:spLocks noChangeArrowheads="1"/>
          </p:cNvSpPr>
          <p:nvPr/>
        </p:nvSpPr>
        <p:spPr bwMode="auto">
          <a:xfrm>
            <a:off x="6226175" y="3213497"/>
            <a:ext cx="2449513" cy="367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br>
              <a:rPr lang="cs-CZ" sz="2000" dirty="0">
                <a:solidFill>
                  <a:schemeClr val="tx2"/>
                </a:solidFill>
              </a:rPr>
            </a:br>
            <a:r>
              <a:rPr lang="cs-CZ" sz="2000" dirty="0">
                <a:solidFill>
                  <a:schemeClr val="tx2"/>
                </a:solidFill>
              </a:rPr>
              <a:t> </a:t>
            </a:r>
            <a:br>
              <a:rPr lang="cs-CZ" sz="2000" dirty="0">
                <a:solidFill>
                  <a:schemeClr val="tx2"/>
                </a:solidFill>
              </a:rPr>
            </a:br>
            <a:br>
              <a:rPr lang="cs-CZ" dirty="0">
                <a:latin typeface="Times New Roman" pitchFamily="18" charset="0"/>
              </a:rPr>
            </a:br>
            <a:endParaRPr lang="cs-CZ" dirty="0">
              <a:latin typeface="Times New Roman" pitchFamily="18" charset="0"/>
            </a:endParaRPr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629A3508-05A8-466C-8194-380F827A26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590"/>
    </mc:Choice>
    <mc:Fallback>
      <p:transition spd="slow" advTm="125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1763713" y="188913"/>
            <a:ext cx="59229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800" b="1">
                <a:latin typeface="Arial" pitchFamily="34" charset="0"/>
              </a:rPr>
              <a:t>Duchennova muskulární dystrofie</a:t>
            </a:r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4" cstate="print">
            <a:lum bright="-24000" contrast="42000"/>
          </a:blip>
          <a:srcRect b="4393"/>
          <a:stretch>
            <a:fillRect/>
          </a:stretch>
        </p:blipFill>
        <p:spPr bwMode="auto">
          <a:xfrm>
            <a:off x="468313" y="1052513"/>
            <a:ext cx="4648200" cy="2347912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5" cstate="print">
            <a:lum bright="-24000"/>
          </a:blip>
          <a:srcRect l="5310" r="6322" b="2074"/>
          <a:stretch>
            <a:fillRect/>
          </a:stretch>
        </p:blipFill>
        <p:spPr bwMode="auto">
          <a:xfrm>
            <a:off x="5865813" y="2997200"/>
            <a:ext cx="2517775" cy="2736850"/>
          </a:xfrm>
          <a:prstGeom prst="rect">
            <a:avLst/>
          </a:prstGeom>
          <a:noFill/>
          <a:ln w="69850">
            <a:solidFill>
              <a:srgbClr val="00FF00"/>
            </a:solidFill>
            <a:miter lim="800000"/>
            <a:headEnd/>
            <a:tailEnd/>
          </a:ln>
        </p:spPr>
      </p:pic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6" cstate="print">
            <a:lum bright="-30000" contrast="66000"/>
          </a:blip>
          <a:srcRect/>
          <a:stretch>
            <a:fillRect/>
          </a:stretch>
        </p:blipFill>
        <p:spPr bwMode="auto">
          <a:xfrm>
            <a:off x="468313" y="3573463"/>
            <a:ext cx="4637087" cy="1009650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</p:spPr>
      </p:pic>
      <p:pic>
        <p:nvPicPr>
          <p:cNvPr id="31750" name="Picture 6"/>
          <p:cNvPicPr>
            <a:picLocks noChangeAspect="1" noChangeArrowheads="1"/>
          </p:cNvPicPr>
          <p:nvPr/>
        </p:nvPicPr>
        <p:blipFill>
          <a:blip r:embed="rId7" cstate="print">
            <a:lum bright="-54000" contrast="66000"/>
          </a:blip>
          <a:srcRect l="8333"/>
          <a:stretch>
            <a:fillRect/>
          </a:stretch>
        </p:blipFill>
        <p:spPr bwMode="auto">
          <a:xfrm>
            <a:off x="468313" y="4797425"/>
            <a:ext cx="4637087" cy="976313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</p:spPr>
      </p:pic>
      <p:sp>
        <p:nvSpPr>
          <p:cNvPr id="31751" name="Text Box 7"/>
          <p:cNvSpPr txBox="1">
            <a:spLocks noChangeArrowheads="1"/>
          </p:cNvSpPr>
          <p:nvPr/>
        </p:nvSpPr>
        <p:spPr bwMode="auto">
          <a:xfrm>
            <a:off x="1258888" y="6021388"/>
            <a:ext cx="69548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>
                <a:solidFill>
                  <a:schemeClr val="tx2"/>
                </a:solidFill>
                <a:latin typeface="Arial" pitchFamily="34" charset="0"/>
              </a:rPr>
              <a:t>Velké delece podmiňují přes 60% případů DMD</a:t>
            </a:r>
          </a:p>
        </p:txBody>
      </p:sp>
      <p:pic>
        <p:nvPicPr>
          <p:cNvPr id="31752" name="Picture 8"/>
          <p:cNvPicPr>
            <a:picLocks noChangeAspect="1" noChangeArrowheads="1"/>
          </p:cNvPicPr>
          <p:nvPr/>
        </p:nvPicPr>
        <p:blipFill>
          <a:blip r:embed="rId8" cstate="print"/>
          <a:srcRect l="3317" t="3568" r="6740" b="3233"/>
          <a:stretch>
            <a:fillRect/>
          </a:stretch>
        </p:blipFill>
        <p:spPr bwMode="auto">
          <a:xfrm>
            <a:off x="5867400" y="1114425"/>
            <a:ext cx="1728788" cy="1666875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</p:spPr>
      </p:pic>
      <p:pic>
        <p:nvPicPr>
          <p:cNvPr id="31753" name="Picture 10" descr="calf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740650" y="1125538"/>
            <a:ext cx="674688" cy="1654175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</p:spPr>
      </p:pic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9E34B075-221E-4346-A9EC-4E803CF2CC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advTm="10317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026"/>
          <p:cNvSpPr>
            <a:spLocks noChangeArrowheads="1"/>
          </p:cNvSpPr>
          <p:nvPr/>
        </p:nvSpPr>
        <p:spPr bwMode="auto">
          <a:xfrm>
            <a:off x="381000" y="-228600"/>
            <a:ext cx="876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/>
          <a:lstStyle/>
          <a:p>
            <a:r>
              <a:rPr lang="cs-CZ" sz="3600" b="1">
                <a:solidFill>
                  <a:schemeClr val="tx2"/>
                </a:solidFill>
                <a:latin typeface="Arial" pitchFamily="34" charset="0"/>
              </a:rPr>
              <a:t>One-tube multiplex PCR (příklad DMD)</a:t>
            </a:r>
            <a:r>
              <a:rPr lang="cs-CZ" sz="4400">
                <a:solidFill>
                  <a:schemeClr val="hlink"/>
                </a:solidFill>
                <a:latin typeface="Arial" pitchFamily="34" charset="0"/>
              </a:rPr>
              <a:t> </a:t>
            </a:r>
          </a:p>
        </p:txBody>
      </p:sp>
      <p:sp>
        <p:nvSpPr>
          <p:cNvPr id="32771" name="Rectangle 1027"/>
          <p:cNvSpPr>
            <a:spLocks noChangeArrowheads="1"/>
          </p:cNvSpPr>
          <p:nvPr/>
        </p:nvSpPr>
        <p:spPr bwMode="auto">
          <a:xfrm>
            <a:off x="1066800" y="2057400"/>
            <a:ext cx="6324600" cy="4330700"/>
          </a:xfrm>
          <a:prstGeom prst="rect">
            <a:avLst/>
          </a:prstGeom>
          <a:solidFill>
            <a:srgbClr val="000000"/>
          </a:solidFill>
          <a:ln w="12700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GB" sz="16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2772" name="Line 1028"/>
          <p:cNvSpPr>
            <a:spLocks noChangeShapeType="1"/>
          </p:cNvSpPr>
          <p:nvPr/>
        </p:nvSpPr>
        <p:spPr bwMode="auto">
          <a:xfrm>
            <a:off x="3140075" y="2819400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>
              <a:solidFill>
                <a:schemeClr val="bg1"/>
              </a:solidFill>
            </a:endParaRPr>
          </a:p>
        </p:txBody>
      </p:sp>
      <p:sp>
        <p:nvSpPr>
          <p:cNvPr id="32773" name="Line 1029"/>
          <p:cNvSpPr>
            <a:spLocks noChangeShapeType="1"/>
          </p:cNvSpPr>
          <p:nvPr/>
        </p:nvSpPr>
        <p:spPr bwMode="auto">
          <a:xfrm>
            <a:off x="3749675" y="2819400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>
              <a:solidFill>
                <a:schemeClr val="bg1"/>
              </a:solidFill>
            </a:endParaRPr>
          </a:p>
        </p:txBody>
      </p:sp>
      <p:sp>
        <p:nvSpPr>
          <p:cNvPr id="32774" name="Rectangle 1030"/>
          <p:cNvSpPr>
            <a:spLocks noChangeArrowheads="1"/>
          </p:cNvSpPr>
          <p:nvPr/>
        </p:nvSpPr>
        <p:spPr bwMode="auto">
          <a:xfrm>
            <a:off x="15875" y="2262188"/>
            <a:ext cx="609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cs-CZ" sz="1600">
                <a:solidFill>
                  <a:schemeClr val="bg1"/>
                </a:solidFill>
                <a:latin typeface="Arial" pitchFamily="34" charset="0"/>
              </a:rPr>
              <a:t> </a:t>
            </a:r>
          </a:p>
        </p:txBody>
      </p:sp>
      <p:sp>
        <p:nvSpPr>
          <p:cNvPr id="32775" name="Rectangle 1031"/>
          <p:cNvSpPr>
            <a:spLocks noChangeArrowheads="1"/>
          </p:cNvSpPr>
          <p:nvPr/>
        </p:nvSpPr>
        <p:spPr bwMode="auto">
          <a:xfrm>
            <a:off x="1920875" y="2362200"/>
            <a:ext cx="7315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cs-CZ" sz="1600" dirty="0">
                <a:solidFill>
                  <a:schemeClr val="bg1"/>
                </a:solidFill>
                <a:latin typeface="Arial" pitchFamily="34" charset="0"/>
              </a:rPr>
              <a:t>                     1        2         3          M           </a:t>
            </a:r>
          </a:p>
        </p:txBody>
      </p:sp>
      <p:sp>
        <p:nvSpPr>
          <p:cNvPr id="32776" name="Rectangle 1032"/>
          <p:cNvSpPr>
            <a:spLocks noChangeArrowheads="1"/>
          </p:cNvSpPr>
          <p:nvPr/>
        </p:nvSpPr>
        <p:spPr bwMode="auto">
          <a:xfrm>
            <a:off x="2667000" y="3375025"/>
            <a:ext cx="1841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cs-CZ">
              <a:solidFill>
                <a:schemeClr val="bg1"/>
              </a:solidFill>
            </a:endParaRPr>
          </a:p>
        </p:txBody>
      </p:sp>
      <p:sp>
        <p:nvSpPr>
          <p:cNvPr id="32777" name="Rectangle 1033"/>
          <p:cNvSpPr>
            <a:spLocks noChangeArrowheads="1"/>
          </p:cNvSpPr>
          <p:nvPr/>
        </p:nvSpPr>
        <p:spPr bwMode="auto">
          <a:xfrm>
            <a:off x="5426075" y="3200400"/>
            <a:ext cx="716543" cy="277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sz="1200">
                <a:solidFill>
                  <a:schemeClr val="bg1"/>
                </a:solidFill>
                <a:latin typeface="Arial" pitchFamily="34" charset="0"/>
              </a:rPr>
              <a:t> 750</a:t>
            </a:r>
            <a:r>
              <a:rPr lang="cs-CZ" sz="1200" b="1">
                <a:solidFill>
                  <a:schemeClr val="bg1"/>
                </a:solidFill>
                <a:latin typeface="Arial" pitchFamily="34" charset="0"/>
              </a:rPr>
              <a:t> bp</a:t>
            </a:r>
          </a:p>
        </p:txBody>
      </p:sp>
      <p:sp>
        <p:nvSpPr>
          <p:cNvPr id="32778" name="Rectangle 1034"/>
          <p:cNvSpPr>
            <a:spLocks noChangeArrowheads="1"/>
          </p:cNvSpPr>
          <p:nvPr/>
        </p:nvSpPr>
        <p:spPr bwMode="auto">
          <a:xfrm>
            <a:off x="0" y="5165725"/>
            <a:ext cx="250068" cy="770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endParaRPr lang="cs-CZ">
              <a:solidFill>
                <a:schemeClr val="bg1"/>
              </a:solidFill>
            </a:endParaRPr>
          </a:p>
          <a:p>
            <a:pPr eaLnBrk="0" hangingPunct="0"/>
            <a:r>
              <a:rPr lang="cs-CZ" sz="200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2779" name="Rectangle 1035"/>
          <p:cNvSpPr>
            <a:spLocks noChangeArrowheads="1"/>
          </p:cNvSpPr>
          <p:nvPr/>
        </p:nvSpPr>
        <p:spPr bwMode="auto">
          <a:xfrm>
            <a:off x="2835275" y="2514600"/>
            <a:ext cx="533400" cy="585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sz="3200">
                <a:solidFill>
                  <a:schemeClr val="bg1"/>
                </a:solidFill>
                <a:latin typeface="Arial" pitchFamily="34" charset="0"/>
              </a:rPr>
              <a:t> </a:t>
            </a:r>
          </a:p>
        </p:txBody>
      </p:sp>
      <p:sp>
        <p:nvSpPr>
          <p:cNvPr id="32780" name="Rectangle 1036"/>
          <p:cNvSpPr>
            <a:spLocks noChangeArrowheads="1"/>
          </p:cNvSpPr>
          <p:nvPr/>
        </p:nvSpPr>
        <p:spPr bwMode="auto">
          <a:xfrm>
            <a:off x="2835275" y="4343400"/>
            <a:ext cx="6858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b="1">
                <a:solidFill>
                  <a:schemeClr val="bg1"/>
                </a:solidFill>
                <a:latin typeface="Arial" pitchFamily="34" charset="0"/>
              </a:rPr>
              <a:t> </a:t>
            </a:r>
          </a:p>
        </p:txBody>
      </p:sp>
      <p:sp>
        <p:nvSpPr>
          <p:cNvPr id="32781" name="Line 1037"/>
          <p:cNvSpPr>
            <a:spLocks noChangeShapeType="1"/>
          </p:cNvSpPr>
          <p:nvPr/>
        </p:nvSpPr>
        <p:spPr bwMode="auto">
          <a:xfrm>
            <a:off x="4435475" y="2819400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>
              <a:solidFill>
                <a:schemeClr val="bg1"/>
              </a:solidFill>
            </a:endParaRPr>
          </a:p>
        </p:txBody>
      </p:sp>
      <p:sp>
        <p:nvSpPr>
          <p:cNvPr id="32782" name="Line 1038"/>
          <p:cNvSpPr>
            <a:spLocks noChangeShapeType="1"/>
          </p:cNvSpPr>
          <p:nvPr/>
        </p:nvSpPr>
        <p:spPr bwMode="auto">
          <a:xfrm>
            <a:off x="4968875" y="2819400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>
              <a:solidFill>
                <a:schemeClr val="bg1"/>
              </a:solidFill>
            </a:endParaRPr>
          </a:p>
        </p:txBody>
      </p:sp>
      <p:sp>
        <p:nvSpPr>
          <p:cNvPr id="32783" name="Line 1039"/>
          <p:cNvSpPr>
            <a:spLocks noChangeShapeType="1"/>
          </p:cNvSpPr>
          <p:nvPr/>
        </p:nvSpPr>
        <p:spPr bwMode="auto">
          <a:xfrm>
            <a:off x="3200400" y="4648200"/>
            <a:ext cx="3048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>
              <a:solidFill>
                <a:schemeClr val="bg1"/>
              </a:solidFill>
            </a:endParaRPr>
          </a:p>
        </p:txBody>
      </p:sp>
      <p:sp>
        <p:nvSpPr>
          <p:cNvPr id="32784" name="Line 1040"/>
          <p:cNvSpPr>
            <a:spLocks noChangeShapeType="1"/>
          </p:cNvSpPr>
          <p:nvPr/>
        </p:nvSpPr>
        <p:spPr bwMode="auto">
          <a:xfrm>
            <a:off x="5045075" y="3352800"/>
            <a:ext cx="304800" cy="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>
              <a:solidFill>
                <a:schemeClr val="bg1"/>
              </a:solidFill>
            </a:endParaRPr>
          </a:p>
        </p:txBody>
      </p:sp>
      <p:sp>
        <p:nvSpPr>
          <p:cNvPr id="32785" name="Line 1041"/>
          <p:cNvSpPr>
            <a:spLocks noChangeShapeType="1"/>
          </p:cNvSpPr>
          <p:nvPr/>
        </p:nvSpPr>
        <p:spPr bwMode="auto">
          <a:xfrm>
            <a:off x="3810000" y="4114800"/>
            <a:ext cx="304800" cy="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>
              <a:solidFill>
                <a:schemeClr val="bg1"/>
              </a:solidFill>
            </a:endParaRPr>
          </a:p>
        </p:txBody>
      </p:sp>
      <p:sp>
        <p:nvSpPr>
          <p:cNvPr id="32786" name="Line 1042"/>
          <p:cNvSpPr>
            <a:spLocks noChangeShapeType="1"/>
          </p:cNvSpPr>
          <p:nvPr/>
        </p:nvSpPr>
        <p:spPr bwMode="auto">
          <a:xfrm>
            <a:off x="5045075" y="3886200"/>
            <a:ext cx="304800" cy="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>
              <a:solidFill>
                <a:schemeClr val="bg1"/>
              </a:solidFill>
            </a:endParaRPr>
          </a:p>
        </p:txBody>
      </p:sp>
      <p:sp>
        <p:nvSpPr>
          <p:cNvPr id="32787" name="Line 1043"/>
          <p:cNvSpPr>
            <a:spLocks noChangeShapeType="1"/>
          </p:cNvSpPr>
          <p:nvPr/>
        </p:nvSpPr>
        <p:spPr bwMode="auto">
          <a:xfrm>
            <a:off x="4495800" y="4267200"/>
            <a:ext cx="304800" cy="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>
              <a:solidFill>
                <a:schemeClr val="bg1"/>
              </a:solidFill>
            </a:endParaRPr>
          </a:p>
        </p:txBody>
      </p:sp>
      <p:sp>
        <p:nvSpPr>
          <p:cNvPr id="32788" name="Line 1044"/>
          <p:cNvSpPr>
            <a:spLocks noChangeShapeType="1"/>
          </p:cNvSpPr>
          <p:nvPr/>
        </p:nvSpPr>
        <p:spPr bwMode="auto">
          <a:xfrm>
            <a:off x="5045075" y="4419600"/>
            <a:ext cx="304800" cy="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>
              <a:solidFill>
                <a:schemeClr val="bg1"/>
              </a:solidFill>
            </a:endParaRPr>
          </a:p>
        </p:txBody>
      </p:sp>
      <p:sp>
        <p:nvSpPr>
          <p:cNvPr id="32789" name="Line 1045"/>
          <p:cNvSpPr>
            <a:spLocks noChangeShapeType="1"/>
          </p:cNvSpPr>
          <p:nvPr/>
        </p:nvSpPr>
        <p:spPr bwMode="auto">
          <a:xfrm>
            <a:off x="4495800" y="4648200"/>
            <a:ext cx="3048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>
              <a:solidFill>
                <a:schemeClr val="bg1"/>
              </a:solidFill>
            </a:endParaRPr>
          </a:p>
        </p:txBody>
      </p:sp>
      <p:sp>
        <p:nvSpPr>
          <p:cNvPr id="32790" name="Line 1046"/>
          <p:cNvSpPr>
            <a:spLocks noChangeShapeType="1"/>
          </p:cNvSpPr>
          <p:nvPr/>
        </p:nvSpPr>
        <p:spPr bwMode="auto">
          <a:xfrm>
            <a:off x="3810000" y="5105400"/>
            <a:ext cx="304800" cy="0"/>
          </a:xfrm>
          <a:prstGeom prst="line">
            <a:avLst/>
          </a:prstGeom>
          <a:noFill/>
          <a:ln w="76200">
            <a:solidFill>
              <a:srgbClr val="FFFF99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>
              <a:solidFill>
                <a:schemeClr val="bg1"/>
              </a:solidFill>
            </a:endParaRPr>
          </a:p>
        </p:txBody>
      </p:sp>
      <p:sp>
        <p:nvSpPr>
          <p:cNvPr id="32791" name="Line 1047"/>
          <p:cNvSpPr>
            <a:spLocks noChangeShapeType="1"/>
          </p:cNvSpPr>
          <p:nvPr/>
        </p:nvSpPr>
        <p:spPr bwMode="auto">
          <a:xfrm>
            <a:off x="5045075" y="4800600"/>
            <a:ext cx="304800" cy="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>
              <a:solidFill>
                <a:schemeClr val="bg1"/>
              </a:solidFill>
            </a:endParaRPr>
          </a:p>
        </p:txBody>
      </p:sp>
      <p:sp>
        <p:nvSpPr>
          <p:cNvPr id="32792" name="Line 1048"/>
          <p:cNvSpPr>
            <a:spLocks noChangeShapeType="1"/>
          </p:cNvSpPr>
          <p:nvPr/>
        </p:nvSpPr>
        <p:spPr bwMode="auto">
          <a:xfrm>
            <a:off x="3200400" y="5105400"/>
            <a:ext cx="304800" cy="0"/>
          </a:xfrm>
          <a:prstGeom prst="line">
            <a:avLst/>
          </a:prstGeom>
          <a:noFill/>
          <a:ln w="76200">
            <a:solidFill>
              <a:srgbClr val="FFFF99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>
              <a:solidFill>
                <a:schemeClr val="bg1"/>
              </a:solidFill>
            </a:endParaRPr>
          </a:p>
        </p:txBody>
      </p:sp>
      <p:sp>
        <p:nvSpPr>
          <p:cNvPr id="32793" name="Line 1049"/>
          <p:cNvSpPr>
            <a:spLocks noChangeShapeType="1"/>
          </p:cNvSpPr>
          <p:nvPr/>
        </p:nvSpPr>
        <p:spPr bwMode="auto">
          <a:xfrm>
            <a:off x="4495800" y="5105400"/>
            <a:ext cx="304800" cy="0"/>
          </a:xfrm>
          <a:prstGeom prst="line">
            <a:avLst/>
          </a:prstGeom>
          <a:noFill/>
          <a:ln w="76200">
            <a:solidFill>
              <a:srgbClr val="FFFF99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>
              <a:solidFill>
                <a:schemeClr val="bg1"/>
              </a:solidFill>
            </a:endParaRPr>
          </a:p>
        </p:txBody>
      </p:sp>
      <p:sp>
        <p:nvSpPr>
          <p:cNvPr id="32794" name="Line 1050"/>
          <p:cNvSpPr>
            <a:spLocks noChangeShapeType="1"/>
          </p:cNvSpPr>
          <p:nvPr/>
        </p:nvSpPr>
        <p:spPr bwMode="auto">
          <a:xfrm>
            <a:off x="3810000" y="4267200"/>
            <a:ext cx="304800" cy="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>
              <a:solidFill>
                <a:schemeClr val="bg1"/>
              </a:solidFill>
            </a:endParaRPr>
          </a:p>
        </p:txBody>
      </p:sp>
      <p:sp>
        <p:nvSpPr>
          <p:cNvPr id="32795" name="Line 1051"/>
          <p:cNvSpPr>
            <a:spLocks noChangeShapeType="1"/>
          </p:cNvSpPr>
          <p:nvPr/>
        </p:nvSpPr>
        <p:spPr bwMode="auto">
          <a:xfrm>
            <a:off x="5045075" y="5257800"/>
            <a:ext cx="304800" cy="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>
              <a:solidFill>
                <a:schemeClr val="bg1"/>
              </a:solidFill>
            </a:endParaRPr>
          </a:p>
        </p:txBody>
      </p:sp>
      <p:sp>
        <p:nvSpPr>
          <p:cNvPr id="32796" name="Line 1052"/>
          <p:cNvSpPr>
            <a:spLocks noChangeShapeType="1"/>
          </p:cNvSpPr>
          <p:nvPr/>
        </p:nvSpPr>
        <p:spPr bwMode="auto">
          <a:xfrm>
            <a:off x="4495800" y="4114800"/>
            <a:ext cx="304800" cy="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>
              <a:solidFill>
                <a:schemeClr val="bg1"/>
              </a:solidFill>
            </a:endParaRPr>
          </a:p>
        </p:txBody>
      </p:sp>
      <p:sp>
        <p:nvSpPr>
          <p:cNvPr id="32797" name="Line 1053"/>
          <p:cNvSpPr>
            <a:spLocks noChangeShapeType="1"/>
          </p:cNvSpPr>
          <p:nvPr/>
        </p:nvSpPr>
        <p:spPr bwMode="auto">
          <a:xfrm>
            <a:off x="3810000" y="4953000"/>
            <a:ext cx="304800" cy="0"/>
          </a:xfrm>
          <a:prstGeom prst="line">
            <a:avLst/>
          </a:prstGeom>
          <a:noFill/>
          <a:ln w="76200">
            <a:solidFill>
              <a:srgbClr val="CCFFCC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>
              <a:solidFill>
                <a:schemeClr val="bg1"/>
              </a:solidFill>
            </a:endParaRPr>
          </a:p>
        </p:txBody>
      </p:sp>
      <p:sp>
        <p:nvSpPr>
          <p:cNvPr id="32798" name="Line 1054"/>
          <p:cNvSpPr>
            <a:spLocks noChangeShapeType="1"/>
          </p:cNvSpPr>
          <p:nvPr/>
        </p:nvSpPr>
        <p:spPr bwMode="auto">
          <a:xfrm>
            <a:off x="4495800" y="4953000"/>
            <a:ext cx="304800" cy="0"/>
          </a:xfrm>
          <a:prstGeom prst="line">
            <a:avLst/>
          </a:prstGeom>
          <a:noFill/>
          <a:ln w="76200">
            <a:solidFill>
              <a:srgbClr val="CCFFCC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>
              <a:solidFill>
                <a:schemeClr val="bg1"/>
              </a:solidFill>
            </a:endParaRPr>
          </a:p>
        </p:txBody>
      </p:sp>
      <p:sp>
        <p:nvSpPr>
          <p:cNvPr id="32799" name="Line 1055"/>
          <p:cNvSpPr>
            <a:spLocks noChangeShapeType="1"/>
          </p:cNvSpPr>
          <p:nvPr/>
        </p:nvSpPr>
        <p:spPr bwMode="auto">
          <a:xfrm>
            <a:off x="5045075" y="5638800"/>
            <a:ext cx="304800" cy="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cs-CZ">
              <a:solidFill>
                <a:schemeClr val="bg1"/>
              </a:solidFill>
            </a:endParaRPr>
          </a:p>
        </p:txBody>
      </p:sp>
      <p:sp>
        <p:nvSpPr>
          <p:cNvPr id="32800" name="Rectangle 1056"/>
          <p:cNvSpPr>
            <a:spLocks noChangeArrowheads="1"/>
          </p:cNvSpPr>
          <p:nvPr/>
        </p:nvSpPr>
        <p:spPr bwMode="auto">
          <a:xfrm>
            <a:off x="5426075" y="3733800"/>
            <a:ext cx="759823" cy="277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sz="1200">
                <a:solidFill>
                  <a:schemeClr val="bg1"/>
                </a:solidFill>
                <a:latin typeface="Arial" pitchFamily="34" charset="0"/>
              </a:rPr>
              <a:t>  500</a:t>
            </a:r>
            <a:r>
              <a:rPr lang="cs-CZ" sz="1200" b="1">
                <a:solidFill>
                  <a:schemeClr val="bg1"/>
                </a:solidFill>
                <a:latin typeface="Arial" pitchFamily="34" charset="0"/>
              </a:rPr>
              <a:t> bp</a:t>
            </a:r>
          </a:p>
        </p:txBody>
      </p:sp>
      <p:sp>
        <p:nvSpPr>
          <p:cNvPr id="32801" name="Rectangle 1057"/>
          <p:cNvSpPr>
            <a:spLocks noChangeArrowheads="1"/>
          </p:cNvSpPr>
          <p:nvPr/>
        </p:nvSpPr>
        <p:spPr bwMode="auto">
          <a:xfrm>
            <a:off x="5426075" y="4267200"/>
            <a:ext cx="759823" cy="277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sz="1200">
                <a:solidFill>
                  <a:schemeClr val="bg1"/>
                </a:solidFill>
                <a:latin typeface="Arial" pitchFamily="34" charset="0"/>
              </a:rPr>
              <a:t>  300</a:t>
            </a:r>
            <a:r>
              <a:rPr lang="cs-CZ" sz="1200" b="1">
                <a:solidFill>
                  <a:schemeClr val="bg1"/>
                </a:solidFill>
                <a:latin typeface="Arial" pitchFamily="34" charset="0"/>
              </a:rPr>
              <a:t> bp</a:t>
            </a:r>
          </a:p>
        </p:txBody>
      </p:sp>
      <p:sp>
        <p:nvSpPr>
          <p:cNvPr id="32802" name="Rectangle 1058"/>
          <p:cNvSpPr>
            <a:spLocks noChangeArrowheads="1"/>
          </p:cNvSpPr>
          <p:nvPr/>
        </p:nvSpPr>
        <p:spPr bwMode="auto">
          <a:xfrm>
            <a:off x="5426075" y="4724400"/>
            <a:ext cx="759823" cy="277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sz="1200">
                <a:solidFill>
                  <a:schemeClr val="bg1"/>
                </a:solidFill>
                <a:latin typeface="Arial" pitchFamily="34" charset="0"/>
              </a:rPr>
              <a:t>  200</a:t>
            </a:r>
            <a:r>
              <a:rPr lang="cs-CZ" sz="1200" b="1">
                <a:solidFill>
                  <a:schemeClr val="bg1"/>
                </a:solidFill>
                <a:latin typeface="Arial" pitchFamily="34" charset="0"/>
              </a:rPr>
              <a:t> bp</a:t>
            </a:r>
          </a:p>
        </p:txBody>
      </p:sp>
      <p:sp>
        <p:nvSpPr>
          <p:cNvPr id="32803" name="Rectangle 1059"/>
          <p:cNvSpPr>
            <a:spLocks noChangeArrowheads="1"/>
          </p:cNvSpPr>
          <p:nvPr/>
        </p:nvSpPr>
        <p:spPr bwMode="auto">
          <a:xfrm>
            <a:off x="5426075" y="5105400"/>
            <a:ext cx="759823" cy="277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sz="1200">
                <a:solidFill>
                  <a:schemeClr val="bg1"/>
                </a:solidFill>
                <a:latin typeface="Arial" pitchFamily="34" charset="0"/>
              </a:rPr>
              <a:t>  100</a:t>
            </a:r>
            <a:r>
              <a:rPr lang="cs-CZ" sz="1200" b="1">
                <a:solidFill>
                  <a:schemeClr val="bg1"/>
                </a:solidFill>
                <a:latin typeface="Arial" pitchFamily="34" charset="0"/>
              </a:rPr>
              <a:t> bp</a:t>
            </a:r>
          </a:p>
        </p:txBody>
      </p:sp>
      <p:sp>
        <p:nvSpPr>
          <p:cNvPr id="32804" name="Rectangle 1060"/>
          <p:cNvSpPr>
            <a:spLocks noChangeArrowheads="1"/>
          </p:cNvSpPr>
          <p:nvPr/>
        </p:nvSpPr>
        <p:spPr bwMode="auto">
          <a:xfrm>
            <a:off x="5502275" y="5486400"/>
            <a:ext cx="674865" cy="277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sz="1200">
                <a:solidFill>
                  <a:schemeClr val="bg1"/>
                </a:solidFill>
                <a:latin typeface="Arial" pitchFamily="34" charset="0"/>
              </a:rPr>
              <a:t>  50</a:t>
            </a:r>
            <a:r>
              <a:rPr lang="cs-CZ" sz="1200" b="1">
                <a:solidFill>
                  <a:schemeClr val="bg1"/>
                </a:solidFill>
                <a:latin typeface="Arial" pitchFamily="34" charset="0"/>
              </a:rPr>
              <a:t> bp</a:t>
            </a:r>
          </a:p>
        </p:txBody>
      </p:sp>
      <p:sp>
        <p:nvSpPr>
          <p:cNvPr id="32805" name="Rectangle 1061"/>
          <p:cNvSpPr>
            <a:spLocks noChangeArrowheads="1"/>
          </p:cNvSpPr>
          <p:nvPr/>
        </p:nvSpPr>
        <p:spPr bwMode="auto">
          <a:xfrm>
            <a:off x="1143000" y="4953000"/>
            <a:ext cx="17097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600">
                <a:solidFill>
                  <a:schemeClr val="bg1"/>
                </a:solidFill>
                <a:latin typeface="Arial" pitchFamily="34" charset="0"/>
              </a:rPr>
              <a:t>113 bp - exon 52</a:t>
            </a:r>
            <a:endParaRPr lang="cs-CZ" sz="1200" b="1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2806" name="Rectangle 1062"/>
          <p:cNvSpPr>
            <a:spLocks noChangeArrowheads="1"/>
          </p:cNvSpPr>
          <p:nvPr/>
        </p:nvSpPr>
        <p:spPr bwMode="auto">
          <a:xfrm>
            <a:off x="1143000" y="4724400"/>
            <a:ext cx="17097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600">
                <a:solidFill>
                  <a:schemeClr val="bg1"/>
                </a:solidFill>
                <a:latin typeface="Arial" pitchFamily="34" charset="0"/>
              </a:rPr>
              <a:t>181 bp - exon 47</a:t>
            </a:r>
          </a:p>
        </p:txBody>
      </p:sp>
      <p:sp>
        <p:nvSpPr>
          <p:cNvPr id="32807" name="Rectangle 1063"/>
          <p:cNvSpPr>
            <a:spLocks noChangeArrowheads="1"/>
          </p:cNvSpPr>
          <p:nvPr/>
        </p:nvSpPr>
        <p:spPr bwMode="auto">
          <a:xfrm>
            <a:off x="1143000" y="4419600"/>
            <a:ext cx="17097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600">
                <a:solidFill>
                  <a:schemeClr val="bg1"/>
                </a:solidFill>
                <a:latin typeface="Arial" pitchFamily="34" charset="0"/>
              </a:rPr>
              <a:t>212 bp - exon 53</a:t>
            </a:r>
          </a:p>
        </p:txBody>
      </p:sp>
      <p:sp>
        <p:nvSpPr>
          <p:cNvPr id="32808" name="Rectangle 1064"/>
          <p:cNvSpPr>
            <a:spLocks noChangeArrowheads="1"/>
          </p:cNvSpPr>
          <p:nvPr/>
        </p:nvSpPr>
        <p:spPr bwMode="auto">
          <a:xfrm>
            <a:off x="1143000" y="4114800"/>
            <a:ext cx="17097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600">
                <a:solidFill>
                  <a:schemeClr val="bg1"/>
                </a:solidFill>
                <a:latin typeface="Arial" pitchFamily="34" charset="0"/>
              </a:rPr>
              <a:t>357 bp - exon 43</a:t>
            </a:r>
          </a:p>
        </p:txBody>
      </p:sp>
      <p:sp>
        <p:nvSpPr>
          <p:cNvPr id="32809" name="Rectangle 1065"/>
          <p:cNvSpPr>
            <a:spLocks noChangeArrowheads="1"/>
          </p:cNvSpPr>
          <p:nvPr/>
        </p:nvSpPr>
        <p:spPr bwMode="auto">
          <a:xfrm>
            <a:off x="1143000" y="3886200"/>
            <a:ext cx="17097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1600">
                <a:solidFill>
                  <a:schemeClr val="bg1"/>
                </a:solidFill>
                <a:latin typeface="Arial" pitchFamily="34" charset="0"/>
              </a:rPr>
              <a:t>426 bp - exon 44</a:t>
            </a:r>
          </a:p>
        </p:txBody>
      </p:sp>
      <p:sp>
        <p:nvSpPr>
          <p:cNvPr id="32810" name="Line 1066"/>
          <p:cNvSpPr>
            <a:spLocks noChangeShapeType="1"/>
          </p:cNvSpPr>
          <p:nvPr/>
        </p:nvSpPr>
        <p:spPr bwMode="auto">
          <a:xfrm>
            <a:off x="609600" y="990600"/>
            <a:ext cx="792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2811" name="Line 1067"/>
          <p:cNvSpPr>
            <a:spLocks noChangeShapeType="1"/>
          </p:cNvSpPr>
          <p:nvPr/>
        </p:nvSpPr>
        <p:spPr bwMode="auto">
          <a:xfrm flipV="1">
            <a:off x="609600" y="1676400"/>
            <a:ext cx="792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2812" name="Rectangle 1068"/>
          <p:cNvSpPr>
            <a:spLocks noChangeArrowheads="1"/>
          </p:cNvSpPr>
          <p:nvPr/>
        </p:nvSpPr>
        <p:spPr bwMode="auto">
          <a:xfrm>
            <a:off x="609600" y="1066800"/>
            <a:ext cx="533400" cy="152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813" name="Rectangle 1069"/>
          <p:cNvSpPr>
            <a:spLocks noChangeArrowheads="1"/>
          </p:cNvSpPr>
          <p:nvPr/>
        </p:nvSpPr>
        <p:spPr bwMode="auto">
          <a:xfrm>
            <a:off x="1219200" y="1447800"/>
            <a:ext cx="533400" cy="152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814" name="Line 1070"/>
          <p:cNvSpPr>
            <a:spLocks noChangeShapeType="1"/>
          </p:cNvSpPr>
          <p:nvPr/>
        </p:nvSpPr>
        <p:spPr bwMode="auto">
          <a:xfrm flipH="1">
            <a:off x="2362200" y="15240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32815" name="Line 1071"/>
          <p:cNvSpPr>
            <a:spLocks noChangeShapeType="1"/>
          </p:cNvSpPr>
          <p:nvPr/>
        </p:nvSpPr>
        <p:spPr bwMode="auto">
          <a:xfrm>
            <a:off x="2286000" y="11430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32816" name="Rectangle 1072"/>
          <p:cNvSpPr>
            <a:spLocks noChangeArrowheads="1"/>
          </p:cNvSpPr>
          <p:nvPr/>
        </p:nvSpPr>
        <p:spPr bwMode="auto">
          <a:xfrm>
            <a:off x="7010400" y="1066800"/>
            <a:ext cx="533400" cy="152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817" name="Rectangle 1073"/>
          <p:cNvSpPr>
            <a:spLocks noChangeArrowheads="1"/>
          </p:cNvSpPr>
          <p:nvPr/>
        </p:nvSpPr>
        <p:spPr bwMode="auto">
          <a:xfrm>
            <a:off x="7543800" y="1447800"/>
            <a:ext cx="533400" cy="152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818" name="Line 1074"/>
          <p:cNvSpPr>
            <a:spLocks noChangeShapeType="1"/>
          </p:cNvSpPr>
          <p:nvPr/>
        </p:nvSpPr>
        <p:spPr bwMode="auto">
          <a:xfrm flipH="1">
            <a:off x="3581400" y="15240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32819" name="Line 1075"/>
          <p:cNvSpPr>
            <a:spLocks noChangeShapeType="1"/>
          </p:cNvSpPr>
          <p:nvPr/>
        </p:nvSpPr>
        <p:spPr bwMode="auto">
          <a:xfrm>
            <a:off x="3733800" y="11430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32820" name="Rectangle 1076"/>
          <p:cNvSpPr>
            <a:spLocks noChangeArrowheads="1"/>
          </p:cNvSpPr>
          <p:nvPr/>
        </p:nvSpPr>
        <p:spPr bwMode="auto">
          <a:xfrm>
            <a:off x="1752600" y="1066800"/>
            <a:ext cx="533400" cy="1524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821" name="Rectangle 1077"/>
          <p:cNvSpPr>
            <a:spLocks noChangeArrowheads="1"/>
          </p:cNvSpPr>
          <p:nvPr/>
        </p:nvSpPr>
        <p:spPr bwMode="auto">
          <a:xfrm>
            <a:off x="2590800" y="1447800"/>
            <a:ext cx="533400" cy="1524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822" name="Line 1078"/>
          <p:cNvSpPr>
            <a:spLocks noChangeShapeType="1"/>
          </p:cNvSpPr>
          <p:nvPr/>
        </p:nvSpPr>
        <p:spPr bwMode="auto">
          <a:xfrm flipH="1">
            <a:off x="6019800" y="15240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32823" name="Line 1079"/>
          <p:cNvSpPr>
            <a:spLocks noChangeShapeType="1"/>
          </p:cNvSpPr>
          <p:nvPr/>
        </p:nvSpPr>
        <p:spPr bwMode="auto">
          <a:xfrm>
            <a:off x="5638800" y="11430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32824" name="Rectangle 1080"/>
          <p:cNvSpPr>
            <a:spLocks noChangeArrowheads="1"/>
          </p:cNvSpPr>
          <p:nvPr/>
        </p:nvSpPr>
        <p:spPr bwMode="auto">
          <a:xfrm>
            <a:off x="5105400" y="1066800"/>
            <a:ext cx="533400" cy="152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825" name="Rectangle 1081"/>
          <p:cNvSpPr>
            <a:spLocks noChangeArrowheads="1"/>
          </p:cNvSpPr>
          <p:nvPr/>
        </p:nvSpPr>
        <p:spPr bwMode="auto">
          <a:xfrm>
            <a:off x="6248400" y="1447800"/>
            <a:ext cx="533400" cy="152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826" name="Line 1082"/>
          <p:cNvSpPr>
            <a:spLocks noChangeShapeType="1"/>
          </p:cNvSpPr>
          <p:nvPr/>
        </p:nvSpPr>
        <p:spPr bwMode="auto">
          <a:xfrm flipH="1">
            <a:off x="7315200" y="15240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32827" name="Line 1083"/>
          <p:cNvSpPr>
            <a:spLocks noChangeShapeType="1"/>
          </p:cNvSpPr>
          <p:nvPr/>
        </p:nvSpPr>
        <p:spPr bwMode="auto">
          <a:xfrm>
            <a:off x="7543800" y="11430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32828" name="Rectangle 1084"/>
          <p:cNvSpPr>
            <a:spLocks noChangeArrowheads="1"/>
          </p:cNvSpPr>
          <p:nvPr/>
        </p:nvSpPr>
        <p:spPr bwMode="auto">
          <a:xfrm>
            <a:off x="3886200" y="1447800"/>
            <a:ext cx="533400" cy="15240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829" name="Rectangle 1085"/>
          <p:cNvSpPr>
            <a:spLocks noChangeArrowheads="1"/>
          </p:cNvSpPr>
          <p:nvPr/>
        </p:nvSpPr>
        <p:spPr bwMode="auto">
          <a:xfrm>
            <a:off x="3200400" y="1066800"/>
            <a:ext cx="533400" cy="15240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830" name="Line 1086"/>
          <p:cNvSpPr>
            <a:spLocks noChangeShapeType="1"/>
          </p:cNvSpPr>
          <p:nvPr/>
        </p:nvSpPr>
        <p:spPr bwMode="auto">
          <a:xfrm flipH="1">
            <a:off x="1066800" y="1524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32831" name="Line 1087"/>
          <p:cNvSpPr>
            <a:spLocks noChangeShapeType="1"/>
          </p:cNvSpPr>
          <p:nvPr/>
        </p:nvSpPr>
        <p:spPr bwMode="auto">
          <a:xfrm>
            <a:off x="1143000" y="1143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B379E370-C896-4764-BE85-3C6301F9BA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advTm="15922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4" cstate="print">
            <a:lum bright="-30000"/>
          </a:blip>
          <a:srcRect r="5899"/>
          <a:stretch>
            <a:fillRect/>
          </a:stretch>
        </p:blipFill>
        <p:spPr bwMode="auto">
          <a:xfrm>
            <a:off x="304800" y="1143000"/>
            <a:ext cx="3732213" cy="5386388"/>
          </a:xfrm>
          <a:prstGeom prst="rect">
            <a:avLst/>
          </a:prstGeom>
          <a:noFill/>
          <a:ln w="50800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533400" y="304800"/>
            <a:ext cx="73850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3600" b="1" dirty="0">
                <a:solidFill>
                  <a:schemeClr val="tx2"/>
                </a:solidFill>
              </a:rPr>
              <a:t>         </a:t>
            </a:r>
            <a:r>
              <a:rPr lang="cs-CZ" sz="3600" b="1" dirty="0">
                <a:solidFill>
                  <a:schemeClr val="tx2"/>
                </a:solidFill>
                <a:latin typeface="Arial" pitchFamily="34" charset="0"/>
              </a:rPr>
              <a:t>Multiplex PCR (příklad DMD)</a:t>
            </a:r>
          </a:p>
        </p:txBody>
      </p:sp>
      <p:sp>
        <p:nvSpPr>
          <p:cNvPr id="33796" name="Oval 4"/>
          <p:cNvSpPr>
            <a:spLocks noChangeArrowheads="1"/>
          </p:cNvSpPr>
          <p:nvPr/>
        </p:nvSpPr>
        <p:spPr bwMode="auto">
          <a:xfrm>
            <a:off x="1981200" y="4038600"/>
            <a:ext cx="2133600" cy="609600"/>
          </a:xfrm>
          <a:prstGeom prst="ellipse">
            <a:avLst/>
          </a:prstGeom>
          <a:noFill/>
          <a:ln w="349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5" cstate="print">
            <a:lum bright="-24000"/>
          </a:blip>
          <a:srcRect r="3329"/>
          <a:stretch>
            <a:fillRect/>
          </a:stretch>
        </p:blipFill>
        <p:spPr bwMode="auto">
          <a:xfrm>
            <a:off x="4267200" y="1143000"/>
            <a:ext cx="4340225" cy="5334000"/>
          </a:xfrm>
          <a:prstGeom prst="rect">
            <a:avLst/>
          </a:prstGeom>
          <a:noFill/>
          <a:ln w="50800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5791200" y="1524000"/>
            <a:ext cx="23415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/>
              <a:t>Delece 13. exonu</a:t>
            </a:r>
          </a:p>
        </p:txBody>
      </p:sp>
      <p:sp>
        <p:nvSpPr>
          <p:cNvPr id="33799" name="Text Box 7"/>
          <p:cNvSpPr txBox="1">
            <a:spLocks noChangeArrowheads="1"/>
          </p:cNvSpPr>
          <p:nvPr/>
        </p:nvSpPr>
        <p:spPr bwMode="auto">
          <a:xfrm>
            <a:off x="3276600" y="5638800"/>
            <a:ext cx="7000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Pac.</a:t>
            </a:r>
          </a:p>
        </p:txBody>
      </p:sp>
      <p:sp>
        <p:nvSpPr>
          <p:cNvPr id="33800" name="Text Box 8"/>
          <p:cNvSpPr txBox="1">
            <a:spLocks noChangeArrowheads="1"/>
          </p:cNvSpPr>
          <p:nvPr/>
        </p:nvSpPr>
        <p:spPr bwMode="auto">
          <a:xfrm>
            <a:off x="2438400" y="5638800"/>
            <a:ext cx="79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Kont</a:t>
            </a:r>
          </a:p>
        </p:txBody>
      </p:sp>
      <p:sp>
        <p:nvSpPr>
          <p:cNvPr id="33801" name="Text Box 9"/>
          <p:cNvSpPr txBox="1">
            <a:spLocks noChangeArrowheads="1"/>
          </p:cNvSpPr>
          <p:nvPr/>
        </p:nvSpPr>
        <p:spPr bwMode="auto">
          <a:xfrm>
            <a:off x="6781800" y="3657600"/>
            <a:ext cx="869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Kont.</a:t>
            </a:r>
          </a:p>
        </p:txBody>
      </p:sp>
      <p:sp>
        <p:nvSpPr>
          <p:cNvPr id="33802" name="Text Box 10"/>
          <p:cNvSpPr txBox="1">
            <a:spLocks noChangeArrowheads="1"/>
          </p:cNvSpPr>
          <p:nvPr/>
        </p:nvSpPr>
        <p:spPr bwMode="auto">
          <a:xfrm>
            <a:off x="5943600" y="3657600"/>
            <a:ext cx="7000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Pac.</a:t>
            </a:r>
          </a:p>
        </p:txBody>
      </p:sp>
      <p:sp>
        <p:nvSpPr>
          <p:cNvPr id="33803" name="Text Box 11"/>
          <p:cNvSpPr txBox="1">
            <a:spLocks noChangeArrowheads="1"/>
          </p:cNvSpPr>
          <p:nvPr/>
        </p:nvSpPr>
        <p:spPr bwMode="auto">
          <a:xfrm>
            <a:off x="8001000" y="3657600"/>
            <a:ext cx="285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-</a:t>
            </a:r>
          </a:p>
        </p:txBody>
      </p:sp>
      <p:sp>
        <p:nvSpPr>
          <p:cNvPr id="33804" name="Text Box 12"/>
          <p:cNvSpPr txBox="1">
            <a:spLocks noChangeArrowheads="1"/>
          </p:cNvSpPr>
          <p:nvPr/>
        </p:nvSpPr>
        <p:spPr bwMode="auto">
          <a:xfrm>
            <a:off x="1905000" y="5638800"/>
            <a:ext cx="285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-</a:t>
            </a:r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A0733BF9-E445-4E19-B1DE-04204AE5C2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advTm="698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>
            <a:noAutofit/>
          </a:bodyPr>
          <a:lstStyle/>
          <a:p>
            <a:r>
              <a:rPr lang="cs-CZ" sz="3600" b="1" dirty="0"/>
              <a:t>Co musí analytik vzít v úvahu při klinické aplikaci molekulárně genetických metod</a:t>
            </a:r>
            <a:endParaRPr lang="en-US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855365"/>
            <a:ext cx="8229600" cy="4525963"/>
          </a:xfrm>
        </p:spPr>
        <p:txBody>
          <a:bodyPr/>
          <a:lstStyle/>
          <a:p>
            <a:r>
              <a:rPr lang="cs-CZ" dirty="0"/>
              <a:t>Technologické možnosti</a:t>
            </a:r>
          </a:p>
          <a:p>
            <a:r>
              <a:rPr lang="cs-CZ" dirty="0"/>
              <a:t>Časovou a finanční náročnost provedení</a:t>
            </a:r>
          </a:p>
          <a:p>
            <a:r>
              <a:rPr lang="cs-CZ" dirty="0"/>
              <a:t>Frekvenci daného vyšetření</a:t>
            </a:r>
          </a:p>
          <a:p>
            <a:r>
              <a:rPr lang="cs-CZ" dirty="0"/>
              <a:t>Existenci vyšetření v jiné laboratoři</a:t>
            </a:r>
          </a:p>
          <a:p>
            <a:r>
              <a:rPr lang="cs-CZ" dirty="0"/>
              <a:t>Čas na zavedení a validaci vyšetřovací metody</a:t>
            </a:r>
          </a:p>
          <a:p>
            <a:r>
              <a:rPr lang="cs-CZ" dirty="0"/>
              <a:t>Možnost ověření její kvality (</a:t>
            </a:r>
            <a:r>
              <a:rPr lang="cs-CZ" dirty="0" err="1"/>
              <a:t>refer</a:t>
            </a:r>
            <a:r>
              <a:rPr lang="cs-CZ" dirty="0"/>
              <a:t>. vzorky)</a:t>
            </a:r>
          </a:p>
          <a:p>
            <a:r>
              <a:rPr lang="cs-CZ" i="1" dirty="0"/>
              <a:t>Výběr nejvhodnější metody</a:t>
            </a:r>
          </a:p>
          <a:p>
            <a:endParaRPr lang="cs-CZ" dirty="0"/>
          </a:p>
          <a:p>
            <a:endParaRPr lang="en-US" dirty="0"/>
          </a:p>
        </p:txBody>
      </p:sp>
      <p:pic>
        <p:nvPicPr>
          <p:cNvPr id="4" name="Zvuk 3">
            <a:hlinkClick r:id="" action="ppaction://media"/>
            <a:extLst>
              <a:ext uri="{FF2B5EF4-FFF2-40B4-BE49-F238E27FC236}">
                <a16:creationId xmlns:a16="http://schemas.microsoft.com/office/drawing/2014/main" id="{B0485D88-5EFA-4F23-874E-0FDA15DE33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7784"/>
    </mc:Choice>
    <mc:Fallback>
      <p:transition spd="slow" advTm="1177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14313"/>
            <a:ext cx="9144000" cy="1143000"/>
          </a:xfrm>
        </p:spPr>
        <p:txBody>
          <a:bodyPr/>
          <a:lstStyle/>
          <a:p>
            <a:r>
              <a:rPr lang="cs-CZ" sz="4000" b="1" dirty="0">
                <a:solidFill>
                  <a:schemeClr val="tx2"/>
                </a:solidFill>
                <a:latin typeface="Arial" pitchFamily="34" charset="0"/>
              </a:rPr>
              <a:t>Multiplex PCR</a:t>
            </a:r>
            <a:endParaRPr lang="cs-C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536" y="1700808"/>
            <a:ext cx="8458200" cy="4114800"/>
          </a:xfrm>
        </p:spPr>
        <p:txBody>
          <a:bodyPr>
            <a:normAutofit fontScale="85000" lnSpcReduction="10000"/>
          </a:bodyPr>
          <a:lstStyle/>
          <a:p>
            <a:pPr eaLnBrk="1" hangingPunct="1"/>
            <a:r>
              <a:rPr lang="cs-CZ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Urychlují čas dosažení výsledku u nemocí vázaných na více mutací v daném genu nebo mutací ve více genech</a:t>
            </a:r>
          </a:p>
          <a:p>
            <a:pPr eaLnBrk="1" hangingPunct="1"/>
            <a:r>
              <a:rPr lang="cs-CZ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Nesnadno se optimalizují</a:t>
            </a:r>
          </a:p>
          <a:p>
            <a:pPr eaLnBrk="1" hangingPunct="1"/>
            <a:r>
              <a:rPr lang="cs-CZ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Klinická aplikace závisí na analýze referenčních vzorků DNA s daným genotypem, které vždy musejí být součástí vyšetřované série</a:t>
            </a:r>
          </a:p>
          <a:p>
            <a:pPr eaLnBrk="1" hangingPunct="1"/>
            <a:r>
              <a:rPr lang="cs-CZ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Ne vždy lze vyšetřit všechny teoreticky známé mutace (jde vždy o kompromis ve výběru nejběžnějších mutací)</a:t>
            </a:r>
          </a:p>
          <a:p>
            <a:pPr eaLnBrk="1" hangingPunct="1"/>
            <a:r>
              <a:rPr lang="cs-CZ" sz="2800" dirty="0">
                <a:latin typeface="Arial" pitchFamily="34" charset="0"/>
                <a:cs typeface="Arial" pitchFamily="34" charset="0"/>
              </a:rPr>
              <a:t>Verifikace – pečlivá kontrola stability podmínek amplifikace a detekce</a:t>
            </a:r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4205A070-359E-45C4-9F59-A5FF465C5B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0808"/>
    </mc:Choice>
    <mc:Fallback>
      <p:transition spd="slow" advTm="1208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04813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cs-CZ" sz="3200" dirty="0">
                <a:solidFill>
                  <a:srgbClr val="C00000"/>
                </a:solidFill>
                <a:latin typeface="Arial" pitchFamily="34" charset="0"/>
              </a:rPr>
              <a:t>Analýza velkého počtu mutací a budoucnost molekulární biologie v klinické praxi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27373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cs-CZ" sz="2800" dirty="0">
                <a:latin typeface="Arial" pitchFamily="34" charset="0"/>
              </a:rPr>
              <a:t>U chorob s rozsáhlými přestavbami je vyšetření možné ve spolupráci s molekulárně cytogenetickými laboratořemi (FISH technologie, </a:t>
            </a:r>
            <a:r>
              <a:rPr lang="cs-CZ" sz="2800" dirty="0" err="1">
                <a:latin typeface="Arial" pitchFamily="34" charset="0"/>
              </a:rPr>
              <a:t>microarray</a:t>
            </a:r>
            <a:r>
              <a:rPr lang="cs-CZ" sz="2800" dirty="0">
                <a:latin typeface="Arial" pitchFamily="34" charset="0"/>
              </a:rPr>
              <a:t>, CGH)</a:t>
            </a:r>
          </a:p>
          <a:p>
            <a:endParaRPr lang="cs-CZ" sz="2800" dirty="0">
              <a:latin typeface="Arial" pitchFamily="34" charset="0"/>
            </a:endParaRPr>
          </a:p>
          <a:p>
            <a:r>
              <a:rPr lang="cs-CZ" sz="2800" dirty="0">
                <a:latin typeface="Arial" pitchFamily="34" charset="0"/>
              </a:rPr>
              <a:t>U chorob s velmi vysokým počtem mutací bude v blízké budoucnosti se metodou volby některá ze </a:t>
            </a:r>
            <a:r>
              <a:rPr lang="cs-CZ" sz="2800" dirty="0" err="1">
                <a:latin typeface="Arial" pitchFamily="34" charset="0"/>
              </a:rPr>
              <a:t>sekvenačních</a:t>
            </a:r>
            <a:r>
              <a:rPr lang="cs-CZ" sz="2800" dirty="0">
                <a:latin typeface="Arial" pitchFamily="34" charset="0"/>
              </a:rPr>
              <a:t> procedur, zejména metod NGS</a:t>
            </a:r>
          </a:p>
          <a:p>
            <a:endParaRPr lang="cs-CZ" sz="2800" dirty="0">
              <a:latin typeface="Arial" pitchFamily="34" charset="0"/>
            </a:endParaRPr>
          </a:p>
          <a:p>
            <a:r>
              <a:rPr lang="cs-CZ" sz="2800" dirty="0">
                <a:latin typeface="Arial" pitchFamily="34" charset="0"/>
              </a:rPr>
              <a:t>Vysokokapacitní technologie prakticky vymýtily potřebu použití nepřímé vazebné analýzy</a:t>
            </a:r>
          </a:p>
          <a:p>
            <a:endParaRPr lang="cs-CZ" dirty="0">
              <a:latin typeface="Arial" pitchFamily="34" charset="0"/>
            </a:endParaRPr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5B1895F7-1D54-4B50-A7CC-419AA2B19C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3017"/>
    </mc:Choice>
    <mc:Fallback>
      <p:transition spd="slow" advTm="1430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25413"/>
            <a:ext cx="8713787" cy="1143000"/>
          </a:xfrm>
        </p:spPr>
        <p:txBody>
          <a:bodyPr/>
          <a:lstStyle/>
          <a:p>
            <a:r>
              <a:rPr lang="cs-CZ" sz="3200">
                <a:latin typeface="Arial" charset="0"/>
              </a:rPr>
              <a:t>Většina dědičných chorob je AR charakteru</a:t>
            </a:r>
            <a:r>
              <a:rPr lang="cs-CZ" sz="3600">
                <a:latin typeface="Arial" charset="0"/>
              </a:rPr>
              <a:t> </a:t>
            </a:r>
            <a:br>
              <a:rPr lang="cs-CZ" sz="3600">
                <a:latin typeface="Arial" charset="0"/>
              </a:rPr>
            </a:br>
            <a:r>
              <a:rPr lang="cs-CZ" sz="2400">
                <a:latin typeface="Arial" charset="0"/>
              </a:rPr>
              <a:t>=&gt; </a:t>
            </a:r>
            <a:r>
              <a:rPr lang="cs-CZ" sz="2400" i="1">
                <a:latin typeface="Arial" charset="0"/>
              </a:rPr>
              <a:t>riziko přenosu choroby určujeme analýzou DNA</a:t>
            </a:r>
          </a:p>
        </p:txBody>
      </p:sp>
      <p:pic>
        <p:nvPicPr>
          <p:cNvPr id="9219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688" y="1628775"/>
            <a:ext cx="2305050" cy="1152525"/>
          </a:xfrm>
          <a:prstGeom prst="rect">
            <a:avLst/>
          </a:prstGeom>
          <a:noFill/>
          <a:ln w="25400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9220" name="Text Box 10"/>
          <p:cNvSpPr txBox="1">
            <a:spLocks noChangeArrowheads="1"/>
          </p:cNvSpPr>
          <p:nvPr/>
        </p:nvSpPr>
        <p:spPr bwMode="auto">
          <a:xfrm>
            <a:off x="323528" y="3102059"/>
            <a:ext cx="883927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dirty="0">
                <a:solidFill>
                  <a:srgbClr val="C00000"/>
                </a:solidFill>
                <a:latin typeface="Arial" charset="0"/>
              </a:rPr>
              <a:t>Nepřímá vazebná analýza </a:t>
            </a:r>
            <a:r>
              <a:rPr lang="cs-CZ" dirty="0">
                <a:solidFill>
                  <a:schemeClr val="tx2"/>
                </a:solidFill>
                <a:latin typeface="Arial" charset="0"/>
              </a:rPr>
              <a:t>= určujeme segregaci chromosomu, </a:t>
            </a:r>
          </a:p>
          <a:p>
            <a:r>
              <a:rPr lang="cs-CZ" dirty="0">
                <a:solidFill>
                  <a:schemeClr val="tx2"/>
                </a:solidFill>
                <a:latin typeface="Arial" charset="0"/>
              </a:rPr>
              <a:t>který v rodině již způsobil patologii</a:t>
            </a:r>
          </a:p>
        </p:txBody>
      </p:sp>
      <p:sp>
        <p:nvSpPr>
          <p:cNvPr id="9221" name="Text Box 11"/>
          <p:cNvSpPr txBox="1">
            <a:spLocks noChangeArrowheads="1"/>
          </p:cNvSpPr>
          <p:nvPr/>
        </p:nvSpPr>
        <p:spPr bwMode="auto">
          <a:xfrm>
            <a:off x="539552" y="5661248"/>
            <a:ext cx="81375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dirty="0">
                <a:latin typeface="Arial" charset="0"/>
              </a:rPr>
              <a:t>Hybridizace, sekvenování, </a:t>
            </a:r>
            <a:r>
              <a:rPr lang="cs-CZ" dirty="0" err="1">
                <a:latin typeface="Arial" charset="0"/>
              </a:rPr>
              <a:t>alelově</a:t>
            </a:r>
            <a:r>
              <a:rPr lang="cs-CZ" dirty="0">
                <a:latin typeface="Arial" charset="0"/>
              </a:rPr>
              <a:t> specifická PCR, </a:t>
            </a:r>
            <a:r>
              <a:rPr lang="cs-CZ" dirty="0" err="1">
                <a:latin typeface="Arial" charset="0"/>
              </a:rPr>
              <a:t>PCR</a:t>
            </a:r>
            <a:r>
              <a:rPr lang="cs-CZ" dirty="0">
                <a:latin typeface="Arial" charset="0"/>
              </a:rPr>
              <a:t>-RFLP, </a:t>
            </a:r>
            <a:r>
              <a:rPr lang="cs-CZ" dirty="0" err="1">
                <a:latin typeface="Arial" charset="0"/>
              </a:rPr>
              <a:t>real</a:t>
            </a:r>
            <a:r>
              <a:rPr lang="cs-CZ" dirty="0">
                <a:latin typeface="Arial" charset="0"/>
              </a:rPr>
              <a:t>-</a:t>
            </a:r>
            <a:r>
              <a:rPr lang="cs-CZ" dirty="0" err="1">
                <a:latin typeface="Arial" charset="0"/>
              </a:rPr>
              <a:t>time</a:t>
            </a:r>
            <a:r>
              <a:rPr lang="cs-CZ" dirty="0">
                <a:latin typeface="Arial" charset="0"/>
              </a:rPr>
              <a:t> PCR, … </a:t>
            </a:r>
          </a:p>
        </p:txBody>
      </p:sp>
      <p:sp>
        <p:nvSpPr>
          <p:cNvPr id="9222" name="Text Box 12"/>
          <p:cNvSpPr txBox="1">
            <a:spLocks noChangeArrowheads="1"/>
          </p:cNvSpPr>
          <p:nvPr/>
        </p:nvSpPr>
        <p:spPr bwMode="auto">
          <a:xfrm>
            <a:off x="539254" y="4005064"/>
            <a:ext cx="7777162" cy="141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000" u="sng" dirty="0">
                <a:latin typeface="Arial" charset="0"/>
              </a:rPr>
              <a:t>Analýza polymorfních a variabilních úseků  </a:t>
            </a:r>
            <a:r>
              <a:rPr lang="cs-CZ" sz="2000" dirty="0">
                <a:latin typeface="Arial" charset="0"/>
              </a:rPr>
              <a:t>PCR-RFLP, STR a VNTR </a:t>
            </a:r>
            <a:r>
              <a:rPr lang="cs-CZ" sz="2000" dirty="0" err="1">
                <a:latin typeface="Arial" charset="0"/>
              </a:rPr>
              <a:t>lokusy</a:t>
            </a:r>
            <a:r>
              <a:rPr lang="cs-CZ" sz="2000" dirty="0">
                <a:latin typeface="Arial" charset="0"/>
              </a:rPr>
              <a:t>, populačně frekventované inserce a delece bez fenotypových důsledků </a:t>
            </a:r>
          </a:p>
          <a:p>
            <a:endParaRPr lang="cs-CZ" sz="1000" dirty="0">
              <a:latin typeface="Arial" charset="0"/>
            </a:endParaRPr>
          </a:p>
          <a:p>
            <a:endParaRPr lang="cs-CZ" sz="1600" dirty="0">
              <a:latin typeface="Arial" charset="0"/>
            </a:endParaRPr>
          </a:p>
        </p:txBody>
      </p:sp>
      <p:sp>
        <p:nvSpPr>
          <p:cNvPr id="9223" name="Text Box 13"/>
          <p:cNvSpPr txBox="1">
            <a:spLocks noChangeArrowheads="1"/>
          </p:cNvSpPr>
          <p:nvPr/>
        </p:nvSpPr>
        <p:spPr bwMode="auto">
          <a:xfrm>
            <a:off x="323528" y="5127575"/>
            <a:ext cx="86837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dirty="0">
                <a:solidFill>
                  <a:srgbClr val="C00000"/>
                </a:solidFill>
                <a:latin typeface="Arial" charset="0"/>
              </a:rPr>
              <a:t>Přímá analýza </a:t>
            </a:r>
            <a:r>
              <a:rPr lang="cs-CZ" dirty="0">
                <a:solidFill>
                  <a:schemeClr val="tx2"/>
                </a:solidFill>
                <a:latin typeface="Arial" charset="0"/>
              </a:rPr>
              <a:t>= určujeme příčinnou mutaci a alelové varianty </a:t>
            </a:r>
          </a:p>
        </p:txBody>
      </p:sp>
      <p:sp>
        <p:nvSpPr>
          <p:cNvPr id="9224" name="Line 15"/>
          <p:cNvSpPr>
            <a:spLocks noChangeShapeType="1"/>
          </p:cNvSpPr>
          <p:nvPr/>
        </p:nvSpPr>
        <p:spPr bwMode="auto">
          <a:xfrm>
            <a:off x="827088" y="2060575"/>
            <a:ext cx="44640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9225" name="Rectangle 16"/>
          <p:cNvSpPr>
            <a:spLocks noChangeArrowheads="1"/>
          </p:cNvSpPr>
          <p:nvPr/>
        </p:nvSpPr>
        <p:spPr bwMode="auto">
          <a:xfrm>
            <a:off x="2122488" y="1844675"/>
            <a:ext cx="1657350" cy="3587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s-CZ" sz="2000" b="1">
                <a:solidFill>
                  <a:schemeClr val="bg2"/>
                </a:solidFill>
                <a:latin typeface="Arial" charset="0"/>
              </a:rPr>
              <a:t>Pozice genu</a:t>
            </a:r>
          </a:p>
        </p:txBody>
      </p:sp>
      <p:sp>
        <p:nvSpPr>
          <p:cNvPr id="9226" name="Rectangle 18"/>
          <p:cNvSpPr>
            <a:spLocks noChangeArrowheads="1"/>
          </p:cNvSpPr>
          <p:nvPr/>
        </p:nvSpPr>
        <p:spPr bwMode="auto">
          <a:xfrm>
            <a:off x="1546225" y="1844675"/>
            <a:ext cx="288925" cy="3587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s-CZ">
                <a:solidFill>
                  <a:schemeClr val="bg2"/>
                </a:solidFill>
                <a:latin typeface="Arial" charset="0"/>
              </a:rPr>
              <a:t>2</a:t>
            </a:r>
          </a:p>
        </p:txBody>
      </p:sp>
      <p:sp>
        <p:nvSpPr>
          <p:cNvPr id="9227" name="Rectangle 19"/>
          <p:cNvSpPr>
            <a:spLocks noChangeArrowheads="1"/>
          </p:cNvSpPr>
          <p:nvPr/>
        </p:nvSpPr>
        <p:spPr bwMode="auto">
          <a:xfrm>
            <a:off x="1114425" y="1844675"/>
            <a:ext cx="288925" cy="3587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s-CZ">
                <a:solidFill>
                  <a:schemeClr val="bg2"/>
                </a:solidFill>
                <a:latin typeface="Arial" charset="0"/>
              </a:rPr>
              <a:t>1</a:t>
            </a:r>
          </a:p>
        </p:txBody>
      </p:sp>
      <p:sp>
        <p:nvSpPr>
          <p:cNvPr id="9228" name="Rectangle 20"/>
          <p:cNvSpPr>
            <a:spLocks noChangeArrowheads="1"/>
          </p:cNvSpPr>
          <p:nvPr/>
        </p:nvSpPr>
        <p:spPr bwMode="auto">
          <a:xfrm>
            <a:off x="3922713" y="1844675"/>
            <a:ext cx="288925" cy="3587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s-CZ">
                <a:solidFill>
                  <a:schemeClr val="bg2"/>
                </a:solidFill>
                <a:latin typeface="Arial" charset="0"/>
              </a:rPr>
              <a:t>3</a:t>
            </a:r>
          </a:p>
        </p:txBody>
      </p:sp>
      <p:sp>
        <p:nvSpPr>
          <p:cNvPr id="9229" name="Rectangle 21"/>
          <p:cNvSpPr>
            <a:spLocks noChangeArrowheads="1"/>
          </p:cNvSpPr>
          <p:nvPr/>
        </p:nvSpPr>
        <p:spPr bwMode="auto">
          <a:xfrm>
            <a:off x="4714875" y="1844675"/>
            <a:ext cx="288925" cy="3587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s-CZ">
                <a:solidFill>
                  <a:schemeClr val="bg2"/>
                </a:solidFill>
                <a:latin typeface="Arial" charset="0"/>
              </a:rPr>
              <a:t>4</a:t>
            </a:r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3C6E9037-CF19-469F-959B-11CEA4415C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6972"/>
    </mc:Choice>
    <mc:Fallback>
      <p:transition spd="slow" advTm="969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25413"/>
            <a:ext cx="8713787" cy="1143000"/>
          </a:xfrm>
        </p:spPr>
        <p:txBody>
          <a:bodyPr/>
          <a:lstStyle/>
          <a:p>
            <a:r>
              <a:rPr lang="cs-CZ" sz="3200">
                <a:latin typeface="Arial" charset="0"/>
              </a:rPr>
              <a:t>Většina dědičných chorob je AR charakteru</a:t>
            </a:r>
            <a:r>
              <a:rPr lang="cs-CZ" sz="3600">
                <a:latin typeface="Arial" charset="0"/>
              </a:rPr>
              <a:t> </a:t>
            </a:r>
            <a:br>
              <a:rPr lang="cs-CZ" sz="3600">
                <a:latin typeface="Arial" charset="0"/>
              </a:rPr>
            </a:br>
            <a:r>
              <a:rPr lang="cs-CZ" sz="2400">
                <a:latin typeface="Arial" charset="0"/>
              </a:rPr>
              <a:t>=&gt; </a:t>
            </a:r>
            <a:r>
              <a:rPr lang="cs-CZ" sz="2400" i="1">
                <a:latin typeface="Arial" charset="0"/>
              </a:rPr>
              <a:t>riziko přenosu choroby určujeme analýzou DNA</a:t>
            </a:r>
          </a:p>
        </p:txBody>
      </p:sp>
      <p:pic>
        <p:nvPicPr>
          <p:cNvPr id="9219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688" y="1628775"/>
            <a:ext cx="2305050" cy="1152525"/>
          </a:xfrm>
          <a:prstGeom prst="rect">
            <a:avLst/>
          </a:prstGeom>
          <a:noFill/>
          <a:ln w="25400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9220" name="Text Box 10"/>
          <p:cNvSpPr txBox="1">
            <a:spLocks noChangeArrowheads="1"/>
          </p:cNvSpPr>
          <p:nvPr/>
        </p:nvSpPr>
        <p:spPr bwMode="auto">
          <a:xfrm>
            <a:off x="755650" y="2628900"/>
            <a:ext cx="37290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solidFill>
                  <a:schemeClr val="tx2"/>
                </a:solidFill>
                <a:latin typeface="Arial" charset="0"/>
              </a:rPr>
              <a:t>Nepřímá vazebná analýza</a:t>
            </a:r>
          </a:p>
        </p:txBody>
      </p:sp>
      <p:sp>
        <p:nvSpPr>
          <p:cNvPr id="9222" name="Text Box 12"/>
          <p:cNvSpPr txBox="1">
            <a:spLocks noChangeArrowheads="1"/>
          </p:cNvSpPr>
          <p:nvPr/>
        </p:nvSpPr>
        <p:spPr bwMode="auto">
          <a:xfrm>
            <a:off x="827088" y="3224213"/>
            <a:ext cx="7777162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cs-CZ" sz="2000" dirty="0">
                <a:latin typeface="Arial" charset="0"/>
              </a:rPr>
              <a:t>Na základě pozice mutovaného genu se vybírá tzv. </a:t>
            </a:r>
            <a:r>
              <a:rPr lang="cs-CZ" sz="2000" i="1" dirty="0">
                <a:solidFill>
                  <a:srgbClr val="00B050"/>
                </a:solidFill>
                <a:latin typeface="Arial" charset="0"/>
              </a:rPr>
              <a:t>genetický </a:t>
            </a:r>
            <a:r>
              <a:rPr lang="cs-CZ" sz="2000" i="1" dirty="0" err="1">
                <a:solidFill>
                  <a:srgbClr val="00B050"/>
                </a:solidFill>
                <a:latin typeface="Arial" charset="0"/>
              </a:rPr>
              <a:t>marker</a:t>
            </a:r>
            <a:r>
              <a:rPr lang="cs-CZ" sz="20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cs-CZ" sz="2000" dirty="0">
                <a:latin typeface="Arial" charset="0"/>
              </a:rPr>
              <a:t>ležící v jeho těsné blízkosti (je s ním v genetické vazbě)</a:t>
            </a:r>
          </a:p>
          <a:p>
            <a:endParaRPr lang="cs-CZ" sz="2000" dirty="0">
              <a:latin typeface="Arial" charset="0"/>
            </a:endParaRPr>
          </a:p>
          <a:p>
            <a:r>
              <a:rPr lang="cs-CZ" sz="2000" dirty="0">
                <a:latin typeface="Arial" charset="0"/>
              </a:rPr>
              <a:t>Základem je </a:t>
            </a:r>
            <a:r>
              <a:rPr lang="cs-CZ" sz="2000" u="sng" dirty="0">
                <a:solidFill>
                  <a:srgbClr val="00B050"/>
                </a:solidFill>
                <a:latin typeface="Arial" charset="0"/>
              </a:rPr>
              <a:t>genetický polymorfismus</a:t>
            </a:r>
            <a:r>
              <a:rPr lang="cs-CZ" sz="20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cs-CZ" sz="2000" dirty="0">
                <a:latin typeface="Arial" charset="0"/>
              </a:rPr>
              <a:t>tohoto </a:t>
            </a:r>
            <a:r>
              <a:rPr lang="cs-CZ" sz="2000" dirty="0" err="1">
                <a:latin typeface="Arial" charset="0"/>
              </a:rPr>
              <a:t>markeru</a:t>
            </a:r>
            <a:r>
              <a:rPr lang="cs-CZ" sz="2000" dirty="0">
                <a:latin typeface="Arial" charset="0"/>
              </a:rPr>
              <a:t> a nejméně jeden postižený jedinec v dané rodině</a:t>
            </a:r>
          </a:p>
          <a:p>
            <a:endParaRPr lang="cs-CZ" sz="2000" dirty="0">
              <a:latin typeface="Arial" charset="0"/>
            </a:endParaRPr>
          </a:p>
          <a:p>
            <a:r>
              <a:rPr lang="cs-CZ" sz="2000" dirty="0">
                <a:latin typeface="Arial" charset="0"/>
              </a:rPr>
              <a:t>V rodině se hledá stejný </a:t>
            </a:r>
            <a:r>
              <a:rPr lang="cs-CZ" sz="2000" dirty="0" err="1">
                <a:latin typeface="Arial" charset="0"/>
              </a:rPr>
              <a:t>haplotyp</a:t>
            </a:r>
            <a:r>
              <a:rPr lang="cs-CZ" sz="2000" dirty="0">
                <a:latin typeface="Arial" charset="0"/>
              </a:rPr>
              <a:t> (chromosom) jako měl/má postižený</a:t>
            </a:r>
          </a:p>
          <a:p>
            <a:endParaRPr lang="cs-CZ" sz="2000" dirty="0">
              <a:latin typeface="Arial" charset="0"/>
            </a:endParaRPr>
          </a:p>
          <a:p>
            <a:r>
              <a:rPr lang="cs-CZ" sz="2000" dirty="0">
                <a:latin typeface="Arial" charset="0"/>
              </a:rPr>
              <a:t>Riziko pro každého jedince se určuje podle </a:t>
            </a:r>
            <a:r>
              <a:rPr lang="cs-CZ" sz="2000" dirty="0" err="1">
                <a:latin typeface="Arial" charset="0"/>
              </a:rPr>
              <a:t>Mendelových</a:t>
            </a:r>
            <a:r>
              <a:rPr lang="cs-CZ" sz="2000" dirty="0">
                <a:latin typeface="Arial" charset="0"/>
              </a:rPr>
              <a:t> pravidel</a:t>
            </a:r>
          </a:p>
        </p:txBody>
      </p:sp>
      <p:sp>
        <p:nvSpPr>
          <p:cNvPr id="9224" name="Line 15"/>
          <p:cNvSpPr>
            <a:spLocks noChangeShapeType="1"/>
          </p:cNvSpPr>
          <p:nvPr/>
        </p:nvSpPr>
        <p:spPr bwMode="auto">
          <a:xfrm>
            <a:off x="827088" y="2060575"/>
            <a:ext cx="44640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9225" name="Rectangle 16"/>
          <p:cNvSpPr>
            <a:spLocks noChangeArrowheads="1"/>
          </p:cNvSpPr>
          <p:nvPr/>
        </p:nvSpPr>
        <p:spPr bwMode="auto">
          <a:xfrm>
            <a:off x="2122488" y="1844675"/>
            <a:ext cx="1657350" cy="3587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s-CZ" sz="2000" b="1">
                <a:solidFill>
                  <a:schemeClr val="bg2"/>
                </a:solidFill>
                <a:latin typeface="Arial" charset="0"/>
              </a:rPr>
              <a:t>Pozice genu</a:t>
            </a:r>
          </a:p>
        </p:txBody>
      </p:sp>
      <p:sp>
        <p:nvSpPr>
          <p:cNvPr id="9226" name="Rectangle 18"/>
          <p:cNvSpPr>
            <a:spLocks noChangeArrowheads="1"/>
          </p:cNvSpPr>
          <p:nvPr/>
        </p:nvSpPr>
        <p:spPr bwMode="auto">
          <a:xfrm>
            <a:off x="1546225" y="1844675"/>
            <a:ext cx="288925" cy="3587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s-CZ">
                <a:solidFill>
                  <a:schemeClr val="bg2"/>
                </a:solidFill>
                <a:latin typeface="Arial" charset="0"/>
              </a:rPr>
              <a:t>2</a:t>
            </a:r>
          </a:p>
        </p:txBody>
      </p:sp>
      <p:sp>
        <p:nvSpPr>
          <p:cNvPr id="9227" name="Rectangle 19"/>
          <p:cNvSpPr>
            <a:spLocks noChangeArrowheads="1"/>
          </p:cNvSpPr>
          <p:nvPr/>
        </p:nvSpPr>
        <p:spPr bwMode="auto">
          <a:xfrm>
            <a:off x="1114425" y="1844675"/>
            <a:ext cx="288925" cy="3587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s-CZ">
                <a:solidFill>
                  <a:schemeClr val="bg2"/>
                </a:solidFill>
                <a:latin typeface="Arial" charset="0"/>
              </a:rPr>
              <a:t>1</a:t>
            </a:r>
          </a:p>
        </p:txBody>
      </p:sp>
      <p:sp>
        <p:nvSpPr>
          <p:cNvPr id="9228" name="Rectangle 20"/>
          <p:cNvSpPr>
            <a:spLocks noChangeArrowheads="1"/>
          </p:cNvSpPr>
          <p:nvPr/>
        </p:nvSpPr>
        <p:spPr bwMode="auto">
          <a:xfrm>
            <a:off x="3922713" y="1844675"/>
            <a:ext cx="288925" cy="3587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s-CZ">
                <a:solidFill>
                  <a:schemeClr val="bg2"/>
                </a:solidFill>
                <a:latin typeface="Arial" charset="0"/>
              </a:rPr>
              <a:t>3</a:t>
            </a:r>
          </a:p>
        </p:txBody>
      </p:sp>
      <p:sp>
        <p:nvSpPr>
          <p:cNvPr id="9229" name="Rectangle 21"/>
          <p:cNvSpPr>
            <a:spLocks noChangeArrowheads="1"/>
          </p:cNvSpPr>
          <p:nvPr/>
        </p:nvSpPr>
        <p:spPr bwMode="auto">
          <a:xfrm>
            <a:off x="4714875" y="1844675"/>
            <a:ext cx="288925" cy="3587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s-CZ">
                <a:solidFill>
                  <a:schemeClr val="bg2"/>
                </a:solidFill>
                <a:latin typeface="Arial" charset="0"/>
              </a:rPr>
              <a:t>4</a:t>
            </a:r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F59B1B27-8282-4ADF-B8ED-A84832F8EA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4806"/>
    </mc:Choice>
    <mc:Fallback>
      <p:transition spd="slow" advTm="748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124075" y="1989286"/>
            <a:ext cx="1223963" cy="1008062"/>
          </a:xfrm>
          <a:prstGeom prst="rect">
            <a:avLst/>
          </a:prstGeom>
          <a:solidFill>
            <a:schemeClr val="tx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5123" name="Oval 3"/>
          <p:cNvSpPr>
            <a:spLocks noChangeArrowheads="1"/>
          </p:cNvSpPr>
          <p:nvPr/>
        </p:nvSpPr>
        <p:spPr bwMode="auto">
          <a:xfrm>
            <a:off x="5148263" y="1916261"/>
            <a:ext cx="1368425" cy="1152525"/>
          </a:xfrm>
          <a:prstGeom prst="ellipse">
            <a:avLst/>
          </a:prstGeom>
          <a:solidFill>
            <a:schemeClr val="tx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>
            <a:off x="3348038" y="2494111"/>
            <a:ext cx="18002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cs-CZ"/>
          </a:p>
        </p:txBody>
      </p:sp>
      <p:sp>
        <p:nvSpPr>
          <p:cNvPr id="5125" name="Line 5"/>
          <p:cNvSpPr>
            <a:spLocks noChangeShapeType="1"/>
          </p:cNvSpPr>
          <p:nvPr/>
        </p:nvSpPr>
        <p:spPr bwMode="auto">
          <a:xfrm>
            <a:off x="4210050" y="2494111"/>
            <a:ext cx="0" cy="1295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cs-CZ"/>
          </a:p>
        </p:txBody>
      </p:sp>
      <p:sp>
        <p:nvSpPr>
          <p:cNvPr id="5126" name="Line 6"/>
          <p:cNvSpPr>
            <a:spLocks noChangeShapeType="1"/>
          </p:cNvSpPr>
          <p:nvPr/>
        </p:nvSpPr>
        <p:spPr bwMode="auto">
          <a:xfrm flipH="1">
            <a:off x="1476375" y="3789511"/>
            <a:ext cx="2735263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cs-CZ"/>
          </a:p>
        </p:txBody>
      </p:sp>
      <p:sp>
        <p:nvSpPr>
          <p:cNvPr id="5127" name="Line 7"/>
          <p:cNvSpPr>
            <a:spLocks noChangeShapeType="1"/>
          </p:cNvSpPr>
          <p:nvPr/>
        </p:nvSpPr>
        <p:spPr bwMode="auto">
          <a:xfrm>
            <a:off x="1476375" y="3789511"/>
            <a:ext cx="0" cy="6477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cs-CZ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900113" y="4437211"/>
            <a:ext cx="1223962" cy="1008062"/>
          </a:xfrm>
          <a:prstGeom prst="rect">
            <a:avLst/>
          </a:prstGeom>
          <a:solidFill>
            <a:schemeClr val="bg2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5129" name="Line 9"/>
          <p:cNvSpPr>
            <a:spLocks noChangeShapeType="1"/>
          </p:cNvSpPr>
          <p:nvPr/>
        </p:nvSpPr>
        <p:spPr bwMode="auto">
          <a:xfrm>
            <a:off x="4211638" y="3789511"/>
            <a:ext cx="273685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cs-CZ"/>
          </a:p>
        </p:txBody>
      </p:sp>
      <p:sp>
        <p:nvSpPr>
          <p:cNvPr id="5130" name="Line 10"/>
          <p:cNvSpPr>
            <a:spLocks noChangeShapeType="1"/>
          </p:cNvSpPr>
          <p:nvPr/>
        </p:nvSpPr>
        <p:spPr bwMode="auto">
          <a:xfrm>
            <a:off x="6948488" y="3789511"/>
            <a:ext cx="0" cy="431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cs-CZ"/>
          </a:p>
        </p:txBody>
      </p:sp>
      <p:sp>
        <p:nvSpPr>
          <p:cNvPr id="5131" name="Oval 11"/>
          <p:cNvSpPr>
            <a:spLocks noChangeArrowheads="1"/>
          </p:cNvSpPr>
          <p:nvPr/>
        </p:nvSpPr>
        <p:spPr bwMode="auto">
          <a:xfrm>
            <a:off x="2555875" y="4365773"/>
            <a:ext cx="1368425" cy="1152525"/>
          </a:xfrm>
          <a:prstGeom prst="ellipse">
            <a:avLst/>
          </a:prstGeom>
          <a:solidFill>
            <a:schemeClr val="tx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4356100" y="4437211"/>
            <a:ext cx="1223963" cy="1008062"/>
          </a:xfrm>
          <a:prstGeom prst="rect">
            <a:avLst/>
          </a:prstGeom>
          <a:solidFill>
            <a:schemeClr val="tx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 rot="-2742543">
            <a:off x="6443663" y="4437211"/>
            <a:ext cx="1044575" cy="1044575"/>
          </a:xfrm>
          <a:prstGeom prst="rect">
            <a:avLst/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cs-CZ"/>
          </a:p>
        </p:txBody>
      </p:sp>
      <p:sp>
        <p:nvSpPr>
          <p:cNvPr id="5134" name="Line 14"/>
          <p:cNvSpPr>
            <a:spLocks noChangeShapeType="1"/>
          </p:cNvSpPr>
          <p:nvPr/>
        </p:nvSpPr>
        <p:spPr bwMode="auto">
          <a:xfrm flipV="1">
            <a:off x="4932363" y="3789511"/>
            <a:ext cx="0" cy="6477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cs-CZ"/>
          </a:p>
        </p:txBody>
      </p:sp>
      <p:sp>
        <p:nvSpPr>
          <p:cNvPr id="5135" name="Line 15"/>
          <p:cNvSpPr>
            <a:spLocks noChangeShapeType="1"/>
          </p:cNvSpPr>
          <p:nvPr/>
        </p:nvSpPr>
        <p:spPr bwMode="auto">
          <a:xfrm flipV="1">
            <a:off x="3203575" y="3789511"/>
            <a:ext cx="0" cy="5762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cs-CZ"/>
          </a:p>
        </p:txBody>
      </p:sp>
      <p:sp>
        <p:nvSpPr>
          <p:cNvPr id="5136" name="Rectangle 16"/>
          <p:cNvSpPr>
            <a:spLocks noChangeArrowheads="1"/>
          </p:cNvSpPr>
          <p:nvPr/>
        </p:nvSpPr>
        <p:spPr bwMode="auto">
          <a:xfrm>
            <a:off x="2700338" y="1989286"/>
            <a:ext cx="647700" cy="1008062"/>
          </a:xfrm>
          <a:prstGeom prst="rect">
            <a:avLst/>
          </a:prstGeom>
          <a:solidFill>
            <a:schemeClr val="bg2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5137" name="Freeform 17"/>
          <p:cNvSpPr>
            <a:spLocks/>
          </p:cNvSpPr>
          <p:nvPr/>
        </p:nvSpPr>
        <p:spPr bwMode="auto">
          <a:xfrm>
            <a:off x="5783263" y="1913086"/>
            <a:ext cx="733425" cy="1155700"/>
          </a:xfrm>
          <a:custGeom>
            <a:avLst/>
            <a:gdLst>
              <a:gd name="T0" fmla="*/ 0 w 462"/>
              <a:gd name="T1" fmla="*/ 0 h 728"/>
              <a:gd name="T2" fmla="*/ 0 w 462"/>
              <a:gd name="T3" fmla="*/ 2147483647 h 728"/>
              <a:gd name="T4" fmla="*/ 2147483647 w 462"/>
              <a:gd name="T5" fmla="*/ 2147483647 h 728"/>
              <a:gd name="T6" fmla="*/ 2147483647 w 462"/>
              <a:gd name="T7" fmla="*/ 2147483647 h 728"/>
              <a:gd name="T8" fmla="*/ 2147483647 w 462"/>
              <a:gd name="T9" fmla="*/ 2147483647 h 728"/>
              <a:gd name="T10" fmla="*/ 2147483647 w 462"/>
              <a:gd name="T11" fmla="*/ 2147483647 h 728"/>
              <a:gd name="T12" fmla="*/ 2147483647 w 462"/>
              <a:gd name="T13" fmla="*/ 2147483647 h 728"/>
              <a:gd name="T14" fmla="*/ 2147483647 w 462"/>
              <a:gd name="T15" fmla="*/ 2147483647 h 728"/>
              <a:gd name="T16" fmla="*/ 2147483647 w 462"/>
              <a:gd name="T17" fmla="*/ 2147483647 h 728"/>
              <a:gd name="T18" fmla="*/ 2147483647 w 462"/>
              <a:gd name="T19" fmla="*/ 2147483647 h 728"/>
              <a:gd name="T20" fmla="*/ 0 w 462"/>
              <a:gd name="T21" fmla="*/ 0 h 72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462"/>
              <a:gd name="T34" fmla="*/ 0 h 728"/>
              <a:gd name="T35" fmla="*/ 462 w 462"/>
              <a:gd name="T36" fmla="*/ 728 h 728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462" h="728">
                <a:moveTo>
                  <a:pt x="0" y="0"/>
                </a:moveTo>
                <a:cubicBezTo>
                  <a:pt x="0" y="30"/>
                  <a:pt x="0" y="60"/>
                  <a:pt x="0" y="90"/>
                </a:cubicBezTo>
                <a:lnTo>
                  <a:pt x="8" y="728"/>
                </a:lnTo>
                <a:lnTo>
                  <a:pt x="235" y="683"/>
                </a:lnTo>
                <a:lnTo>
                  <a:pt x="371" y="592"/>
                </a:lnTo>
                <a:lnTo>
                  <a:pt x="462" y="456"/>
                </a:lnTo>
                <a:lnTo>
                  <a:pt x="462" y="275"/>
                </a:lnTo>
                <a:lnTo>
                  <a:pt x="371" y="139"/>
                </a:lnTo>
                <a:lnTo>
                  <a:pt x="280" y="48"/>
                </a:lnTo>
                <a:lnTo>
                  <a:pt x="99" y="3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254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>
            <a:spAutoFit/>
          </a:bodyPr>
          <a:lstStyle/>
          <a:p>
            <a:endParaRPr lang="cs-CZ"/>
          </a:p>
        </p:txBody>
      </p:sp>
      <p:sp>
        <p:nvSpPr>
          <p:cNvPr id="5138" name="Freeform 18"/>
          <p:cNvSpPr>
            <a:spLocks/>
          </p:cNvSpPr>
          <p:nvPr/>
        </p:nvSpPr>
        <p:spPr bwMode="auto">
          <a:xfrm>
            <a:off x="3203575" y="4365773"/>
            <a:ext cx="733425" cy="1155700"/>
          </a:xfrm>
          <a:custGeom>
            <a:avLst/>
            <a:gdLst>
              <a:gd name="T0" fmla="*/ 0 w 462"/>
              <a:gd name="T1" fmla="*/ 0 h 728"/>
              <a:gd name="T2" fmla="*/ 0 w 462"/>
              <a:gd name="T3" fmla="*/ 2147483647 h 728"/>
              <a:gd name="T4" fmla="*/ 2147483647 w 462"/>
              <a:gd name="T5" fmla="*/ 2147483647 h 728"/>
              <a:gd name="T6" fmla="*/ 2147483647 w 462"/>
              <a:gd name="T7" fmla="*/ 2147483647 h 728"/>
              <a:gd name="T8" fmla="*/ 2147483647 w 462"/>
              <a:gd name="T9" fmla="*/ 2147483647 h 728"/>
              <a:gd name="T10" fmla="*/ 2147483647 w 462"/>
              <a:gd name="T11" fmla="*/ 2147483647 h 728"/>
              <a:gd name="T12" fmla="*/ 2147483647 w 462"/>
              <a:gd name="T13" fmla="*/ 2147483647 h 728"/>
              <a:gd name="T14" fmla="*/ 2147483647 w 462"/>
              <a:gd name="T15" fmla="*/ 2147483647 h 728"/>
              <a:gd name="T16" fmla="*/ 2147483647 w 462"/>
              <a:gd name="T17" fmla="*/ 2147483647 h 728"/>
              <a:gd name="T18" fmla="*/ 2147483647 w 462"/>
              <a:gd name="T19" fmla="*/ 2147483647 h 728"/>
              <a:gd name="T20" fmla="*/ 0 w 462"/>
              <a:gd name="T21" fmla="*/ 0 h 72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462"/>
              <a:gd name="T34" fmla="*/ 0 h 728"/>
              <a:gd name="T35" fmla="*/ 462 w 462"/>
              <a:gd name="T36" fmla="*/ 728 h 728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462" h="728">
                <a:moveTo>
                  <a:pt x="0" y="0"/>
                </a:moveTo>
                <a:cubicBezTo>
                  <a:pt x="0" y="30"/>
                  <a:pt x="0" y="60"/>
                  <a:pt x="0" y="90"/>
                </a:cubicBezTo>
                <a:lnTo>
                  <a:pt x="8" y="728"/>
                </a:lnTo>
                <a:lnTo>
                  <a:pt x="235" y="683"/>
                </a:lnTo>
                <a:lnTo>
                  <a:pt x="371" y="592"/>
                </a:lnTo>
                <a:lnTo>
                  <a:pt x="462" y="456"/>
                </a:lnTo>
                <a:lnTo>
                  <a:pt x="462" y="275"/>
                </a:lnTo>
                <a:lnTo>
                  <a:pt x="371" y="139"/>
                </a:lnTo>
                <a:lnTo>
                  <a:pt x="280" y="48"/>
                </a:lnTo>
                <a:lnTo>
                  <a:pt x="99" y="3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254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>
            <a:spAutoFit/>
          </a:bodyPr>
          <a:lstStyle/>
          <a:p>
            <a:endParaRPr lang="cs-CZ"/>
          </a:p>
        </p:txBody>
      </p:sp>
      <p:sp>
        <p:nvSpPr>
          <p:cNvPr id="5139" name="Line 19"/>
          <p:cNvSpPr>
            <a:spLocks noChangeShapeType="1"/>
          </p:cNvSpPr>
          <p:nvPr/>
        </p:nvSpPr>
        <p:spPr bwMode="auto">
          <a:xfrm flipV="1">
            <a:off x="611188" y="4076848"/>
            <a:ext cx="1657350" cy="18002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cs-CZ"/>
          </a:p>
        </p:txBody>
      </p:sp>
      <p:sp>
        <p:nvSpPr>
          <p:cNvPr id="5140" name="Text Box 20"/>
          <p:cNvSpPr txBox="1">
            <a:spLocks noChangeArrowheads="1"/>
          </p:cNvSpPr>
          <p:nvPr/>
        </p:nvSpPr>
        <p:spPr bwMode="auto">
          <a:xfrm>
            <a:off x="7812088" y="2103586"/>
            <a:ext cx="438150" cy="6413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3600">
                <a:latin typeface="Arial" charset="0"/>
              </a:rPr>
              <a:t>I.</a:t>
            </a:r>
          </a:p>
        </p:txBody>
      </p:sp>
      <p:sp>
        <p:nvSpPr>
          <p:cNvPr id="5141" name="Text Box 21"/>
          <p:cNvSpPr txBox="1">
            <a:spLocks noChangeArrowheads="1"/>
          </p:cNvSpPr>
          <p:nvPr/>
        </p:nvSpPr>
        <p:spPr bwMode="auto">
          <a:xfrm>
            <a:off x="8316913" y="4653111"/>
            <a:ext cx="565150" cy="6413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3600">
                <a:latin typeface="Arial" charset="0"/>
              </a:rPr>
              <a:t>II.</a:t>
            </a:r>
          </a:p>
        </p:txBody>
      </p:sp>
      <p:sp>
        <p:nvSpPr>
          <p:cNvPr id="5142" name="Text Box 22"/>
          <p:cNvSpPr txBox="1">
            <a:spLocks noChangeArrowheads="1"/>
          </p:cNvSpPr>
          <p:nvPr/>
        </p:nvSpPr>
        <p:spPr bwMode="auto">
          <a:xfrm>
            <a:off x="6732588" y="4653111"/>
            <a:ext cx="438150" cy="6413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3600">
                <a:latin typeface="Arial" charset="0"/>
              </a:rPr>
              <a:t>?</a:t>
            </a:r>
          </a:p>
        </p:txBody>
      </p:sp>
      <p:sp>
        <p:nvSpPr>
          <p:cNvPr id="5143" name="Text Box 23"/>
          <p:cNvSpPr txBox="1">
            <a:spLocks noChangeArrowheads="1"/>
          </p:cNvSpPr>
          <p:nvPr/>
        </p:nvSpPr>
        <p:spPr bwMode="auto">
          <a:xfrm>
            <a:off x="251520" y="260648"/>
            <a:ext cx="8640763" cy="830997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dirty="0">
                <a:latin typeface="Arial" charset="0"/>
              </a:rPr>
              <a:t>Při nepřímé analýze se laboratoř se vyjadřuje k riziku narození postiženého potomka na základě segregace chromosomů</a:t>
            </a:r>
          </a:p>
        </p:txBody>
      </p:sp>
      <p:sp>
        <p:nvSpPr>
          <p:cNvPr id="5144" name="Line 24"/>
          <p:cNvSpPr>
            <a:spLocks noChangeShapeType="1"/>
          </p:cNvSpPr>
          <p:nvPr/>
        </p:nvSpPr>
        <p:spPr bwMode="auto">
          <a:xfrm flipH="1" flipV="1">
            <a:off x="1547813" y="5805636"/>
            <a:ext cx="144462" cy="647700"/>
          </a:xfrm>
          <a:prstGeom prst="line">
            <a:avLst/>
          </a:prstGeom>
          <a:noFill/>
          <a:ln w="793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>
            <a:spAutoFit/>
          </a:bodyPr>
          <a:lstStyle/>
          <a:p>
            <a:endParaRPr lang="cs-CZ"/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3C368CFD-9BE3-4B40-B895-7B08D55BDB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121"/>
    </mc:Choice>
    <mc:Fallback>
      <p:transition spd="slow" advTm="701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42938" y="28575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cs-CZ" sz="4000" dirty="0">
                <a:solidFill>
                  <a:srgbClr val="C00000"/>
                </a:solidFill>
                <a:latin typeface="Arial" charset="0"/>
              </a:rPr>
              <a:t>Kdy přistupujeme k nepřímé vazebné analýze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55650" y="1989138"/>
            <a:ext cx="7772400" cy="47529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cs-CZ" sz="2000">
                <a:latin typeface="Arial" charset="0"/>
              </a:rPr>
              <a:t>Není známa pozice mutace nebo pozice genu; je známo mnoho mutací v rozsáhlém genu; máme k dispozici </a:t>
            </a:r>
            <a:r>
              <a:rPr lang="cs-CZ" sz="2000">
                <a:solidFill>
                  <a:schemeClr val="tx2"/>
                </a:solidFill>
                <a:latin typeface="Arial" charset="0"/>
              </a:rPr>
              <a:t>rodinu s postiženými jedinci</a:t>
            </a:r>
          </a:p>
          <a:p>
            <a:pPr>
              <a:lnSpc>
                <a:spcPct val="80000"/>
              </a:lnSpc>
            </a:pPr>
            <a:endParaRPr lang="cs-CZ" sz="2000">
              <a:solidFill>
                <a:schemeClr val="tx2"/>
              </a:solidFill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cs-CZ" sz="2000">
                <a:latin typeface="Arial" charset="0"/>
              </a:rPr>
              <a:t>Předpoklad – alely genů ležící na stejném chromosomu blízko sebe mají tendenci procházet meiosou jako vazebná skupina</a:t>
            </a:r>
          </a:p>
          <a:p>
            <a:pPr>
              <a:lnSpc>
                <a:spcPct val="80000"/>
              </a:lnSpc>
            </a:pPr>
            <a:endParaRPr lang="cs-CZ" sz="2000"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cs-CZ" sz="2000">
                <a:latin typeface="Arial" charset="0"/>
              </a:rPr>
              <a:t>Volíme polymorfní genetický marker segregující s  chorobou v rodině – výběr dle genové mapy člověka, sestavíme </a:t>
            </a:r>
            <a:r>
              <a:rPr lang="cs-CZ" sz="2000">
                <a:solidFill>
                  <a:schemeClr val="tx2"/>
                </a:solidFill>
                <a:latin typeface="Arial" charset="0"/>
              </a:rPr>
              <a:t>rodokmen</a:t>
            </a:r>
          </a:p>
          <a:p>
            <a:pPr>
              <a:lnSpc>
                <a:spcPct val="80000"/>
              </a:lnSpc>
            </a:pPr>
            <a:endParaRPr lang="cs-CZ" sz="2000"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cs-CZ" sz="2000">
                <a:latin typeface="Arial" charset="0"/>
              </a:rPr>
              <a:t>Vzhledem k riziku rekombinace volíme </a:t>
            </a:r>
            <a:r>
              <a:rPr lang="cs-CZ" sz="2000">
                <a:solidFill>
                  <a:schemeClr val="tx2"/>
                </a:solidFill>
                <a:latin typeface="Arial" charset="0"/>
              </a:rPr>
              <a:t>markery z obou stran genu</a:t>
            </a:r>
          </a:p>
        </p:txBody>
      </p:sp>
      <p:cxnSp>
        <p:nvCxnSpPr>
          <p:cNvPr id="5" name="Přímá spojovací čára 4"/>
          <p:cNvCxnSpPr/>
          <p:nvPr/>
        </p:nvCxnSpPr>
        <p:spPr>
          <a:xfrm>
            <a:off x="827088" y="6367463"/>
            <a:ext cx="7929562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bdélník 5"/>
          <p:cNvSpPr/>
          <p:nvPr/>
        </p:nvSpPr>
        <p:spPr>
          <a:xfrm>
            <a:off x="1255713" y="6224588"/>
            <a:ext cx="500062" cy="2857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400" dirty="0"/>
              <a:t>1</a:t>
            </a:r>
          </a:p>
        </p:txBody>
      </p:sp>
      <p:sp>
        <p:nvSpPr>
          <p:cNvPr id="7" name="Obdélník 6"/>
          <p:cNvSpPr/>
          <p:nvPr/>
        </p:nvSpPr>
        <p:spPr>
          <a:xfrm>
            <a:off x="3827463" y="6224588"/>
            <a:ext cx="500062" cy="28575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4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" name="Obdélník 7"/>
          <p:cNvSpPr/>
          <p:nvPr/>
        </p:nvSpPr>
        <p:spPr>
          <a:xfrm>
            <a:off x="7256463" y="6224588"/>
            <a:ext cx="500062" cy="2857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400" dirty="0"/>
              <a:t>3</a:t>
            </a:r>
          </a:p>
        </p:txBody>
      </p:sp>
      <p:sp>
        <p:nvSpPr>
          <p:cNvPr id="28680" name="Text Box 8"/>
          <p:cNvSpPr txBox="1">
            <a:spLocks noChangeArrowheads="1"/>
          </p:cNvSpPr>
          <p:nvPr/>
        </p:nvSpPr>
        <p:spPr bwMode="auto">
          <a:xfrm>
            <a:off x="3394075" y="5662613"/>
            <a:ext cx="1682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1800" i="1">
                <a:cs typeface="Arial" charset="0"/>
              </a:rPr>
              <a:t>Mutace v genu</a:t>
            </a:r>
            <a:endParaRPr lang="en-US" sz="1800" i="1">
              <a:cs typeface="Arial" charset="0"/>
            </a:endParaRPr>
          </a:p>
        </p:txBody>
      </p:sp>
      <p:sp>
        <p:nvSpPr>
          <p:cNvPr id="10" name="Šipka dolů 9"/>
          <p:cNvSpPr>
            <a:spLocks noChangeArrowheads="1"/>
          </p:cNvSpPr>
          <p:nvPr/>
        </p:nvSpPr>
        <p:spPr bwMode="auto">
          <a:xfrm rot="10800000" flipV="1">
            <a:off x="5843588" y="5300663"/>
            <a:ext cx="428625" cy="857250"/>
          </a:xfrm>
          <a:prstGeom prst="downArrow">
            <a:avLst>
              <a:gd name="adj1" fmla="val 50000"/>
              <a:gd name="adj2" fmla="val 42861"/>
            </a:avLst>
          </a:prstGeom>
          <a:solidFill>
            <a:schemeClr val="tx2"/>
          </a:solidFill>
          <a:ln w="25400" algn="ctr">
            <a:solidFill>
              <a:schemeClr val="tx2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cs-CZ" sz="240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1" name="Šipka dolů 10"/>
          <p:cNvSpPr>
            <a:spLocks noChangeArrowheads="1"/>
          </p:cNvSpPr>
          <p:nvPr/>
        </p:nvSpPr>
        <p:spPr bwMode="auto">
          <a:xfrm rot="10800000" flipV="1">
            <a:off x="2771775" y="5229225"/>
            <a:ext cx="428625" cy="928688"/>
          </a:xfrm>
          <a:prstGeom prst="downArrow">
            <a:avLst>
              <a:gd name="adj1" fmla="val 50000"/>
              <a:gd name="adj2" fmla="val 50004"/>
            </a:avLst>
          </a:prstGeom>
          <a:solidFill>
            <a:schemeClr val="tx1"/>
          </a:solidFill>
          <a:ln w="25400" algn="ctr">
            <a:solidFill>
              <a:srgbClr val="BC6F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cs-CZ" sz="240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8683" name="Text Box 11"/>
          <p:cNvSpPr txBox="1">
            <a:spLocks noChangeArrowheads="1"/>
          </p:cNvSpPr>
          <p:nvPr/>
        </p:nvSpPr>
        <p:spPr bwMode="auto">
          <a:xfrm>
            <a:off x="2771775" y="6157913"/>
            <a:ext cx="501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1800" b="1">
                <a:solidFill>
                  <a:schemeClr val="accent2"/>
                </a:solidFill>
                <a:cs typeface="Arial" charset="0"/>
              </a:rPr>
              <a:t>M1</a:t>
            </a:r>
            <a:endParaRPr lang="en-US" sz="1800" b="1">
              <a:solidFill>
                <a:schemeClr val="accent2"/>
              </a:solidFill>
              <a:cs typeface="Arial" charset="0"/>
            </a:endParaRPr>
          </a:p>
        </p:txBody>
      </p:sp>
      <p:sp>
        <p:nvSpPr>
          <p:cNvPr id="28684" name="Text Box 12"/>
          <p:cNvSpPr txBox="1">
            <a:spLocks noChangeArrowheads="1"/>
          </p:cNvSpPr>
          <p:nvPr/>
        </p:nvSpPr>
        <p:spPr bwMode="auto">
          <a:xfrm>
            <a:off x="5799138" y="6165850"/>
            <a:ext cx="501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1800" b="1">
                <a:solidFill>
                  <a:schemeClr val="accent2"/>
                </a:solidFill>
                <a:cs typeface="Arial" charset="0"/>
              </a:rPr>
              <a:t>M2</a:t>
            </a:r>
            <a:endParaRPr lang="en-US" sz="1800" b="1">
              <a:solidFill>
                <a:schemeClr val="accent2"/>
              </a:solidFill>
              <a:cs typeface="Arial" charset="0"/>
            </a:endParaRPr>
          </a:p>
        </p:txBody>
      </p:sp>
      <p:sp>
        <p:nvSpPr>
          <p:cNvPr id="28685" name="Line 13"/>
          <p:cNvSpPr>
            <a:spLocks noChangeShapeType="1"/>
          </p:cNvSpPr>
          <p:nvPr/>
        </p:nvSpPr>
        <p:spPr bwMode="auto">
          <a:xfrm>
            <a:off x="3924300" y="6237288"/>
            <a:ext cx="0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65E8329A-594F-4F6B-9633-B90EED1086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0409"/>
    </mc:Choice>
    <mc:Fallback>
      <p:transition spd="slow" advTm="804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4078</TotalTime>
  <Words>2802</Words>
  <Application>Microsoft Office PowerPoint</Application>
  <PresentationFormat>Předvádění na obrazovce (4:3)</PresentationFormat>
  <Paragraphs>568</Paragraphs>
  <Slides>51</Slides>
  <Notes>0</Notes>
  <HiddenSlides>0</HiddenSlides>
  <MMClips>51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51</vt:i4>
      </vt:variant>
    </vt:vector>
  </HeadingPairs>
  <TitlesOfParts>
    <vt:vector size="56" baseType="lpstr">
      <vt:lpstr>Arial</vt:lpstr>
      <vt:lpstr>Calibri</vt:lpstr>
      <vt:lpstr>Symbol</vt:lpstr>
      <vt:lpstr>Times New Roman</vt:lpstr>
      <vt:lpstr>Motiv sady Office</vt:lpstr>
      <vt:lpstr>Molekulární biologie  v klinické praxi</vt:lpstr>
      <vt:lpstr>Význam molekulární biologie pro lékařské obory</vt:lpstr>
      <vt:lpstr>Dědičné (hereditární) choroby</vt:lpstr>
      <vt:lpstr>Výběr nejvhodnější metody</vt:lpstr>
      <vt:lpstr>Co musí analytik vzít v úvahu při klinické aplikaci molekulárně genetických metod</vt:lpstr>
      <vt:lpstr>Většina dědičných chorob je AR charakteru  =&gt; riziko přenosu choroby určujeme analýzou DNA</vt:lpstr>
      <vt:lpstr>Většina dědičných chorob je AR charakteru  =&gt; riziko přenosu choroby určujeme analýzou DNA</vt:lpstr>
      <vt:lpstr>Prezentace aplikace PowerPoint</vt:lpstr>
      <vt:lpstr>Kdy přistupujeme k nepřímé vazebné analýze</vt:lpstr>
      <vt:lpstr>Prezentace aplikace PowerPoint</vt:lpstr>
      <vt:lpstr>PCR/RFLP  (restriction fragment length polymorphism)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Nepřímá analýza hemofílie A (GR) pomocí VNTR analýzy (X chromosom)  (spodní číslice udávají počty repetitivních jednotek)</vt:lpstr>
      <vt:lpstr>Kdy volíme přímou analýzu</vt:lpstr>
      <vt:lpstr>Přímá analýza mutací</vt:lpstr>
      <vt:lpstr>Přímá analýza mutací</vt:lpstr>
      <vt:lpstr>Prezentace aplikace PowerPoint</vt:lpstr>
      <vt:lpstr>PCR/RFLP  (restriction fragment length polymorphism)</vt:lpstr>
      <vt:lpstr>PCR/RFLP  (restriction fragment length polymorphism)</vt:lpstr>
      <vt:lpstr>DNA analýza HH</vt:lpstr>
      <vt:lpstr>Prezentace aplikace PowerPoint</vt:lpstr>
      <vt:lpstr>Přímá analýza mutací</vt:lpstr>
      <vt:lpstr>Rizikové faktory pro vznik a rozvoj trombofilních stavů</vt:lpstr>
      <vt:lpstr>Alelově specifická PCR (ARMS)</vt:lpstr>
      <vt:lpstr>Prezentace aplikace PowerPoint</vt:lpstr>
      <vt:lpstr>Přímá analýza mutací</vt:lpstr>
      <vt:lpstr>Vyšetření známé mutace hydrolytickou (= hydrolyzační) sondou při real-time PCR</vt:lpstr>
      <vt:lpstr>Prezentace aplikace PowerPoint</vt:lpstr>
      <vt:lpstr>Prezentace aplikace PowerPoint</vt:lpstr>
      <vt:lpstr>Prezentace aplikace PowerPoint</vt:lpstr>
      <vt:lpstr>Analýza omezeného počtu známých bodových mutací (jedna či několik málo) </vt:lpstr>
      <vt:lpstr>Přímá analýza mutací</vt:lpstr>
      <vt:lpstr>Hybridizace - Southern blotting</vt:lpstr>
      <vt:lpstr>Dot blotting</vt:lpstr>
      <vt:lpstr>Reverzní blotting</vt:lpstr>
      <vt:lpstr>Prezentace aplikace PowerPoint</vt:lpstr>
      <vt:lpstr>Prezentace aplikace PowerPoint</vt:lpstr>
      <vt:lpstr>Kdy se provádí analýza velkého počtu známých mutací či mikrodelecí v genu (cca nad 20 mutací)</vt:lpstr>
      <vt:lpstr>Přímá analýza mutací</vt:lpstr>
      <vt:lpstr>Prezentace aplikace PowerPoint</vt:lpstr>
      <vt:lpstr>Prezentace aplikace PowerPoint</vt:lpstr>
      <vt:lpstr>Prezentace aplikace PowerPoint</vt:lpstr>
      <vt:lpstr>Multiplex PCR</vt:lpstr>
      <vt:lpstr>Analýza velkého počtu mutací a budoucnost molekulární biologie v klinické praxi</vt:lpstr>
    </vt:vector>
  </TitlesOfParts>
  <Company>kcvl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kcvl</dc:creator>
  <cp:lastModifiedBy>Beránek, Martin</cp:lastModifiedBy>
  <cp:revision>354</cp:revision>
  <dcterms:created xsi:type="dcterms:W3CDTF">2005-10-06T06:10:02Z</dcterms:created>
  <dcterms:modified xsi:type="dcterms:W3CDTF">2021-05-10T21:58:55Z</dcterms:modified>
</cp:coreProperties>
</file>