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58" r:id="rId4"/>
    <p:sldId id="263" r:id="rId5"/>
    <p:sldId id="329" r:id="rId6"/>
    <p:sldId id="259" r:id="rId7"/>
    <p:sldId id="288" r:id="rId8"/>
    <p:sldId id="330" r:id="rId9"/>
    <p:sldId id="331" r:id="rId10"/>
    <p:sldId id="332" r:id="rId11"/>
    <p:sldId id="284" r:id="rId12"/>
    <p:sldId id="309" r:id="rId1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1228" autoAdjust="0"/>
  </p:normalViewPr>
  <p:slideViewPr>
    <p:cSldViewPr>
      <p:cViewPr varScale="1">
        <p:scale>
          <a:sx n="61" d="100"/>
          <a:sy n="61" d="100"/>
        </p:scale>
        <p:origin x="14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80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8E4ED-FDA1-448D-BAA9-1FA5A555874C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D05DD-9905-4181-8DD5-F6646E0D45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723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C07FE-2E39-49DB-B744-A43E867398B6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333C9-2905-432F-8CFB-DD054763895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13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333C9-2905-432F-8CFB-DD054763895C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0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77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02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96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15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62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90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7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02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25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55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1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6C53AB5-0C22-4EDF-8264-D1931A3A1001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402A69E-ED9A-4FD4-9A68-6216632C234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5AB136-1321-47B3-8AF9-A8140222B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544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2599" y="1534475"/>
            <a:ext cx="5244263" cy="3861558"/>
          </a:xfrm>
        </p:spPr>
        <p:txBody>
          <a:bodyPr anchor="ctr">
            <a:normAutofit/>
          </a:bodyPr>
          <a:lstStyle/>
          <a:p>
            <a:r>
              <a:rPr lang="cs-CZ" sz="5200" dirty="0"/>
              <a:t>Marketingová komunikace malých a středních podniků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29AB2E-91A6-4F11-8765-A410A0139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902" y="0"/>
            <a:ext cx="30540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47597" y="1534475"/>
            <a:ext cx="2045527" cy="3861558"/>
          </a:xfrm>
        </p:spPr>
        <p:txBody>
          <a:bodyPr anchor="ctr">
            <a:normAutofit/>
          </a:bodyPr>
          <a:lstStyle/>
          <a:p>
            <a:r>
              <a:rPr lang="cs-CZ" sz="1700">
                <a:solidFill>
                  <a:srgbClr val="FFFFFF"/>
                </a:solidFill>
              </a:rPr>
              <a:t>Petra Koudelková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4100" dirty="0">
                <a:solidFill>
                  <a:srgbClr val="002060"/>
                </a:solidFill>
              </a:rPr>
              <a:t>cenová strategie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900" dirty="0"/>
              <a:t> </a:t>
            </a:r>
            <a:r>
              <a:rPr lang="cs-CZ" sz="2400" dirty="0"/>
              <a:t>maximalizace zisku (zvýšení ceny, zvýšení market </a:t>
            </a:r>
            <a:r>
              <a:rPr lang="cs-CZ" sz="2400" dirty="0" err="1"/>
              <a:t>share</a:t>
            </a:r>
            <a:r>
              <a:rPr lang="cs-CZ" sz="2400" dirty="0"/>
              <a:t>,..)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Přežití (jen krátkodobé řešení, nelze zisk snížit pod úroveň fixních nákladů)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Sbírání smetany (většinou </a:t>
            </a:r>
            <a:r>
              <a:rPr lang="cs-CZ" sz="2400" dirty="0" err="1"/>
              <a:t>high</a:t>
            </a:r>
            <a:r>
              <a:rPr lang="cs-CZ" sz="2400" dirty="0"/>
              <a:t> technologie)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Cena při penetraci trhu</a:t>
            </a:r>
          </a:p>
        </p:txBody>
      </p:sp>
    </p:spTree>
    <p:extLst>
      <p:ext uri="{BB962C8B-B14F-4D97-AF65-F5344CB8AC3E}">
        <p14:creationId xmlns:p14="http://schemas.microsoft.com/office/powerpoint/2010/main" val="106439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Rozšiřující literatura</a:t>
            </a:r>
          </a:p>
        </p:txBody>
      </p:sp>
      <p:pic>
        <p:nvPicPr>
          <p:cNvPr id="7" name="Grafický objekt 6" descr="Vyprávění se souvislou výplní">
            <a:extLst>
              <a:ext uri="{FF2B5EF4-FFF2-40B4-BE49-F238E27FC236}">
                <a16:creationId xmlns:a16="http://schemas.microsoft.com/office/drawing/2014/main" id="{B7CB799C-87CC-9AD4-F23F-B6A229F57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4800" y="2971800"/>
            <a:ext cx="914400" cy="9144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CE5E374-0306-9A5A-4609-E685E77773B0}"/>
              </a:ext>
            </a:extLst>
          </p:cNvPr>
          <p:cNvSpPr txBox="1"/>
          <p:nvPr/>
        </p:nvSpPr>
        <p:spPr>
          <a:xfrm>
            <a:off x="5364088" y="3239869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Jakubíková, Dagmar. Strategická marketing, Grada.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6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A5AB136-1321-47B3-8AF9-A8140222B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544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82599" y="1534475"/>
            <a:ext cx="5244263" cy="38615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200" spc="200"/>
              <a:t>Děkuji za pozornost </a:t>
            </a:r>
            <a:r>
              <a:rPr lang="en-US" sz="5200" spc="200">
                <a:sym typeface="Wingdings" pitchFamily="2" charset="2"/>
              </a:rPr>
              <a:t> </a:t>
            </a:r>
            <a:endParaRPr lang="en-US" sz="5200" spc="2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A29AB2E-91A6-4F11-8765-A410A0139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902" y="0"/>
            <a:ext cx="30540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rgbClr val="FFFFFF"/>
                </a:solidFill>
              </a:rPr>
              <a:t>Struktura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457200" indent="-457200">
              <a:buAutoNum type="arabicParenR"/>
            </a:pPr>
            <a:r>
              <a:rPr lang="cs-CZ" sz="2800" dirty="0">
                <a:solidFill>
                  <a:srgbClr val="7030A0"/>
                </a:solidFill>
              </a:rPr>
              <a:t>Business strategie</a:t>
            </a:r>
          </a:p>
          <a:p>
            <a:pPr marL="457200" indent="-457200">
              <a:buAutoNum type="arabicParenR"/>
            </a:pPr>
            <a:r>
              <a:rPr lang="cs-CZ" sz="2800" dirty="0"/>
              <a:t>Marketingové strategie</a:t>
            </a:r>
          </a:p>
          <a:p>
            <a:pPr marL="457200" indent="-457200">
              <a:buAutoNum type="arabicParenR"/>
            </a:pPr>
            <a:r>
              <a:rPr lang="cs-CZ" sz="2800" dirty="0">
                <a:solidFill>
                  <a:srgbClr val="FFFF00"/>
                </a:solidFill>
              </a:rPr>
              <a:t>Dílčí strategie: komunikační</a:t>
            </a:r>
          </a:p>
          <a:p>
            <a:pPr marL="457200" indent="-457200">
              <a:buAutoNum type="arabicParenR"/>
            </a:pPr>
            <a:r>
              <a:rPr lang="cs-CZ" sz="2800" dirty="0">
                <a:solidFill>
                  <a:schemeClr val="accent5"/>
                </a:solidFill>
              </a:rPr>
              <a:t>Dílčí strategie: distribuční</a:t>
            </a:r>
          </a:p>
          <a:p>
            <a:pPr marL="457200" indent="-457200">
              <a:buAutoNum type="arabicParenR"/>
            </a:pPr>
            <a:r>
              <a:rPr lang="cs-CZ" sz="2800" dirty="0">
                <a:solidFill>
                  <a:srgbClr val="C00000"/>
                </a:solidFill>
              </a:rPr>
              <a:t>Dílčí strategie: produktová</a:t>
            </a:r>
          </a:p>
          <a:p>
            <a:pPr marL="457200" indent="-457200">
              <a:buAutoNum type="arabicParenR"/>
            </a:pPr>
            <a:r>
              <a:rPr lang="cs-CZ" sz="2800" dirty="0">
                <a:solidFill>
                  <a:srgbClr val="002060"/>
                </a:solidFill>
              </a:rPr>
              <a:t>Dílčí strategie: cenová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dirty="0" err="1">
                <a:solidFill>
                  <a:srgbClr val="7030A0"/>
                </a:solidFill>
              </a:rPr>
              <a:t>Porterovy</a:t>
            </a:r>
            <a:r>
              <a:rPr lang="cs-CZ" dirty="0">
                <a:solidFill>
                  <a:srgbClr val="7030A0"/>
                </a:solidFill>
              </a:rPr>
              <a:t> generické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lvl="4"/>
            <a:r>
              <a:rPr lang="cs-CZ" sz="2400" dirty="0"/>
              <a:t>Celkový náskok v nákladech</a:t>
            </a:r>
          </a:p>
          <a:p>
            <a:pPr lvl="4"/>
            <a:r>
              <a:rPr lang="cs-CZ" sz="2400" dirty="0"/>
              <a:t>Diferenciace</a:t>
            </a:r>
          </a:p>
          <a:p>
            <a:pPr lvl="4"/>
            <a:r>
              <a:rPr lang="cs-CZ" sz="2400" dirty="0"/>
              <a:t>Zaměření (založena na segmentaci trhu)</a:t>
            </a:r>
          </a:p>
          <a:p>
            <a:pPr lvl="4"/>
            <a:endParaRPr lang="cs-CZ" sz="2000" dirty="0"/>
          </a:p>
          <a:p>
            <a:pPr lvl="4"/>
            <a:endParaRPr lang="cs-CZ" sz="2000" dirty="0"/>
          </a:p>
          <a:p>
            <a:pPr lvl="4"/>
            <a:endParaRPr lang="cs-CZ" sz="2000" dirty="0"/>
          </a:p>
          <a:p>
            <a:pPr marL="640080" lvl="4" indent="0">
              <a:buNone/>
            </a:pPr>
            <a:r>
              <a:rPr lang="cs-CZ" sz="2000" dirty="0"/>
              <a:t>Porter říká, že podnik může dosáhnout konkurenční výhody v zásadě 2 způsoby (cestou nízkých nákladů anebo odlišením vlastní produkce od konkurenční) </a:t>
            </a:r>
          </a:p>
          <a:p>
            <a:pPr lvl="4"/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rgbClr val="7030A0"/>
                </a:solidFill>
              </a:rPr>
              <a:t>Obecné business strategie pro MSP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lvl="4"/>
            <a:r>
              <a:rPr lang="cs-CZ" sz="2400" dirty="0"/>
              <a:t>Strategie koncentrace na vybraný tržní segment</a:t>
            </a:r>
          </a:p>
          <a:p>
            <a:pPr lvl="4"/>
            <a:r>
              <a:rPr lang="cs-CZ" sz="2400" dirty="0"/>
              <a:t>Strategie diferenciace</a:t>
            </a:r>
          </a:p>
          <a:p>
            <a:pPr lvl="4"/>
            <a:r>
              <a:rPr lang="cs-CZ" sz="2400" dirty="0"/>
              <a:t>Strategie diverzifikace</a:t>
            </a:r>
          </a:p>
          <a:p>
            <a:pPr lvl="4"/>
            <a:r>
              <a:rPr lang="cs-CZ" sz="2400" dirty="0"/>
              <a:t>Strategie kooperace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rgbClr val="7030A0"/>
                </a:solidFill>
              </a:rPr>
              <a:t>obranné business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lvl="2"/>
            <a:r>
              <a:rPr lang="cs-CZ" sz="2400" dirty="0"/>
              <a:t>Joint venture</a:t>
            </a:r>
          </a:p>
          <a:p>
            <a:pPr lvl="2"/>
            <a:r>
              <a:rPr lang="cs-CZ" sz="2400" dirty="0"/>
              <a:t>Likvidace</a:t>
            </a:r>
          </a:p>
          <a:p>
            <a:pPr lvl="2"/>
            <a:r>
              <a:rPr lang="cs-CZ" sz="2400" dirty="0"/>
              <a:t>Snížení výdajů</a:t>
            </a:r>
          </a:p>
          <a:p>
            <a:pPr lvl="2"/>
            <a:r>
              <a:rPr lang="cs-CZ" sz="2400" dirty="0"/>
              <a:t>Zbavování se majetku</a:t>
            </a:r>
          </a:p>
        </p:txBody>
      </p:sp>
    </p:spTree>
    <p:extLst>
      <p:ext uri="{BB962C8B-B14F-4D97-AF65-F5344CB8AC3E}">
        <p14:creationId xmlns:p14="http://schemas.microsoft.com/office/powerpoint/2010/main" val="167440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804333"/>
            <a:ext cx="3160013" cy="5249334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tx1"/>
                </a:solidFill>
              </a:rPr>
              <a:t>Marketingová (intenzivní) strategie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lvl="2"/>
            <a:r>
              <a:rPr lang="cs-CZ" sz="3600" dirty="0"/>
              <a:t>Průnik na trh</a:t>
            </a:r>
          </a:p>
          <a:p>
            <a:pPr lvl="2"/>
            <a:r>
              <a:rPr lang="cs-CZ" sz="3600" dirty="0"/>
              <a:t>Rozvoj trhu</a:t>
            </a:r>
          </a:p>
          <a:p>
            <a:pPr lvl="2"/>
            <a:r>
              <a:rPr lang="cs-CZ" sz="3600" dirty="0"/>
              <a:t>Vývoj výrobku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4100" dirty="0">
                <a:solidFill>
                  <a:schemeClr val="accent5"/>
                </a:solidFill>
              </a:rPr>
              <a:t>Distribuční strategie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900" dirty="0"/>
              <a:t> </a:t>
            </a:r>
            <a:r>
              <a:rPr lang="cs-CZ" sz="2400" dirty="0"/>
              <a:t>strategie tahu (zákazníci svojí poptávkou vtahují zboží na trh)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strategie tlaku (obchodníci tlačí zboží na trh)</a:t>
            </a:r>
          </a:p>
        </p:txBody>
      </p:sp>
    </p:spTree>
    <p:extLst>
      <p:ext uri="{BB962C8B-B14F-4D97-AF65-F5344CB8AC3E}">
        <p14:creationId xmlns:p14="http://schemas.microsoft.com/office/powerpoint/2010/main" val="4131885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4100" dirty="0">
                <a:solidFill>
                  <a:srgbClr val="FFFF00"/>
                </a:solidFill>
              </a:rPr>
              <a:t>Komunikační strategie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900" dirty="0"/>
              <a:t> </a:t>
            </a:r>
            <a:r>
              <a:rPr lang="cs-CZ" sz="2400" dirty="0"/>
              <a:t>generická strategie (obecná – komunikace produktu ale ne značky)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err="1"/>
              <a:t>Preemtpická</a:t>
            </a:r>
            <a:r>
              <a:rPr lang="cs-CZ" sz="2400" dirty="0"/>
              <a:t> (komunikace vycházející z principů </a:t>
            </a:r>
            <a:r>
              <a:rPr lang="cs-CZ" sz="2400" dirty="0" err="1"/>
              <a:t>genereciké</a:t>
            </a:r>
            <a:r>
              <a:rPr lang="cs-CZ" sz="2400" dirty="0"/>
              <a:t> reklamy plus zaměření na značku)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Informativní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Nostalgická (Kofola)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Emotivní – hra s emocemi (radost, napětí)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35129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4100" dirty="0">
                <a:solidFill>
                  <a:srgbClr val="C00000"/>
                </a:solidFill>
              </a:rPr>
              <a:t>produktová strategie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900" dirty="0"/>
              <a:t> </a:t>
            </a:r>
            <a:r>
              <a:rPr lang="cs-CZ" sz="2400" dirty="0"/>
              <a:t>rozšíření produktové řady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Zúžení produktové řady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Vývoj nového produktu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Stahování produktu z trhu</a:t>
            </a:r>
          </a:p>
        </p:txBody>
      </p:sp>
    </p:spTree>
    <p:extLst>
      <p:ext uri="{BB962C8B-B14F-4D97-AF65-F5344CB8AC3E}">
        <p14:creationId xmlns:p14="http://schemas.microsoft.com/office/powerpoint/2010/main" val="3690508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7517</TotalTime>
  <Words>247</Words>
  <Application>Microsoft Office PowerPoint</Application>
  <PresentationFormat>Předvádění na obrazovce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Calibri</vt:lpstr>
      <vt:lpstr>Tw Cen MT</vt:lpstr>
      <vt:lpstr>Tw Cen MT Condensed</vt:lpstr>
      <vt:lpstr>Wingdings</vt:lpstr>
      <vt:lpstr>Wingdings 3</vt:lpstr>
      <vt:lpstr>Integrál</vt:lpstr>
      <vt:lpstr>Marketingová komunikace malých a středních podniků</vt:lpstr>
      <vt:lpstr>Struktura prezentace</vt:lpstr>
      <vt:lpstr>Porterovy generické strategie</vt:lpstr>
      <vt:lpstr>Obecné business strategie pro MSP</vt:lpstr>
      <vt:lpstr>obranné business strategie</vt:lpstr>
      <vt:lpstr>Marketingová (intenzivní) strategie</vt:lpstr>
      <vt:lpstr>Distribuční strategie</vt:lpstr>
      <vt:lpstr>Komunikační strategie</vt:lpstr>
      <vt:lpstr>produktová strategie</vt:lpstr>
      <vt:lpstr>cenová strategie</vt:lpstr>
      <vt:lpstr>Rozšiřující literatura</vt:lpstr>
      <vt:lpstr>Děkuji za pozornost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malých a středních podniků</dc:title>
  <dc:creator>Petka</dc:creator>
  <cp:lastModifiedBy>Petra Koudelková</cp:lastModifiedBy>
  <cp:revision>102</cp:revision>
  <cp:lastPrinted>2014-11-03T10:21:17Z</cp:lastPrinted>
  <dcterms:created xsi:type="dcterms:W3CDTF">2014-07-23T14:18:16Z</dcterms:created>
  <dcterms:modified xsi:type="dcterms:W3CDTF">2023-11-23T16:04:06Z</dcterms:modified>
</cp:coreProperties>
</file>