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7" r:id="rId1"/>
  </p:sldMasterIdLst>
  <p:notesMasterIdLst>
    <p:notesMasterId r:id="rId7"/>
  </p:notesMasterIdLst>
  <p:handoutMasterIdLst>
    <p:handoutMasterId r:id="rId8"/>
  </p:handoutMasterIdLst>
  <p:sldIdLst>
    <p:sldId id="256" r:id="rId2"/>
    <p:sldId id="343" r:id="rId3"/>
    <p:sldId id="341" r:id="rId4"/>
    <p:sldId id="346" r:id="rId5"/>
    <p:sldId id="345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88" d="100"/>
          <a:sy n="88" d="100"/>
        </p:scale>
        <p:origin x="124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4BD678-0A75-4CED-87F5-6B0D96701F2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4967748-39E2-4E10-BA03-30C8E644D212}">
      <dgm:prSet phldrT="[Text]"/>
      <dgm:spPr/>
      <dgm:t>
        <a:bodyPr/>
        <a:lstStyle/>
        <a:p>
          <a:pPr algn="ctr"/>
          <a:r>
            <a:rPr lang="cs-CZ" b="1" dirty="0" smtClean="0"/>
            <a:t>TLUMOČNÍK/PROSTŘEDNÍK</a:t>
          </a:r>
          <a:endParaRPr lang="cs-CZ" b="1" dirty="0"/>
        </a:p>
      </dgm:t>
    </dgm:pt>
    <dgm:pt modelId="{277754A8-43E5-4E6B-90F1-5BD91CEFFD0C}" type="parTrans" cxnId="{97BC91AF-B845-410E-BA93-2434440DD61B}">
      <dgm:prSet/>
      <dgm:spPr/>
      <dgm:t>
        <a:bodyPr/>
        <a:lstStyle/>
        <a:p>
          <a:endParaRPr lang="cs-CZ"/>
        </a:p>
      </dgm:t>
    </dgm:pt>
    <dgm:pt modelId="{6BD14E25-D2AE-4D95-B0A7-24D4EC07FD97}" type="sibTrans" cxnId="{97BC91AF-B845-410E-BA93-2434440DD61B}">
      <dgm:prSet/>
      <dgm:spPr/>
      <dgm:t>
        <a:bodyPr/>
        <a:lstStyle/>
        <a:p>
          <a:endParaRPr lang="cs-CZ"/>
        </a:p>
      </dgm:t>
    </dgm:pt>
    <dgm:pt modelId="{44B934EF-1A26-444D-92E2-C32055D7D20D}">
      <dgm:prSet phldrT="[Text]"/>
      <dgm:spPr/>
      <dgm:t>
        <a:bodyPr/>
        <a:lstStyle/>
        <a:p>
          <a:pPr algn="ctr"/>
          <a:r>
            <a:rPr lang="cs-CZ" dirty="0" smtClean="0"/>
            <a:t>tlumočí v 1. osobě</a:t>
          </a:r>
          <a:endParaRPr lang="cs-CZ" dirty="0"/>
        </a:p>
      </dgm:t>
    </dgm:pt>
    <dgm:pt modelId="{368711F0-2214-45D8-BB80-CF74418057A1}" type="parTrans" cxnId="{107B0247-AC35-45D7-87AA-3A4CBB8F116A}">
      <dgm:prSet/>
      <dgm:spPr/>
      <dgm:t>
        <a:bodyPr/>
        <a:lstStyle/>
        <a:p>
          <a:endParaRPr lang="cs-CZ"/>
        </a:p>
      </dgm:t>
    </dgm:pt>
    <dgm:pt modelId="{936E338A-9225-429E-A727-6094509AC5D2}" type="sibTrans" cxnId="{107B0247-AC35-45D7-87AA-3A4CBB8F116A}">
      <dgm:prSet/>
      <dgm:spPr/>
      <dgm:t>
        <a:bodyPr/>
        <a:lstStyle/>
        <a:p>
          <a:endParaRPr lang="cs-CZ"/>
        </a:p>
      </dgm:t>
    </dgm:pt>
    <dgm:pt modelId="{2872B3B1-4FF3-4BB7-8B35-58D6FD843AD2}">
      <dgm:prSet phldrT="[Text]"/>
      <dgm:spPr/>
      <dgm:t>
        <a:bodyPr/>
        <a:lstStyle/>
        <a:p>
          <a:pPr algn="ctr"/>
          <a:r>
            <a:rPr lang="cs-CZ" b="1" dirty="0" smtClean="0"/>
            <a:t>ADRESÁT/PŘÍJEMCE</a:t>
          </a:r>
          <a:endParaRPr lang="cs-CZ" b="1" dirty="0"/>
        </a:p>
      </dgm:t>
    </dgm:pt>
    <dgm:pt modelId="{46B7853A-47B4-4905-A2F2-2C58DFD49065}" type="parTrans" cxnId="{740AC13D-9BE8-4A87-BFA2-D4BAAB4E3733}">
      <dgm:prSet/>
      <dgm:spPr/>
      <dgm:t>
        <a:bodyPr/>
        <a:lstStyle/>
        <a:p>
          <a:endParaRPr lang="cs-CZ"/>
        </a:p>
      </dgm:t>
    </dgm:pt>
    <dgm:pt modelId="{08537BE5-B6ED-49E6-9561-7D54A2EE7F26}" type="sibTrans" cxnId="{740AC13D-9BE8-4A87-BFA2-D4BAAB4E3733}">
      <dgm:prSet/>
      <dgm:spPr/>
      <dgm:t>
        <a:bodyPr/>
        <a:lstStyle/>
        <a:p>
          <a:endParaRPr lang="cs-CZ"/>
        </a:p>
      </dgm:t>
    </dgm:pt>
    <dgm:pt modelId="{7EB31030-87EF-4C61-9C97-1F1869966046}">
      <dgm:prSet phldrT="[Text]"/>
      <dgm:spPr/>
      <dgm:t>
        <a:bodyPr/>
        <a:lstStyle/>
        <a:p>
          <a:pPr algn="ctr"/>
          <a:r>
            <a:rPr lang="cs-CZ" dirty="0" smtClean="0"/>
            <a:t>efekt (cíl komunikace) = předání smyslu</a:t>
          </a:r>
          <a:endParaRPr lang="cs-CZ" dirty="0"/>
        </a:p>
      </dgm:t>
    </dgm:pt>
    <dgm:pt modelId="{045ADCC3-C23A-4515-9B62-022D3952F434}" type="parTrans" cxnId="{52A02261-D8E5-4983-B885-6321E8CE52FE}">
      <dgm:prSet/>
      <dgm:spPr/>
      <dgm:t>
        <a:bodyPr/>
        <a:lstStyle/>
        <a:p>
          <a:endParaRPr lang="cs-CZ"/>
        </a:p>
      </dgm:t>
    </dgm:pt>
    <dgm:pt modelId="{ECD65EE6-345B-4384-A40E-D2EF898109CF}" type="sibTrans" cxnId="{52A02261-D8E5-4983-B885-6321E8CE52FE}">
      <dgm:prSet/>
      <dgm:spPr/>
      <dgm:t>
        <a:bodyPr/>
        <a:lstStyle/>
        <a:p>
          <a:endParaRPr lang="cs-CZ"/>
        </a:p>
      </dgm:t>
    </dgm:pt>
    <dgm:pt modelId="{755617F2-3921-457F-B987-BD64741F8617}">
      <dgm:prSet phldrT="[Text]"/>
      <dgm:spPr/>
      <dgm:t>
        <a:bodyPr/>
        <a:lstStyle/>
        <a:p>
          <a:pPr algn="ctr"/>
          <a:r>
            <a:rPr lang="cs-CZ" b="1" dirty="0" smtClean="0"/>
            <a:t>MLUVČÍ/ŘEČNÍK</a:t>
          </a:r>
          <a:endParaRPr lang="cs-CZ" b="1" dirty="0"/>
        </a:p>
      </dgm:t>
    </dgm:pt>
    <dgm:pt modelId="{E2671F0B-2084-4B79-B2F2-C6D50D9B168F}" type="sibTrans" cxnId="{CDA0DF27-EEF4-43C1-ABF1-8ABCC66109CE}">
      <dgm:prSet/>
      <dgm:spPr/>
      <dgm:t>
        <a:bodyPr/>
        <a:lstStyle/>
        <a:p>
          <a:endParaRPr lang="cs-CZ"/>
        </a:p>
      </dgm:t>
    </dgm:pt>
    <dgm:pt modelId="{5C86D617-D9C1-4926-BE89-434B819028D5}" type="parTrans" cxnId="{CDA0DF27-EEF4-43C1-ABF1-8ABCC66109CE}">
      <dgm:prSet/>
      <dgm:spPr/>
      <dgm:t>
        <a:bodyPr/>
        <a:lstStyle/>
        <a:p>
          <a:endParaRPr lang="cs-CZ"/>
        </a:p>
      </dgm:t>
    </dgm:pt>
    <dgm:pt modelId="{D696CDA8-3821-4901-BEBF-34BC47CB1A54}">
      <dgm:prSet phldrT="[Text]"/>
      <dgm:spPr/>
      <dgm:t>
        <a:bodyPr/>
        <a:lstStyle/>
        <a:p>
          <a:pPr algn="ctr"/>
          <a:r>
            <a:rPr lang="cs-CZ" dirty="0" smtClean="0"/>
            <a:t>intence (záměr)</a:t>
          </a:r>
          <a:endParaRPr lang="cs-CZ" dirty="0"/>
        </a:p>
      </dgm:t>
    </dgm:pt>
    <dgm:pt modelId="{1EA8087F-B407-4A6B-8BC2-6DE3FF1B2C26}" type="sibTrans" cxnId="{F31D3C51-6026-4A19-8688-78869A20362C}">
      <dgm:prSet/>
      <dgm:spPr/>
      <dgm:t>
        <a:bodyPr/>
        <a:lstStyle/>
        <a:p>
          <a:endParaRPr lang="cs-CZ"/>
        </a:p>
      </dgm:t>
    </dgm:pt>
    <dgm:pt modelId="{37709F55-E43A-4547-95FD-4D5B359ECB66}" type="parTrans" cxnId="{F31D3C51-6026-4A19-8688-78869A20362C}">
      <dgm:prSet/>
      <dgm:spPr/>
      <dgm:t>
        <a:bodyPr/>
        <a:lstStyle/>
        <a:p>
          <a:endParaRPr lang="cs-CZ"/>
        </a:p>
      </dgm:t>
    </dgm:pt>
    <dgm:pt modelId="{EAE91285-33F5-49AE-ABB6-3EBEC81974BC}" type="pres">
      <dgm:prSet presAssocID="{DA4BD678-0A75-4CED-87F5-6B0D96701F2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4126CF-4EA9-4723-8480-6453FC9ADEBB}" type="pres">
      <dgm:prSet presAssocID="{755617F2-3921-457F-B987-BD64741F861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9BE729-186C-49CD-8161-BC81832F73E3}" type="pres">
      <dgm:prSet presAssocID="{E2671F0B-2084-4B79-B2F2-C6D50D9B168F}" presName="sibTrans" presStyleLbl="sibTrans2D1" presStyleIdx="0" presStyleCnt="2"/>
      <dgm:spPr/>
      <dgm:t>
        <a:bodyPr/>
        <a:lstStyle/>
        <a:p>
          <a:endParaRPr lang="cs-CZ"/>
        </a:p>
      </dgm:t>
    </dgm:pt>
    <dgm:pt modelId="{48A5F393-7555-47C7-8AB0-89F76148F59E}" type="pres">
      <dgm:prSet presAssocID="{E2671F0B-2084-4B79-B2F2-C6D50D9B168F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E3351E2A-870A-4C45-997C-4D58DD7CBD7F}" type="pres">
      <dgm:prSet presAssocID="{24967748-39E2-4E10-BA03-30C8E644D21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9DC597-30B0-4DDB-8FB9-E852C2C14A33}" type="pres">
      <dgm:prSet presAssocID="{6BD14E25-D2AE-4D95-B0A7-24D4EC07FD97}" presName="sibTrans" presStyleLbl="sibTrans2D1" presStyleIdx="1" presStyleCnt="2"/>
      <dgm:spPr/>
      <dgm:t>
        <a:bodyPr/>
        <a:lstStyle/>
        <a:p>
          <a:endParaRPr lang="cs-CZ"/>
        </a:p>
      </dgm:t>
    </dgm:pt>
    <dgm:pt modelId="{89288F2C-B163-4AB7-87B5-2D86D63B39AE}" type="pres">
      <dgm:prSet presAssocID="{6BD14E25-D2AE-4D95-B0A7-24D4EC07FD97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96EFE11C-79CA-45BD-B560-018367109839}" type="pres">
      <dgm:prSet presAssocID="{2872B3B1-4FF3-4BB7-8B35-58D6FD843AD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99687B-242C-4CB2-859F-4DCC065365E6}" type="presOf" srcId="{24967748-39E2-4E10-BA03-30C8E644D212}" destId="{E3351E2A-870A-4C45-997C-4D58DD7CBD7F}" srcOrd="0" destOrd="0" presId="urn:microsoft.com/office/officeart/2005/8/layout/process2"/>
    <dgm:cxn modelId="{107B0247-AC35-45D7-87AA-3A4CBB8F116A}" srcId="{24967748-39E2-4E10-BA03-30C8E644D212}" destId="{44B934EF-1A26-444D-92E2-C32055D7D20D}" srcOrd="0" destOrd="0" parTransId="{368711F0-2214-45D8-BB80-CF74418057A1}" sibTransId="{936E338A-9225-429E-A727-6094509AC5D2}"/>
    <dgm:cxn modelId="{93F4126C-3619-49AA-9267-136C3E6C1B20}" type="presOf" srcId="{D696CDA8-3821-4901-BEBF-34BC47CB1A54}" destId="{964126CF-4EA9-4723-8480-6453FC9ADEBB}" srcOrd="0" destOrd="1" presId="urn:microsoft.com/office/officeart/2005/8/layout/process2"/>
    <dgm:cxn modelId="{4F1AB1F3-B26E-4C4A-97A6-CE2FE3AE6B57}" type="presOf" srcId="{6BD14E25-D2AE-4D95-B0A7-24D4EC07FD97}" destId="{89288F2C-B163-4AB7-87B5-2D86D63B39AE}" srcOrd="1" destOrd="0" presId="urn:microsoft.com/office/officeart/2005/8/layout/process2"/>
    <dgm:cxn modelId="{CDA0DF27-EEF4-43C1-ABF1-8ABCC66109CE}" srcId="{DA4BD678-0A75-4CED-87F5-6B0D96701F26}" destId="{755617F2-3921-457F-B987-BD64741F8617}" srcOrd="0" destOrd="0" parTransId="{5C86D617-D9C1-4926-BE89-434B819028D5}" sibTransId="{E2671F0B-2084-4B79-B2F2-C6D50D9B168F}"/>
    <dgm:cxn modelId="{7E26BE2C-C6A7-44F6-BC95-4BA6551D4E3F}" type="presOf" srcId="{44B934EF-1A26-444D-92E2-C32055D7D20D}" destId="{E3351E2A-870A-4C45-997C-4D58DD7CBD7F}" srcOrd="0" destOrd="1" presId="urn:microsoft.com/office/officeart/2005/8/layout/process2"/>
    <dgm:cxn modelId="{52A02261-D8E5-4983-B885-6321E8CE52FE}" srcId="{2872B3B1-4FF3-4BB7-8B35-58D6FD843AD2}" destId="{7EB31030-87EF-4C61-9C97-1F1869966046}" srcOrd="0" destOrd="0" parTransId="{045ADCC3-C23A-4515-9B62-022D3952F434}" sibTransId="{ECD65EE6-345B-4384-A40E-D2EF898109CF}"/>
    <dgm:cxn modelId="{E6195E08-DE4D-430D-8D62-B0AE9A0C9121}" type="presOf" srcId="{2872B3B1-4FF3-4BB7-8B35-58D6FD843AD2}" destId="{96EFE11C-79CA-45BD-B560-018367109839}" srcOrd="0" destOrd="0" presId="urn:microsoft.com/office/officeart/2005/8/layout/process2"/>
    <dgm:cxn modelId="{AF8327F0-163B-4E16-858C-F768E08A0989}" type="presOf" srcId="{755617F2-3921-457F-B987-BD64741F8617}" destId="{964126CF-4EA9-4723-8480-6453FC9ADEBB}" srcOrd="0" destOrd="0" presId="urn:microsoft.com/office/officeart/2005/8/layout/process2"/>
    <dgm:cxn modelId="{D4FB625C-8737-42C0-8F93-96E283677456}" type="presOf" srcId="{E2671F0B-2084-4B79-B2F2-C6D50D9B168F}" destId="{48A5F393-7555-47C7-8AB0-89F76148F59E}" srcOrd="1" destOrd="0" presId="urn:microsoft.com/office/officeart/2005/8/layout/process2"/>
    <dgm:cxn modelId="{F31D3C51-6026-4A19-8688-78869A20362C}" srcId="{755617F2-3921-457F-B987-BD64741F8617}" destId="{D696CDA8-3821-4901-BEBF-34BC47CB1A54}" srcOrd="0" destOrd="0" parTransId="{37709F55-E43A-4547-95FD-4D5B359ECB66}" sibTransId="{1EA8087F-B407-4A6B-8BC2-6DE3FF1B2C26}"/>
    <dgm:cxn modelId="{97BC91AF-B845-410E-BA93-2434440DD61B}" srcId="{DA4BD678-0A75-4CED-87F5-6B0D96701F26}" destId="{24967748-39E2-4E10-BA03-30C8E644D212}" srcOrd="1" destOrd="0" parTransId="{277754A8-43E5-4E6B-90F1-5BD91CEFFD0C}" sibTransId="{6BD14E25-D2AE-4D95-B0A7-24D4EC07FD97}"/>
    <dgm:cxn modelId="{87E69593-48F9-4969-8F15-1B65B473FC06}" type="presOf" srcId="{E2671F0B-2084-4B79-B2F2-C6D50D9B168F}" destId="{5D9BE729-186C-49CD-8161-BC81832F73E3}" srcOrd="0" destOrd="0" presId="urn:microsoft.com/office/officeart/2005/8/layout/process2"/>
    <dgm:cxn modelId="{740AC13D-9BE8-4A87-BFA2-D4BAAB4E3733}" srcId="{DA4BD678-0A75-4CED-87F5-6B0D96701F26}" destId="{2872B3B1-4FF3-4BB7-8B35-58D6FD843AD2}" srcOrd="2" destOrd="0" parTransId="{46B7853A-47B4-4905-A2F2-2C58DFD49065}" sibTransId="{08537BE5-B6ED-49E6-9561-7D54A2EE7F26}"/>
    <dgm:cxn modelId="{804F11DA-C809-4FC6-B741-499F9061E096}" type="presOf" srcId="{6BD14E25-D2AE-4D95-B0A7-24D4EC07FD97}" destId="{8D9DC597-30B0-4DDB-8FB9-E852C2C14A33}" srcOrd="0" destOrd="0" presId="urn:microsoft.com/office/officeart/2005/8/layout/process2"/>
    <dgm:cxn modelId="{CFD3C883-1438-4A74-A53C-CB326224ADBF}" type="presOf" srcId="{DA4BD678-0A75-4CED-87F5-6B0D96701F26}" destId="{EAE91285-33F5-49AE-ABB6-3EBEC81974BC}" srcOrd="0" destOrd="0" presId="urn:microsoft.com/office/officeart/2005/8/layout/process2"/>
    <dgm:cxn modelId="{1CA12322-FAB4-4D08-9B52-E434CC052528}" type="presOf" srcId="{7EB31030-87EF-4C61-9C97-1F1869966046}" destId="{96EFE11C-79CA-45BD-B560-018367109839}" srcOrd="0" destOrd="1" presId="urn:microsoft.com/office/officeart/2005/8/layout/process2"/>
    <dgm:cxn modelId="{ABD28799-432E-45A7-89A3-BC2839D7CDC4}" type="presParOf" srcId="{EAE91285-33F5-49AE-ABB6-3EBEC81974BC}" destId="{964126CF-4EA9-4723-8480-6453FC9ADEBB}" srcOrd="0" destOrd="0" presId="urn:microsoft.com/office/officeart/2005/8/layout/process2"/>
    <dgm:cxn modelId="{133074A5-B440-4251-A538-0ECB0DE3E643}" type="presParOf" srcId="{EAE91285-33F5-49AE-ABB6-3EBEC81974BC}" destId="{5D9BE729-186C-49CD-8161-BC81832F73E3}" srcOrd="1" destOrd="0" presId="urn:microsoft.com/office/officeart/2005/8/layout/process2"/>
    <dgm:cxn modelId="{DC98F30B-043D-4172-8D84-84AB8DF5CDB3}" type="presParOf" srcId="{5D9BE729-186C-49CD-8161-BC81832F73E3}" destId="{48A5F393-7555-47C7-8AB0-89F76148F59E}" srcOrd="0" destOrd="0" presId="urn:microsoft.com/office/officeart/2005/8/layout/process2"/>
    <dgm:cxn modelId="{47FC27D8-E4A2-4A7D-9D6F-E1428F6C0364}" type="presParOf" srcId="{EAE91285-33F5-49AE-ABB6-3EBEC81974BC}" destId="{E3351E2A-870A-4C45-997C-4D58DD7CBD7F}" srcOrd="2" destOrd="0" presId="urn:microsoft.com/office/officeart/2005/8/layout/process2"/>
    <dgm:cxn modelId="{9577D72E-DD5B-46A2-9637-23B3568DF661}" type="presParOf" srcId="{EAE91285-33F5-49AE-ABB6-3EBEC81974BC}" destId="{8D9DC597-30B0-4DDB-8FB9-E852C2C14A33}" srcOrd="3" destOrd="0" presId="urn:microsoft.com/office/officeart/2005/8/layout/process2"/>
    <dgm:cxn modelId="{2FD465D7-08E5-4728-BC4D-EEEEDEC5ED49}" type="presParOf" srcId="{8D9DC597-30B0-4DDB-8FB9-E852C2C14A33}" destId="{89288F2C-B163-4AB7-87B5-2D86D63B39AE}" srcOrd="0" destOrd="0" presId="urn:microsoft.com/office/officeart/2005/8/layout/process2"/>
    <dgm:cxn modelId="{111F82AC-5FFC-4BA4-B6EB-214F63A7225D}" type="presParOf" srcId="{EAE91285-33F5-49AE-ABB6-3EBEC81974BC}" destId="{96EFE11C-79CA-45BD-B560-01836710983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126CF-4EA9-4723-8480-6453FC9ADEBB}">
      <dsp:nvSpPr>
        <dsp:cNvPr id="0" name=""/>
        <dsp:cNvSpPr/>
      </dsp:nvSpPr>
      <dsp:spPr>
        <a:xfrm>
          <a:off x="30968" y="0"/>
          <a:ext cx="3081734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MLUVČÍ/ŘEČNÍK</a:t>
          </a:r>
          <a:endParaRPr lang="cs-CZ" sz="18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intence (záměr)</a:t>
          </a:r>
          <a:endParaRPr lang="cs-CZ" sz="1400" kern="1200" dirty="0"/>
        </a:p>
      </dsp:txBody>
      <dsp:txXfrm>
        <a:off x="60726" y="29758"/>
        <a:ext cx="3022218" cy="956484"/>
      </dsp:txXfrm>
    </dsp:sp>
    <dsp:sp modelId="{5D9BE729-186C-49CD-8161-BC81832F73E3}">
      <dsp:nvSpPr>
        <dsp:cNvPr id="0" name=""/>
        <dsp:cNvSpPr/>
      </dsp:nvSpPr>
      <dsp:spPr>
        <a:xfrm rot="5400000">
          <a:off x="1381336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1434676" y="1079499"/>
        <a:ext cx="274320" cy="266699"/>
      </dsp:txXfrm>
    </dsp:sp>
    <dsp:sp modelId="{E3351E2A-870A-4C45-997C-4D58DD7CBD7F}">
      <dsp:nvSpPr>
        <dsp:cNvPr id="0" name=""/>
        <dsp:cNvSpPr/>
      </dsp:nvSpPr>
      <dsp:spPr>
        <a:xfrm>
          <a:off x="30968" y="1523999"/>
          <a:ext cx="3081734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TLUMOČNÍK/PROSTŘEDNÍK</a:t>
          </a:r>
          <a:endParaRPr lang="cs-CZ" sz="18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tlumočí v 1. osobě</a:t>
          </a:r>
          <a:endParaRPr lang="cs-CZ" sz="1400" kern="1200" dirty="0"/>
        </a:p>
      </dsp:txBody>
      <dsp:txXfrm>
        <a:off x="60726" y="1553757"/>
        <a:ext cx="3022218" cy="956484"/>
      </dsp:txXfrm>
    </dsp:sp>
    <dsp:sp modelId="{8D9DC597-30B0-4DDB-8FB9-E852C2C14A33}">
      <dsp:nvSpPr>
        <dsp:cNvPr id="0" name=""/>
        <dsp:cNvSpPr/>
      </dsp:nvSpPr>
      <dsp:spPr>
        <a:xfrm rot="5400000">
          <a:off x="1381336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1434676" y="2603499"/>
        <a:ext cx="274320" cy="266700"/>
      </dsp:txXfrm>
    </dsp:sp>
    <dsp:sp modelId="{96EFE11C-79CA-45BD-B560-018367109839}">
      <dsp:nvSpPr>
        <dsp:cNvPr id="0" name=""/>
        <dsp:cNvSpPr/>
      </dsp:nvSpPr>
      <dsp:spPr>
        <a:xfrm>
          <a:off x="30968" y="3047999"/>
          <a:ext cx="3081734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ADRESÁT/PŘÍJEMCE</a:t>
          </a:r>
          <a:endParaRPr lang="cs-CZ" sz="18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efekt (cíl komunikace) = předání smyslu</a:t>
          </a:r>
          <a:endParaRPr lang="cs-CZ" sz="1400" kern="1200" dirty="0"/>
        </a:p>
      </dsp:txBody>
      <dsp:txXfrm>
        <a:off x="60726" y="3077757"/>
        <a:ext cx="3022218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18. 3. 2016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7C75A-9090-42DC-8D74-95E8A02C5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2721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18. 3. 2016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DA824-2B85-4648-92D2-405725C43D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274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18. 3. 2016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280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18. 3. 2016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4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4068F5A0-33C8-4D83-A88C-2FB1A8BF4F7B}" type="datetime1">
              <a:rPr lang="cs-CZ" smtClean="0"/>
              <a:t>27.09.2019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B20FCD0-CC25-4A28-A506-CE122377F0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FF2D7-2E61-4C47-9276-84D11B3D94C3}" type="datetime1">
              <a:rPr lang="cs-CZ" smtClean="0"/>
              <a:t>27.09.2019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B15A5-E2F9-4C93-9646-0DC8125864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9E1D0-5C20-44FC-A5E6-A061D3DD996E}" type="datetime1">
              <a:rPr lang="cs-CZ" smtClean="0"/>
              <a:t>27.09.2019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36D61-2128-4255-9F08-F3DCD949E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13E7-DF5D-40A7-985B-CDFD67405B57}" type="datetime1">
              <a:rPr lang="cs-CZ" smtClean="0"/>
              <a:t>27.09.2019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3FA48-784F-4765-A71F-487D681377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CAE40-39D1-439C-9FE8-DD24FBABBB2D}" type="datetime1">
              <a:rPr lang="cs-CZ" smtClean="0"/>
              <a:t>27.09.2019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BBEC-A941-4198-8561-F1262CD83B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CB16E-1F5F-40F5-9E76-60A11E5708D8}" type="datetime1">
              <a:rPr lang="cs-CZ" smtClean="0"/>
              <a:t>27.09.2019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8E451-3475-4005-A893-8DE5B3C558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8B3A3-9C0B-4B43-A504-EA9AB4260555}" type="datetime1">
              <a:rPr lang="cs-CZ" smtClean="0"/>
              <a:t>27.09.2019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F03E7-7AB8-4754-A3E1-27AB773171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A33A4-C05D-45A5-BA4F-9CEE8B652AE3}" type="datetime1">
              <a:rPr lang="cs-CZ" smtClean="0"/>
              <a:t>27.09.2019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885E-6A7F-42C4-92F4-783038BF2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C8528F-F9A3-4980-8771-7375BEED749A}" type="datetime1">
              <a:rPr lang="cs-CZ" smtClean="0"/>
              <a:t>27.09.2019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5AEEE-5996-4B2C-AF31-CBC11FBFFB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C11A3-4E89-459C-B7B7-14D1B1D1F44D}" type="datetime1">
              <a:rPr lang="cs-CZ" smtClean="0"/>
              <a:t>27.09.2019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D7937-6CC9-42F1-8FF1-3CF60D258C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FC618-4D9F-4663-ADB4-3C61D9E4CDDB}" type="datetime1">
              <a:rPr lang="cs-CZ" smtClean="0"/>
              <a:t>27.09.2019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4FBD6-7E04-480D-BDD5-382FA7BE3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79D3BAB0-82FC-4BE3-AB7E-D8CBD69CD1CC}" type="datetime1">
              <a:rPr lang="cs-CZ" smtClean="0"/>
              <a:t>27.09.2019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86075D97-5DC1-46D6-866A-76944537DA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petra.vavrousova@seznam.cz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ebcast.ec.europa.eu/d3f06eef2ffac7faadbe3055a70682ac" TargetMode="External"/><Relationship Id="rId7" Type="http://schemas.openxmlformats.org/officeDocument/2006/relationships/hyperlink" Target="https://www.youtube.com/watch?v=q4t6IWYiA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ebcast.ec.europa.eu/is-interpreting-for-you" TargetMode="External"/><Relationship Id="rId4" Type="http://schemas.openxmlformats.org/officeDocument/2006/relationships/hyperlink" Target="https://webcast.ec.europa.eu/7f687767ccf20fcea1c9dc4a5adc232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4716016" y="404664"/>
            <a:ext cx="3312368" cy="1368151"/>
          </a:xfrm>
        </p:spPr>
        <p:txBody>
          <a:bodyPr>
            <a:noAutofit/>
          </a:bodyPr>
          <a:lstStyle/>
          <a:p>
            <a:r>
              <a:rPr lang="cs-CZ" sz="2400" b="1" dirty="0"/>
              <a:t>T</a:t>
            </a:r>
            <a:r>
              <a:rPr lang="cs-CZ" sz="2400" b="1" dirty="0" smtClean="0"/>
              <a:t>lumočnická propedeutika  </a:t>
            </a:r>
            <a:br>
              <a:rPr lang="cs-CZ" sz="2400" b="1" dirty="0" smtClean="0"/>
            </a:br>
            <a:r>
              <a:rPr lang="cs-CZ" sz="2400" b="1" dirty="0" smtClean="0"/>
              <a:t>		(DE)</a:t>
            </a:r>
            <a:endParaRPr lang="cs-CZ" sz="24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370690"/>
            <a:ext cx="8139677" cy="976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645135" y="2780928"/>
            <a:ext cx="3599273" cy="2412757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		</a:t>
            </a:r>
          </a:p>
          <a:p>
            <a:endParaRPr lang="cs-CZ" dirty="0" smtClean="0"/>
          </a:p>
          <a:p>
            <a:r>
              <a:rPr lang="cs-CZ" sz="1900" b="1" dirty="0" smtClean="0"/>
              <a:t>PhDr. Mgr. Petra Mračková </a:t>
            </a:r>
            <a:r>
              <a:rPr lang="cs-CZ" sz="1900" b="1" dirty="0" err="1" smtClean="0"/>
              <a:t>Vavroušová</a:t>
            </a:r>
            <a:r>
              <a:rPr lang="cs-CZ" sz="1900" b="1" dirty="0" smtClean="0"/>
              <a:t>, Ph.D.</a:t>
            </a:r>
          </a:p>
          <a:p>
            <a:endParaRPr lang="cs-CZ" sz="1900" b="1" dirty="0" smtClean="0"/>
          </a:p>
          <a:p>
            <a:r>
              <a:rPr lang="cs-CZ" sz="1900" dirty="0" smtClean="0">
                <a:hlinkClick r:id="rId4"/>
              </a:rPr>
              <a:t>Petra.Vavrousova@ff.cuni.cz</a:t>
            </a:r>
          </a:p>
        </p:txBody>
      </p:sp>
      <p:pic>
        <p:nvPicPr>
          <p:cNvPr id="1026" name="Picture 2" descr="Výsledek obrázku pro what is interpret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0345"/>
            <a:ext cx="4178795" cy="174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4860032" y="613905"/>
            <a:ext cx="3312368" cy="1368151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Jaký </a:t>
            </a:r>
            <a:r>
              <a:rPr lang="cs-CZ" sz="2400" b="1" dirty="0"/>
              <a:t>je rozdíl mezi překladem a tlumočením? </a:t>
            </a:r>
            <a:endParaRPr lang="cs-CZ" sz="2400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716016" y="2420888"/>
            <a:ext cx="3312368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700" b="1" dirty="0" smtClean="0"/>
          </a:p>
          <a:p>
            <a:r>
              <a:rPr lang="cs-CZ" sz="2000" b="1" dirty="0" smtClean="0"/>
              <a:t>Překladatelé </a:t>
            </a:r>
            <a:r>
              <a:rPr lang="cs-CZ" sz="2000" b="1" dirty="0"/>
              <a:t>překládají, tlumočníci tlumočí. </a:t>
            </a:r>
          </a:p>
          <a:p>
            <a:endParaRPr lang="cs-CZ" sz="1400" b="1" dirty="0" smtClean="0"/>
          </a:p>
          <a:p>
            <a:r>
              <a:rPr lang="cs-CZ" sz="2000" b="1" dirty="0" smtClean="0"/>
              <a:t>Překlad </a:t>
            </a:r>
            <a:r>
              <a:rPr lang="cs-CZ" sz="2000" b="1" dirty="0"/>
              <a:t>je projev písemný, tlumočení ústní</a:t>
            </a:r>
            <a:r>
              <a:rPr lang="cs-CZ" sz="2000" b="1" dirty="0" smtClean="0"/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764704"/>
            <a:ext cx="42721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Co je tlumočení?</a:t>
            </a:r>
          </a:p>
          <a:p>
            <a:r>
              <a:rPr lang="cs-CZ" sz="1400" dirty="0" smtClean="0">
                <a:hlinkClick r:id="rId3"/>
              </a:rPr>
              <a:t>https</a:t>
            </a:r>
            <a:r>
              <a:rPr lang="cs-CZ" sz="1400" dirty="0">
                <a:hlinkClick r:id="rId3"/>
              </a:rPr>
              <a:t>://</a:t>
            </a:r>
            <a:r>
              <a:rPr lang="cs-CZ" sz="1400" dirty="0" smtClean="0">
                <a:hlinkClick r:id="rId3"/>
              </a:rPr>
              <a:t>webcast.ec.europa.eu/d3f06eef2ffac7faadbe3055a70682ac</a:t>
            </a:r>
            <a:r>
              <a:rPr lang="cs-CZ" sz="1400" dirty="0" smtClean="0"/>
              <a:t> </a:t>
            </a:r>
          </a:p>
          <a:p>
            <a:endParaRPr lang="cs-CZ" dirty="0" smtClean="0"/>
          </a:p>
          <a:p>
            <a:r>
              <a:rPr lang="cs-CZ" b="1" dirty="0" smtClean="0"/>
              <a:t>Radost z tlumočení</a:t>
            </a:r>
            <a:endParaRPr lang="cs-CZ" b="1" dirty="0"/>
          </a:p>
          <a:p>
            <a:r>
              <a:rPr lang="cs-CZ" sz="1400" dirty="0" smtClean="0">
                <a:hlinkClick r:id="rId4"/>
              </a:rPr>
              <a:t>https</a:t>
            </a:r>
            <a:r>
              <a:rPr lang="cs-CZ" sz="1400" dirty="0">
                <a:hlinkClick r:id="rId4"/>
              </a:rPr>
              <a:t>://</a:t>
            </a:r>
            <a:r>
              <a:rPr lang="cs-CZ" sz="1400" dirty="0" smtClean="0">
                <a:hlinkClick r:id="rId4"/>
              </a:rPr>
              <a:t>webcast.ec.europa.eu/7f687767ccf20fcea1c9dc4a5adc2326</a:t>
            </a:r>
            <a:r>
              <a:rPr lang="cs-CZ" sz="1400" dirty="0" smtClean="0"/>
              <a:t> </a:t>
            </a:r>
          </a:p>
          <a:p>
            <a:endParaRPr lang="cs-CZ" dirty="0" smtClean="0"/>
          </a:p>
          <a:p>
            <a:r>
              <a:rPr lang="cs-CZ" b="1" dirty="0" smtClean="0"/>
              <a:t>Je tlumočení pro mě to pravé? </a:t>
            </a:r>
            <a:endParaRPr lang="cs-CZ" b="1" dirty="0"/>
          </a:p>
          <a:p>
            <a:r>
              <a:rPr lang="cs-CZ" sz="1400" dirty="0">
                <a:hlinkClick r:id="rId5"/>
              </a:rPr>
              <a:t>https://</a:t>
            </a:r>
            <a:r>
              <a:rPr lang="cs-CZ" sz="1400" dirty="0" smtClean="0">
                <a:hlinkClick r:id="rId5"/>
              </a:rPr>
              <a:t>webcast.ec.europa.eu/is-interpreting-for-you</a:t>
            </a:r>
            <a:endParaRPr lang="cs-CZ" sz="1400" dirty="0" smtClean="0"/>
          </a:p>
          <a:p>
            <a:endParaRPr lang="cs-CZ" sz="1400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Picture 2" descr="DG Interpreta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19" y="188640"/>
            <a:ext cx="3373521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99146" y="5680418"/>
            <a:ext cx="4104456" cy="104644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cs-CZ" sz="8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cs-CZ" b="1" dirty="0" smtClean="0">
                <a:solidFill>
                  <a:schemeClr val="bg2">
                    <a:lumMod val="75000"/>
                  </a:schemeClr>
                </a:solidFill>
              </a:rPr>
              <a:t>„simultánní překladatelka???“</a:t>
            </a:r>
          </a:p>
          <a:p>
            <a:endParaRPr lang="cs-CZ" sz="1400" dirty="0" smtClean="0">
              <a:hlinkClick r:id="rId7"/>
            </a:endParaRPr>
          </a:p>
          <a:p>
            <a:r>
              <a:rPr lang="cs-CZ" sz="1400" dirty="0" smtClean="0">
                <a:hlinkClick r:id="rId7"/>
              </a:rPr>
              <a:t>https</a:t>
            </a:r>
            <a:r>
              <a:rPr lang="cs-CZ" sz="1400" dirty="0">
                <a:hlinkClick r:id="rId7"/>
              </a:rPr>
              <a:t>://</a:t>
            </a:r>
            <a:r>
              <a:rPr lang="cs-CZ" sz="1400" dirty="0" smtClean="0">
                <a:hlinkClick r:id="rId7"/>
              </a:rPr>
              <a:t>www.youtube.com/watch?v=q4t6IWYiABE</a:t>
            </a:r>
            <a:endParaRPr lang="cs-CZ" sz="1400" dirty="0" smtClean="0"/>
          </a:p>
          <a:p>
            <a:r>
              <a:rPr lang="cs-CZ" sz="800" dirty="0" smtClean="0"/>
              <a:t> </a:t>
            </a:r>
            <a:endParaRPr lang="cs-CZ" sz="800" dirty="0"/>
          </a:p>
        </p:txBody>
      </p:sp>
      <p:pic>
        <p:nvPicPr>
          <p:cNvPr id="3074" name="Picture 2" descr="http://www.expresslanguagesolutions.com/blog/wp-content/uploads/2012/06/interpreter-vs.-translato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643" y="4267547"/>
            <a:ext cx="2519114" cy="170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17" y="692696"/>
            <a:ext cx="6118735" cy="5184576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539552" y="5805264"/>
            <a:ext cx="8136904" cy="513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1800" b="1" dirty="0" smtClean="0"/>
              <a:t>Jones, R. </a:t>
            </a:r>
            <a:r>
              <a:rPr lang="cs-CZ" sz="1800" dirty="0" smtClean="0"/>
              <a:t>(1998/2002) </a:t>
            </a:r>
            <a:r>
              <a:rPr lang="cs-CZ" sz="1800" i="1" dirty="0" err="1" smtClean="0"/>
              <a:t>Conference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Interpreting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Explained</a:t>
            </a:r>
            <a:endParaRPr lang="cs-CZ" sz="1800" i="1" dirty="0" smtClean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658287" y="1628800"/>
            <a:ext cx="1944216" cy="3600400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 smtClean="0"/>
          </a:p>
          <a:p>
            <a:pPr fontAlgn="auto">
              <a:spcAft>
                <a:spcPts val="0"/>
              </a:spcAft>
            </a:pPr>
            <a:r>
              <a:rPr lang="cs-CZ" sz="1800" b="1" dirty="0" smtClean="0"/>
              <a:t>TLUMOČENÍ</a:t>
            </a:r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/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800" b="1" dirty="0" smtClean="0"/>
              <a:t>komunikace</a:t>
            </a:r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 smtClean="0"/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800" b="1" dirty="0" smtClean="0"/>
              <a:t>ústní převod</a:t>
            </a:r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 smtClean="0"/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800" b="1" dirty="0" smtClean="0"/>
              <a:t>„teď a tady“</a:t>
            </a:r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 smtClean="0"/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800" b="1" dirty="0" smtClean="0"/>
              <a:t>různé jazyky</a:t>
            </a:r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cs-CZ" sz="1800" b="1" dirty="0" smtClean="0"/>
          </a:p>
          <a:p>
            <a:pPr marL="342900" indent="-342900" fontAlgn="auto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800" b="1" dirty="0" smtClean="0"/>
              <a:t>jiné kultury</a:t>
            </a:r>
          </a:p>
          <a:p>
            <a:pPr marL="342900" indent="-342900" fontAlgn="auto">
              <a:spcAft>
                <a:spcPts val="0"/>
              </a:spcAft>
              <a:buFontTx/>
              <a:buChar char="-"/>
            </a:pPr>
            <a:endParaRPr lang="cs-CZ" sz="2000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862382" y="70524"/>
            <a:ext cx="3949452" cy="551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>Co je tlumočení?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b="1" dirty="0" smtClean="0"/>
              <a:t>Kdo je tlumočník?</a:t>
            </a:r>
          </a:p>
        </p:txBody>
      </p:sp>
    </p:spTree>
    <p:extLst>
      <p:ext uri="{BB962C8B-B14F-4D97-AF65-F5344CB8AC3E}">
        <p14:creationId xmlns:p14="http://schemas.microsoft.com/office/powerpoint/2010/main" val="26609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13131"/>
            <a:ext cx="6505575" cy="4321274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611559" y="5229200"/>
            <a:ext cx="7897303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1600" b="1" dirty="0" err="1" smtClean="0">
                <a:solidFill>
                  <a:srgbClr val="000000"/>
                </a:solidFill>
              </a:rPr>
              <a:t>González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Davies</a:t>
            </a:r>
            <a:r>
              <a:rPr lang="cs-CZ" sz="1600" b="1" dirty="0" smtClean="0">
                <a:solidFill>
                  <a:srgbClr val="000000"/>
                </a:solidFill>
              </a:rPr>
              <a:t>, M. </a:t>
            </a:r>
            <a:r>
              <a:rPr lang="cs-CZ" sz="1600" dirty="0">
                <a:solidFill>
                  <a:srgbClr val="000000"/>
                </a:solidFill>
              </a:rPr>
              <a:t>(2004</a:t>
            </a:r>
            <a:r>
              <a:rPr lang="cs-CZ" sz="1600" dirty="0" smtClean="0">
                <a:solidFill>
                  <a:srgbClr val="000000"/>
                </a:solidFill>
              </a:rPr>
              <a:t>) </a:t>
            </a:r>
            <a:r>
              <a:rPr lang="cs-CZ" sz="1600" i="1" dirty="0" err="1">
                <a:solidFill>
                  <a:srgbClr val="000000"/>
                </a:solidFill>
              </a:rPr>
              <a:t>Multiple</a:t>
            </a:r>
            <a:r>
              <a:rPr lang="cs-CZ" sz="1600" i="1" dirty="0">
                <a:solidFill>
                  <a:srgbClr val="000000"/>
                </a:solidFill>
              </a:rPr>
              <a:t> </a:t>
            </a:r>
            <a:r>
              <a:rPr lang="cs-CZ" sz="1600" i="1" dirty="0" err="1">
                <a:solidFill>
                  <a:srgbClr val="000000"/>
                </a:solidFill>
              </a:rPr>
              <a:t>Voices</a:t>
            </a:r>
            <a:r>
              <a:rPr lang="cs-CZ" sz="1600" i="1" dirty="0">
                <a:solidFill>
                  <a:srgbClr val="000000"/>
                </a:solidFill>
              </a:rPr>
              <a:t> in </a:t>
            </a:r>
            <a:r>
              <a:rPr lang="cs-CZ" sz="1600" i="1" dirty="0" err="1">
                <a:solidFill>
                  <a:srgbClr val="000000"/>
                </a:solidFill>
              </a:rPr>
              <a:t>the</a:t>
            </a:r>
            <a:r>
              <a:rPr lang="cs-CZ" sz="1600" i="1" dirty="0">
                <a:solidFill>
                  <a:srgbClr val="000000"/>
                </a:solidFill>
              </a:rPr>
              <a:t> </a:t>
            </a:r>
            <a:r>
              <a:rPr lang="cs-CZ" sz="1600" i="1" dirty="0" err="1">
                <a:solidFill>
                  <a:srgbClr val="000000"/>
                </a:solidFill>
              </a:rPr>
              <a:t>Translation</a:t>
            </a:r>
            <a:r>
              <a:rPr lang="cs-CZ" sz="1600" i="1" dirty="0">
                <a:solidFill>
                  <a:srgbClr val="000000"/>
                </a:solidFill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</a:rPr>
              <a:t>Classroom</a:t>
            </a:r>
            <a:endParaRPr lang="es-ES" sz="1600" i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s-ES" altLang="cs-CZ" sz="1800" b="1" smtClean="0"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900" b="1" smtClean="0"/>
              <a:t>D</a:t>
            </a:r>
            <a:r>
              <a:rPr lang="cs-CZ" altLang="cs-CZ" sz="1900" b="1"/>
              <a:t>. </a:t>
            </a:r>
            <a:r>
              <a:rPr lang="cs-CZ" altLang="cs-CZ" sz="1900" b="1" dirty="0" err="1" smtClean="0"/>
              <a:t>Seleskovitch</a:t>
            </a:r>
            <a:r>
              <a:rPr lang="cs-CZ" altLang="cs-CZ" sz="1900" b="1" dirty="0" smtClean="0"/>
              <a:t>: „</a:t>
            </a:r>
            <a:r>
              <a:rPr lang="cs-CZ" altLang="cs-CZ" sz="1900" b="1" dirty="0"/>
              <a:t>Jediným úkolem tlumočníka je </a:t>
            </a:r>
            <a:r>
              <a:rPr lang="cs-CZ" altLang="cs-CZ" sz="1900" b="1" dirty="0" smtClean="0"/>
              <a:t>zajistit,</a:t>
            </a:r>
            <a:endParaRPr lang="es-ES" altLang="cs-CZ" sz="1900" b="1" smtClean="0"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900" b="1" smtClean="0"/>
              <a:t>aby </a:t>
            </a:r>
            <a:r>
              <a:rPr lang="cs-CZ" altLang="cs-CZ" sz="1900" b="1" dirty="0"/>
              <a:t>posluchač ihned pochopil, o čem se hovoří</a:t>
            </a:r>
            <a:r>
              <a:rPr lang="cs-CZ" altLang="cs-CZ" sz="1900" b="1" dirty="0" smtClean="0"/>
              <a:t>…“</a:t>
            </a:r>
            <a:endParaRPr lang="cs-CZ" sz="1900" b="1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44008" y="0"/>
            <a:ext cx="3528392" cy="513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2000" b="1" dirty="0" smtClean="0"/>
              <a:t>Tlumočnická kompetence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367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4008" y="0"/>
            <a:ext cx="3949452" cy="551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 smtClean="0"/>
              <a:t>Jaký by měl tlumočník být?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8613" y="908719"/>
            <a:ext cx="3600400" cy="5181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Dokonalá znalost mateřského jazyka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Výborná znalost cizích jazyků + kultury dané jazykové oblasti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Pohotovost, rychlost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Aktivní poslech, analýza, syntéza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Logické uvažování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Dobrá paměť x chtěné zapomínání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Schopnost rozdvojení a přepínání pozornosti, umět se soustředit, přizpůsobit se situaci, řečníkovi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Zvídavost 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šeobecný rozhled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ravidelná  příprava</a:t>
            </a: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250200310"/>
              </p:ext>
            </p:extLst>
          </p:nvPr>
        </p:nvGraphicFramePr>
        <p:xfrm>
          <a:off x="1115615" y="912654"/>
          <a:ext cx="31436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4" descr="https://www.1translate.com/i/schemes/interpreting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668" y="5229200"/>
            <a:ext cx="2771567" cy="94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772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4231</TotalTime>
  <Words>208</Words>
  <Application>Microsoft Office PowerPoint</Application>
  <PresentationFormat>Předvádění na obrazovce (4:3)</PresentationFormat>
  <Paragraphs>73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Wingdings 2</vt:lpstr>
      <vt:lpstr>Austin</vt:lpstr>
      <vt:lpstr>Tlumočnická propedeutika     (DE)</vt:lpstr>
      <vt:lpstr>Jaký je rozdíl mezi překladem a tlumočením? </vt:lpstr>
      <vt:lpstr>Prezentace aplikace PowerPoint</vt:lpstr>
      <vt:lpstr>Prezentace aplikace PowerPoint</vt:lpstr>
      <vt:lpstr>Jaký by měl tlumočník být?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Sandhi v románských jazycích</dc:title>
  <dc:creator>tom</dc:creator>
  <cp:lastModifiedBy>FFUK</cp:lastModifiedBy>
  <cp:revision>246</cp:revision>
  <cp:lastPrinted>2016-03-17T20:43:40Z</cp:lastPrinted>
  <dcterms:created xsi:type="dcterms:W3CDTF">2011-10-25T19:06:56Z</dcterms:created>
  <dcterms:modified xsi:type="dcterms:W3CDTF">2019-09-27T16:53:47Z</dcterms:modified>
</cp:coreProperties>
</file>