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61" r:id="rId3"/>
    <p:sldId id="257" r:id="rId4"/>
    <p:sldId id="272" r:id="rId5"/>
    <p:sldId id="258" r:id="rId6"/>
    <p:sldId id="271" r:id="rId7"/>
    <p:sldId id="260" r:id="rId8"/>
    <p:sldId id="259" r:id="rId9"/>
    <p:sldId id="262" r:id="rId10"/>
    <p:sldId id="263" r:id="rId11"/>
    <p:sldId id="264" r:id="rId12"/>
    <p:sldId id="265" r:id="rId13"/>
    <p:sldId id="275" r:id="rId14"/>
    <p:sldId id="274" r:id="rId15"/>
    <p:sldId id="267" r:id="rId16"/>
    <p:sldId id="268" r:id="rId17"/>
    <p:sldId id="270" r:id="rId18"/>
    <p:sldId id="276" r:id="rId19"/>
    <p:sldId id="277" r:id="rId20"/>
    <p:sldId id="27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22"/>
  </p:normalViewPr>
  <p:slideViewPr>
    <p:cSldViewPr snapToGrid="0">
      <p:cViewPr>
        <p:scale>
          <a:sx n="140" d="100"/>
          <a:sy n="140" d="100"/>
        </p:scale>
        <p:origin x="120" y="-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4CD66-BDC9-6E4C-A2FF-B18793CAFDC8}" type="datetimeFigureOut">
              <a:rPr lang="sk-SK" smtClean="0"/>
              <a:t>26.2.2026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5D971-9DE2-8141-9492-5A3406D16C1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48882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4CD66-BDC9-6E4C-A2FF-B18793CAFDC8}" type="datetimeFigureOut">
              <a:rPr lang="sk-SK" smtClean="0"/>
              <a:t>26.2.2026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5D971-9DE2-8141-9492-5A3406D16C1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94920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4CD66-BDC9-6E4C-A2FF-B18793CAFDC8}" type="datetimeFigureOut">
              <a:rPr lang="sk-SK" smtClean="0"/>
              <a:t>26.2.2026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5D971-9DE2-8141-9492-5A3406D16C1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76186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4CD66-BDC9-6E4C-A2FF-B18793CAFDC8}" type="datetimeFigureOut">
              <a:rPr lang="sk-SK" smtClean="0"/>
              <a:t>26.2.2026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5D971-9DE2-8141-9492-5A3406D16C1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76193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4CD66-BDC9-6E4C-A2FF-B18793CAFDC8}" type="datetimeFigureOut">
              <a:rPr lang="sk-SK" smtClean="0"/>
              <a:t>26.2.2026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5D971-9DE2-8141-9492-5A3406D16C1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70075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4CD66-BDC9-6E4C-A2FF-B18793CAFDC8}" type="datetimeFigureOut">
              <a:rPr lang="sk-SK" smtClean="0"/>
              <a:t>26.2.2026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5D971-9DE2-8141-9492-5A3406D16C1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12042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4CD66-BDC9-6E4C-A2FF-B18793CAFDC8}" type="datetimeFigureOut">
              <a:rPr lang="sk-SK" smtClean="0"/>
              <a:t>26.2.2026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5D971-9DE2-8141-9492-5A3406D16C1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68659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4CD66-BDC9-6E4C-A2FF-B18793CAFDC8}" type="datetimeFigureOut">
              <a:rPr lang="sk-SK" smtClean="0"/>
              <a:t>26.2.2026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5D971-9DE2-8141-9492-5A3406D16C1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71052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4CD66-BDC9-6E4C-A2FF-B18793CAFDC8}" type="datetimeFigureOut">
              <a:rPr lang="sk-SK" smtClean="0"/>
              <a:t>26.2.2026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5D971-9DE2-8141-9492-5A3406D16C1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39366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4CD66-BDC9-6E4C-A2FF-B18793CAFDC8}" type="datetimeFigureOut">
              <a:rPr lang="sk-SK" smtClean="0"/>
              <a:t>26.2.2026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5D971-9DE2-8141-9492-5A3406D16C1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00729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4CD66-BDC9-6E4C-A2FF-B18793CAFDC8}" type="datetimeFigureOut">
              <a:rPr lang="sk-SK" smtClean="0"/>
              <a:t>26.2.2026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5D971-9DE2-8141-9492-5A3406D16C1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59049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74CD66-BDC9-6E4C-A2FF-B18793CAFDC8}" type="datetimeFigureOut">
              <a:rPr lang="sk-SK" smtClean="0"/>
              <a:t>26.2.2026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B5D971-9DE2-8141-9492-5A3406D16C1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42164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Kiel_mutiny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ronline.org/2026/01/15/15-january-1919-rosa-luxemburg-and-karl-liebknecht-are-murdered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stor.org/stable/259854" TargetMode="External"/><Relationship Id="rId2" Type="http://schemas.openxmlformats.org/officeDocument/2006/relationships/hyperlink" Target="https://platypus1917.org/wp-content/uploads/2014/05/haffner_failurerevolutiongermany1918-19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biography/Rosa-Luxembur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hm.de/lemo/kapitel/weimarer-republik/revolution-191819/spartakusbund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namu.wiki/w/&#52852;&#47484;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x.com/libcomorg/status/832228757918326784" TargetMode="External"/><Relationship Id="rId4" Type="http://schemas.openxmlformats.org/officeDocument/2006/relationships/hyperlink" Target="https://www.britannica.com/biography/Friedrich-Eber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hm.de/lemo/biografie/erich-ludendorff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31296-BB69-5664-C703-3686658E6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1684" y="170412"/>
            <a:ext cx="10178934" cy="1328730"/>
          </a:xfrm>
        </p:spPr>
        <p:txBody>
          <a:bodyPr>
            <a:normAutofit/>
          </a:bodyPr>
          <a:lstStyle/>
          <a:p>
            <a: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</a:rPr>
              <a:t>Nemecká revolúcia </a:t>
            </a:r>
            <a:b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</a:rPr>
            </a:br>
            <a: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</a:rPr>
              <a:t>1918-1919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C8E480-4A1E-FCF3-A285-CDF1418C92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1684" y="1670857"/>
            <a:ext cx="10178934" cy="557901"/>
          </a:xfrm>
        </p:spPr>
        <p:txBody>
          <a:bodyPr>
            <a:normAutofit/>
          </a:bodyPr>
          <a:lstStyle/>
          <a:p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Kristína Miksáková</a:t>
            </a:r>
          </a:p>
        </p:txBody>
      </p:sp>
      <p:pic>
        <p:nvPicPr>
          <p:cNvPr id="1026" name="Picture 2" descr="Wendejahr 1918 | Geschichte | Essays im Austria-Forum">
            <a:extLst>
              <a:ext uri="{FF2B5EF4-FFF2-40B4-BE49-F238E27FC236}">
                <a16:creationId xmlns:a16="http://schemas.microsoft.com/office/drawing/2014/main" id="{68445A55-397F-79FB-0DCA-51242231E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490"/>
          <a:stretch>
            <a:fillRect/>
          </a:stretch>
        </p:blipFill>
        <p:spPr bwMode="auto">
          <a:xfrm>
            <a:off x="198741" y="2410448"/>
            <a:ext cx="5803323" cy="38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F7B8BA-033D-9121-7C06-ABB4BA9308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45" b="-1"/>
          <a:stretch>
            <a:fillRect/>
          </a:stretch>
        </p:blipFill>
        <p:spPr>
          <a:xfrm>
            <a:off x="6189934" y="2410448"/>
            <a:ext cx="5803323" cy="38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11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6735D-FBD6-F599-DF18-938E261F5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</a:rPr>
              <a:t>Priebeh revolúcie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9F609-39F6-ADCA-AD4A-5FDC599DC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7867"/>
            <a:ext cx="10515600" cy="461909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merican Typewriter" panose="02090604020004020304" pitchFamily="18" charset="77"/>
              </a:rPr>
              <a:t>29. september 1918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k-SK" b="1" i="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Erich</a:t>
            </a: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b="1" i="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Ludendorff</a:t>
            </a: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Paul von </a:t>
            </a:r>
            <a:r>
              <a:rPr lang="sk-SK" b="1" i="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Hindenburg</a:t>
            </a: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vojna definitívne prehratá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k-SK" b="1" i="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Ludendorff</a:t>
            </a: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navrhol okamžitú politickú zmenu „zhora“:</a:t>
            </a:r>
          </a:p>
          <a:p>
            <a:pPr lvl="1"/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demokratizácia vlády + vymenovanie civilného kancelára (Max von </a:t>
            </a:r>
            <a:r>
              <a:rPr lang="sk-SK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Baden</a:t>
            </a: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+ žiadosť o prímerie mala podať civilná vláda, nie armáda</a:t>
            </a:r>
          </a:p>
          <a:p>
            <a:pPr lvl="1"/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Skutočný cieľ </a:t>
            </a:r>
          </a:p>
          <a:p>
            <a:pPr lvl="2"/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zachrániť česť armády + preniesť vinu za porážku na politikov (SPD)</a:t>
            </a:r>
          </a:p>
          <a:p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základ legendy o dýke do chrbta (</a:t>
            </a:r>
            <a:r>
              <a:rPr lang="sk-SK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Dolchstoßlegende</a:t>
            </a: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k-S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Armáda sa zbavila zodpovednosti ešte pred vypuknutím masovej revolúcie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Revolúcia nezačala v uliciach, ale kolapsom vojenskej diktatúry, ktorá chcela utiecť pred zodpovednosťou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625569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iel mutiny - Wikipedia">
            <a:extLst>
              <a:ext uri="{FF2B5EF4-FFF2-40B4-BE49-F238E27FC236}">
                <a16:creationId xmlns:a16="http://schemas.microsoft.com/office/drawing/2014/main" id="{185B3068-B327-4A95-06A7-C13A86018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" b="2799"/>
          <a:stretch>
            <a:fillRect/>
          </a:stretch>
        </p:blipFill>
        <p:spPr bwMode="auto">
          <a:xfrm>
            <a:off x="-3047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A9C05-95AD-D733-BCC1-0B733E33F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900" b="1" i="0" noProof="0" dirty="0"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9. október 1918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vedenie</a:t>
            </a:r>
            <a:r>
              <a:rPr lang="sk-SK" sz="1900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námorníctva vydalo rozkaz na </a:t>
            </a:r>
            <a:r>
              <a:rPr lang="sk-SK" sz="1900" i="1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poslednú samovražednú bitku </a:t>
            </a:r>
            <a:r>
              <a:rPr lang="sk-SK" sz="1900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proti britskej flotile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900">
                <a:latin typeface="Times New Roman" panose="02020603050405020304" pitchFamily="18" charset="0"/>
                <a:cs typeface="Times New Roman" panose="02020603050405020304" pitchFamily="18" charset="0"/>
              </a:rPr>
              <a:t>námornici</a:t>
            </a:r>
            <a:r>
              <a:rPr lang="sk-SK" sz="1900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 uvedomovali, že vojna je prehratá </a:t>
            </a:r>
            <a:r>
              <a:rPr lang="sk-SK" sz="19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→ odmietli zomierať pre „česť“ dôstojníkov</a:t>
            </a:r>
          </a:p>
          <a:p>
            <a:pPr marL="0" indent="0">
              <a:buNone/>
            </a:pPr>
            <a:r>
              <a:rPr lang="sk-SK" sz="1900" b="1" i="0" noProof="0" dirty="0"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3. November - </a:t>
            </a:r>
            <a:r>
              <a:rPr lang="sk-SK" sz="1900" b="1" dirty="0">
                <a:latin typeface="American Typewriter" panose="02090604020004020304" pitchFamily="18" charset="77"/>
                <a:cs typeface="Times New Roman" panose="02020603050405020304" pitchFamily="18" charset="0"/>
              </a:rPr>
              <a:t>V</a:t>
            </a:r>
            <a:r>
              <a:rPr lang="sk-SK" sz="1900" b="1" i="0" noProof="0"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zbura</a:t>
            </a:r>
            <a:r>
              <a:rPr lang="sk-SK" sz="1900" b="1" i="0" noProof="0" dirty="0"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 v </a:t>
            </a:r>
            <a:r>
              <a:rPr lang="sk-SK" sz="1900" b="1" i="0" noProof="0"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Kieli</a:t>
            </a:r>
            <a:r>
              <a:rPr lang="sk-SK" sz="1900" b="1" i="0" noProof="0" dirty="0"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 </a:t>
            </a:r>
            <a:r>
              <a:rPr lang="de-DE" sz="1900" b="1" i="0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19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Wilhelmshaven)</a:t>
            </a:r>
            <a:endParaRPr lang="sk-SK" sz="1900" b="1" i="0" noProof="0" dirty="0">
              <a:effectLst/>
              <a:latin typeface="American Typewriter" panose="02090604020004020304" pitchFamily="18" charset="77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k-SK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k-SK" sz="1900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streľbe do demonštrantov (9 mŕtvych) sa situácia zmenila na </a:t>
            </a:r>
            <a:r>
              <a:rPr lang="sk-SK" sz="19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otvorenú revolúciu</a:t>
            </a:r>
          </a:p>
          <a:p>
            <a:endParaRPr lang="sk-SK" sz="19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CBBCF8-CF4E-31B6-3429-02E7763A036D}"/>
              </a:ext>
            </a:extLst>
          </p:cNvPr>
          <p:cNvSpPr txBox="1"/>
          <p:nvPr/>
        </p:nvSpPr>
        <p:spPr>
          <a:xfrm>
            <a:off x="1216152" y="6537960"/>
            <a:ext cx="5751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>
                <a:hlinkClick r:id="rId3"/>
              </a:rPr>
              <a:t>https://en.wikipedia.org/wiki/Kiel_mutiny</a:t>
            </a:r>
            <a:endParaRPr lang="sk-SK" sz="1200" dirty="0"/>
          </a:p>
          <a:p>
            <a:endParaRPr lang="sk-SK" sz="1200" dirty="0"/>
          </a:p>
        </p:txBody>
      </p:sp>
    </p:spTree>
    <p:extLst>
      <p:ext uri="{BB962C8B-B14F-4D97-AF65-F5344CB8AC3E}">
        <p14:creationId xmlns:p14="http://schemas.microsoft.com/office/powerpoint/2010/main" val="6685779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6851C-7DED-9DDC-53D9-04493ABC7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644" y="903111"/>
            <a:ext cx="11672712" cy="52738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4.–8. november 1918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evolúcia sa šírila po celom Nemecku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k-SK" b="1" i="1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Rady robotníkov a vojakov </a:t>
            </a:r>
            <a:r>
              <a:rPr lang="sk-SK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Arbeiter</a:t>
            </a:r>
            <a:r>
              <a:rPr lang="en-US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und </a:t>
            </a:r>
            <a:r>
              <a:rPr lang="en-US" sz="20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Soldatenräte</a:t>
            </a:r>
            <a:r>
              <a:rPr lang="sk-SK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k-SK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preberali moc v mestách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nahradili vojenské veliteľstvá </a:t>
            </a:r>
            <a:r>
              <a:rPr lang="sk-SK" sz="19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(zmena prebehla mierne, takmer bez krviprelievania)</a:t>
            </a:r>
          </a:p>
          <a:p>
            <a:pPr lvl="2"/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neboli boľševické – väčšina členov chcela: koniec vojny + mier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demokratizáciu</a:t>
            </a:r>
          </a:p>
          <a:p>
            <a:pPr lvl="2"/>
            <a:r>
              <a:rPr lang="sk-SK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socialistický slovník, nemali reálny plán na vyvlastňovanie + cieľom nebola "beztriedna spoločnosť", ale parlamentná demokracia zbavená </a:t>
            </a:r>
            <a:r>
              <a:rPr lang="sk-SK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autoritárstva</a:t>
            </a:r>
            <a:endParaRPr lang="sk-SK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k-SK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politicky odsunuté na vedľajšiu koľaj a ich demokratický potenciál zostal nevyužitý</a:t>
            </a:r>
          </a:p>
          <a:p>
            <a:pPr lvl="2"/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SPD 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snaha </a:t>
            </a:r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čo najskôr usporiadať voľby do Národného zhromaždenia, aby legitimitu rád ukončilo a vrátilo moc do rúk tradičných politických inštitúcií</a:t>
            </a:r>
          </a:p>
          <a:p>
            <a:pPr marL="457200" lvl="1" indent="0">
              <a:buNone/>
            </a:pPr>
            <a:endParaRPr lang="sk-SK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b="0" i="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sk-SK" i="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591878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5D927-D1F8-1771-FECC-264110D46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4224043"/>
            <a:ext cx="4229100" cy="1765016"/>
          </a:xfrm>
        </p:spPr>
        <p:txBody>
          <a:bodyPr anchor="t">
            <a:normAutofit/>
          </a:bodyPr>
          <a:lstStyle/>
          <a:p>
            <a:r>
              <a:rPr lang="sk-SK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</a:rPr>
              <a:t>Šírenie revolúcie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0E6F813-7F6E-9729-05E4-2D768D78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7" r="3" b="12542"/>
          <a:stretch>
            <a:fillRect/>
          </a:stretch>
        </p:blipFill>
        <p:spPr>
          <a:xfrm>
            <a:off x="22987" y="7"/>
            <a:ext cx="6062089" cy="4086571"/>
          </a:xfrm>
          <a:prstGeom prst="rect">
            <a:avLst/>
          </a:prstGeom>
        </p:spPr>
      </p:pic>
      <p:pic>
        <p:nvPicPr>
          <p:cNvPr id="6" name="Picture 5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169254B6-6C5B-C0CB-1B28-E29FD1BBB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232" r="3" b="3937"/>
          <a:stretch>
            <a:fillRect/>
          </a:stretch>
        </p:blipFill>
        <p:spPr>
          <a:xfrm>
            <a:off x="5029200" y="2030148"/>
            <a:ext cx="7013222" cy="472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292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047B5-0FEC-5732-0690-37BCD7613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844"/>
            <a:ext cx="10515600" cy="46981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9. november 1918 – „deň dvoch republík“</a:t>
            </a:r>
          </a:p>
          <a:p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k-SK" b="1" i="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osledný</a:t>
            </a: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cisársky kancelár Max von </a:t>
            </a:r>
            <a:r>
              <a:rPr lang="sk-SK" b="1" i="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Baden</a:t>
            </a:r>
            <a:r>
              <a:rPr lang="sk-SK" b="0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k-SK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oznámil abdikáciu cisára → </a:t>
            </a:r>
            <a:r>
              <a:rPr lang="sk-SK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Wilhelm</a:t>
            </a: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II </a:t>
            </a:r>
            <a:r>
              <a:rPr lang="sk-SK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 Holandska</a:t>
            </a:r>
          </a:p>
          <a:p>
            <a:pPr marL="457200" lvl="1" indent="0">
              <a:buNone/>
            </a:pPr>
            <a:r>
              <a:rPr lang="sk-SK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odovzdal úrad </a:t>
            </a: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Friedrichovi </a:t>
            </a:r>
            <a:r>
              <a:rPr lang="sk-SK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Ebertovi</a:t>
            </a: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(SPD)</a:t>
            </a:r>
            <a:endParaRPr lang="sk-SK" b="0" i="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b="1" i="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Philipp</a:t>
            </a: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b="1" i="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Scheidemann</a:t>
            </a:r>
            <a:r>
              <a:rPr lang="sk-SK" b="0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k-SK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(SPD) → vyhlásil </a:t>
            </a: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Nemeckú republiku</a:t>
            </a:r>
            <a:r>
              <a:rPr lang="sk-SK" b="0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k-SK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 balkóna </a:t>
            </a:r>
            <a:r>
              <a:rPr lang="sk-SK" b="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Reichstagu</a:t>
            </a:r>
            <a:endParaRPr lang="sk-SK" b="0" i="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dve hodiny </a:t>
            </a:r>
            <a:r>
              <a:rPr lang="sk-SK" b="1" i="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Karl</a:t>
            </a: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b="1" i="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Liebknecht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→ vyhlásil </a:t>
            </a: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Slobodnú socialistickú republiku</a:t>
            </a:r>
            <a:endParaRPr lang="sk-SK" b="0" i="0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sk-SK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súboj o </a:t>
            </a: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budúcnosť Nemecka</a:t>
            </a:r>
          </a:p>
          <a:p>
            <a:pPr lvl="1"/>
            <a:r>
              <a:rPr lang="sk-SK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parlamentná demokracia / systém rád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184707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2C11B-C362-E60A-89FA-47BD95E15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10. november 1918</a:t>
            </a:r>
          </a:p>
          <a:p>
            <a:pPr algn="l"/>
            <a:r>
              <a:rPr lang="sk-SK" i="1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sk-SK" i="1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Ebertova</a:t>
            </a:r>
            <a:r>
              <a:rPr lang="sk-SK" i="1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hodina</a:t>
            </a:r>
            <a:r>
              <a:rPr lang="sk-SK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sk-SK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spojenectvo s armádou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tajný pakt </a:t>
            </a: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generál </a:t>
            </a:r>
            <a:r>
              <a:rPr lang="sk-SK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Wilhelm</a:t>
            </a: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Groener</a:t>
            </a: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sk-SK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Erbert</a:t>
            </a:r>
            <a:endParaRPr lang="sk-SK" i="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armáda podporí vládu</a:t>
            </a:r>
          </a:p>
          <a:p>
            <a:pPr lvl="1"/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vláda potlačí radikálnu ľavicu</a:t>
            </a:r>
          </a:p>
          <a:p>
            <a:pPr lvl="1"/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dôstojnícky zbor zostane nedotknutý</a:t>
            </a:r>
          </a:p>
          <a:p>
            <a:pPr marL="0" indent="0" algn="l">
              <a:buNone/>
            </a:pP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republika</a:t>
            </a:r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 stala rukojemníkom starej armády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61425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F7803-13B6-043C-77CC-E992B264D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083" y="1266093"/>
            <a:ext cx="4679234" cy="49108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  <a:cs typeface="Times New Roman" panose="02020603050405020304" pitchFamily="18" charset="0"/>
              </a:rPr>
              <a:t>január</a:t>
            </a:r>
            <a:r>
              <a:rPr lang="sk-SK" sz="1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 1919: Tragický koniec</a:t>
            </a:r>
          </a:p>
          <a:p>
            <a:pPr marL="0" indent="0" algn="ctr">
              <a:buNone/>
            </a:pPr>
            <a:r>
              <a:rPr lang="sk-SK" sz="1700" b="1" i="1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Povstanie spartakovcov v Berlíne</a:t>
            </a:r>
            <a:endParaRPr lang="sk-SK" sz="1700" b="0" i="1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k-SK" sz="1800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Vláda SPD nasadila </a:t>
            </a:r>
            <a:r>
              <a:rPr lang="sk-SK" sz="1800" b="1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Freikorps</a:t>
            </a:r>
            <a:r>
              <a:rPr lang="sk-SK" sz="1800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1"/>
            <a:r>
              <a:rPr lang="sk-SK" sz="1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Plagáty v Berlíne vyzývali: </a:t>
            </a:r>
            <a:r>
              <a:rPr lang="sk-SK" sz="11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„Zabite ich vodcov! Zabite </a:t>
            </a:r>
            <a:r>
              <a:rPr lang="sk-SK" sz="11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Liebknechta</a:t>
            </a:r>
            <a:r>
              <a:rPr lang="sk-SK" sz="11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sk-SK" sz="11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Luxemburgovú</a:t>
            </a:r>
            <a:r>
              <a:rPr lang="sk-SK" sz="11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!“</a:t>
            </a:r>
            <a:endParaRPr lang="sk-SK" sz="1400" b="0" i="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1800" b="1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15. január 1919</a:t>
            </a:r>
            <a:r>
              <a:rPr lang="sk-SK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1800" b="1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zavraždení</a:t>
            </a:r>
            <a:r>
              <a:rPr lang="sk-SK" sz="1800" b="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/>
            <a:r>
              <a:rPr lang="sk-SK" sz="18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Rosa Luxemburg </a:t>
            </a:r>
            <a:r>
              <a:rPr lang="sk-SK" sz="1600" b="1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k-SK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zbitá pažbami pušiek, strelená do hlavy a jej telo  hodené do </a:t>
            </a:r>
            <a:r>
              <a:rPr lang="sk-SK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Landwehrského</a:t>
            </a:r>
            <a:r>
              <a:rPr lang="sk-SK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kanála - našli až o niekoľko mesiacov)</a:t>
            </a:r>
            <a:endParaRPr lang="sk-SK" sz="1600" b="0" i="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/>
            <a:r>
              <a:rPr lang="sk-SK" sz="1800" b="1" i="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Karl</a:t>
            </a:r>
            <a:r>
              <a:rPr lang="sk-SK" sz="18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1800" b="1" i="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Liebknecht</a:t>
            </a:r>
            <a:r>
              <a:rPr lang="sk-SK" sz="18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1600" b="1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k-SK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vyvezený do parku </a:t>
            </a:r>
            <a:r>
              <a:rPr lang="sk-SK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Tiergarten</a:t>
            </a:r>
            <a:r>
              <a:rPr lang="sk-SK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strelený do chrbta „pri pokuse o útek“) 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18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navždy rozdelilo nemeckú ľavicu, neskôr uľahčilo vzostup AH</a:t>
            </a:r>
          </a:p>
          <a:p>
            <a:endParaRPr lang="sk-SK" sz="1700" dirty="0"/>
          </a:p>
        </p:txBody>
      </p:sp>
      <p:pic>
        <p:nvPicPr>
          <p:cNvPr id="7170" name="Picture 2" descr="Spartacist soldiers man a machine gun position defending the railroad  station in Berlin, January 1919 during the Spartacist Uprising. :  r/CombatFootage">
            <a:extLst>
              <a:ext uri="{FF2B5EF4-FFF2-40B4-BE49-F238E27FC236}">
                <a16:creationId xmlns:a16="http://schemas.microsoft.com/office/drawing/2014/main" id="{B55C895B-89DA-E95E-CD2F-84E32A7FB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94" r="-1" b="8086"/>
          <a:stretch>
            <a:fillRect/>
          </a:stretch>
        </p:blipFill>
        <p:spPr bwMode="auto"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15 January 1919: Rosa Luxemburg and Karl Liebknecht are murdered - MR Online">
            <a:extLst>
              <a:ext uri="{FF2B5EF4-FFF2-40B4-BE49-F238E27FC236}">
                <a16:creationId xmlns:a16="http://schemas.microsoft.com/office/drawing/2014/main" id="{3FA000FD-BE14-7BCC-E14C-887DD2DDD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6" b="33791"/>
          <a:stretch>
            <a:fillRect/>
          </a:stretch>
        </p:blipFill>
        <p:spPr bwMode="auto"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4F8343-F887-A7C9-F7F5-AD49E3183C84}"/>
              </a:ext>
            </a:extLst>
          </p:cNvPr>
          <p:cNvSpPr txBox="1"/>
          <p:nvPr/>
        </p:nvSpPr>
        <p:spPr>
          <a:xfrm>
            <a:off x="6786883" y="6488668"/>
            <a:ext cx="54051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>
                <a:hlinkClick r:id="rId4"/>
              </a:rPr>
              <a:t>https://mronline.org/2026/01/15/15-january-1919-rosa-luxemburg-and-karl-liebknecht-are-murdered/</a:t>
            </a:r>
            <a:endParaRPr lang="sk-SK" sz="1200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028789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Weimarská republika – Wikipédia">
            <a:extLst>
              <a:ext uri="{FF2B5EF4-FFF2-40B4-BE49-F238E27FC236}">
                <a16:creationId xmlns:a16="http://schemas.microsoft.com/office/drawing/2014/main" id="{E574BA84-50F4-4D1D-6070-8B824DED1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188" y="0"/>
            <a:ext cx="6757812" cy="686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FBEE7-0403-DA89-2542-278A1C56D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1825625"/>
            <a:ext cx="7529689" cy="4351338"/>
          </a:xfrm>
        </p:spPr>
        <p:txBody>
          <a:bodyPr/>
          <a:lstStyle/>
          <a:p>
            <a:pPr marL="0" indent="0" algn="ctr">
              <a:buNone/>
            </a:pP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  <a:cs typeface="Times New Roman" panose="02020603050405020304" pitchFamily="18" charset="0"/>
              </a:rPr>
              <a:t>august</a:t>
            </a: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 1919</a:t>
            </a:r>
          </a:p>
          <a:p>
            <a:pPr algn="l"/>
            <a:r>
              <a:rPr lang="sk-SK" b="1" i="0" noProof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Weimarská</a:t>
            </a:r>
            <a:r>
              <a:rPr lang="sk-SK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 republika </a:t>
            </a:r>
            <a:r>
              <a:rPr lang="sk-SK" b="1" i="0" noProof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b="0" i="0" noProof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prijatie ústavy</a:t>
            </a:r>
          </a:p>
          <a:p>
            <a:pPr lvl="1"/>
            <a:r>
              <a:rPr lang="sk-SK" b="0" i="0" noProof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jedna z </a:t>
            </a:r>
            <a:r>
              <a:rPr lang="sk-SK" i="0" noProof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najdemokratickejších ústav svojej doby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k-SK" b="0" i="0" noProof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federatívna republika </a:t>
            </a:r>
            <a:r>
              <a:rPr lang="sk-SK" b="0" i="0" noProof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sk-SK" b="0" i="0" noProof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prezident + </a:t>
            </a:r>
            <a:r>
              <a:rPr lang="sk-SK" b="0" i="0" noProof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Reichstag</a:t>
            </a:r>
            <a:endParaRPr lang="sk-SK" b="0" i="0" noProof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kompromis medzi SPD a buržoáznymi stranami </a:t>
            </a:r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znemožnilo akúkoľvek radikálnu spoločenskú transformáciu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sk-SK" b="0" i="0" noProof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819059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31B69-D4FF-694B-6902-D1D2B77D5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</a:rPr>
              <a:t>Záver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0AB33-B53D-BE7D-8B69-B3CE4CCEC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sk-SK" sz="2800" i="1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Revolúcia nebola nevyhnutná, bola výsledkom kolapsu vojenskej diktatúry, ktorá chcela preniesť vinu na civilistov</a:t>
            </a:r>
            <a:endParaRPr lang="sk-SK" i="1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sk-SK" sz="3200" i="1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SPD zlyhala v úlohe revolučnej strany, pretože uprednostnila stabilitu a spoluprácu so starými elitami (armádou) pred radikálnou zmenou.</a:t>
            </a:r>
            <a:endParaRPr lang="sk-SK" sz="2300" i="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sk-SK" sz="3600" i="1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Vojenská porážka bola maskovaná za politické zlyhanie, čo umožnilo prežitie nedemokratických štruktúr, ktoré neskôr pomohli k moci nacistom.</a:t>
            </a:r>
          </a:p>
          <a:p>
            <a:pPr marL="971550" lvl="1" indent="-514350">
              <a:buAutoNum type="arabicPeriod"/>
            </a:pPr>
            <a:r>
              <a:rPr lang="sk-SK" sz="23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„nedokončený prechod“</a:t>
            </a:r>
            <a:r>
              <a:rPr lang="sk-SK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3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výrazne oslabil </a:t>
            </a:r>
            <a:r>
              <a:rPr lang="sk-SK" sz="230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Weimarsk</a:t>
            </a:r>
            <a:r>
              <a:rPr lang="sk-SK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sk-SK" sz="23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republiku + uľahčil neskorší nástup nacizmu</a:t>
            </a:r>
          </a:p>
          <a:p>
            <a:pPr>
              <a:buFont typeface="Wingdings" pitchFamily="2" charset="2"/>
              <a:buChar char="à"/>
            </a:pPr>
            <a:endParaRPr lang="sk-S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5489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3" name="Rectangle 11272">
            <a:extLst>
              <a:ext uri="{FF2B5EF4-FFF2-40B4-BE49-F238E27FC236}">
                <a16:creationId xmlns:a16="http://schemas.microsoft.com/office/drawing/2014/main" id="{55C01129-3453-464D-A870-ED71C6E89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GHDI - Image">
            <a:extLst>
              <a:ext uri="{FF2B5EF4-FFF2-40B4-BE49-F238E27FC236}">
                <a16:creationId xmlns:a16="http://schemas.microsoft.com/office/drawing/2014/main" id="{F7752649-7C4F-2CAF-6DFF-5F5D3E8E4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5" r="10750"/>
          <a:stretch>
            <a:fillRect/>
          </a:stretch>
        </p:blipFill>
        <p:spPr bwMode="auto">
          <a:xfrm>
            <a:off x="680483" y="685792"/>
            <a:ext cx="2931299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5" name="Rectangle 11274">
            <a:extLst>
              <a:ext uri="{FF2B5EF4-FFF2-40B4-BE49-F238E27FC236}">
                <a16:creationId xmlns:a16="http://schemas.microsoft.com/office/drawing/2014/main" id="{9D2781A6-5C82-4764-B489-F9A599C0A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11782" y="685800"/>
            <a:ext cx="4994335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992B0-53F4-BAB5-B706-8874F1E27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609" y="2016046"/>
            <a:ext cx="4770782" cy="3137355"/>
          </a:xfrm>
        </p:spPr>
        <p:txBody>
          <a:bodyPr anchor="t">
            <a:noAutofit/>
          </a:bodyPr>
          <a:lstStyle/>
          <a:p>
            <a:pPr marL="0" indent="0" algn="ctr">
              <a:buNone/>
            </a:pPr>
            <a:r>
              <a:rPr lang="sk-SK" sz="6600" b="1" dirty="0">
                <a:solidFill>
                  <a:srgbClr val="595959"/>
                </a:solidFill>
                <a:latin typeface="American Typewriter" panose="02090604020004020304" pitchFamily="18" charset="77"/>
              </a:rPr>
              <a:t>Ďakujem za pozornosť</a:t>
            </a:r>
          </a:p>
        </p:txBody>
      </p:sp>
      <p:pic>
        <p:nvPicPr>
          <p:cNvPr id="11268" name="Picture 4" descr="Germany 1918-23: A forgotten history of revolution – rs21 – revolutionary  socialism in the 21st century">
            <a:extLst>
              <a:ext uri="{FF2B5EF4-FFF2-40B4-BE49-F238E27FC236}">
                <a16:creationId xmlns:a16="http://schemas.microsoft.com/office/drawing/2014/main" id="{95CE9493-5952-66A2-D3D2-76CDE87F8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8" r="9880"/>
          <a:stretch>
            <a:fillRect/>
          </a:stretch>
        </p:blipFill>
        <p:spPr bwMode="auto">
          <a:xfrm>
            <a:off x="8580218" y="685808"/>
            <a:ext cx="2931299" cy="548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2611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F4ACE-A762-4203-C008-008F989B4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</a:rPr>
              <a:t>Obsah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98746-375E-4A0D-4B7D-27B10A907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Príčiny </a:t>
            </a:r>
          </a:p>
          <a:p>
            <a:pPr marL="514350" indent="-514350">
              <a:buAutoNum type="arabicPeriod"/>
            </a:pP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Dôležité osobnosti</a:t>
            </a:r>
          </a:p>
          <a:p>
            <a:pPr marL="514350" indent="-514350">
              <a:buAutoNum type="arabicPeriod"/>
            </a:pP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Priebeh</a:t>
            </a:r>
          </a:p>
          <a:p>
            <a:pPr marL="971550" lvl="1" indent="-514350">
              <a:buAutoNum type="arabicPeriod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Vzbura v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Kiel</a:t>
            </a:r>
            <a:endParaRPr lang="sk-S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eriod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Presun revolúcie do zbytku Nemecka</a:t>
            </a:r>
          </a:p>
          <a:p>
            <a:pPr marL="971550" lvl="1" indent="-514350">
              <a:buAutoNum type="arabicPeriod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Koniec revolúcie</a:t>
            </a:r>
          </a:p>
          <a:p>
            <a:pPr marL="514350" indent="-514350">
              <a:buAutoNum type="arabicPeriod"/>
            </a:pP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Záver</a:t>
            </a:r>
          </a:p>
        </p:txBody>
      </p:sp>
    </p:spTree>
    <p:extLst>
      <p:ext uri="{BB962C8B-B14F-4D97-AF65-F5344CB8AC3E}">
        <p14:creationId xmlns:p14="http://schemas.microsoft.com/office/powerpoint/2010/main" val="7719432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B90A7-B7F3-FC63-81E8-350EED953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  <a:cs typeface="Times New Roman" panose="02020603050405020304" pitchFamily="18" charset="0"/>
              </a:rPr>
              <a:t>Zdroje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FBDB7-9A46-430C-4547-186E1CA0D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i="0" u="none" strike="noStrike" dirty="0">
                <a:effectLst/>
                <a:latin typeface="-webkit-standard"/>
              </a:rPr>
              <a:t>1. 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Haffner, Sebastian. 2014. </a:t>
            </a:r>
            <a:r>
              <a:rPr lang="en-US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Failure of a Revolution: Germany 1918–19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Platypus Review (reprint).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Dostupné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https://platypus1917.org/wp-content/uploads/2014/05/haffner_failurerevolutiongermany1918-19.pdf</a:t>
            </a:r>
            <a:endParaRPr lang="en-US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Rürup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Reinhard. 1968. „Problems of the German Revolution 1918–19.“ </a:t>
            </a:r>
            <a:r>
              <a:rPr lang="en-US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Journal of Contemporary History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3 (4): 109–135.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Dostupné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https://www.jstor.org/stable/259854</a:t>
            </a:r>
            <a:endParaRPr lang="sk-S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514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36142-3E53-30EC-B512-941977AA0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</a:rPr>
              <a:t>Príčiny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D0182-3CFD-41B5-DC9F-88B69CE5D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38104" cy="43513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ww1 </a:t>
            </a:r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hlad/milióny mŕtvych/hospodársky kolaps</a:t>
            </a:r>
          </a:p>
          <a:p>
            <a:pPr marL="514350" indent="-514350">
              <a:buAutoNum type="arabicPeriod"/>
            </a:pPr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porážka </a:t>
            </a:r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sz="20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k-SK" sz="200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Ludendorff</a:t>
            </a:r>
            <a:r>
              <a:rPr lang="sk-SK" sz="20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von </a:t>
            </a:r>
            <a:r>
              <a:rPr lang="sk-SK" sz="200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Hindenburg</a:t>
            </a:r>
            <a:r>
              <a:rPr lang="sk-SK" sz="20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vojnu už nemožno vyhrať – snaha preniesť zodpovednosť za kapituláciu na SPD</a:t>
            </a:r>
          </a:p>
          <a:p>
            <a:pPr marL="514350" indent="-514350">
              <a:buAutoNum type="arabicPeriod"/>
            </a:pPr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Britská námorná blokáda + španielska chrípka </a:t>
            </a:r>
          </a:p>
          <a:p>
            <a:pPr marL="514350" indent="-514350">
              <a:buAutoNum type="arabicPeriod"/>
            </a:pPr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Inšpirácia ruskou boľševickou revolúciou (1917)</a:t>
            </a:r>
          </a:p>
          <a:p>
            <a:pPr lvl="1"/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k-SK" sz="18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rozdiel od Ruska, kde revolúcia zapustila hlboké korene a transformovala krajinu na desaťročia, v Nemecku zvíťazila kontrarevolúcia </a:t>
            </a:r>
            <a:r>
              <a:rPr lang="sk-SK" sz="18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sz="18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základy, na ktorých neskôr Hitler vybudoval svoj režim</a:t>
            </a:r>
          </a:p>
          <a:p>
            <a:pPr lvl="1"/>
            <a:r>
              <a:rPr lang="sk-SK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Víťazné mocnosti (VB, FRAN, USA) </a:t>
            </a:r>
            <a:r>
              <a:rPr lang="sk-SK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XXX </a:t>
            </a:r>
            <a:r>
              <a:rPr lang="sk-SK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Lenin ochotný riskovať ruské zisky, aby vyvolal svetovú revolúciu v srdci Európy</a:t>
            </a:r>
            <a:endParaRPr lang="sk-SK" sz="180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sk-SK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879011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5" name="Rectangle 102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4" name="Picture 4" descr="Deutscher Bundestag - Die Revolution von 1918/19">
            <a:extLst>
              <a:ext uri="{FF2B5EF4-FFF2-40B4-BE49-F238E27FC236}">
                <a16:creationId xmlns:a16="http://schemas.microsoft.com/office/drawing/2014/main" id="{85D578D7-3445-7BE8-E171-D1995F153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3" r="9113"/>
          <a:stretch>
            <a:fillRect/>
          </a:stretch>
        </p:blipFill>
        <p:spPr bwMode="auto">
          <a:xfrm>
            <a:off x="-649355" y="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6" name="Rectangle 1025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F8D65-DF8F-DEBC-B691-CD81403C3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0" y="834887"/>
            <a:ext cx="5430342" cy="53420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k-SK" sz="1800" b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Zlyhanie / (zrada) SPD </a:t>
            </a:r>
          </a:p>
          <a:p>
            <a:pPr>
              <a:buFont typeface="Wingdings" pitchFamily="2" charset="2"/>
              <a:buChar char="Ø"/>
            </a:pP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Paralela s 1848</a:t>
            </a:r>
          </a:p>
          <a:p>
            <a:pPr lvl="1">
              <a:buFont typeface="Wingdings" pitchFamily="2" charset="2"/>
              <a:buChar char="Ø"/>
            </a:pP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kompromisy s elitami namiesto revolučnej moci </a:t>
            </a: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vzorec: prílišná opatrnosť → neúspech</a:t>
            </a:r>
          </a:p>
          <a:p>
            <a:pPr>
              <a:buFont typeface="Wingdings" pitchFamily="2" charset="2"/>
              <a:buChar char="Ø"/>
            </a:pP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Vnútorný rozklad SPD pred 1918</a:t>
            </a:r>
          </a:p>
          <a:p>
            <a:pPr lvl="1">
              <a:buFont typeface="Wingdings" pitchFamily="2" charset="2"/>
              <a:buChar char="Ø"/>
            </a:pP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postupne sa vzdala revolučnej politiky </a:t>
            </a: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evolučne-demokratická cesta v rámci Cisárstva</a:t>
            </a:r>
            <a:endParaRPr lang="sk-SK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 typeface="Wingdings" pitchFamily="2" charset="2"/>
              <a:buChar char="Ø"/>
            </a:pP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vznik USPD</a:t>
            </a:r>
            <a:r>
              <a:rPr lang="sk-SK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neskôr Spartakovcov → oslabenie jednoty ľavice</a:t>
            </a:r>
          </a:p>
          <a:p>
            <a:pPr>
              <a:buFont typeface="Wingdings" pitchFamily="2" charset="2"/>
              <a:buChar char="Ø"/>
            </a:pP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Premárnená historická šanca (1918)</a:t>
            </a:r>
          </a:p>
          <a:p>
            <a:pPr lvl="1">
              <a:buFont typeface="Wingdings" pitchFamily="2" charset="2"/>
              <a:buChar char="Ø"/>
            </a:pP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SPD čakala na moc takmer 50 rokov </a:t>
            </a: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november 1918 k moci - neodvážila sa zlomiť starý poriadok</a:t>
            </a:r>
          </a:p>
          <a:p>
            <a:pPr lvl="2">
              <a:buFont typeface="Wingdings" pitchFamily="2" charset="2"/>
              <a:buChar char="Ø"/>
            </a:pPr>
            <a:r>
              <a:rPr lang="sk-SK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zachovala starú byrokraciu + spojila sa s armádou + potlačila vlastné revolučné masy</a:t>
            </a:r>
          </a:p>
          <a:p>
            <a:pPr>
              <a:buFont typeface="Wingdings" pitchFamily="2" charset="2"/>
              <a:buChar char="Ø"/>
            </a:pPr>
            <a:r>
              <a:rPr lang="sk-SK" sz="18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Dôvera v SPD </a:t>
            </a:r>
            <a:r>
              <a:rPr lang="sk-SK" sz="18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sz="18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sociálnodemokratické masy verili, že ich lídri </a:t>
            </a:r>
            <a:r>
              <a:rPr lang="sk-SK" sz="15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(napr. </a:t>
            </a:r>
            <a:r>
              <a:rPr lang="sk-SK" sz="150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Gustav</a:t>
            </a:r>
            <a:r>
              <a:rPr lang="sk-SK" sz="15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150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Noske</a:t>
            </a:r>
            <a:r>
              <a:rPr lang="sk-SK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sk-SK" sz="15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150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Kieli</a:t>
            </a:r>
            <a:r>
              <a:rPr lang="sk-SK" sz="15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sk-SK" sz="18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zdieľajú ich ideály </a:t>
            </a:r>
            <a:r>
              <a:rPr lang="sk-SK" sz="18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sz="18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lídri SPD snaha revolúciu čo najskôr ukončiť + vrátiť krajinu k „starému poriadku“ </a:t>
            </a:r>
            <a:endParaRPr lang="sk-SK" sz="18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k-SK" sz="1800" i="1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„revolúcia sociálnodemokratických más, ktorú potlačili ich vlastní sociálnodemokratickí lídri“</a:t>
            </a:r>
          </a:p>
          <a:p>
            <a:pPr marL="914400" lvl="2" indent="0">
              <a:buNone/>
            </a:pPr>
            <a:endParaRPr lang="sk-SK" sz="18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sz="800" dirty="0"/>
          </a:p>
        </p:txBody>
      </p:sp>
    </p:spTree>
    <p:extLst>
      <p:ext uri="{BB962C8B-B14F-4D97-AF65-F5344CB8AC3E}">
        <p14:creationId xmlns:p14="http://schemas.microsoft.com/office/powerpoint/2010/main" val="17220726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1201B-05F6-763D-0EE0-103A471F3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32" y="1"/>
            <a:ext cx="5962785" cy="2172430"/>
          </a:xfrm>
        </p:spPr>
        <p:txBody>
          <a:bodyPr>
            <a:normAutofit/>
          </a:bodyPr>
          <a:lstStyle/>
          <a:p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</a:rPr>
              <a:t>Dôležité osobnosti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B1178-B2C5-B63A-44DC-E3A627383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382" y="1569156"/>
            <a:ext cx="6503178" cy="46078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k-SK" sz="2000" b="1" i="0" u="none" strike="noStrike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merican Typewriter" panose="02090604020004020304" pitchFamily="18" charset="77"/>
              </a:rPr>
              <a:t>1. Rosa Luxemburg</a:t>
            </a:r>
            <a:r>
              <a:rPr lang="sk-SK" sz="20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</a:rPr>
              <a:t> </a:t>
            </a:r>
            <a:r>
              <a:rPr lang="sk-SK" sz="2000" noProof="0" dirty="0">
                <a:latin typeface="-webkit-standard"/>
                <a:sym typeface="Wingdings" pitchFamily="2" charset="2"/>
              </a:rPr>
              <a:t></a:t>
            </a:r>
            <a:r>
              <a:rPr lang="sk-SK" sz="2000" b="0" i="0" u="none" strike="noStrike" noProof="0" dirty="0">
                <a:effectLst/>
                <a:latin typeface="-webkit-standard"/>
              </a:rPr>
              <a:t> </a:t>
            </a:r>
            <a:r>
              <a:rPr lang="sk-SK" sz="22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„Duchovná matka revolúcie“</a:t>
            </a:r>
          </a:p>
          <a:p>
            <a:pPr lvl="1"/>
            <a:r>
              <a:rPr lang="sk-SK" sz="22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teoretička, Poľka židovského pôvodu, mozog hnutia </a:t>
            </a:r>
            <a:r>
              <a:rPr lang="sk-SK" sz="2200" b="1" i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Spartakovcov </a:t>
            </a:r>
            <a:r>
              <a:rPr lang="de-DE" sz="2200" b="1" i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22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Spartakusbund</a:t>
            </a:r>
            <a:r>
              <a:rPr lang="de-DE" sz="22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DE" sz="2200" b="1" i="1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k-SK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sk-SK" sz="22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plné zvrhnutie </a:t>
            </a:r>
            <a:r>
              <a:rPr lang="sk-SK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kapitalizmu + </a:t>
            </a:r>
            <a:r>
              <a:rPr lang="sk-SK" sz="22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militarizmu</a:t>
            </a:r>
            <a:r>
              <a:rPr lang="sk-SK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2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1"/>
            <a:r>
              <a:rPr lang="sk-SK" sz="22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masová demokracia vs. Vláda jednej strany (odmietala Leninov model diktatúry strany)</a:t>
            </a:r>
          </a:p>
          <a:p>
            <a:pPr lvl="1"/>
            <a:r>
              <a:rPr lang="sk-SK" sz="22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Vláda Rád (</a:t>
            </a:r>
            <a:r>
              <a:rPr lang="de-DE" sz="2200" i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Räterepublik</a:t>
            </a:r>
            <a:r>
              <a:rPr lang="sk-SK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sk-SK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sz="22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systém rád ako orgánov priamej moci pracujúcich </a:t>
            </a:r>
          </a:p>
          <a:p>
            <a:pPr lvl="1"/>
            <a:r>
              <a:rPr lang="sk-SK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zatknutá feb </a:t>
            </a:r>
            <a:r>
              <a:rPr lang="sk-SK" sz="22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1915</a:t>
            </a:r>
            <a:r>
              <a:rPr lang="sk-SK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za protivojnové prejavy </a:t>
            </a:r>
            <a:r>
              <a:rPr lang="sk-SK" sz="22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sz="22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 júla 1916  </a:t>
            </a:r>
            <a:r>
              <a:rPr lang="sk-SK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 začiatku revolúcie v „ochrannej väzbe“</a:t>
            </a:r>
          </a:p>
          <a:p>
            <a:pPr lvl="2"/>
            <a:r>
              <a:rPr lang="sk-SK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 väzenia ilegálne písala články </a:t>
            </a:r>
            <a:r>
              <a:rPr lang="sk-SK" sz="15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(pseudonym </a:t>
            </a:r>
            <a:r>
              <a:rPr lang="sk-SK" sz="15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Junius</a:t>
            </a:r>
            <a:r>
              <a:rPr lang="sk-SK" sz="15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sk-SK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ktorými usmerňovala hnutie Spartakovcov</a:t>
            </a:r>
            <a:endParaRPr lang="sk-SK" sz="18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k-SK" sz="2200" i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„Sloboda je vždy len slobodou toho, k</a:t>
            </a:r>
            <a:r>
              <a:rPr lang="sk-SK" sz="2000" i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myslí inak.“</a:t>
            </a:r>
            <a:r>
              <a:rPr lang="sk-SK" sz="16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(kritika Lenina)</a:t>
            </a:r>
          </a:p>
          <a:p>
            <a:pPr lvl="1"/>
            <a:r>
              <a:rPr lang="sk-SK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Príliš radikálna pre SPD vs. Príliš demokratická pre Spartakovcov</a:t>
            </a:r>
          </a:p>
          <a:p>
            <a:pPr lvl="2"/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revolúcia bez násilia </a:t>
            </a:r>
          </a:p>
        </p:txBody>
      </p:sp>
      <p:pic>
        <p:nvPicPr>
          <p:cNvPr id="2050" name="Picture 2" descr="Rosa Luxemburg | Life, Revolutionary Activities, Works, &amp; Facts | Britannica">
            <a:extLst>
              <a:ext uri="{FF2B5EF4-FFF2-40B4-BE49-F238E27FC236}">
                <a16:creationId xmlns:a16="http://schemas.microsoft.com/office/drawing/2014/main" id="{AE9F55A9-D701-0C2B-827E-BF6DA1182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" r="-1" b="24888"/>
          <a:stretch>
            <a:fillRect/>
          </a:stretch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C1A405-CB2E-1B7E-FD1C-2B5249D56F20}"/>
              </a:ext>
            </a:extLst>
          </p:cNvPr>
          <p:cNvSpPr txBox="1"/>
          <p:nvPr/>
        </p:nvSpPr>
        <p:spPr>
          <a:xfrm>
            <a:off x="8769096" y="6423851"/>
            <a:ext cx="3794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>
                <a:hlinkClick r:id="rId3"/>
              </a:rPr>
              <a:t>https://www.britannica.com/biography/Rosa-Luxemburg</a:t>
            </a:r>
            <a:endParaRPr lang="sk-SK" sz="1200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132163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18872E2A-6068-784B-F0DA-2F8A1A16B7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2879" y="1456267"/>
            <a:ext cx="7013511" cy="467783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0" rIns="0" bIns="0" numCol="1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sk-SK" sz="2000" b="1" i="0" u="none" strike="noStrike" cap="none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Hnutie Spartakovcov</a:t>
            </a:r>
            <a:r>
              <a:rPr lang="sk-S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merican Typewriter" panose="02090604020004020304" pitchFamily="18" charset="77"/>
                <a:cs typeface="Times New Roman" panose="02020603050405020304" pitchFamily="18" charset="0"/>
              </a:rPr>
              <a:t> </a:t>
            </a:r>
            <a:r>
              <a:rPr kumimoji="0" lang="sk-SK" sz="20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sk-SK" sz="2000" b="0" i="1" u="none" strike="noStrike" cap="none" normalizeH="0" baseline="0" noProof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Spartakusbund</a:t>
            </a:r>
            <a:r>
              <a:rPr kumimoji="0" lang="sk-SK" sz="20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spcAft>
                <a:spcPts val="600"/>
              </a:spcAft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radikálne ľavicové, marxistické a revolučné hnutie 1914 – 1919</a:t>
            </a:r>
            <a:endParaRPr lang="sk-SK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snaha o zvrhnutie monarchie</a:t>
            </a:r>
            <a:r>
              <a:rPr lang="sk-SK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kumimoji="0" lang="sk-SK" sz="20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nastolenie socialistickej republiky + ukončenie vojny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august 1914 </a:t>
            </a:r>
            <a:r>
              <a:rPr kumimoji="0" lang="sk-SK" sz="2000" b="0" i="1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Rosa Luxemburg</a:t>
            </a:r>
            <a:r>
              <a:rPr lang="sk-SK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sk-SK" sz="20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sk-SK" sz="2000" b="0" i="1" u="none" strike="noStrike" cap="none" normalizeH="0" baseline="0" noProof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Karl</a:t>
            </a:r>
            <a:r>
              <a:rPr kumimoji="0" lang="sk-SK" sz="2000" b="0" i="1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sk-SK" sz="2000" b="0" i="1" u="none" strike="noStrike" cap="none" normalizeH="0" baseline="0" noProof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Liebknecht</a:t>
            </a:r>
            <a:r>
              <a:rPr lang="sk-SK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sk-SK" sz="2000" b="0" i="1" u="none" strike="noStrike" cap="none" normalizeH="0" baseline="0" noProof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Clara</a:t>
            </a:r>
            <a:r>
              <a:rPr kumimoji="0" lang="sk-SK" sz="2000" b="0" i="1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sk-SK" sz="2000" b="0" i="1" u="none" strike="noStrike" cap="none" normalizeH="0" baseline="0" noProof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Zetkin</a:t>
            </a:r>
            <a:r>
              <a:rPr kumimoji="0" lang="sk-SK" sz="2000" b="0" i="1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sk-SK" sz="20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sk-SK" sz="2000" b="0" i="1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Franz </a:t>
            </a:r>
            <a:r>
              <a:rPr kumimoji="0" lang="sk-SK" sz="2000" b="0" i="1" u="none" strike="noStrike" cap="none" normalizeH="0" baseline="0" noProof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Mehring</a:t>
            </a:r>
            <a:r>
              <a:rPr kumimoji="0" lang="sk-SK" sz="2000" b="0" i="1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sk-SK" sz="20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kumimoji="0" lang="sk-SK" sz="20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"Internacionálna skupina" 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kumimoji="0" lang="sk-SK" sz="16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reakcia na SPD podporu vojny 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sk-SK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sk-SK" sz="240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sk-SK" sz="2400" b="1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sk-SK" sz="24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1916 </a:t>
            </a:r>
            <a:r>
              <a:rPr kumimoji="0" lang="sk-SK" sz="2400" b="0" i="1" u="none" strike="noStrike" cap="none" normalizeH="0" baseline="0" noProof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Spartakusgruppe</a:t>
            </a:r>
            <a:r>
              <a:rPr kumimoji="0" lang="sk-SK" sz="24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sk-SK" sz="24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kumimoji="0" lang="sk-SK" sz="24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neskôr </a:t>
            </a:r>
            <a:r>
              <a:rPr kumimoji="0" lang="sk-SK" sz="2400" b="0" i="1" u="none" strike="noStrike" cap="none" normalizeH="0" baseline="0" noProof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Spartakusbund</a:t>
            </a:r>
            <a:r>
              <a:rPr lang="sk-SK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</a:t>
            </a:r>
            <a:r>
              <a:rPr kumimoji="0" lang="sk-SK" sz="1600" b="0" i="0" u="none" strike="noStrike" cap="none" normalizeH="0" baseline="0" noProof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ázov</a:t>
            </a:r>
            <a:r>
              <a:rPr kumimoji="0" lang="sk-SK" sz="1600" b="0" i="0" u="none" strike="noStrike" cap="none" normalizeH="0" baseline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inšpirovaný Spartakom, vodcom najväčšieho povstania otrokov v Rímskej ríši)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3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9219" name="Picture 3" descr="LeMO Zeitstrahl - Weimarer Republik - Revolution 1918/19 - Spartakusbund">
            <a:extLst>
              <a:ext uri="{FF2B5EF4-FFF2-40B4-BE49-F238E27FC236}">
                <a16:creationId xmlns:a16="http://schemas.microsoft.com/office/drawing/2014/main" id="{2F13B147-6989-25CC-41D2-A1561FE08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0"/>
          <a:stretch>
            <a:fillRect/>
          </a:stretch>
        </p:blipFill>
        <p:spPr bwMode="auto">
          <a:xfrm>
            <a:off x="7199440" y="10"/>
            <a:ext cx="499256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DE2108-4C87-B56A-F93B-11849FD4668F}"/>
              </a:ext>
            </a:extLst>
          </p:cNvPr>
          <p:cNvSpPr txBox="1"/>
          <p:nvPr/>
        </p:nvSpPr>
        <p:spPr>
          <a:xfrm>
            <a:off x="7196390" y="6336792"/>
            <a:ext cx="39958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>
                <a:hlinkClick r:id="rId3"/>
              </a:rPr>
              <a:t>https://www.dhm.de/lemo/kapitel/weimarer-republik/revolution-191819/spartakusbund</a:t>
            </a:r>
            <a:endParaRPr lang="sk-SK" sz="1200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6655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Karl Liebknecht - NamuWiki">
            <a:extLst>
              <a:ext uri="{FF2B5EF4-FFF2-40B4-BE49-F238E27FC236}">
                <a16:creationId xmlns:a16="http://schemas.microsoft.com/office/drawing/2014/main" id="{EA673533-6C56-3FE0-9C91-782E780FC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79"/>
          <a:stretch>
            <a:fillRect/>
          </a:stretch>
        </p:blipFill>
        <p:spPr bwMode="auto">
          <a:xfrm>
            <a:off x="0" y="50493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DA810-E492-E018-05D6-652F31DF0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9910" y="2133600"/>
            <a:ext cx="6409042" cy="4043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700" b="1" i="0" dirty="0">
                <a:effectLst/>
                <a:latin typeface="American Typewriter" panose="02090604020004020304" pitchFamily="18" charset="77"/>
              </a:rPr>
              <a:t>2. </a:t>
            </a:r>
            <a:r>
              <a:rPr lang="en-US" sz="2000" b="1" i="0" dirty="0">
                <a:effectLst/>
                <a:latin typeface="American Typewriter" panose="02090604020004020304" pitchFamily="18" charset="77"/>
              </a:rPr>
              <a:t>Karl Liebknecht </a:t>
            </a:r>
          </a:p>
          <a:p>
            <a:r>
              <a:rPr lang="sk-SK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jediný</a:t>
            </a:r>
            <a:r>
              <a:rPr lang="sk-SK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poslanec SPD, ktorý 1914 hlasoval proti vojne</a:t>
            </a:r>
          </a:p>
          <a:p>
            <a:pPr lvl="1"/>
            <a:r>
              <a:rPr lang="sk-SK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syn zakladateľa strany, rebel </a:t>
            </a:r>
            <a:endParaRPr lang="sk-SK" sz="2000" i="0" noProof="0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lvl="2"/>
            <a:r>
              <a:rPr lang="sk-SK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hrdina revolučných más X vyvrheľ pre SPD </a:t>
            </a:r>
            <a:endParaRPr lang="sk-SK" i="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k-SK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radikálnejší a výbušnejší ako Rosa</a:t>
            </a:r>
          </a:p>
          <a:p>
            <a:pPr lvl="2"/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revolúcia sa musí vybojovať v uliciach</a:t>
            </a:r>
          </a:p>
          <a:p>
            <a:pPr lvl="2"/>
            <a:r>
              <a:rPr lang="sk-SK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SPD zradcom hneď, ako podporilo vojnu</a:t>
            </a:r>
          </a:p>
          <a:p>
            <a:pPr lvl="1"/>
            <a:r>
              <a:rPr lang="sk-SK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počas</a:t>
            </a:r>
            <a:r>
              <a:rPr lang="sk-SK" sz="21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väčšiny vojny a príprav na revolúciu vo väzení </a:t>
            </a:r>
            <a:r>
              <a:rPr lang="sk-SK" sz="16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(za velezradu)</a:t>
            </a:r>
          </a:p>
          <a:p>
            <a:pPr lvl="2"/>
            <a:r>
              <a:rPr lang="sk-SK" sz="170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Prepustený v okt 1918 - nemal čas vybudovať pevnú organizáciu</a:t>
            </a:r>
            <a:endParaRPr lang="en-US" sz="1700" dirty="0">
              <a:effectLst/>
              <a:latin typeface="Menlo" panose="020B0609030804020204" pitchFamily="49" charset="0"/>
            </a:endParaRPr>
          </a:p>
          <a:p>
            <a:pPr marL="0" indent="0">
              <a:buNone/>
            </a:pPr>
            <a:r>
              <a:rPr lang="sk-SK" sz="2000" i="1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„Hlavný nepriateľ je vo vlastnej krajine!“</a:t>
            </a:r>
            <a:r>
              <a:rPr lang="sk-SK" sz="16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(nemecký militarizmus a kapitalizmus)</a:t>
            </a:r>
          </a:p>
          <a:p>
            <a:pPr marL="0" indent="0">
              <a:buNone/>
            </a:pPr>
            <a:endParaRPr lang="sk-SK" sz="1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4CDD80-56D4-DF45-142A-E7070336B315}"/>
              </a:ext>
            </a:extLst>
          </p:cNvPr>
          <p:cNvSpPr txBox="1"/>
          <p:nvPr/>
        </p:nvSpPr>
        <p:spPr>
          <a:xfrm>
            <a:off x="0" y="6530508"/>
            <a:ext cx="3455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 err="1">
                <a:hlinkClick r:id="rId3"/>
              </a:rPr>
              <a:t>https</a:t>
            </a:r>
            <a:r>
              <a:rPr lang="sk-SK" sz="1200" dirty="0">
                <a:hlinkClick r:id="rId3"/>
              </a:rPr>
              <a:t>://</a:t>
            </a:r>
            <a:r>
              <a:rPr lang="sk-SK" sz="1200" dirty="0" err="1">
                <a:hlinkClick r:id="rId3"/>
              </a:rPr>
              <a:t>en.namu.wiki</a:t>
            </a:r>
            <a:r>
              <a:rPr lang="sk-SK" sz="1200" dirty="0">
                <a:hlinkClick r:id="rId3"/>
              </a:rPr>
              <a:t>/</a:t>
            </a:r>
            <a:r>
              <a:rPr lang="sk-SK" sz="1200" dirty="0" err="1">
                <a:hlinkClick r:id="rId3"/>
              </a:rPr>
              <a:t>w</a:t>
            </a:r>
            <a:r>
              <a:rPr lang="sk-SK" sz="1200" dirty="0">
                <a:hlinkClick r:id="rId3"/>
              </a:rPr>
              <a:t>/</a:t>
            </a:r>
            <a:r>
              <a:rPr lang="ko-KR" altLang="en-US" sz="1200" dirty="0">
                <a:hlinkClick r:id="rId3"/>
              </a:rPr>
              <a:t>카를</a:t>
            </a:r>
            <a:r>
              <a:rPr lang="en-US" altLang="ko-KR" sz="1200" dirty="0">
                <a:hlinkClick r:id="rId3"/>
              </a:rPr>
              <a:t>%20</a:t>
            </a:r>
            <a:r>
              <a:rPr lang="ko-KR" altLang="en-US" sz="1200" dirty="0" err="1"/>
              <a:t>리프크네히트</a:t>
            </a:r>
            <a:r>
              <a:rPr lang="en-US" altLang="ko-KR" sz="1200" dirty="0"/>
              <a:t> </a:t>
            </a:r>
            <a:endParaRPr lang="sk-SK" sz="1200" dirty="0"/>
          </a:p>
        </p:txBody>
      </p:sp>
    </p:spTree>
    <p:extLst>
      <p:ext uri="{BB962C8B-B14F-4D97-AF65-F5344CB8AC3E}">
        <p14:creationId xmlns:p14="http://schemas.microsoft.com/office/powerpoint/2010/main" val="21229316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Friedrich Ebert | German Social Democrat &amp; Weimar Republic President |  Britannica">
            <a:extLst>
              <a:ext uri="{FF2B5EF4-FFF2-40B4-BE49-F238E27FC236}">
                <a16:creationId xmlns:a16="http://schemas.microsoft.com/office/drawing/2014/main" id="{E3A6006E-1A06-06F6-A0EA-F28396C97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5" r="13393"/>
          <a:stretch>
            <a:fillRect/>
          </a:stretch>
        </p:blipFill>
        <p:spPr bwMode="auto"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F8DE7-4F9A-D440-8BD5-2EA4D6956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6978" y="643467"/>
            <a:ext cx="5204178" cy="56049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000" b="1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merican Typewriter" panose="02090604020004020304" pitchFamily="18" charset="77"/>
                <a:cs typeface="Times New Roman" panose="02020603050405020304" pitchFamily="18" charset="0"/>
              </a:rPr>
              <a:t>3. </a:t>
            </a:r>
            <a:r>
              <a:rPr lang="sk-SK" sz="2000" b="1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Friedrich </a:t>
            </a:r>
            <a:r>
              <a:rPr lang="sk-SK" sz="2000" b="1" i="0" noProof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Ebert</a:t>
            </a:r>
            <a:r>
              <a:rPr lang="sk-SK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sk-SK" sz="20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18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„Hrobár revolúcie“</a:t>
            </a:r>
          </a:p>
          <a:p>
            <a:pPr lvl="1"/>
            <a:r>
              <a:rPr lang="sk-SK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líder</a:t>
            </a:r>
            <a:r>
              <a:rPr lang="sk-SK" sz="20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SPD, neskôr prvý prezident</a:t>
            </a:r>
          </a:p>
          <a:p>
            <a:pPr lvl="1"/>
            <a:r>
              <a:rPr lang="sk-SK" sz="20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proti revolúcií </a:t>
            </a:r>
            <a:r>
              <a:rPr lang="sk-SK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k-SK" sz="16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bál sa „ruského chaosu“ viac než pruských generálov)</a:t>
            </a:r>
          </a:p>
          <a:p>
            <a:pPr lvl="1"/>
            <a:r>
              <a:rPr lang="sk-SK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sk-SK" sz="2000" i="0" noProof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pojil</a:t>
            </a:r>
            <a:r>
              <a:rPr lang="sk-SK" sz="20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 s </a:t>
            </a:r>
            <a:r>
              <a:rPr lang="sk-SK" sz="2000" i="0" noProof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Freikorps</a:t>
            </a:r>
            <a:endParaRPr lang="sk-SK" sz="2000" i="0" noProof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k-SK" sz="20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zradil vlastné ideály, obviňovaný z prežitia štruktúr, ktoré neskôr vyniesli AH</a:t>
            </a:r>
          </a:p>
          <a:p>
            <a:pPr marL="0" indent="0">
              <a:buNone/>
            </a:pPr>
            <a:r>
              <a:rPr lang="sk-SK" sz="2000" i="1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„Nenávidím revolúciu ako hriech.“</a:t>
            </a:r>
            <a:r>
              <a:rPr lang="sk-SK" sz="20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sk-SK" sz="2000" b="1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4. </a:t>
            </a:r>
            <a:r>
              <a:rPr lang="sk-SK" sz="2000" b="1" i="0" noProof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Gustav</a:t>
            </a:r>
            <a:r>
              <a:rPr lang="sk-SK" sz="2000" b="1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 </a:t>
            </a:r>
            <a:r>
              <a:rPr lang="sk-SK" sz="2000" b="1" i="0" noProof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merican Typewriter" panose="02090604020004020304" pitchFamily="18" charset="77"/>
                <a:cs typeface="Times New Roman" panose="02020603050405020304" pitchFamily="18" charset="0"/>
              </a:rPr>
              <a:t>Noske</a:t>
            </a:r>
            <a:r>
              <a:rPr lang="sk-SK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sk-SK" sz="20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18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„Krvavý pes“</a:t>
            </a:r>
          </a:p>
          <a:p>
            <a:pPr lvl="1"/>
            <a:r>
              <a:rPr lang="sk-SK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sk-SK" sz="20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SPD - armáda</a:t>
            </a:r>
          </a:p>
          <a:p>
            <a:pPr lvl="1"/>
            <a:r>
              <a:rPr lang="sk-SK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pragmatik</a:t>
            </a:r>
            <a:r>
              <a:rPr lang="sk-SK" sz="20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na poriadok treba použiť hrubú silu </a:t>
            </a:r>
            <a:r>
              <a:rPr lang="sk-SK" sz="20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sz="20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„zelená“ </a:t>
            </a:r>
            <a:r>
              <a:rPr lang="sk-SK" sz="2000" i="0" noProof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Freikorps</a:t>
            </a:r>
            <a:r>
              <a:rPr lang="sk-SK" sz="2000" i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aby vyčistili Berlín.</a:t>
            </a:r>
          </a:p>
          <a:p>
            <a:pPr marL="0" indent="0">
              <a:buNone/>
            </a:pPr>
            <a:r>
              <a:rPr lang="sk-SK" sz="2000" i="1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„Niekto predsa musí byť tým krvavým psom. Ja sa tej zodpovednosti nevyhýbam!“</a:t>
            </a:r>
            <a:endParaRPr lang="sk-SK" sz="2000" i="0" noProof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100" name="Picture 4" descr="Gustav Noske was a member of the Social Democratic Party of Germany. Along  with Ebert and Scheidemann he supported Germany joining WW1.">
            <a:extLst>
              <a:ext uri="{FF2B5EF4-FFF2-40B4-BE49-F238E27FC236}">
                <a16:creationId xmlns:a16="http://schemas.microsoft.com/office/drawing/2014/main" id="{38B94C72-13D4-3D67-709F-C803C56B3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" r="11408"/>
          <a:stretch>
            <a:fillRect/>
          </a:stretch>
        </p:blipFill>
        <p:spPr bwMode="auto"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FD2791-B3FD-1C6C-2AD4-76D2498A0FCA}"/>
              </a:ext>
            </a:extLst>
          </p:cNvPr>
          <p:cNvSpPr txBox="1"/>
          <p:nvPr/>
        </p:nvSpPr>
        <p:spPr>
          <a:xfrm>
            <a:off x="-52745" y="6473952"/>
            <a:ext cx="38011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>
                <a:hlinkClick r:id="rId4"/>
              </a:rPr>
              <a:t>https://www.britannica.com/biography/Friedrich-Ebert</a:t>
            </a:r>
            <a:endParaRPr lang="sk-SK" sz="1200" dirty="0"/>
          </a:p>
          <a:p>
            <a:endParaRPr lang="sk-SK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37854E-3127-48FE-C4A5-72E0A554B1C0}"/>
              </a:ext>
            </a:extLst>
          </p:cNvPr>
          <p:cNvSpPr txBox="1"/>
          <p:nvPr/>
        </p:nvSpPr>
        <p:spPr>
          <a:xfrm>
            <a:off x="8580467" y="6581001"/>
            <a:ext cx="39099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>
                <a:hlinkClick r:id="rId5"/>
              </a:rPr>
              <a:t>https://x.com/libcomorg/status/832228757918326784</a:t>
            </a:r>
            <a:endParaRPr lang="sk-SK" sz="1200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49689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05424-AF75-3ECD-FFB1-62A365CFB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218" y="1969477"/>
            <a:ext cx="6129294" cy="42074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000" b="1" i="0" noProof="0" dirty="0">
                <a:effectLst/>
                <a:latin typeface="American Typewriter" panose="02090604020004020304" pitchFamily="18" charset="77"/>
              </a:rPr>
              <a:t>5. </a:t>
            </a:r>
            <a:r>
              <a:rPr lang="sk-SK" sz="2000" b="1" i="0" noProof="0" dirty="0" err="1">
                <a:effectLst/>
                <a:latin typeface="American Typewriter" panose="02090604020004020304" pitchFamily="18" charset="77"/>
              </a:rPr>
              <a:t>Erich</a:t>
            </a:r>
            <a:r>
              <a:rPr lang="sk-SK" sz="2000" b="1" i="0" noProof="0" dirty="0">
                <a:effectLst/>
                <a:latin typeface="American Typewriter" panose="02090604020004020304" pitchFamily="18" charset="77"/>
              </a:rPr>
              <a:t> </a:t>
            </a:r>
            <a:r>
              <a:rPr lang="sk-SK" sz="2000" b="1" i="0" noProof="0" dirty="0" err="1">
                <a:effectLst/>
                <a:latin typeface="American Typewriter" panose="02090604020004020304" pitchFamily="18" charset="77"/>
              </a:rPr>
              <a:t>Ludendorff</a:t>
            </a:r>
            <a:r>
              <a:rPr lang="sk-SK" sz="2000" b="1" dirty="0">
                <a:latin typeface="American Typewriter" panose="02090604020004020304" pitchFamily="18" charset="77"/>
              </a:rPr>
              <a:t> </a:t>
            </a:r>
            <a:r>
              <a:rPr lang="sk-SK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sk-SK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18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„Technológ moci“</a:t>
            </a:r>
          </a:p>
          <a:p>
            <a:pPr lvl="1"/>
            <a:r>
              <a:rPr lang="sk-SK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sk-SK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facto</a:t>
            </a:r>
            <a:r>
              <a:rPr lang="sk-SK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vojenský diktátor Nemecka počas vojny</a:t>
            </a:r>
          </a:p>
          <a:p>
            <a:pPr lvl="1"/>
            <a:r>
              <a:rPr lang="sk-SK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k-SK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eď</a:t>
            </a:r>
            <a:r>
              <a:rPr lang="sk-SK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zistil, že prehral, „hodil“ moc na demokratov </a:t>
            </a:r>
            <a:endParaRPr lang="sk-SK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sk-SK" sz="2000" i="1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„Nech teraz oni [demokrati] zjedia polievku, ktorú nám navarili!“</a:t>
            </a:r>
            <a:endParaRPr lang="sk-SK" sz="2000" i="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k-SK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vytvoril legendu o dýke do chrbta (</a:t>
            </a:r>
            <a:r>
              <a:rPr lang="de-DE" sz="2000" b="0" i="1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Dolchstoßlegende)</a:t>
            </a:r>
            <a:r>
              <a:rPr lang="sk-SK" sz="2000" b="0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000" b="0" u="none" strike="noStrike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sk-SK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otrávil </a:t>
            </a:r>
            <a:r>
              <a:rPr lang="sk-SK" sz="2000" i="0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Weimarskú</a:t>
            </a:r>
            <a:r>
              <a:rPr lang="sk-SK" sz="2000" i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republiku hneď pri jej zrode</a:t>
            </a:r>
          </a:p>
          <a:p>
            <a:endParaRPr lang="sk-SK" sz="2000" dirty="0"/>
          </a:p>
        </p:txBody>
      </p:sp>
      <p:pic>
        <p:nvPicPr>
          <p:cNvPr id="5122" name="Picture 2" descr="LeMO Biografie - Erich Ludendorff">
            <a:extLst>
              <a:ext uri="{FF2B5EF4-FFF2-40B4-BE49-F238E27FC236}">
                <a16:creationId xmlns:a16="http://schemas.microsoft.com/office/drawing/2014/main" id="{E22EAEC7-7879-6333-166D-15377DAE7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1728"/>
          <a:stretch>
            <a:fillRect/>
          </a:stretch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7EFB37-8D4C-8AEE-8469-44AF29EB8274}"/>
              </a:ext>
            </a:extLst>
          </p:cNvPr>
          <p:cNvSpPr txBox="1"/>
          <p:nvPr/>
        </p:nvSpPr>
        <p:spPr>
          <a:xfrm>
            <a:off x="7726680" y="6581001"/>
            <a:ext cx="44653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>
                <a:hlinkClick r:id="rId3"/>
              </a:rPr>
              <a:t>https://www.dhm.de/lemo/biografie/erich-ludendorff</a:t>
            </a:r>
            <a:endParaRPr lang="sk-SK" sz="1200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051505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7800</TotalTime>
  <Words>1403</Words>
  <Application>Microsoft Macintosh PowerPoint</Application>
  <PresentationFormat>Widescreen</PresentationFormat>
  <Paragraphs>140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-webkit-standard</vt:lpstr>
      <vt:lpstr>American Typewriter</vt:lpstr>
      <vt:lpstr>Aptos</vt:lpstr>
      <vt:lpstr>Aptos Display</vt:lpstr>
      <vt:lpstr>Arial</vt:lpstr>
      <vt:lpstr>Menlo</vt:lpstr>
      <vt:lpstr>Times New Roman</vt:lpstr>
      <vt:lpstr>Wingdings</vt:lpstr>
      <vt:lpstr>Office Theme</vt:lpstr>
      <vt:lpstr>Nemecká revolúcia  1918-1919</vt:lpstr>
      <vt:lpstr>Obsah</vt:lpstr>
      <vt:lpstr>Príčiny</vt:lpstr>
      <vt:lpstr>PowerPoint Presentation</vt:lpstr>
      <vt:lpstr>Dôležité osobnosti</vt:lpstr>
      <vt:lpstr>PowerPoint Presentation</vt:lpstr>
      <vt:lpstr>PowerPoint Presentation</vt:lpstr>
      <vt:lpstr>PowerPoint Presentation</vt:lpstr>
      <vt:lpstr>PowerPoint Presentation</vt:lpstr>
      <vt:lpstr>Priebeh revolúcie</vt:lpstr>
      <vt:lpstr>PowerPoint Presentation</vt:lpstr>
      <vt:lpstr>PowerPoint Presentation</vt:lpstr>
      <vt:lpstr>Šírenie revolúcie</vt:lpstr>
      <vt:lpstr>PowerPoint Presentation</vt:lpstr>
      <vt:lpstr>PowerPoint Presentation</vt:lpstr>
      <vt:lpstr>PowerPoint Presentation</vt:lpstr>
      <vt:lpstr>PowerPoint Presentation</vt:lpstr>
      <vt:lpstr>Záver</vt:lpstr>
      <vt:lpstr>PowerPoint Presentation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Kristína Miksáková</dc:creator>
  <cp:lastModifiedBy>Kristína Miksáková</cp:lastModifiedBy>
  <cp:revision>3</cp:revision>
  <dcterms:created xsi:type="dcterms:W3CDTF">2026-02-26T22:30:27Z</dcterms:created>
  <dcterms:modified xsi:type="dcterms:W3CDTF">2026-03-04T08:31:18Z</dcterms:modified>
</cp:coreProperties>
</file>