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sldIdLst>
    <p:sldId id="256" r:id="rId2"/>
    <p:sldId id="263" r:id="rId3"/>
    <p:sldId id="259" r:id="rId4"/>
    <p:sldId id="257" r:id="rId5"/>
    <p:sldId id="260" r:id="rId6"/>
    <p:sldId id="258" r:id="rId7"/>
    <p:sldId id="262" r:id="rId8"/>
    <p:sldId id="261" r:id="rId9"/>
    <p:sldId id="264" r:id="rId10"/>
    <p:sldId id="265" r:id="rId11"/>
    <p:sldId id="267" r:id="rId12"/>
    <p:sldId id="266"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6" y="2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2AED8E5B-0D98-4FE1-9B26-D1041E3A89F9}" type="datetimeFigureOut">
              <a:rPr lang="en-US" smtClean="0"/>
              <a:t>6/23/2022</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70255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4159CD-DA3A-463F-AFEF-A68838A6859B}"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8872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312A925-E007-46C2-84AB-35EE10DCAD39}"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9972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073C2DCB-466C-4061-8D51-D3254DD77FA1}" type="datetimeFigureOut">
              <a:rPr lang="en-US" smtClean="0"/>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7677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8642357F-39F6-401C-9FF8-3072724998F3}" type="datetimeFigureOut">
              <a:rPr lang="en-US" smtClean="0"/>
              <a:t>6/23/2022</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32532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D5DB09B-D413-414E-B13F-B1984CD8FF65}"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67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238F992-55E7-4B2D-A6F1-8C9243CBFE1B}" type="datetimeFigureOut">
              <a:rPr lang="en-US" smtClean="0"/>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526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0298110-BAA6-4256-A2E5-BB66A47D2616}" type="datetimeFigureOut">
              <a:rPr lang="en-US" smtClean="0"/>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2730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03892-3343-4E4E-B81B-70A099359AD2}" type="datetimeFigureOut">
              <a:rPr lang="en-US" smtClean="0"/>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5446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00232F85-D33A-46AF-9088-5A7400C1018E}" type="datetimeFigureOut">
              <a:rPr lang="en-US" smtClean="0"/>
              <a:t>6/23/2022</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40442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EB3A624-F501-46A9-B8CA-4949E24E27C8}" type="datetimeFigureOut">
              <a:rPr lang="en-US" smtClean="0"/>
              <a:t>6/23/2022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029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0C4D3C1-679D-44D8-8A9C-D402CE4EF569}" type="datetimeFigureOut">
              <a:rPr lang="en-US" smtClean="0"/>
              <a:t>6/23/2022</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5151716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E4A097-85E4-13AF-ED1A-77DF60FB3FDB}"/>
              </a:ext>
            </a:extLst>
          </p:cNvPr>
          <p:cNvSpPr>
            <a:spLocks noGrp="1"/>
          </p:cNvSpPr>
          <p:nvPr>
            <p:ph type="ctrTitle"/>
          </p:nvPr>
        </p:nvSpPr>
        <p:spPr/>
        <p:txBody>
          <a:bodyPr/>
          <a:lstStyle/>
          <a:p>
            <a:r>
              <a:rPr lang="ru-RU" sz="4400" dirty="0"/>
              <a:t>Эвтаназия</a:t>
            </a:r>
            <a:br>
              <a:rPr lang="ru-RU" sz="4400" dirty="0"/>
            </a:br>
            <a:r>
              <a:rPr lang="ru-RU" sz="4400" dirty="0"/>
              <a:t>Клонирование</a:t>
            </a:r>
            <a:endParaRPr lang="cs-CZ" sz="4400" dirty="0"/>
          </a:p>
        </p:txBody>
      </p:sp>
    </p:spTree>
    <p:extLst>
      <p:ext uri="{BB962C8B-B14F-4D97-AF65-F5344CB8AC3E}">
        <p14:creationId xmlns:p14="http://schemas.microsoft.com/office/powerpoint/2010/main" val="1550570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0C13B51-60D4-533C-734C-65CC2C4D199B}"/>
              </a:ext>
            </a:extLst>
          </p:cNvPr>
          <p:cNvPicPr>
            <a:picLocks noChangeAspect="1"/>
          </p:cNvPicPr>
          <p:nvPr/>
        </p:nvPicPr>
        <p:blipFill rotWithShape="1">
          <a:blip r:embed="rId2"/>
          <a:srcRect l="11956" t="13224" r="8537" b="12314"/>
          <a:stretch/>
        </p:blipFill>
        <p:spPr>
          <a:xfrm>
            <a:off x="9067271" y="0"/>
            <a:ext cx="3124729" cy="1645216"/>
          </a:xfrm>
          <a:prstGeom prst="rect">
            <a:avLst/>
          </a:prstGeom>
        </p:spPr>
      </p:pic>
      <p:pic>
        <p:nvPicPr>
          <p:cNvPr id="4" name="Obrázek 3">
            <a:extLst>
              <a:ext uri="{FF2B5EF4-FFF2-40B4-BE49-F238E27FC236}">
                <a16:creationId xmlns:a16="http://schemas.microsoft.com/office/drawing/2014/main" id="{D5214B1D-6A67-130C-00A0-C66A106DE448}"/>
              </a:ext>
            </a:extLst>
          </p:cNvPr>
          <p:cNvPicPr>
            <a:picLocks noChangeAspect="1"/>
          </p:cNvPicPr>
          <p:nvPr/>
        </p:nvPicPr>
        <p:blipFill rotWithShape="1">
          <a:blip r:embed="rId3"/>
          <a:srcRect l="28837" r="5364"/>
          <a:stretch/>
        </p:blipFill>
        <p:spPr>
          <a:xfrm>
            <a:off x="8647924" y="3429001"/>
            <a:ext cx="3544075" cy="3429000"/>
          </a:xfrm>
          <a:prstGeom prst="rect">
            <a:avLst/>
          </a:prstGeom>
        </p:spPr>
      </p:pic>
      <p:pic>
        <p:nvPicPr>
          <p:cNvPr id="7" name="Obrázek 6">
            <a:extLst>
              <a:ext uri="{FF2B5EF4-FFF2-40B4-BE49-F238E27FC236}">
                <a16:creationId xmlns:a16="http://schemas.microsoft.com/office/drawing/2014/main" id="{11B7DA13-C77E-3B77-4854-0AC4FDF3C689}"/>
              </a:ext>
            </a:extLst>
          </p:cNvPr>
          <p:cNvPicPr>
            <a:picLocks noChangeAspect="1"/>
          </p:cNvPicPr>
          <p:nvPr/>
        </p:nvPicPr>
        <p:blipFill rotWithShape="1">
          <a:blip r:embed="rId4"/>
          <a:srcRect b="5543"/>
          <a:stretch/>
        </p:blipFill>
        <p:spPr>
          <a:xfrm>
            <a:off x="105292" y="0"/>
            <a:ext cx="9104672" cy="6744495"/>
          </a:xfrm>
          <a:prstGeom prst="rect">
            <a:avLst/>
          </a:prstGeom>
        </p:spPr>
      </p:pic>
      <p:sp>
        <p:nvSpPr>
          <p:cNvPr id="9" name="TextovéPole 8">
            <a:extLst>
              <a:ext uri="{FF2B5EF4-FFF2-40B4-BE49-F238E27FC236}">
                <a16:creationId xmlns:a16="http://schemas.microsoft.com/office/drawing/2014/main" id="{4361E678-944E-48BE-EDB0-90B3E68611C9}"/>
              </a:ext>
            </a:extLst>
          </p:cNvPr>
          <p:cNvSpPr txBox="1"/>
          <p:nvPr/>
        </p:nvSpPr>
        <p:spPr>
          <a:xfrm>
            <a:off x="707923" y="2147"/>
            <a:ext cx="8288593" cy="584775"/>
          </a:xfrm>
          <a:prstGeom prst="rect">
            <a:avLst/>
          </a:prstGeom>
          <a:noFill/>
        </p:spPr>
        <p:txBody>
          <a:bodyPr wrap="square">
            <a:spAutoFit/>
          </a:bodyPr>
          <a:lstStyle/>
          <a:p>
            <a:pPr algn="l"/>
            <a:r>
              <a:rPr lang="ru-RU" sz="3200" b="1" i="0" dirty="0">
                <a:solidFill>
                  <a:srgbClr val="FF0000"/>
                </a:solidFill>
                <a:effectLst/>
                <a:latin typeface="ProximaNova"/>
              </a:rPr>
              <a:t>Клонирование: созидание или разрушение?</a:t>
            </a:r>
          </a:p>
        </p:txBody>
      </p:sp>
      <p:pic>
        <p:nvPicPr>
          <p:cNvPr id="10" name="Obrázek 9">
            <a:extLst>
              <a:ext uri="{FF2B5EF4-FFF2-40B4-BE49-F238E27FC236}">
                <a16:creationId xmlns:a16="http://schemas.microsoft.com/office/drawing/2014/main" id="{2558D510-E610-7B5F-DECB-5F28B2DCF534}"/>
              </a:ext>
            </a:extLst>
          </p:cNvPr>
          <p:cNvPicPr>
            <a:picLocks noChangeAspect="1"/>
          </p:cNvPicPr>
          <p:nvPr/>
        </p:nvPicPr>
        <p:blipFill>
          <a:blip r:embed="rId5"/>
          <a:stretch>
            <a:fillRect/>
          </a:stretch>
        </p:blipFill>
        <p:spPr>
          <a:xfrm>
            <a:off x="9112929" y="1645215"/>
            <a:ext cx="3079072" cy="1914061"/>
          </a:xfrm>
          <a:prstGeom prst="rect">
            <a:avLst/>
          </a:prstGeom>
        </p:spPr>
      </p:pic>
    </p:spTree>
    <p:extLst>
      <p:ext uri="{BB962C8B-B14F-4D97-AF65-F5344CB8AC3E}">
        <p14:creationId xmlns:p14="http://schemas.microsoft.com/office/powerpoint/2010/main" val="343259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51BAA-8AFE-2C35-DB64-18767CE32488}"/>
              </a:ext>
            </a:extLst>
          </p:cNvPr>
          <p:cNvPicPr>
            <a:picLocks noChangeAspect="1"/>
          </p:cNvPicPr>
          <p:nvPr/>
        </p:nvPicPr>
        <p:blipFill rotWithShape="1">
          <a:blip r:embed="rId2"/>
          <a:srcRect t="7849" r="1139" b="6129"/>
          <a:stretch/>
        </p:blipFill>
        <p:spPr>
          <a:xfrm>
            <a:off x="-1" y="0"/>
            <a:ext cx="8572723" cy="5594555"/>
          </a:xfrm>
          <a:prstGeom prst="rect">
            <a:avLst/>
          </a:prstGeom>
        </p:spPr>
      </p:pic>
      <p:pic>
        <p:nvPicPr>
          <p:cNvPr id="3" name="Obrázek 2">
            <a:extLst>
              <a:ext uri="{FF2B5EF4-FFF2-40B4-BE49-F238E27FC236}">
                <a16:creationId xmlns:a16="http://schemas.microsoft.com/office/drawing/2014/main" id="{0F2E6EA2-DC28-7900-3C2E-940C5036F45B}"/>
              </a:ext>
            </a:extLst>
          </p:cNvPr>
          <p:cNvPicPr>
            <a:picLocks noChangeAspect="1"/>
          </p:cNvPicPr>
          <p:nvPr/>
        </p:nvPicPr>
        <p:blipFill rotWithShape="1">
          <a:blip r:embed="rId3"/>
          <a:srcRect l="8602" t="21362" r="51505" b="63298"/>
          <a:stretch/>
        </p:blipFill>
        <p:spPr>
          <a:xfrm>
            <a:off x="638593" y="5594555"/>
            <a:ext cx="3647767" cy="1052052"/>
          </a:xfrm>
          <a:prstGeom prst="rect">
            <a:avLst/>
          </a:prstGeom>
        </p:spPr>
      </p:pic>
      <p:pic>
        <p:nvPicPr>
          <p:cNvPr id="4" name="Obrázek 3">
            <a:extLst>
              <a:ext uri="{FF2B5EF4-FFF2-40B4-BE49-F238E27FC236}">
                <a16:creationId xmlns:a16="http://schemas.microsoft.com/office/drawing/2014/main" id="{DD7769A6-E46B-3FEE-6F1B-3BFC2EE2D620}"/>
              </a:ext>
            </a:extLst>
          </p:cNvPr>
          <p:cNvPicPr>
            <a:picLocks noChangeAspect="1"/>
          </p:cNvPicPr>
          <p:nvPr/>
        </p:nvPicPr>
        <p:blipFill rotWithShape="1">
          <a:blip r:embed="rId3"/>
          <a:srcRect l="8172" t="46021" r="51936" b="30896"/>
          <a:stretch/>
        </p:blipFill>
        <p:spPr>
          <a:xfrm>
            <a:off x="8405574" y="3429000"/>
            <a:ext cx="3647767" cy="1582994"/>
          </a:xfrm>
          <a:prstGeom prst="rect">
            <a:avLst/>
          </a:prstGeom>
        </p:spPr>
      </p:pic>
      <p:pic>
        <p:nvPicPr>
          <p:cNvPr id="5" name="Obrázek 4">
            <a:extLst>
              <a:ext uri="{FF2B5EF4-FFF2-40B4-BE49-F238E27FC236}">
                <a16:creationId xmlns:a16="http://schemas.microsoft.com/office/drawing/2014/main" id="{EC3279D3-235A-7E8A-59F6-7D0D8D60D415}"/>
              </a:ext>
            </a:extLst>
          </p:cNvPr>
          <p:cNvPicPr>
            <a:picLocks noChangeAspect="1"/>
          </p:cNvPicPr>
          <p:nvPr/>
        </p:nvPicPr>
        <p:blipFill rotWithShape="1">
          <a:blip r:embed="rId3"/>
          <a:srcRect l="8901" t="68719" r="54944" b="11940"/>
          <a:stretch/>
        </p:blipFill>
        <p:spPr>
          <a:xfrm>
            <a:off x="7669162" y="383457"/>
            <a:ext cx="3234813" cy="1297859"/>
          </a:xfrm>
          <a:prstGeom prst="rect">
            <a:avLst/>
          </a:prstGeom>
        </p:spPr>
      </p:pic>
      <p:pic>
        <p:nvPicPr>
          <p:cNvPr id="6" name="Obrázek 5">
            <a:extLst>
              <a:ext uri="{FF2B5EF4-FFF2-40B4-BE49-F238E27FC236}">
                <a16:creationId xmlns:a16="http://schemas.microsoft.com/office/drawing/2014/main" id="{7CE5C73D-51FD-3728-36FD-1D6864874D75}"/>
              </a:ext>
            </a:extLst>
          </p:cNvPr>
          <p:cNvPicPr>
            <a:picLocks noChangeAspect="1"/>
          </p:cNvPicPr>
          <p:nvPr/>
        </p:nvPicPr>
        <p:blipFill rotWithShape="1">
          <a:blip r:embed="rId4"/>
          <a:srcRect l="9569" t="77575" r="7850" b="11147"/>
          <a:stretch/>
        </p:blipFill>
        <p:spPr>
          <a:xfrm>
            <a:off x="4532671" y="5601927"/>
            <a:ext cx="7659329" cy="784550"/>
          </a:xfrm>
          <a:prstGeom prst="rect">
            <a:avLst/>
          </a:prstGeom>
        </p:spPr>
      </p:pic>
    </p:spTree>
    <p:extLst>
      <p:ext uri="{BB962C8B-B14F-4D97-AF65-F5344CB8AC3E}">
        <p14:creationId xmlns:p14="http://schemas.microsoft.com/office/powerpoint/2010/main" val="1568690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4AEB669-360A-E6AB-082C-A200BA3DA47F}"/>
              </a:ext>
            </a:extLst>
          </p:cNvPr>
          <p:cNvPicPr>
            <a:picLocks noChangeAspect="1"/>
          </p:cNvPicPr>
          <p:nvPr/>
        </p:nvPicPr>
        <p:blipFill rotWithShape="1">
          <a:blip r:embed="rId2"/>
          <a:srcRect l="50968" t="49032" r="7849" b="39928"/>
          <a:stretch/>
        </p:blipFill>
        <p:spPr>
          <a:xfrm>
            <a:off x="1435510" y="5220929"/>
            <a:ext cx="3765756" cy="757084"/>
          </a:xfrm>
          <a:prstGeom prst="rect">
            <a:avLst/>
          </a:prstGeom>
        </p:spPr>
      </p:pic>
      <p:pic>
        <p:nvPicPr>
          <p:cNvPr id="3" name="Obrázek 2">
            <a:extLst>
              <a:ext uri="{FF2B5EF4-FFF2-40B4-BE49-F238E27FC236}">
                <a16:creationId xmlns:a16="http://schemas.microsoft.com/office/drawing/2014/main" id="{F2D8E95C-F185-97FB-C783-1069FBF10B03}"/>
              </a:ext>
            </a:extLst>
          </p:cNvPr>
          <p:cNvPicPr>
            <a:picLocks noChangeAspect="1"/>
          </p:cNvPicPr>
          <p:nvPr/>
        </p:nvPicPr>
        <p:blipFill rotWithShape="1">
          <a:blip r:embed="rId3"/>
          <a:srcRect l="7025" t="13573" r="7527" b="17802"/>
          <a:stretch/>
        </p:blipFill>
        <p:spPr>
          <a:xfrm>
            <a:off x="-1" y="-1"/>
            <a:ext cx="8667613" cy="5220930"/>
          </a:xfrm>
          <a:prstGeom prst="rect">
            <a:avLst/>
          </a:prstGeom>
        </p:spPr>
      </p:pic>
      <p:pic>
        <p:nvPicPr>
          <p:cNvPr id="4" name="Obrázek 3">
            <a:extLst>
              <a:ext uri="{FF2B5EF4-FFF2-40B4-BE49-F238E27FC236}">
                <a16:creationId xmlns:a16="http://schemas.microsoft.com/office/drawing/2014/main" id="{56B1ACAD-B294-C10B-7275-66102DEA7352}"/>
              </a:ext>
            </a:extLst>
          </p:cNvPr>
          <p:cNvPicPr>
            <a:picLocks noChangeAspect="1"/>
          </p:cNvPicPr>
          <p:nvPr/>
        </p:nvPicPr>
        <p:blipFill rotWithShape="1">
          <a:blip r:embed="rId4"/>
          <a:srcRect t="57915"/>
          <a:stretch/>
        </p:blipFill>
        <p:spPr>
          <a:xfrm>
            <a:off x="8424345" y="639097"/>
            <a:ext cx="3767655" cy="1947381"/>
          </a:xfrm>
          <a:prstGeom prst="rect">
            <a:avLst/>
          </a:prstGeom>
        </p:spPr>
      </p:pic>
      <p:pic>
        <p:nvPicPr>
          <p:cNvPr id="6" name="Obrázek 5">
            <a:extLst>
              <a:ext uri="{FF2B5EF4-FFF2-40B4-BE49-F238E27FC236}">
                <a16:creationId xmlns:a16="http://schemas.microsoft.com/office/drawing/2014/main" id="{0BCF0B29-652F-BB30-21BE-3CFCDB1B553F}"/>
              </a:ext>
            </a:extLst>
          </p:cNvPr>
          <p:cNvPicPr>
            <a:picLocks noChangeAspect="1"/>
          </p:cNvPicPr>
          <p:nvPr/>
        </p:nvPicPr>
        <p:blipFill rotWithShape="1">
          <a:blip r:embed="rId5"/>
          <a:srcRect l="6702" t="24814" r="38387" b="67062"/>
          <a:stretch/>
        </p:blipFill>
        <p:spPr>
          <a:xfrm>
            <a:off x="5997677" y="-1"/>
            <a:ext cx="6194323" cy="639098"/>
          </a:xfrm>
          <a:prstGeom prst="rect">
            <a:avLst/>
          </a:prstGeom>
        </p:spPr>
      </p:pic>
      <p:pic>
        <p:nvPicPr>
          <p:cNvPr id="7" name="Obrázek 6">
            <a:extLst>
              <a:ext uri="{FF2B5EF4-FFF2-40B4-BE49-F238E27FC236}">
                <a16:creationId xmlns:a16="http://schemas.microsoft.com/office/drawing/2014/main" id="{534B343C-0514-2A5E-968A-84A3F6F0A467}"/>
              </a:ext>
            </a:extLst>
          </p:cNvPr>
          <p:cNvPicPr>
            <a:picLocks noChangeAspect="1"/>
          </p:cNvPicPr>
          <p:nvPr/>
        </p:nvPicPr>
        <p:blipFill rotWithShape="1">
          <a:blip r:embed="rId6"/>
          <a:srcRect t="21132" b="41237"/>
          <a:stretch/>
        </p:blipFill>
        <p:spPr>
          <a:xfrm>
            <a:off x="4925961" y="3333136"/>
            <a:ext cx="7266039" cy="921776"/>
          </a:xfrm>
          <a:prstGeom prst="rect">
            <a:avLst/>
          </a:prstGeom>
        </p:spPr>
      </p:pic>
      <p:pic>
        <p:nvPicPr>
          <p:cNvPr id="8" name="Obrázek 7">
            <a:extLst>
              <a:ext uri="{FF2B5EF4-FFF2-40B4-BE49-F238E27FC236}">
                <a16:creationId xmlns:a16="http://schemas.microsoft.com/office/drawing/2014/main" id="{5BF03987-C34E-C9BF-7841-463DCD3D4CD9}"/>
              </a:ext>
            </a:extLst>
          </p:cNvPr>
          <p:cNvPicPr>
            <a:picLocks noChangeAspect="1"/>
          </p:cNvPicPr>
          <p:nvPr/>
        </p:nvPicPr>
        <p:blipFill rotWithShape="1">
          <a:blip r:embed="rId6"/>
          <a:srcRect t="61760"/>
          <a:stretch/>
        </p:blipFill>
        <p:spPr>
          <a:xfrm>
            <a:off x="5201266" y="4728240"/>
            <a:ext cx="6990733" cy="839278"/>
          </a:xfrm>
          <a:prstGeom prst="rect">
            <a:avLst/>
          </a:prstGeom>
        </p:spPr>
      </p:pic>
    </p:spTree>
    <p:extLst>
      <p:ext uri="{BB962C8B-B14F-4D97-AF65-F5344CB8AC3E}">
        <p14:creationId xmlns:p14="http://schemas.microsoft.com/office/powerpoint/2010/main" val="311913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7750E96-10D8-A3C4-261D-C7F8A9EB17FA}"/>
              </a:ext>
            </a:extLst>
          </p:cNvPr>
          <p:cNvSpPr txBox="1"/>
          <p:nvPr/>
        </p:nvSpPr>
        <p:spPr>
          <a:xfrm>
            <a:off x="0" y="0"/>
            <a:ext cx="6194324" cy="3139321"/>
          </a:xfrm>
          <a:prstGeom prst="rect">
            <a:avLst/>
          </a:prstGeom>
          <a:noFill/>
          <a:ln>
            <a:solidFill>
              <a:srgbClr val="002060"/>
            </a:solidFill>
          </a:ln>
        </p:spPr>
        <p:txBody>
          <a:bodyPr wrap="square">
            <a:spAutoFit/>
          </a:bodyPr>
          <a:lstStyle/>
          <a:p>
            <a:pPr lvl="0" algn="just"/>
            <a:r>
              <a:rPr lang="ru-RU" sz="1800" b="1" dirty="0">
                <a:effectLst/>
                <a:latin typeface="Times New Roman" panose="02020603050405020304" pitchFamily="18" charset="0"/>
                <a:ea typeface="Times New Roman" panose="02020603050405020304" pitchFamily="18" charset="0"/>
              </a:rPr>
              <a:t>Константин Косачев</a:t>
            </a:r>
            <a:r>
              <a:rPr lang="ru-RU" sz="1800" dirty="0">
                <a:effectLst/>
                <a:latin typeface="Times New Roman" panose="02020603050405020304" pitchFamily="18" charset="0"/>
                <a:ea typeface="Times New Roman" panose="02020603050405020304" pitchFamily="18" charset="0"/>
              </a:rPr>
              <a:t>, первый заместитель руководителя фракции ОВР. Как к ядерным технологиям — сначала страшно, а потом ничего. Пока клонирование будет использоваться в ограниченных медицинских целях, оно идет на благо человека. Клоны некоторых органов могут спасти жизнь больного, ему не надо будет годами ждать донорского органа. Но цивилизованному сообществу необходимо подписать документ, где будут четко определены все морально-этические аспекты клонирования. Кроме того, я бы запретил клонировать человека — это все же Божье дело. </a:t>
            </a:r>
            <a:endParaRPr lang="cs-CZ" sz="1800" dirty="0">
              <a:effectLst/>
              <a:latin typeface="Times New Roman" panose="02020603050405020304" pitchFamily="18" charset="0"/>
              <a:ea typeface="Times New Roman" panose="02020603050405020304" pitchFamily="18" charset="0"/>
            </a:endParaRPr>
          </a:p>
        </p:txBody>
      </p:sp>
      <p:sp>
        <p:nvSpPr>
          <p:cNvPr id="5" name="TextovéPole 4">
            <a:extLst>
              <a:ext uri="{FF2B5EF4-FFF2-40B4-BE49-F238E27FC236}">
                <a16:creationId xmlns:a16="http://schemas.microsoft.com/office/drawing/2014/main" id="{1B0F4FCD-1DA8-23B6-42FA-B8A9F366C18F}"/>
              </a:ext>
            </a:extLst>
          </p:cNvPr>
          <p:cNvSpPr txBox="1"/>
          <p:nvPr/>
        </p:nvSpPr>
        <p:spPr>
          <a:xfrm>
            <a:off x="6469626" y="0"/>
            <a:ext cx="5722374" cy="2585323"/>
          </a:xfrm>
          <a:prstGeom prst="rect">
            <a:avLst/>
          </a:prstGeom>
          <a:noFill/>
          <a:ln>
            <a:solidFill>
              <a:srgbClr val="002060"/>
            </a:solidFill>
          </a:ln>
        </p:spPr>
        <p:txBody>
          <a:bodyPr wrap="square">
            <a:spAutoFit/>
          </a:bodyPr>
          <a:lstStyle/>
          <a:p>
            <a:pPr lvl="0" algn="just"/>
            <a:r>
              <a:rPr lang="ru-RU" sz="1800" b="1" dirty="0">
                <a:effectLst/>
                <a:latin typeface="Times New Roman" panose="02020603050405020304" pitchFamily="18" charset="0"/>
                <a:ea typeface="Times New Roman" panose="02020603050405020304" pitchFamily="18" charset="0"/>
              </a:rPr>
              <a:t>Игорь Игошин</a:t>
            </a:r>
            <a:r>
              <a:rPr lang="ru-RU" sz="1800" dirty="0">
                <a:effectLst/>
                <a:latin typeface="Times New Roman" panose="02020603050405020304" pitchFamily="18" charset="0"/>
                <a:ea typeface="Times New Roman" panose="02020603050405020304" pitchFamily="18" charset="0"/>
              </a:rPr>
              <a:t>, депутат Госдумы. Лично мне не очень нравятся исследования в этом направлении. Они могут полностью изменить человечество, и совершенно не обязательно в лучшую сторону. И все-таки запрещать такие исследования я бы не стал. Науку все равно не остановить. Так пусть лучше эти исследования проходят на виду у всех, под жестким контролем, чем подпольно. По мне лучше клонированная синица в руках, чем генетически измененный крокодил в небе. </a:t>
            </a:r>
            <a:endParaRPr lang="cs-CZ" sz="1800" dirty="0">
              <a:effectLst/>
              <a:latin typeface="Times New Roman" panose="02020603050405020304" pitchFamily="18" charset="0"/>
              <a:ea typeface="Times New Roman" panose="02020603050405020304" pitchFamily="18" charset="0"/>
            </a:endParaRPr>
          </a:p>
        </p:txBody>
      </p:sp>
      <p:sp>
        <p:nvSpPr>
          <p:cNvPr id="7" name="TextovéPole 6">
            <a:extLst>
              <a:ext uri="{FF2B5EF4-FFF2-40B4-BE49-F238E27FC236}">
                <a16:creationId xmlns:a16="http://schemas.microsoft.com/office/drawing/2014/main" id="{3E0B0395-E286-D8F1-FD6D-EF058CB0E192}"/>
              </a:ext>
            </a:extLst>
          </p:cNvPr>
          <p:cNvSpPr txBox="1"/>
          <p:nvPr/>
        </p:nvSpPr>
        <p:spPr>
          <a:xfrm>
            <a:off x="5737123" y="2952501"/>
            <a:ext cx="6145160" cy="1754326"/>
          </a:xfrm>
          <a:prstGeom prst="rect">
            <a:avLst/>
          </a:prstGeom>
          <a:noFill/>
          <a:ln>
            <a:solidFill>
              <a:srgbClr val="002060"/>
            </a:solidFill>
          </a:ln>
        </p:spPr>
        <p:txBody>
          <a:bodyPr wrap="square">
            <a:spAutoFit/>
          </a:bodyPr>
          <a:lstStyle/>
          <a:p>
            <a:pPr algn="just"/>
            <a:r>
              <a:rPr lang="ru-RU" sz="1800" b="1" dirty="0">
                <a:effectLst/>
                <a:latin typeface="Times New Roman" panose="02020603050405020304" pitchFamily="18" charset="0"/>
                <a:ea typeface="Times New Roman" panose="02020603050405020304" pitchFamily="18" charset="0"/>
              </a:rPr>
              <a:t>Борис Моисеев</a:t>
            </a:r>
            <a:r>
              <a:rPr lang="ru-RU" sz="1800" dirty="0">
                <a:effectLst/>
                <a:latin typeface="Times New Roman" panose="02020603050405020304" pitchFamily="18" charset="0"/>
                <a:ea typeface="Times New Roman" panose="02020603050405020304" pitchFamily="18" charset="0"/>
              </a:rPr>
              <a:t>, артист. Клонирование нужно запретить. В природу рождения человека никому не дозволено вмешиваться — это только Божий промысел. Человек уникален. Ну есть, например, Боря Моисеев или Филипп Киркоров — они в единственном экземпляре. Так зачем миру еще десять таких же Борей и Филиппов? Ни к чему. </a:t>
            </a:r>
            <a:endParaRPr lang="cs-CZ" dirty="0"/>
          </a:p>
        </p:txBody>
      </p:sp>
      <p:sp>
        <p:nvSpPr>
          <p:cNvPr id="9" name="TextovéPole 8">
            <a:extLst>
              <a:ext uri="{FF2B5EF4-FFF2-40B4-BE49-F238E27FC236}">
                <a16:creationId xmlns:a16="http://schemas.microsoft.com/office/drawing/2014/main" id="{8A7FCD8A-5EB7-766C-FF19-0AD6A37ECA15}"/>
              </a:ext>
            </a:extLst>
          </p:cNvPr>
          <p:cNvSpPr txBox="1"/>
          <p:nvPr/>
        </p:nvSpPr>
        <p:spPr>
          <a:xfrm>
            <a:off x="8809703" y="4850127"/>
            <a:ext cx="3092243" cy="1754326"/>
          </a:xfrm>
          <a:prstGeom prst="rect">
            <a:avLst/>
          </a:prstGeom>
          <a:noFill/>
          <a:ln>
            <a:solidFill>
              <a:srgbClr val="002060"/>
            </a:solidFill>
          </a:ln>
        </p:spPr>
        <p:txBody>
          <a:bodyPr wrap="square">
            <a:spAutoFit/>
          </a:bodyPr>
          <a:lstStyle/>
          <a:p>
            <a:pPr lvl="0" algn="just"/>
            <a:r>
              <a:rPr lang="ru-RU" sz="1800" b="1" dirty="0">
                <a:effectLst/>
                <a:latin typeface="Times New Roman" panose="02020603050405020304" pitchFamily="18" charset="0"/>
                <a:ea typeface="Times New Roman" panose="02020603050405020304" pitchFamily="18" charset="0"/>
              </a:rPr>
              <a:t>Юлий Дубов</a:t>
            </a:r>
            <a:r>
              <a:rPr lang="ru-RU" sz="1800" dirty="0">
                <a:effectLst/>
                <a:latin typeface="Times New Roman" panose="02020603050405020304" pitchFamily="18" charset="0"/>
                <a:ea typeface="Times New Roman" panose="02020603050405020304" pitchFamily="18" charset="0"/>
              </a:rPr>
              <a:t>, заместитель гендиректора компании ЛогоВАЗ. Я с детства знаю другой способ размножения. И он мне нравится гораздо больше. </a:t>
            </a:r>
            <a:endParaRPr lang="cs-CZ" sz="1800" dirty="0">
              <a:effectLst/>
              <a:latin typeface="Times New Roman" panose="02020603050405020304" pitchFamily="18" charset="0"/>
              <a:ea typeface="Times New Roman" panose="02020603050405020304" pitchFamily="18" charset="0"/>
            </a:endParaRPr>
          </a:p>
        </p:txBody>
      </p:sp>
      <p:sp>
        <p:nvSpPr>
          <p:cNvPr id="11" name="TextovéPole 10">
            <a:extLst>
              <a:ext uri="{FF2B5EF4-FFF2-40B4-BE49-F238E27FC236}">
                <a16:creationId xmlns:a16="http://schemas.microsoft.com/office/drawing/2014/main" id="{BCA54429-3B33-F157-A0E3-340E5283EFA1}"/>
              </a:ext>
            </a:extLst>
          </p:cNvPr>
          <p:cNvSpPr txBox="1"/>
          <p:nvPr/>
        </p:nvSpPr>
        <p:spPr>
          <a:xfrm>
            <a:off x="263015" y="3091000"/>
            <a:ext cx="5211094" cy="1477328"/>
          </a:xfrm>
          <a:prstGeom prst="rect">
            <a:avLst/>
          </a:prstGeom>
          <a:noFill/>
          <a:ln>
            <a:solidFill>
              <a:srgbClr val="002060"/>
            </a:solidFill>
          </a:ln>
        </p:spPr>
        <p:txBody>
          <a:bodyPr wrap="square">
            <a:spAutoFit/>
          </a:bodyPr>
          <a:lstStyle/>
          <a:p>
            <a:pPr algn="just"/>
            <a:r>
              <a:rPr lang="ru-RU" sz="1800" b="1" dirty="0">
                <a:effectLst/>
                <a:latin typeface="Times New Roman" panose="02020603050405020304" pitchFamily="18" charset="0"/>
                <a:ea typeface="Times New Roman" panose="02020603050405020304" pitchFamily="18" charset="0"/>
              </a:rPr>
              <a:t>Леонид </a:t>
            </a:r>
            <a:r>
              <a:rPr lang="ru-RU" sz="1800" b="1" dirty="0" err="1">
                <a:effectLst/>
                <a:latin typeface="Times New Roman" panose="02020603050405020304" pitchFamily="18" charset="0"/>
                <a:ea typeface="Times New Roman" panose="02020603050405020304" pitchFamily="18" charset="0"/>
              </a:rPr>
              <a:t>Рокецкий</a:t>
            </a:r>
            <a:r>
              <a:rPr lang="ru-RU" sz="1800" dirty="0">
                <a:effectLst/>
                <a:latin typeface="Times New Roman" panose="02020603050405020304" pitchFamily="18" charset="0"/>
                <a:ea typeface="Times New Roman" panose="02020603050405020304" pitchFamily="18" charset="0"/>
              </a:rPr>
              <a:t>, представитель Таймырского автономного округа в Совете федерации. Я против клонирования современного человека, а вот доисторического клонировал бы. Как он будет реагировать на нашу жизнь?</a:t>
            </a:r>
            <a:endParaRPr lang="cs-CZ" dirty="0"/>
          </a:p>
        </p:txBody>
      </p:sp>
      <p:sp>
        <p:nvSpPr>
          <p:cNvPr id="13" name="TextovéPole 12">
            <a:extLst>
              <a:ext uri="{FF2B5EF4-FFF2-40B4-BE49-F238E27FC236}">
                <a16:creationId xmlns:a16="http://schemas.microsoft.com/office/drawing/2014/main" id="{CF6A4F75-2B5D-DEB2-4F7F-90C4935F169F}"/>
              </a:ext>
            </a:extLst>
          </p:cNvPr>
          <p:cNvSpPr txBox="1"/>
          <p:nvPr/>
        </p:nvSpPr>
        <p:spPr>
          <a:xfrm>
            <a:off x="290053" y="4711627"/>
            <a:ext cx="8057533" cy="1754326"/>
          </a:xfrm>
          <a:prstGeom prst="rect">
            <a:avLst/>
          </a:prstGeom>
          <a:noFill/>
          <a:ln>
            <a:solidFill>
              <a:srgbClr val="002060"/>
            </a:solidFill>
          </a:ln>
        </p:spPr>
        <p:txBody>
          <a:bodyPr wrap="square">
            <a:spAutoFit/>
          </a:bodyPr>
          <a:lstStyle/>
          <a:p>
            <a:pPr algn="just"/>
            <a:r>
              <a:rPr lang="ru-RU" sz="1800" b="1" dirty="0">
                <a:effectLst/>
                <a:latin typeface="Times New Roman" panose="02020603050405020304" pitchFamily="18" charset="0"/>
                <a:ea typeface="Times New Roman" panose="02020603050405020304" pitchFamily="18" charset="0"/>
              </a:rPr>
              <a:t>Глеб Якунин</a:t>
            </a:r>
            <a:r>
              <a:rPr lang="ru-RU" sz="1800" dirty="0">
                <a:effectLst/>
                <a:latin typeface="Times New Roman" panose="02020603050405020304" pitchFamily="18" charset="0"/>
                <a:ea typeface="Times New Roman" panose="02020603050405020304" pitchFamily="18" charset="0"/>
              </a:rPr>
              <a:t>, священник. По крайней мере я не поддерживаю ханжескую позицию, которую заняла Русская православная церковь. В последнем открытии нет прямого клонирования эмбриона. Там есть исходный человеческий материал. Грубо говоря, делается безличная человеческая плоть, и если с ее помощью можно спасти больных, то я за. Но если исходный материал берут от живой оплодотворенной клетки, которая после этого гибнет, то против.</a:t>
            </a:r>
            <a:endParaRPr lang="cs-CZ" dirty="0"/>
          </a:p>
        </p:txBody>
      </p:sp>
    </p:spTree>
    <p:extLst>
      <p:ext uri="{BB962C8B-B14F-4D97-AF65-F5344CB8AC3E}">
        <p14:creationId xmlns:p14="http://schemas.microsoft.com/office/powerpoint/2010/main" val="3113316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271B7B0-8EC3-357A-717D-0C2D56AA33E8}"/>
              </a:ext>
            </a:extLst>
          </p:cNvPr>
          <p:cNvSpPr txBox="1"/>
          <p:nvPr/>
        </p:nvSpPr>
        <p:spPr>
          <a:xfrm>
            <a:off x="299883" y="138532"/>
            <a:ext cx="2384321" cy="3693319"/>
          </a:xfrm>
          <a:prstGeom prst="rect">
            <a:avLst/>
          </a:prstGeom>
          <a:noFill/>
          <a:ln>
            <a:solidFill>
              <a:srgbClr val="002060"/>
            </a:solidFill>
          </a:ln>
        </p:spPr>
        <p:txBody>
          <a:bodyPr wrap="square">
            <a:spAutoFit/>
          </a:bodyPr>
          <a:lstStyle/>
          <a:p>
            <a:pPr lvl="0" algn="just"/>
            <a:r>
              <a:rPr lang="ru-RU" sz="1800" b="1" dirty="0">
                <a:effectLst/>
                <a:latin typeface="Times New Roman" panose="02020603050405020304" pitchFamily="18" charset="0"/>
                <a:ea typeface="Times New Roman" panose="02020603050405020304" pitchFamily="18" charset="0"/>
              </a:rPr>
              <a:t>Филипп Киркоров</a:t>
            </a:r>
            <a:r>
              <a:rPr lang="ru-RU" sz="1800" dirty="0">
                <a:effectLst/>
                <a:latin typeface="Times New Roman" panose="02020603050405020304" pitchFamily="18" charset="0"/>
                <a:ea typeface="Times New Roman" panose="02020603050405020304" pitchFamily="18" charset="0"/>
              </a:rPr>
              <a:t>, певец. Если бы была возможность, я бы, наверное, согласился клонировать себя и создал еще одного маленького Киркорова. Интересно посмотреть на себя маленького, я помог бы ему ремесло освоить. </a:t>
            </a:r>
            <a:endParaRPr lang="cs-CZ" sz="1800" dirty="0">
              <a:effectLst/>
              <a:latin typeface="Times New Roman" panose="02020603050405020304" pitchFamily="18" charset="0"/>
              <a:ea typeface="Times New Roman" panose="02020603050405020304" pitchFamily="18" charset="0"/>
            </a:endParaRPr>
          </a:p>
        </p:txBody>
      </p:sp>
      <p:sp>
        <p:nvSpPr>
          <p:cNvPr id="5" name="TextovéPole 4">
            <a:extLst>
              <a:ext uri="{FF2B5EF4-FFF2-40B4-BE49-F238E27FC236}">
                <a16:creationId xmlns:a16="http://schemas.microsoft.com/office/drawing/2014/main" id="{AC6C115C-9524-2874-BBCB-3930B82DED38}"/>
              </a:ext>
            </a:extLst>
          </p:cNvPr>
          <p:cNvSpPr txBox="1"/>
          <p:nvPr/>
        </p:nvSpPr>
        <p:spPr>
          <a:xfrm>
            <a:off x="2728450" y="1095223"/>
            <a:ext cx="9207910" cy="1477328"/>
          </a:xfrm>
          <a:prstGeom prst="rect">
            <a:avLst/>
          </a:prstGeom>
          <a:noFill/>
          <a:ln>
            <a:solidFill>
              <a:srgbClr val="002060"/>
            </a:solidFill>
          </a:ln>
        </p:spPr>
        <p:txBody>
          <a:bodyPr wrap="square">
            <a:spAutoFit/>
          </a:bodyPr>
          <a:lstStyle/>
          <a:p>
            <a:pPr lvl="0" algn="just"/>
            <a:r>
              <a:rPr lang="ru-RU" sz="1800" b="1" dirty="0">
                <a:effectLst/>
                <a:latin typeface="Times New Roman" panose="02020603050405020304" pitchFamily="18" charset="0"/>
                <a:ea typeface="Times New Roman" panose="02020603050405020304" pitchFamily="18" charset="0"/>
              </a:rPr>
              <a:t>Юрий Любимов</a:t>
            </a:r>
            <a:r>
              <a:rPr lang="ru-RU" sz="1800" dirty="0">
                <a:effectLst/>
                <a:latin typeface="Times New Roman" panose="02020603050405020304" pitchFamily="18" charset="0"/>
                <a:ea typeface="Times New Roman" panose="02020603050405020304" pitchFamily="18" charset="0"/>
              </a:rPr>
              <a:t>, главный режиссер Театра на Таганке. Не надо уподобляться инквизиции, запрещая науке идти вперед. Ученых вообще нельзя останавливать — они сами потом разберутся, что можно делать, а чего не следовало бы. Тем более что развитие клонирования — это вопрос выживания человечества. Без этого мы просто не сможем жить — мы слишком надорвались, и многое в нас надо поменять. </a:t>
            </a:r>
            <a:endParaRPr lang="cs-CZ" sz="1800" dirty="0">
              <a:effectLst/>
              <a:latin typeface="Times New Roman" panose="02020603050405020304" pitchFamily="18" charset="0"/>
              <a:ea typeface="Times New Roman" panose="02020603050405020304" pitchFamily="18" charset="0"/>
            </a:endParaRPr>
          </a:p>
        </p:txBody>
      </p:sp>
      <p:sp>
        <p:nvSpPr>
          <p:cNvPr id="7" name="TextovéPole 6">
            <a:extLst>
              <a:ext uri="{FF2B5EF4-FFF2-40B4-BE49-F238E27FC236}">
                <a16:creationId xmlns:a16="http://schemas.microsoft.com/office/drawing/2014/main" id="{7C52735E-18B9-AFFE-95B8-A65F0165FE62}"/>
              </a:ext>
            </a:extLst>
          </p:cNvPr>
          <p:cNvSpPr txBox="1"/>
          <p:nvPr/>
        </p:nvSpPr>
        <p:spPr>
          <a:xfrm>
            <a:off x="172064" y="3846069"/>
            <a:ext cx="2939845" cy="2862322"/>
          </a:xfrm>
          <a:prstGeom prst="rect">
            <a:avLst/>
          </a:prstGeom>
          <a:noFill/>
          <a:ln>
            <a:solidFill>
              <a:srgbClr val="002060"/>
            </a:solidFill>
          </a:ln>
        </p:spPr>
        <p:txBody>
          <a:bodyPr wrap="square">
            <a:spAutoFit/>
          </a:bodyPr>
          <a:lstStyle/>
          <a:p>
            <a:pPr lvl="0" algn="just"/>
            <a:r>
              <a:rPr lang="ru-RU" sz="1800" b="1" dirty="0">
                <a:effectLst/>
                <a:latin typeface="Times New Roman" panose="02020603050405020304" pitchFamily="18" charset="0"/>
                <a:ea typeface="Times New Roman" panose="02020603050405020304" pitchFamily="18" charset="0"/>
              </a:rPr>
              <a:t>Гарегин Тосунян</a:t>
            </a:r>
            <a:r>
              <a:rPr lang="ru-RU" sz="1800" dirty="0">
                <a:effectLst/>
                <a:latin typeface="Times New Roman" panose="02020603050405020304" pitchFamily="18" charset="0"/>
                <a:ea typeface="Times New Roman" panose="02020603050405020304" pitchFamily="18" charset="0"/>
              </a:rPr>
              <a:t>, первый вице-президент Ассоциации российских банков. Двояко. Понимаю, что без клонирования в медицине сейчас уже не обойтись, но мое понимание еще не доросло до создания искусственного человека — я не хочу этого. </a:t>
            </a:r>
            <a:endParaRPr lang="cs-CZ" sz="1800" dirty="0">
              <a:effectLst/>
              <a:latin typeface="Times New Roman" panose="02020603050405020304" pitchFamily="18" charset="0"/>
              <a:ea typeface="Times New Roman" panose="02020603050405020304" pitchFamily="18" charset="0"/>
            </a:endParaRPr>
          </a:p>
        </p:txBody>
      </p:sp>
      <p:sp>
        <p:nvSpPr>
          <p:cNvPr id="9" name="TextovéPole 8">
            <a:extLst>
              <a:ext uri="{FF2B5EF4-FFF2-40B4-BE49-F238E27FC236}">
                <a16:creationId xmlns:a16="http://schemas.microsoft.com/office/drawing/2014/main" id="{2D088692-A8BE-E6A0-BA3C-E977295FB3CB}"/>
              </a:ext>
            </a:extLst>
          </p:cNvPr>
          <p:cNvSpPr txBox="1"/>
          <p:nvPr/>
        </p:nvSpPr>
        <p:spPr>
          <a:xfrm>
            <a:off x="2728451" y="208932"/>
            <a:ext cx="9207910" cy="923330"/>
          </a:xfrm>
          <a:prstGeom prst="rect">
            <a:avLst/>
          </a:prstGeom>
          <a:noFill/>
          <a:ln>
            <a:solidFill>
              <a:srgbClr val="002060"/>
            </a:solidFill>
          </a:ln>
        </p:spPr>
        <p:txBody>
          <a:bodyPr wrap="square">
            <a:spAutoFit/>
          </a:bodyPr>
          <a:lstStyle/>
          <a:p>
            <a:pPr algn="just"/>
            <a:r>
              <a:rPr lang="ru-RU" sz="1800" b="1" dirty="0">
                <a:effectLst/>
                <a:latin typeface="Times New Roman" panose="02020603050405020304" pitchFamily="18" charset="0"/>
                <a:ea typeface="Times New Roman" panose="02020603050405020304" pitchFamily="18" charset="0"/>
              </a:rPr>
              <a:t>Николай Писарев</a:t>
            </a:r>
            <a:r>
              <a:rPr lang="ru-RU" sz="1800" dirty="0">
                <a:effectLst/>
                <a:latin typeface="Times New Roman" panose="02020603050405020304" pitchFamily="18" charset="0"/>
                <a:ea typeface="Times New Roman" panose="02020603050405020304" pitchFamily="18" charset="0"/>
              </a:rPr>
              <a:t>, нападающий футбольной команды "Торпедо-ЗИЛ". Оно меня пугает. Впрочем, как любое новое изобретение. Я не могу себе представить, что рядом со мной могут жить клоны, внешне похожие на настоящего человека, а внутри бездушные машины.</a:t>
            </a:r>
            <a:endParaRPr lang="cs-CZ" dirty="0"/>
          </a:p>
        </p:txBody>
      </p:sp>
      <p:sp>
        <p:nvSpPr>
          <p:cNvPr id="11" name="TextovéPole 10">
            <a:extLst>
              <a:ext uri="{FF2B5EF4-FFF2-40B4-BE49-F238E27FC236}">
                <a16:creationId xmlns:a16="http://schemas.microsoft.com/office/drawing/2014/main" id="{DE278FAA-A1AE-5CB5-8E15-A875123425E4}"/>
              </a:ext>
            </a:extLst>
          </p:cNvPr>
          <p:cNvSpPr txBox="1"/>
          <p:nvPr/>
        </p:nvSpPr>
        <p:spPr>
          <a:xfrm>
            <a:off x="3067663" y="2572551"/>
            <a:ext cx="2939845" cy="4247317"/>
          </a:xfrm>
          <a:prstGeom prst="rect">
            <a:avLst/>
          </a:prstGeom>
          <a:noFill/>
          <a:ln>
            <a:solidFill>
              <a:srgbClr val="002060"/>
            </a:solidFill>
          </a:ln>
        </p:spPr>
        <p:txBody>
          <a:bodyPr wrap="square">
            <a:spAutoFit/>
          </a:bodyPr>
          <a:lstStyle/>
          <a:p>
            <a:pPr algn="just"/>
            <a:r>
              <a:rPr lang="ru-RU" sz="1800" b="1" dirty="0">
                <a:effectLst/>
                <a:latin typeface="Times New Roman" panose="02020603050405020304" pitchFamily="18" charset="0"/>
                <a:ea typeface="Times New Roman" panose="02020603050405020304" pitchFamily="18" charset="0"/>
              </a:rPr>
              <a:t>Михаил Боярский</a:t>
            </a:r>
            <a:r>
              <a:rPr lang="ru-RU" sz="1800" dirty="0">
                <a:effectLst/>
                <a:latin typeface="Times New Roman" panose="02020603050405020304" pitchFamily="18" charset="0"/>
                <a:ea typeface="Times New Roman" panose="02020603050405020304" pitchFamily="18" charset="0"/>
              </a:rPr>
              <a:t>, актер. Если будут делать красивых женщин, я за. А если еще и умеющих молчать, то тем более. Но как православный я против, и здесь я полностью солидарен с церковью. Предыдущие открытия, такие как динамит Нобеля или бомба Сахарова, человечество с трудом, но выдержало. А что последует за этим, неизвестно.</a:t>
            </a:r>
            <a:endParaRPr lang="cs-CZ" dirty="0"/>
          </a:p>
        </p:txBody>
      </p:sp>
      <p:sp>
        <p:nvSpPr>
          <p:cNvPr id="13" name="TextovéPole 12">
            <a:extLst>
              <a:ext uri="{FF2B5EF4-FFF2-40B4-BE49-F238E27FC236}">
                <a16:creationId xmlns:a16="http://schemas.microsoft.com/office/drawing/2014/main" id="{7A05C407-6206-2B5B-B7A7-19C8254F20C6}"/>
              </a:ext>
            </a:extLst>
          </p:cNvPr>
          <p:cNvSpPr txBox="1"/>
          <p:nvPr/>
        </p:nvSpPr>
        <p:spPr>
          <a:xfrm>
            <a:off x="6096000" y="2649583"/>
            <a:ext cx="5840360" cy="3970318"/>
          </a:xfrm>
          <a:prstGeom prst="rect">
            <a:avLst/>
          </a:prstGeom>
          <a:noFill/>
          <a:ln>
            <a:solidFill>
              <a:srgbClr val="002060"/>
            </a:solidFill>
          </a:ln>
        </p:spPr>
        <p:txBody>
          <a:bodyPr wrap="square">
            <a:spAutoFit/>
          </a:bodyPr>
          <a:lstStyle/>
          <a:p>
            <a:pPr lvl="0" algn="just"/>
            <a:r>
              <a:rPr lang="ru-RU" sz="1800" b="1" dirty="0">
                <a:effectLst/>
                <a:latin typeface="Times New Roman" panose="02020603050405020304" pitchFamily="18" charset="0"/>
                <a:ea typeface="Times New Roman" panose="02020603050405020304" pitchFamily="18" charset="0"/>
              </a:rPr>
              <a:t>Андрей Акопян</a:t>
            </a:r>
            <a:r>
              <a:rPr lang="ru-RU" sz="1800" dirty="0">
                <a:effectLst/>
                <a:latin typeface="Times New Roman" panose="02020603050405020304" pitchFamily="18" charset="0"/>
                <a:ea typeface="Times New Roman" panose="02020603050405020304" pitchFamily="18" charset="0"/>
              </a:rPr>
              <a:t>, директор Центра репродукции человека. Очень хорошо, так как на клонировании держится вся репродукция человека. Ведь клеточное деление — это и есть клонирование. А все крики политиков и общественности после появления овцы Долли несостоятельны. Просто сейчас они требуют запретить то, чего на свете пока не существует. Это только у фантастов и в кино могут бегать клоны человека, а в науке этого нет. Впрочем, даже если произойдет клонирование человеческого эмбриона, то угрозы человечеству в этом нет — у него будет настолько ничтожный процент КПД, что дай Бог найти ему хоть какое-то применение. И пусть лучше политики не лезут туда, в чем ничего не понимают. </a:t>
            </a:r>
            <a:endParaRPr lang="cs-CZ"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4546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58FA024-05D5-0F42-479E-F5CFEDCCCBBF}"/>
              </a:ext>
            </a:extLst>
          </p:cNvPr>
          <p:cNvSpPr txBox="1"/>
          <p:nvPr/>
        </p:nvSpPr>
        <p:spPr>
          <a:xfrm>
            <a:off x="255638" y="754734"/>
            <a:ext cx="11680723" cy="5586145"/>
          </a:xfrm>
          <a:prstGeom prst="rect">
            <a:avLst/>
          </a:prstGeom>
          <a:noFill/>
        </p:spPr>
        <p:txBody>
          <a:bodyPr wrap="square">
            <a:spAutoFit/>
          </a:bodyPr>
          <a:lstStyle/>
          <a:p>
            <a:pPr algn="ctr"/>
            <a:r>
              <a:rPr lang="ru-RU" sz="2100" b="1" dirty="0">
                <a:effectLst/>
                <a:latin typeface="Times New Roman" panose="02020603050405020304" pitchFamily="18" charset="0"/>
                <a:ea typeface="Times New Roman" panose="02020603050405020304" pitchFamily="18" charset="0"/>
              </a:rPr>
              <a:t>Правовой аспект проблемы</a:t>
            </a:r>
          </a:p>
          <a:p>
            <a:pPr algn="just"/>
            <a:r>
              <a:rPr lang="ru-RU" sz="2100" dirty="0">
                <a:effectLst/>
                <a:latin typeface="Times New Roman" panose="02020603050405020304" pitchFamily="18" charset="0"/>
                <a:ea typeface="Times New Roman" panose="02020603050405020304" pitchFamily="18" charset="0"/>
              </a:rPr>
              <a:t>С момента клонирования известной овечки Долли прошло уже много лет, однако в большинстве стран до сих пор существует запрет на клонирование, хотя в начале этого года группе китайских ученых удалось клонировать двух идентичных обезьян. Созданию полноценных клонов предшествовало большое количеством ошибок и неудач, а первые клоны умирали спустя несколько часов после рождения. Как заявили исследователи, теперь не существует никаких преград для клонирования человека. Необходимо лишь решить вопросы, находящиеся в этической плоскости.</a:t>
            </a:r>
            <a:endParaRPr lang="cs-CZ" sz="2100" dirty="0">
              <a:effectLst/>
              <a:latin typeface="Times New Roman" panose="02020603050405020304" pitchFamily="18" charset="0"/>
              <a:ea typeface="Times New Roman" panose="02020603050405020304" pitchFamily="18" charset="0"/>
            </a:endParaRPr>
          </a:p>
          <a:p>
            <a:pPr algn="just"/>
            <a:r>
              <a:rPr lang="ru-RU" sz="2100" dirty="0">
                <a:effectLst/>
                <a:latin typeface="Times New Roman" panose="02020603050405020304" pitchFamily="18" charset="0"/>
                <a:ea typeface="Times New Roman" panose="02020603050405020304" pitchFamily="18" charset="0"/>
              </a:rPr>
              <a:t>Но в большинстве государств (как например Франция, Германия, Япония) использование данных технологий применительно к человеку официально запрещено. В РФ действует  федеральный закон от 20 мая 2002 г. N 54-ФЗ “О временном запрете на клонирование человека.” Эти запреты, однако, не означают намерения законодателей названных государств воздерживаться от применения клонирования человека в будущем после совершенствования самой техники клонирования. В декабре 2006 года в Австралии был снят запрет на клонирование человеческого эмбриона. В сентябре 2008 года правительство Австралии выдало лицензию, разрешающую ученым создавать клонированные эмбрионы человека для получения эмбриональных стволовых клеток. Впрочем, в настоящее время единственной страной, в которой разрешены опыты по клонированию человеческой клетки, является Великобритания.</a:t>
            </a:r>
            <a:endParaRPr lang="cs-CZ" sz="2100" dirty="0"/>
          </a:p>
        </p:txBody>
      </p:sp>
    </p:spTree>
    <p:extLst>
      <p:ext uri="{BB962C8B-B14F-4D97-AF65-F5344CB8AC3E}">
        <p14:creationId xmlns:p14="http://schemas.microsoft.com/office/powerpoint/2010/main" val="2243714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58A166F-1197-3541-082E-F8A8596E3A53}"/>
              </a:ext>
            </a:extLst>
          </p:cNvPr>
          <p:cNvSpPr>
            <a:spLocks noGrp="1"/>
          </p:cNvSpPr>
          <p:nvPr>
            <p:ph type="title"/>
          </p:nvPr>
        </p:nvSpPr>
        <p:spPr/>
        <p:txBody>
          <a:bodyPr/>
          <a:lstStyle/>
          <a:p>
            <a:r>
              <a:rPr lang="ru-RU" dirty="0"/>
              <a:t>Эвтаназия</a:t>
            </a:r>
            <a:endParaRPr lang="cs-CZ" dirty="0"/>
          </a:p>
        </p:txBody>
      </p:sp>
    </p:spTree>
    <p:extLst>
      <p:ext uri="{BB962C8B-B14F-4D97-AF65-F5344CB8AC3E}">
        <p14:creationId xmlns:p14="http://schemas.microsoft.com/office/powerpoint/2010/main" val="2913171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FD62D7B-115D-2963-0311-A15BC3EE5FAF}"/>
              </a:ext>
            </a:extLst>
          </p:cNvPr>
          <p:cNvPicPr>
            <a:picLocks noChangeAspect="1"/>
          </p:cNvPicPr>
          <p:nvPr/>
        </p:nvPicPr>
        <p:blipFill rotWithShape="1">
          <a:blip r:embed="rId2"/>
          <a:srcRect l="5212" t="16344" r="6616"/>
          <a:stretch/>
        </p:blipFill>
        <p:spPr>
          <a:xfrm>
            <a:off x="1406013" y="0"/>
            <a:ext cx="9802762" cy="6966507"/>
          </a:xfrm>
          <a:prstGeom prst="rect">
            <a:avLst/>
          </a:prstGeom>
        </p:spPr>
      </p:pic>
    </p:spTree>
    <p:extLst>
      <p:ext uri="{BB962C8B-B14F-4D97-AF65-F5344CB8AC3E}">
        <p14:creationId xmlns:p14="http://schemas.microsoft.com/office/powerpoint/2010/main" val="381837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BA30C7F-08E7-D0F1-970A-29A07EF43AA6}"/>
              </a:ext>
            </a:extLst>
          </p:cNvPr>
          <p:cNvPicPr>
            <a:picLocks noChangeAspect="1"/>
          </p:cNvPicPr>
          <p:nvPr/>
        </p:nvPicPr>
        <p:blipFill rotWithShape="1">
          <a:blip r:embed="rId2"/>
          <a:srcRect l="2212" t="18495" r="4898" b="14409"/>
          <a:stretch/>
        </p:blipFill>
        <p:spPr>
          <a:xfrm>
            <a:off x="0" y="70622"/>
            <a:ext cx="8101780" cy="4383392"/>
          </a:xfrm>
          <a:prstGeom prst="rect">
            <a:avLst/>
          </a:prstGeom>
        </p:spPr>
      </p:pic>
      <p:pic>
        <p:nvPicPr>
          <p:cNvPr id="6" name="Obrázek 5">
            <a:extLst>
              <a:ext uri="{FF2B5EF4-FFF2-40B4-BE49-F238E27FC236}">
                <a16:creationId xmlns:a16="http://schemas.microsoft.com/office/drawing/2014/main" id="{409243EE-A17C-FE8E-2FF5-01B9C8114BB0}"/>
              </a:ext>
            </a:extLst>
          </p:cNvPr>
          <p:cNvPicPr>
            <a:picLocks noChangeAspect="1"/>
          </p:cNvPicPr>
          <p:nvPr/>
        </p:nvPicPr>
        <p:blipFill>
          <a:blip r:embed="rId3"/>
          <a:stretch>
            <a:fillRect/>
          </a:stretch>
        </p:blipFill>
        <p:spPr>
          <a:xfrm>
            <a:off x="6174658" y="4290160"/>
            <a:ext cx="6017342" cy="2567840"/>
          </a:xfrm>
          <a:prstGeom prst="rect">
            <a:avLst/>
          </a:prstGeom>
        </p:spPr>
      </p:pic>
    </p:spTree>
    <p:extLst>
      <p:ext uri="{BB962C8B-B14F-4D97-AF65-F5344CB8AC3E}">
        <p14:creationId xmlns:p14="http://schemas.microsoft.com/office/powerpoint/2010/main" val="206330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8CBE338-CC67-99BF-111B-D4C262174BA9}"/>
              </a:ext>
            </a:extLst>
          </p:cNvPr>
          <p:cNvPicPr>
            <a:picLocks noChangeAspect="1"/>
          </p:cNvPicPr>
          <p:nvPr/>
        </p:nvPicPr>
        <p:blipFill rotWithShape="1">
          <a:blip r:embed="rId2"/>
          <a:srcRect l="5624" t="25761" r="10019" b="30226"/>
          <a:stretch/>
        </p:blipFill>
        <p:spPr>
          <a:xfrm>
            <a:off x="97654" y="62144"/>
            <a:ext cx="7723574" cy="3018408"/>
          </a:xfrm>
          <a:prstGeom prst="rect">
            <a:avLst/>
          </a:prstGeom>
        </p:spPr>
      </p:pic>
      <p:pic>
        <p:nvPicPr>
          <p:cNvPr id="3" name="Obrázek 2">
            <a:extLst>
              <a:ext uri="{FF2B5EF4-FFF2-40B4-BE49-F238E27FC236}">
                <a16:creationId xmlns:a16="http://schemas.microsoft.com/office/drawing/2014/main" id="{2B37562B-60C5-D73A-F705-F8ACB9506A3A}"/>
              </a:ext>
            </a:extLst>
          </p:cNvPr>
          <p:cNvPicPr>
            <a:picLocks noChangeAspect="1"/>
          </p:cNvPicPr>
          <p:nvPr/>
        </p:nvPicPr>
        <p:blipFill rotWithShape="1">
          <a:blip r:embed="rId3"/>
          <a:srcRect l="1551" t="21359" r="2457" b="14693"/>
          <a:stretch/>
        </p:blipFill>
        <p:spPr>
          <a:xfrm>
            <a:off x="3767824" y="2654422"/>
            <a:ext cx="8424175" cy="4203577"/>
          </a:xfrm>
          <a:prstGeom prst="rect">
            <a:avLst/>
          </a:prstGeom>
        </p:spPr>
      </p:pic>
    </p:spTree>
    <p:extLst>
      <p:ext uri="{BB962C8B-B14F-4D97-AF65-F5344CB8AC3E}">
        <p14:creationId xmlns:p14="http://schemas.microsoft.com/office/powerpoint/2010/main" val="1180841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Zástupný obsah 2">
            <a:extLst>
              <a:ext uri="{FF2B5EF4-FFF2-40B4-BE49-F238E27FC236}">
                <a16:creationId xmlns:a16="http://schemas.microsoft.com/office/drawing/2014/main" id="{A41866AF-CB67-4112-BAE6-E6705779E846}"/>
              </a:ext>
            </a:extLst>
          </p:cNvPr>
          <p:cNvSpPr>
            <a:spLocks noGrp="1"/>
          </p:cNvSpPr>
          <p:nvPr>
            <p:ph sz="half" idx="1"/>
          </p:nvPr>
        </p:nvSpPr>
        <p:spPr>
          <a:xfrm>
            <a:off x="0" y="366944"/>
            <a:ext cx="6096000" cy="6569475"/>
          </a:xfrm>
        </p:spPr>
        <p:txBody>
          <a:bodyPr>
            <a:noAutofit/>
          </a:bodyPr>
          <a:lstStyle/>
          <a:p>
            <a:pPr algn="just"/>
            <a:r>
              <a:rPr lang="ru-RU" dirty="0">
                <a:effectLst/>
                <a:latin typeface="Times New Roman" panose="02020603050405020304" pitchFamily="18" charset="0"/>
                <a:ea typeface="Times New Roman" panose="02020603050405020304" pitchFamily="18" charset="0"/>
              </a:rPr>
              <a:t>Автономия – если человек вправе распоряжаться своей жизнью, то пусть распоряжается ею до самого конца. Правда, те, кто не является сторонником эвтаназии, могут сказать: «Вы знаете, есть еще и автономия врача. Он не обязан идти против своих принципов». 50% врачей испытывают дискомфорт, когда им приходится прибегать к эвтаназии. </a:t>
            </a:r>
            <a:endParaRPr lang="cs-CZ" dirty="0">
              <a:effectLst/>
              <a:latin typeface="Times New Roman" panose="02020603050405020304" pitchFamily="18" charset="0"/>
              <a:ea typeface="Times New Roman" panose="02020603050405020304" pitchFamily="18" charset="0"/>
            </a:endParaRPr>
          </a:p>
          <a:p>
            <a:pPr algn="just"/>
            <a:r>
              <a:rPr lang="ru-RU" dirty="0">
                <a:effectLst/>
                <a:latin typeface="Times New Roman" panose="02020603050405020304" pitchFamily="18" charset="0"/>
                <a:ea typeface="Times New Roman" panose="02020603050405020304" pitchFamily="18" charset="0"/>
              </a:rPr>
              <a:t>Акт милосердия – это убийство из милосердия. Люди, которые выступают за эвтаназию, – это не злые люди, не хищники, не убийцы. </a:t>
            </a:r>
            <a:endParaRPr lang="cs-CZ" dirty="0">
              <a:effectLst/>
              <a:latin typeface="Times New Roman" panose="02020603050405020304" pitchFamily="18" charset="0"/>
              <a:ea typeface="Times New Roman" panose="02020603050405020304" pitchFamily="18" charset="0"/>
            </a:endParaRPr>
          </a:p>
          <a:p>
            <a:pPr algn="just"/>
            <a:r>
              <a:rPr lang="ru-RU" dirty="0">
                <a:effectLst/>
                <a:latin typeface="Times New Roman" panose="02020603050405020304" pitchFamily="18" charset="0"/>
                <a:ea typeface="Times New Roman" panose="02020603050405020304" pitchFamily="18" charset="0"/>
              </a:rPr>
              <a:t>Медицинская ответственность. Часто говорят: «Вы, медики, создали проблему, вы и решайте. Вы сделали так, что люди теперь дольше живут и каждый доживает до таких болезней, о которых раньше не знали. Значит, вы же должны помочь им уйти». </a:t>
            </a:r>
            <a:endParaRPr lang="cs-CZ" dirty="0">
              <a:effectLst/>
              <a:latin typeface="Times New Roman" panose="02020603050405020304" pitchFamily="18" charset="0"/>
              <a:ea typeface="Times New Roman" panose="02020603050405020304" pitchFamily="18" charset="0"/>
            </a:endParaRPr>
          </a:p>
          <a:p>
            <a:pPr algn="just"/>
            <a:r>
              <a:rPr lang="ru-RU" dirty="0">
                <a:effectLst/>
                <a:latin typeface="Times New Roman" panose="02020603050405020304" pitchFamily="18" charset="0"/>
                <a:ea typeface="Times New Roman" panose="02020603050405020304" pitchFamily="18" charset="0"/>
              </a:rPr>
              <a:t>В Голландии, где эвтаназия практикуется много лет, очень убедительно выступают за нее. Ты слушаешь их и думаешь: «Ну да, ничего не попишешь». Они, например, говорят, что люди в Голландии очень одиноки. По моим личным наблюдениям, это действительно так: пожилые люди там зачастую живут вдалеке от своих детей и внуков. Но все равно есть какое-то чувство, что это все абсолютно неправильно.</a:t>
            </a:r>
            <a:endParaRPr lang="cs-CZ" dirty="0">
              <a:effectLst/>
              <a:latin typeface="Times New Roman" panose="02020603050405020304" pitchFamily="18" charset="0"/>
              <a:ea typeface="Times New Roman" panose="02020603050405020304" pitchFamily="18" charset="0"/>
            </a:endParaRPr>
          </a:p>
          <a:p>
            <a:pPr algn="just"/>
            <a:endParaRPr lang="cs-CZ" dirty="0"/>
          </a:p>
        </p:txBody>
      </p:sp>
      <p:sp useBgFill="1">
        <p:nvSpPr>
          <p:cNvPr id="4" name="Zástupný obsah 3">
            <a:extLst>
              <a:ext uri="{FF2B5EF4-FFF2-40B4-BE49-F238E27FC236}">
                <a16:creationId xmlns:a16="http://schemas.microsoft.com/office/drawing/2014/main" id="{4643B7C9-DCCD-9D83-7A55-D9CD8315E79F}"/>
              </a:ext>
            </a:extLst>
          </p:cNvPr>
          <p:cNvSpPr>
            <a:spLocks noGrp="1"/>
          </p:cNvSpPr>
          <p:nvPr>
            <p:ph sz="half" idx="2"/>
          </p:nvPr>
        </p:nvSpPr>
        <p:spPr>
          <a:xfrm>
            <a:off x="6241002" y="366944"/>
            <a:ext cx="5950998" cy="6569475"/>
          </a:xfrm>
        </p:spPr>
        <p:txBody>
          <a:bodyPr>
            <a:noAutofit/>
          </a:bodyPr>
          <a:lstStyle/>
          <a:p>
            <a:pPr algn="just"/>
            <a:r>
              <a:rPr lang="ru-RU" dirty="0">
                <a:effectLst/>
                <a:latin typeface="Times New Roman" panose="02020603050405020304" pitchFamily="18" charset="0"/>
                <a:ea typeface="Times New Roman" panose="02020603050405020304" pitchFamily="18" charset="0"/>
              </a:rPr>
              <a:t>С религиозной точки зрения самоубийство – это грех. </a:t>
            </a:r>
            <a:endParaRPr lang="cs-CZ" dirty="0">
              <a:effectLst/>
              <a:latin typeface="Times New Roman" panose="02020603050405020304" pitchFamily="18" charset="0"/>
              <a:ea typeface="Times New Roman" panose="02020603050405020304" pitchFamily="18" charset="0"/>
            </a:endParaRPr>
          </a:p>
          <a:p>
            <a:pPr algn="just"/>
            <a:r>
              <a:rPr lang="ru-RU" dirty="0">
                <a:effectLst/>
                <a:latin typeface="Times New Roman" panose="02020603050405020304" pitchFamily="18" charset="0"/>
                <a:ea typeface="Times New Roman" panose="02020603050405020304" pitchFamily="18" charset="0"/>
              </a:rPr>
              <a:t>Ценность человеческой жизни – важный аргумент против эвтаназии. Как может один человек отнять жизнь у другого? </a:t>
            </a:r>
            <a:endParaRPr lang="cs-CZ" dirty="0">
              <a:effectLst/>
              <a:latin typeface="Times New Roman" panose="02020603050405020304" pitchFamily="18" charset="0"/>
              <a:ea typeface="Times New Roman" panose="02020603050405020304" pitchFamily="18" charset="0"/>
            </a:endParaRPr>
          </a:p>
          <a:p>
            <a:pPr algn="just"/>
            <a:r>
              <a:rPr lang="ru-RU" dirty="0">
                <a:effectLst/>
                <a:latin typeface="Times New Roman" panose="02020603050405020304" pitchFamily="18" charset="0"/>
                <a:ea typeface="Times New Roman" panose="02020603050405020304" pitchFamily="18" charset="0"/>
              </a:rPr>
              <a:t>Лучшие альтернативы – очень весомый аргумент, который отсрочил разговор об эвтаназии, например в Великобритании, на много лет. Очень долго там противились эвтаназии, заменяя ее паллиативной помощью. Паллиативная помощь – помощь людям с неизлечимыми заболеваниями для того, чтобы они как можно меньше страдали и как можно лучше жили, сколько им осталось. </a:t>
            </a:r>
            <a:endParaRPr lang="cs-CZ" dirty="0">
              <a:effectLst/>
              <a:latin typeface="Times New Roman" panose="02020603050405020304" pitchFamily="18" charset="0"/>
              <a:ea typeface="Times New Roman" panose="02020603050405020304" pitchFamily="18" charset="0"/>
            </a:endParaRPr>
          </a:p>
          <a:p>
            <a:pPr algn="just"/>
            <a:r>
              <a:rPr lang="ru-RU" dirty="0">
                <a:effectLst/>
                <a:latin typeface="Times New Roman" panose="02020603050405020304" pitchFamily="18" charset="0"/>
                <a:ea typeface="Times New Roman" panose="02020603050405020304" pitchFamily="18" charset="0"/>
              </a:rPr>
              <a:t>Наклонная плоскость – опасение злоупотребления эвтаназией, неправильное использование. Сегодня пожилой человек может попросить себе эвтаназию, а завтра то же самое попросят для него его родственники, которые хотят побыстрее заполучить наследство. </a:t>
            </a:r>
            <a:endParaRPr lang="cs-CZ" dirty="0">
              <a:effectLst/>
              <a:latin typeface="Times New Roman" panose="02020603050405020304" pitchFamily="18" charset="0"/>
              <a:ea typeface="Times New Roman" panose="02020603050405020304" pitchFamily="18" charset="0"/>
            </a:endParaRPr>
          </a:p>
          <a:p>
            <a:pPr algn="just"/>
            <a:r>
              <a:rPr lang="ru-RU" dirty="0">
                <a:effectLst/>
                <a:latin typeface="Times New Roman" panose="02020603050405020304" pitchFamily="18" charset="0"/>
                <a:ea typeface="Times New Roman" panose="02020603050405020304" pitchFamily="18" charset="0"/>
              </a:rPr>
              <a:t>Социально-этический урон для культуры. У всех, даже у ярых сторонников эвтаназии, всегда есть какой-то тормоз, ощущение, что это не совсем правильно с точки зрения культуры. Поэтому они говорят о том, что эвтаназия должна быть ограничена. </a:t>
            </a:r>
            <a:endParaRPr lang="cs-CZ" dirty="0">
              <a:effectLst/>
              <a:latin typeface="Times New Roman" panose="02020603050405020304" pitchFamily="18" charset="0"/>
              <a:ea typeface="Times New Roman" panose="02020603050405020304" pitchFamily="18" charset="0"/>
            </a:endParaRPr>
          </a:p>
        </p:txBody>
      </p:sp>
      <p:sp>
        <p:nvSpPr>
          <p:cNvPr id="5" name="TextovéPole 4">
            <a:extLst>
              <a:ext uri="{FF2B5EF4-FFF2-40B4-BE49-F238E27FC236}">
                <a16:creationId xmlns:a16="http://schemas.microsoft.com/office/drawing/2014/main" id="{4584518E-4B97-C433-F5A7-30282F28D72C}"/>
              </a:ext>
            </a:extLst>
          </p:cNvPr>
          <p:cNvSpPr txBox="1"/>
          <p:nvPr/>
        </p:nvSpPr>
        <p:spPr>
          <a:xfrm>
            <a:off x="5515898" y="9832"/>
            <a:ext cx="2330244" cy="461665"/>
          </a:xfrm>
          <a:prstGeom prst="rect">
            <a:avLst/>
          </a:prstGeom>
          <a:noFill/>
        </p:spPr>
        <p:txBody>
          <a:bodyPr wrap="square" rtlCol="0">
            <a:spAutoFit/>
          </a:bodyPr>
          <a:lstStyle/>
          <a:p>
            <a:r>
              <a:rPr lang="ru-RU" sz="2400" b="1" dirty="0"/>
              <a:t>ЗА и ПРОТИВ</a:t>
            </a:r>
            <a:endParaRPr lang="cs-CZ" sz="2400" b="1" dirty="0"/>
          </a:p>
        </p:txBody>
      </p:sp>
    </p:spTree>
    <p:extLst>
      <p:ext uri="{BB962C8B-B14F-4D97-AF65-F5344CB8AC3E}">
        <p14:creationId xmlns:p14="http://schemas.microsoft.com/office/powerpoint/2010/main" val="1374697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46DECAB-7AFD-CB20-70D5-96AB2F22AF42}"/>
              </a:ext>
            </a:extLst>
          </p:cNvPr>
          <p:cNvPicPr>
            <a:picLocks noChangeAspect="1"/>
          </p:cNvPicPr>
          <p:nvPr/>
        </p:nvPicPr>
        <p:blipFill rotWithShape="1">
          <a:blip r:embed="rId2"/>
          <a:srcRect l="15514" t="29256" r="14965" b="17023"/>
          <a:stretch/>
        </p:blipFill>
        <p:spPr>
          <a:xfrm>
            <a:off x="106532" y="79898"/>
            <a:ext cx="6365289" cy="3684234"/>
          </a:xfrm>
          <a:prstGeom prst="rect">
            <a:avLst/>
          </a:prstGeom>
        </p:spPr>
      </p:pic>
      <p:pic>
        <p:nvPicPr>
          <p:cNvPr id="6" name="Obrázek 5">
            <a:extLst>
              <a:ext uri="{FF2B5EF4-FFF2-40B4-BE49-F238E27FC236}">
                <a16:creationId xmlns:a16="http://schemas.microsoft.com/office/drawing/2014/main" id="{FB806B2D-B73A-762F-79E1-18D705FB87B6}"/>
              </a:ext>
            </a:extLst>
          </p:cNvPr>
          <p:cNvPicPr>
            <a:picLocks noChangeAspect="1"/>
          </p:cNvPicPr>
          <p:nvPr/>
        </p:nvPicPr>
        <p:blipFill rotWithShape="1">
          <a:blip r:embed="rId3"/>
          <a:srcRect l="10181" t="47767" r="9631" b="9644"/>
          <a:stretch/>
        </p:blipFill>
        <p:spPr>
          <a:xfrm>
            <a:off x="4850167" y="3937246"/>
            <a:ext cx="7341833" cy="2920754"/>
          </a:xfrm>
          <a:prstGeom prst="rect">
            <a:avLst/>
          </a:prstGeom>
        </p:spPr>
      </p:pic>
      <p:pic>
        <p:nvPicPr>
          <p:cNvPr id="7" name="Obrázek 6">
            <a:extLst>
              <a:ext uri="{FF2B5EF4-FFF2-40B4-BE49-F238E27FC236}">
                <a16:creationId xmlns:a16="http://schemas.microsoft.com/office/drawing/2014/main" id="{D787FF4F-9C6D-6321-89F5-8F12123727BA}"/>
              </a:ext>
            </a:extLst>
          </p:cNvPr>
          <p:cNvPicPr>
            <a:picLocks noChangeAspect="1"/>
          </p:cNvPicPr>
          <p:nvPr/>
        </p:nvPicPr>
        <p:blipFill rotWithShape="1">
          <a:blip r:embed="rId3"/>
          <a:srcRect l="31319" t="4660" r="24758" b="86019"/>
          <a:stretch/>
        </p:blipFill>
        <p:spPr>
          <a:xfrm>
            <a:off x="7705817" y="3109404"/>
            <a:ext cx="4021584" cy="639192"/>
          </a:xfrm>
          <a:prstGeom prst="rect">
            <a:avLst/>
          </a:prstGeom>
        </p:spPr>
      </p:pic>
      <p:pic>
        <p:nvPicPr>
          <p:cNvPr id="8" name="Obrázek 7">
            <a:extLst>
              <a:ext uri="{FF2B5EF4-FFF2-40B4-BE49-F238E27FC236}">
                <a16:creationId xmlns:a16="http://schemas.microsoft.com/office/drawing/2014/main" id="{344E0D03-83F1-3880-4254-C133CA2FAAFD}"/>
              </a:ext>
            </a:extLst>
          </p:cNvPr>
          <p:cNvPicPr>
            <a:picLocks noChangeAspect="1"/>
          </p:cNvPicPr>
          <p:nvPr/>
        </p:nvPicPr>
        <p:blipFill rotWithShape="1">
          <a:blip r:embed="rId2"/>
          <a:srcRect l="31319" t="4777" r="32418" b="85927"/>
          <a:stretch/>
        </p:blipFill>
        <p:spPr>
          <a:xfrm>
            <a:off x="5956917" y="79898"/>
            <a:ext cx="3320248" cy="639192"/>
          </a:xfrm>
          <a:prstGeom prst="rect">
            <a:avLst/>
          </a:prstGeom>
        </p:spPr>
      </p:pic>
    </p:spTree>
    <p:extLst>
      <p:ext uri="{BB962C8B-B14F-4D97-AF65-F5344CB8AC3E}">
        <p14:creationId xmlns:p14="http://schemas.microsoft.com/office/powerpoint/2010/main" val="1546962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FF2902E-BAE7-CC28-FB2B-254EB6ABC6A7}"/>
              </a:ext>
            </a:extLst>
          </p:cNvPr>
          <p:cNvPicPr>
            <a:picLocks noChangeAspect="1"/>
          </p:cNvPicPr>
          <p:nvPr/>
        </p:nvPicPr>
        <p:blipFill rotWithShape="1">
          <a:blip r:embed="rId2"/>
          <a:srcRect l="3007" t="17864" r="4396" b="1100"/>
          <a:stretch/>
        </p:blipFill>
        <p:spPr>
          <a:xfrm>
            <a:off x="0" y="0"/>
            <a:ext cx="6649814" cy="4358936"/>
          </a:xfrm>
          <a:prstGeom prst="rect">
            <a:avLst/>
          </a:prstGeom>
        </p:spPr>
      </p:pic>
      <p:pic>
        <p:nvPicPr>
          <p:cNvPr id="6" name="Obrázek 5">
            <a:extLst>
              <a:ext uri="{FF2B5EF4-FFF2-40B4-BE49-F238E27FC236}">
                <a16:creationId xmlns:a16="http://schemas.microsoft.com/office/drawing/2014/main" id="{CA514D16-453B-C366-A292-E5B1AB2EC694}"/>
              </a:ext>
            </a:extLst>
          </p:cNvPr>
          <p:cNvPicPr>
            <a:picLocks noChangeAspect="1"/>
          </p:cNvPicPr>
          <p:nvPr/>
        </p:nvPicPr>
        <p:blipFill rotWithShape="1">
          <a:blip r:embed="rId3"/>
          <a:srcRect l="2618" t="18511" r="4299" b="971"/>
          <a:stretch/>
        </p:blipFill>
        <p:spPr>
          <a:xfrm>
            <a:off x="5885894" y="2772168"/>
            <a:ext cx="6306105" cy="4085831"/>
          </a:xfrm>
          <a:prstGeom prst="rect">
            <a:avLst/>
          </a:prstGeom>
        </p:spPr>
      </p:pic>
    </p:spTree>
    <p:extLst>
      <p:ext uri="{BB962C8B-B14F-4D97-AF65-F5344CB8AC3E}">
        <p14:creationId xmlns:p14="http://schemas.microsoft.com/office/powerpoint/2010/main" val="395419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A5E578-6455-37DA-F6CF-F3D6CE34D47E}"/>
              </a:ext>
            </a:extLst>
          </p:cNvPr>
          <p:cNvSpPr>
            <a:spLocks noGrp="1"/>
          </p:cNvSpPr>
          <p:nvPr>
            <p:ph type="title"/>
          </p:nvPr>
        </p:nvSpPr>
        <p:spPr/>
        <p:txBody>
          <a:bodyPr/>
          <a:lstStyle/>
          <a:p>
            <a:r>
              <a:rPr lang="ru-RU" dirty="0"/>
              <a:t>Клонирование</a:t>
            </a:r>
            <a:endParaRPr lang="cs-CZ" dirty="0"/>
          </a:p>
        </p:txBody>
      </p:sp>
    </p:spTree>
    <p:extLst>
      <p:ext uri="{BB962C8B-B14F-4D97-AF65-F5344CB8AC3E}">
        <p14:creationId xmlns:p14="http://schemas.microsoft.com/office/powerpoint/2010/main" val="3186369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Modrá">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3018</TotalTime>
  <Words>1319</Words>
  <Application>Microsoft Office PowerPoint</Application>
  <PresentationFormat>Širokoúhlá obrazovka</PresentationFormat>
  <Paragraphs>29</Paragraphs>
  <Slides>15</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15</vt:i4>
      </vt:variant>
    </vt:vector>
  </HeadingPairs>
  <TitlesOfParts>
    <vt:vector size="20" baseType="lpstr">
      <vt:lpstr>Century Gothic</vt:lpstr>
      <vt:lpstr>Garamond</vt:lpstr>
      <vt:lpstr>ProximaNova</vt:lpstr>
      <vt:lpstr>Times New Roman</vt:lpstr>
      <vt:lpstr>Savon</vt:lpstr>
      <vt:lpstr>Эвтаназия Клонирование</vt:lpstr>
      <vt:lpstr>Эвтаназия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Клонирование</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Эвтаназия Клонирование</dc:title>
  <dc:creator>Veronika Stranz-Nikitina</dc:creator>
  <cp:lastModifiedBy>Veronika Stranz-Nikitina</cp:lastModifiedBy>
  <cp:revision>1</cp:revision>
  <dcterms:created xsi:type="dcterms:W3CDTF">2022-06-23T06:09:53Z</dcterms:created>
  <dcterms:modified xsi:type="dcterms:W3CDTF">2022-06-25T08:28:23Z</dcterms:modified>
</cp:coreProperties>
</file>