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69" r:id="rId3"/>
    <p:sldId id="270" r:id="rId4"/>
    <p:sldId id="271" r:id="rId5"/>
    <p:sldId id="272" r:id="rId6"/>
    <p:sldId id="273" r:id="rId7"/>
    <p:sldId id="275" r:id="rId8"/>
    <p:sldId id="274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9978" y="4986215"/>
            <a:ext cx="2956844" cy="1008184"/>
          </a:xfrm>
        </p:spPr>
        <p:txBody>
          <a:bodyPr>
            <a:normAutofit/>
          </a:bodyPr>
          <a:lstStyle/>
          <a:p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623701"/>
            <a:ext cx="10976342" cy="3572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ZSTP III</a:t>
            </a:r>
          </a:p>
          <a:p>
            <a:pPr marL="0" indent="0" algn="ctr">
              <a:buNone/>
            </a:pPr>
            <a:r>
              <a:rPr lang="cs-CZ" sz="4800" b="1" dirty="0"/>
              <a:t>VOJENSKÉ PLAVÁNÍ - souhrn</a:t>
            </a:r>
          </a:p>
          <a:p>
            <a:pPr marL="0" indent="0" algn="ctr">
              <a:buNone/>
            </a:pP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301114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3296" y="282801"/>
            <a:ext cx="8534400" cy="1507067"/>
          </a:xfrm>
        </p:spPr>
        <p:txBody>
          <a:bodyPr/>
          <a:lstStyle/>
          <a:p>
            <a:r>
              <a:rPr lang="cs-CZ" b="1" dirty="0"/>
              <a:t>VOJENSKÉ PLAVÁNÍ - souhrn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296" y="1874981"/>
            <a:ext cx="8534400" cy="4590473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3600" b="1" cap="all" dirty="0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CÍL</a:t>
            </a:r>
          </a:p>
          <a:p>
            <a:pPr marL="0" indent="0">
              <a:buNone/>
            </a:pPr>
            <a:r>
              <a:rPr lang="cs-CZ" sz="3200" b="1" dirty="0"/>
              <a:t>Prověření znalostí z oblasti vojenského plavání v systému STP a její shrnutí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spcBef>
                <a:spcPct val="0"/>
              </a:spcBef>
              <a:buNone/>
            </a:pPr>
            <a:r>
              <a:rPr lang="cs-CZ" sz="3600" b="1" cap="all" dirty="0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PRŮBĚH</a:t>
            </a:r>
          </a:p>
          <a:p>
            <a:pPr marL="0" indent="0">
              <a:buNone/>
            </a:pPr>
            <a:r>
              <a:rPr lang="cs-CZ" sz="3200" b="1" dirty="0"/>
              <a:t>Dokumentace, MTZ a obsah výcviku vojenského plavání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spcBef>
                <a:spcPct val="0"/>
              </a:spcBef>
              <a:buNone/>
            </a:pPr>
            <a:r>
              <a:rPr lang="cs-CZ" sz="3600" b="1" cap="all" dirty="0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KLÍČOVÁ SLOVA</a:t>
            </a:r>
          </a:p>
          <a:p>
            <a:pPr marL="0" indent="0">
              <a:buNone/>
            </a:pPr>
            <a:r>
              <a:rPr lang="cs-CZ" sz="3200" b="1" dirty="0"/>
              <a:t>Speciální tělesná příprava, vojenské plavání, legislativa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940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154615"/>
            <a:ext cx="8534400" cy="1507067"/>
          </a:xfrm>
        </p:spPr>
        <p:txBody>
          <a:bodyPr/>
          <a:lstStyle/>
          <a:p>
            <a:r>
              <a:rPr lang="cs-CZ" dirty="0"/>
              <a:t>Legislativní rámec VPL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410056"/>
            <a:ext cx="8534400" cy="5358213"/>
          </a:xfrm>
        </p:spPr>
        <p:txBody>
          <a:bodyPr>
            <a:noAutofit/>
          </a:bodyPr>
          <a:lstStyle/>
          <a:p>
            <a:r>
              <a:rPr lang="cs-CZ" sz="3200" b="1" dirty="0"/>
              <a:t>Zákon 221/99 Sb. </a:t>
            </a:r>
          </a:p>
          <a:p>
            <a:r>
              <a:rPr lang="cs-CZ" sz="3200" b="1" dirty="0"/>
              <a:t>NVMO č. 12/2011 Sb. </a:t>
            </a:r>
          </a:p>
          <a:p>
            <a:r>
              <a:rPr lang="cs-CZ" sz="3200" b="1" dirty="0"/>
              <a:t>Pub-71-84-04</a:t>
            </a:r>
          </a:p>
          <a:p>
            <a:r>
              <a:rPr lang="cs-CZ" sz="3200" b="1" dirty="0"/>
              <a:t>Zdrav-6-2 </a:t>
            </a:r>
          </a:p>
          <a:p>
            <a:r>
              <a:rPr lang="cs-CZ" sz="3200" b="1" dirty="0"/>
              <a:t>Výcviková dokumentace útvaru - Rozkaz, Plány výcviku, Povolení k výcviku mimo VVP, programy přípravy, bezpečnostní opatření, třídní kniha, písemná příprava, metodický list)</a:t>
            </a:r>
          </a:p>
        </p:txBody>
      </p:sp>
    </p:spTree>
    <p:extLst>
      <p:ext uri="{BB962C8B-B14F-4D97-AF65-F5344CB8AC3E}">
        <p14:creationId xmlns:p14="http://schemas.microsoft.com/office/powerpoint/2010/main" val="382716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197343"/>
            <a:ext cx="8534400" cy="1507067"/>
          </a:xfrm>
        </p:spPr>
        <p:txBody>
          <a:bodyPr/>
          <a:lstStyle/>
          <a:p>
            <a:r>
              <a:rPr lang="cs-CZ" dirty="0"/>
              <a:t>Materiální zabezpečení VPL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704411"/>
            <a:ext cx="8534400" cy="4952764"/>
          </a:xfrm>
        </p:spPr>
        <p:txBody>
          <a:bodyPr>
            <a:noAutofit/>
          </a:bodyPr>
          <a:lstStyle/>
          <a:p>
            <a:r>
              <a:rPr lang="cs-CZ" sz="2800" b="1" dirty="0"/>
              <a:t>Materiálové </a:t>
            </a:r>
            <a:r>
              <a:rPr lang="cs-CZ" sz="2800" b="1" dirty="0" err="1"/>
              <a:t>zab</a:t>
            </a:r>
            <a:r>
              <a:rPr lang="cs-CZ" sz="2800" b="1" dirty="0"/>
              <a:t>. výcviku ve VPL je definováno v NVMO č. 12/2011 Sb. a Pub-71-84-04. </a:t>
            </a:r>
          </a:p>
          <a:p>
            <a:r>
              <a:rPr lang="cs-CZ" sz="2800" b="1" dirty="0"/>
              <a:t>Konkrétní realizaci nákupu provádí organizační celek cestou TV pracovníka</a:t>
            </a:r>
          </a:p>
          <a:p>
            <a:r>
              <a:rPr lang="cs-CZ" sz="2800" b="1" dirty="0"/>
              <a:t>Horolezecký materiál, který se používá pro činnosti ve VPL nepodléhá periodickým revizím, ale je třeba, aby byl v dobrém stavu</a:t>
            </a:r>
          </a:p>
          <a:p>
            <a:r>
              <a:rPr lang="cs-CZ" sz="2800" b="1" dirty="0"/>
              <a:t>Péče o materiál je nutná a musí být pravidelná</a:t>
            </a:r>
          </a:p>
        </p:txBody>
      </p:sp>
    </p:spTree>
    <p:extLst>
      <p:ext uri="{BB962C8B-B14F-4D97-AF65-F5344CB8AC3E}">
        <p14:creationId xmlns:p14="http://schemas.microsoft.com/office/powerpoint/2010/main" val="133901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231527"/>
            <a:ext cx="8534400" cy="1507067"/>
          </a:xfrm>
        </p:spPr>
        <p:txBody>
          <a:bodyPr/>
          <a:lstStyle/>
          <a:p>
            <a:r>
              <a:rPr lang="cs-CZ" dirty="0"/>
              <a:t>Teoretické oblasti výcviku VPL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555335"/>
            <a:ext cx="8534400" cy="4965107"/>
          </a:xfrm>
        </p:spPr>
        <p:txBody>
          <a:bodyPr>
            <a:noAutofit/>
          </a:bodyPr>
          <a:lstStyle/>
          <a:p>
            <a:r>
              <a:rPr lang="cs-CZ" sz="2400" b="1" dirty="0"/>
              <a:t>Legislativa a organizace výcviku</a:t>
            </a:r>
          </a:p>
          <a:p>
            <a:r>
              <a:rPr lang="cs-CZ" sz="2400" b="1" dirty="0"/>
              <a:t>Systém a úloha VPL v rámci STP</a:t>
            </a:r>
          </a:p>
          <a:p>
            <a:r>
              <a:rPr lang="cs-CZ" sz="2400" b="1" dirty="0"/>
              <a:t>Základní ustanovení (cíle, úkoly a obsah)</a:t>
            </a:r>
          </a:p>
          <a:p>
            <a:r>
              <a:rPr lang="cs-CZ" sz="2400" b="1" dirty="0"/>
              <a:t>Základy hydrologie</a:t>
            </a:r>
          </a:p>
          <a:p>
            <a:r>
              <a:rPr lang="cs-CZ" sz="2400" b="1" dirty="0"/>
              <a:t>Zásady překonávání vodní překážky</a:t>
            </a:r>
          </a:p>
          <a:p>
            <a:r>
              <a:rPr lang="cs-CZ" sz="2400" b="1" dirty="0"/>
              <a:t>Rizika při potápění a plavání na nádech</a:t>
            </a:r>
          </a:p>
          <a:p>
            <a:r>
              <a:rPr lang="cs-CZ" sz="2400" b="1" dirty="0"/>
              <a:t>Bezpečnostní opatření</a:t>
            </a:r>
          </a:p>
          <a:p>
            <a:r>
              <a:rPr lang="cs-CZ" sz="2400" b="1" dirty="0"/>
              <a:t>Historie VPL</a:t>
            </a:r>
          </a:p>
          <a:p>
            <a:r>
              <a:rPr lang="cs-CZ" sz="2400" b="1" dirty="0"/>
              <a:t>Pedagogické, metodické a didaktické zásady při výcviku VPL</a:t>
            </a:r>
          </a:p>
        </p:txBody>
      </p:sp>
    </p:spTree>
    <p:extLst>
      <p:ext uri="{BB962C8B-B14F-4D97-AF65-F5344CB8AC3E}">
        <p14:creationId xmlns:p14="http://schemas.microsoft.com/office/powerpoint/2010/main" val="331575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308438"/>
            <a:ext cx="8534400" cy="1507067"/>
          </a:xfrm>
        </p:spPr>
        <p:txBody>
          <a:bodyPr/>
          <a:lstStyle/>
          <a:p>
            <a:r>
              <a:rPr lang="cs-CZ" dirty="0"/>
              <a:t>Praktické oblasti výcviku </a:t>
            </a:r>
            <a:r>
              <a:rPr lang="cs-CZ" dirty="0" err="1"/>
              <a:t>Vpl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2318046"/>
            <a:ext cx="8534400" cy="3615267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dirty="0"/>
              <a:t>Zdokonalovací výcvik plaveckých dovedností</a:t>
            </a:r>
          </a:p>
          <a:p>
            <a:r>
              <a:rPr lang="cs-CZ" sz="2400" b="1" dirty="0"/>
              <a:t>Brodění a plavání za ztížených podmínek</a:t>
            </a:r>
          </a:p>
          <a:p>
            <a:r>
              <a:rPr lang="cs-CZ" sz="2400" b="1" dirty="0"/>
              <a:t>Plavání pomocí improvizovaných nadlehčovacích prostředků</a:t>
            </a:r>
          </a:p>
          <a:p>
            <a:r>
              <a:rPr lang="cs-CZ" sz="2400" b="1" dirty="0"/>
              <a:t>Plavání ve skupině a dopomoc indisponovanému plavci</a:t>
            </a:r>
          </a:p>
          <a:p>
            <a:r>
              <a:rPr lang="cs-CZ" sz="2400" b="1" dirty="0"/>
              <a:t>Záchrana tonoucího</a:t>
            </a:r>
          </a:p>
          <a:p>
            <a:r>
              <a:rPr lang="cs-CZ" sz="2400" b="1" dirty="0"/>
              <a:t>Základy ovládání plavidel</a:t>
            </a:r>
          </a:p>
          <a:p>
            <a:r>
              <a:rPr lang="cs-CZ" sz="2400" b="1" dirty="0"/>
              <a:t>Využití horolezeckého materiálu a technik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568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3296" y="282801"/>
            <a:ext cx="8534400" cy="1507067"/>
          </a:xfrm>
        </p:spPr>
        <p:txBody>
          <a:bodyPr/>
          <a:lstStyle/>
          <a:p>
            <a:r>
              <a:rPr lang="cs-CZ" dirty="0"/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296" y="2292409"/>
            <a:ext cx="8534400" cy="3615267"/>
          </a:xfrm>
        </p:spPr>
        <p:txBody>
          <a:bodyPr>
            <a:normAutofit/>
          </a:bodyPr>
          <a:lstStyle/>
          <a:p>
            <a:r>
              <a:rPr lang="cs-CZ" sz="3200" b="1" dirty="0"/>
              <a:t>Dokumentace pro výcvik vojenského plavání </a:t>
            </a:r>
          </a:p>
          <a:p>
            <a:r>
              <a:rPr lang="cs-CZ" sz="3200" b="1" dirty="0"/>
              <a:t>Teoretický rámec vojenského plavání</a:t>
            </a:r>
          </a:p>
          <a:p>
            <a:r>
              <a:rPr lang="cs-CZ" sz="3200" b="1" dirty="0"/>
              <a:t>Praktické oblasti vojenského plavání</a:t>
            </a:r>
          </a:p>
          <a:p>
            <a:r>
              <a:rPr lang="cs-CZ" sz="3200" b="1" dirty="0"/>
              <a:t>Materiálové zabezpečení výcviku ve vojenském plavání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0106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265710"/>
            <a:ext cx="8534400" cy="1507067"/>
          </a:xfrm>
        </p:spPr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772777"/>
            <a:ext cx="8534400" cy="48843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NVMO č. 12/2011 Sb.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Pub-71-84-04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Sýkora K. a kol.  </a:t>
            </a:r>
            <a:r>
              <a:rPr lang="cs-CZ" sz="1800" b="1" i="1" dirty="0">
                <a:solidFill>
                  <a:schemeClr val="bg1"/>
                </a:solidFill>
              </a:rPr>
              <a:t>K teorii vojenského plavání</a:t>
            </a:r>
          </a:p>
          <a:p>
            <a:pPr marL="0" indent="0">
              <a:buNone/>
            </a:pPr>
            <a:r>
              <a:rPr lang="cs-CZ" sz="1800" b="1" dirty="0" err="1">
                <a:solidFill>
                  <a:schemeClr val="bg1"/>
                </a:solidFill>
              </a:rPr>
              <a:t>Čechovská</a:t>
            </a:r>
            <a:r>
              <a:rPr lang="cs-CZ" sz="1800" b="1" dirty="0">
                <a:solidFill>
                  <a:schemeClr val="bg1"/>
                </a:solidFill>
              </a:rPr>
              <a:t> I. a kol. </a:t>
            </a:r>
            <a:r>
              <a:rPr lang="cs-CZ" sz="1800" b="1" i="1" dirty="0">
                <a:solidFill>
                  <a:schemeClr val="bg1"/>
                </a:solidFill>
              </a:rPr>
              <a:t>Plavání</a:t>
            </a:r>
          </a:p>
          <a:p>
            <a:pPr marL="0" indent="0">
              <a:buNone/>
            </a:pPr>
            <a:r>
              <a:rPr lang="cs-CZ" sz="1800" b="1" dirty="0" err="1">
                <a:solidFill>
                  <a:schemeClr val="bg1"/>
                </a:solidFill>
              </a:rPr>
              <a:t>Hofer</a:t>
            </a:r>
            <a:r>
              <a:rPr lang="cs-CZ" sz="1800" b="1" dirty="0">
                <a:solidFill>
                  <a:schemeClr val="bg1"/>
                </a:solidFill>
              </a:rPr>
              <a:t> Z. a kol. </a:t>
            </a:r>
            <a:r>
              <a:rPr lang="cs-CZ" sz="1800" b="1" i="1" dirty="0">
                <a:solidFill>
                  <a:schemeClr val="bg1"/>
                </a:solidFill>
              </a:rPr>
              <a:t>Technika plaveckých způsobů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Kaufman J. </a:t>
            </a:r>
            <a:r>
              <a:rPr lang="cs-CZ" sz="1800" b="1" i="1" dirty="0">
                <a:solidFill>
                  <a:schemeClr val="bg1"/>
                </a:solidFill>
              </a:rPr>
              <a:t>Záchranář – První pomoc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Miler T. </a:t>
            </a:r>
            <a:r>
              <a:rPr lang="cs-CZ" sz="1800" b="1" i="1" dirty="0">
                <a:solidFill>
                  <a:schemeClr val="bg1"/>
                </a:solidFill>
              </a:rPr>
              <a:t>Záchranář – Bezpečnost a záchrana u vody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Loskot J. a kol. </a:t>
            </a:r>
            <a:r>
              <a:rPr lang="cs-CZ" sz="1800" b="1" i="1" dirty="0">
                <a:solidFill>
                  <a:schemeClr val="bg1"/>
                </a:solidFill>
              </a:rPr>
              <a:t>Záchranář – Záchrana na tekoucích vodách</a:t>
            </a:r>
          </a:p>
          <a:p>
            <a:pPr marL="0" indent="0">
              <a:buNone/>
            </a:pPr>
            <a:r>
              <a:rPr lang="cs-CZ" sz="1800" b="1" dirty="0" err="1">
                <a:solidFill>
                  <a:schemeClr val="bg1"/>
                </a:solidFill>
              </a:rPr>
              <a:t>Piškula</a:t>
            </a:r>
            <a:r>
              <a:rPr lang="cs-CZ" sz="1800" b="1" dirty="0">
                <a:solidFill>
                  <a:schemeClr val="bg1"/>
                </a:solidFill>
              </a:rPr>
              <a:t> F. a kol. </a:t>
            </a:r>
            <a:r>
              <a:rPr lang="cs-CZ" sz="1800" b="1" i="1" dirty="0">
                <a:solidFill>
                  <a:schemeClr val="bg1"/>
                </a:solidFill>
              </a:rPr>
              <a:t>Sportovní potápění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NVMO 12/2011 </a:t>
            </a:r>
            <a:r>
              <a:rPr lang="cs-CZ" sz="1800" b="1" i="1" dirty="0">
                <a:solidFill>
                  <a:schemeClr val="bg1"/>
                </a:solidFill>
              </a:rPr>
              <a:t>Služební tělesná výchova v rezortu MO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bg1"/>
                </a:solidFill>
              </a:rPr>
              <a:t>Ptáček P. a kol. </a:t>
            </a:r>
            <a:r>
              <a:rPr lang="cs-CZ" sz="1800" b="1" i="1" dirty="0">
                <a:solidFill>
                  <a:schemeClr val="bg1"/>
                </a:solidFill>
              </a:rPr>
              <a:t>Záchrana z válce </a:t>
            </a:r>
          </a:p>
        </p:txBody>
      </p:sp>
    </p:spTree>
    <p:extLst>
      <p:ext uri="{BB962C8B-B14F-4D97-AF65-F5344CB8AC3E}">
        <p14:creationId xmlns:p14="http://schemas.microsoft.com/office/powerpoint/2010/main" val="2077265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438680182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752</TotalTime>
  <Words>347</Words>
  <Application>Microsoft Macintosh PowerPoint</Application>
  <PresentationFormat>Širokoúhlá obrazovka</PresentationFormat>
  <Paragraphs>58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Řez</vt:lpstr>
      <vt:lpstr>Prezentace aplikace PowerPoint</vt:lpstr>
      <vt:lpstr>VOJENSKÉ PLAVÁNÍ - souhrn </vt:lpstr>
      <vt:lpstr>Legislativní rámec VPL</vt:lpstr>
      <vt:lpstr>Materiální zabezpečení VPL</vt:lpstr>
      <vt:lpstr>Teoretické oblasti výcviku VPL</vt:lpstr>
      <vt:lpstr>Praktické oblasti výcviku Vpl</vt:lpstr>
      <vt:lpstr>otázky</vt:lpstr>
      <vt:lpstr>literatura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Vladan Oláh</cp:lastModifiedBy>
  <cp:revision>28</cp:revision>
  <dcterms:created xsi:type="dcterms:W3CDTF">2019-10-01T06:38:14Z</dcterms:created>
  <dcterms:modified xsi:type="dcterms:W3CDTF">2022-10-24T08:43:34Z</dcterms:modified>
</cp:coreProperties>
</file>