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305" r:id="rId4"/>
    <p:sldId id="306" r:id="rId5"/>
    <p:sldId id="304" r:id="rId6"/>
    <p:sldId id="307" r:id="rId7"/>
    <p:sldId id="308" r:id="rId8"/>
    <p:sldId id="309" r:id="rId9"/>
    <p:sldId id="310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1A93D4-61B8-4E82-A919-2EC56A34F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88CC8E-54A8-4BE2-A71F-E97671F38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3CF125-0FA4-4159-84C0-A35BBD25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E69D-45FF-485B-9467-A7B654452369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C83949-CDE8-43E9-80AF-0AF19626D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04B122-B06E-470E-9656-F9F8FE7F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D1CA-F55A-4D52-9D31-B88AFD5C5E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244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89A20D-848E-46B5-993D-CAEA53D0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3A44595-17C7-4A15-9587-525D0CCEA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825671-C1F1-4085-BDA4-ABA0BB7A1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E69D-45FF-485B-9467-A7B654452369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D5999E-14F1-4A45-991F-33D78EDD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633A66-55A6-4E29-9654-2B10D071D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D1CA-F55A-4D52-9D31-B88AFD5C5E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80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0BE61FD-9E13-4281-A160-A7E7879A14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3C69F09-91B6-4E72-8891-5D6E94C17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5DF9D6-5AAA-4411-96FA-683DDD864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E69D-45FF-485B-9467-A7B654452369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7BE3AF-D187-41CF-9B0C-19C50BE95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A0F9B6-699C-4230-8FD1-D7B6271D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D1CA-F55A-4D52-9D31-B88AFD5C5E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9864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599F98-1E4F-4A53-86BF-D63C4E5FE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A2B05D-7C8A-42ED-84B9-CE044B4CB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DB52A7-320E-4831-BEC6-7C1068F36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E69D-45FF-485B-9467-A7B654452369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1713C5-610E-4B2D-94E7-AD951CC87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0471BD-14D5-47F7-BB44-5817B11A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D1CA-F55A-4D52-9D31-B88AFD5C5E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404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535E6-D7D5-4844-AC7D-C493BCC08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296CD2-9AD3-4579-8DA1-45895043E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5C52ED-EE1D-4815-9B3D-76C90569A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E69D-45FF-485B-9467-A7B654452369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F39EDA-0922-42A5-8DA5-83BC7AEDD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47C51E-4216-4F54-BAE5-9B32EEF34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D1CA-F55A-4D52-9D31-B88AFD5C5E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069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4EB713-BBCE-4BDB-A99A-F92B47AB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7555FC-9136-4A55-A932-A12501BAE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CF38EBD-9633-48F0-9C7E-279A519E0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071D689-5FA4-4FDD-9BA6-D938F4E96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E69D-45FF-485B-9467-A7B654452369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14F556-DB08-4FD5-85C9-D6E0EB8F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E02F71-A12D-4213-94B0-9605CBE3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D1CA-F55A-4D52-9D31-B88AFD5C5E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96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B321BB-0DA1-425E-952C-36B26C347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D4F34DA-A503-4198-BFBA-6A80038C2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52F20A1-73A8-4752-8142-446AD1902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608ABEA-D9D2-4199-8E23-39C0A63617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B04E38F-DDD5-42D5-B356-E140F2FE28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7385DB9-E883-4E0C-B04A-D57CD903E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E69D-45FF-485B-9467-A7B654452369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E254FD6-C9FD-4A5E-BBB4-C4EF2E8D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9F78E89-DCEB-4EAA-BF93-67B87BC4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D1CA-F55A-4D52-9D31-B88AFD5C5E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0891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5A3A59-A430-4D92-A0E6-9CC849575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A66385B-58CA-484F-966A-B301CDBA3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E69D-45FF-485B-9467-A7B654452369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03C7DA9-75DB-40B2-BF12-181172D46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150782F-C7EB-437F-9D74-DE6A2536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D1CA-F55A-4D52-9D31-B88AFD5C5E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741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BAD700E-2258-47F5-BA6E-CB505742F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E69D-45FF-485B-9467-A7B654452369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2584B30-8A92-4BE4-AF90-A300F6E0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586B17-1EE9-427B-AC20-3C921AAE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D1CA-F55A-4D52-9D31-B88AFD5C5E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8422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76EB8A-7D0C-45FA-98C7-7D166E08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99FAE5-ACA3-4389-A6AD-08906FD2D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A5829F-9BE0-42F9-82E9-BD2353F4C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E77920-BDBD-459D-B043-0BD89B19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E69D-45FF-485B-9467-A7B654452369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4F9976D-601F-4A3F-AEAA-E560F8B4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1A8A86-BD4D-40FB-B2E4-3785833FA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D1CA-F55A-4D52-9D31-B88AFD5C5E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795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F1AA6E-F87C-4D27-B51C-2D0113DDE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9CD7994-16E6-407D-944F-CB34059B3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5C1F8BC-5D42-4F3D-B37F-B845969C8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07C66D2-76DF-4AA1-A878-D331D2D16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BE69D-45FF-485B-9467-A7B654452369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C2C1E84-DFF0-4842-8CAA-76F6AB42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C427A27-D9C3-4141-BF43-D8DE249DE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D1CA-F55A-4D52-9D31-B88AFD5C5E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450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103A589-F1A8-468E-AF10-1019DD966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197F5C-79F0-44D5-9AFB-1F3EF5C93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1C7A48-6054-4141-95F8-2236489B0B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BE69D-45FF-485B-9467-A7B654452369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E7D847-0950-49B1-A8E1-BEAD07505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52A8D8-06B2-4DC0-9CB2-D3E48E236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7D1CA-F55A-4D52-9D31-B88AFD5C5EA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33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3C21C5-650C-4C1F-A106-530047647A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Nové Město pražské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B8EC56-DFE4-4A65-BF90-E2B71C5848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Obrazový doprovod k semináři 22. 3. 2022</a:t>
            </a:r>
          </a:p>
        </p:txBody>
      </p:sp>
    </p:spTree>
    <p:extLst>
      <p:ext uri="{BB962C8B-B14F-4D97-AF65-F5344CB8AC3E}">
        <p14:creationId xmlns:p14="http://schemas.microsoft.com/office/powerpoint/2010/main" val="4179837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4D50DCB-3900-4300-B7C4-C7BA0B771D3F}"/>
              </a:ext>
            </a:extLst>
          </p:cNvPr>
          <p:cNvSpPr txBox="1"/>
          <p:nvPr/>
        </p:nvSpPr>
        <p:spPr>
          <a:xfrm>
            <a:off x="648929" y="629266"/>
            <a:ext cx="3651467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Prague around 1400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69A90EA-7FFB-44D8-A326-E292EB97A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600" b="1" dirty="0" err="1"/>
              <a:t>Old</a:t>
            </a:r>
            <a:r>
              <a:rPr lang="cs-CZ" sz="2600" b="1" dirty="0"/>
              <a:t> </a:t>
            </a:r>
            <a:r>
              <a:rPr lang="cs-CZ" sz="2600" b="1" dirty="0" err="1"/>
              <a:t>Town</a:t>
            </a:r>
            <a:endParaRPr lang="cs-CZ" sz="2600" b="1" dirty="0"/>
          </a:p>
          <a:p>
            <a:r>
              <a:rPr lang="cs-CZ" sz="2600" b="1" dirty="0"/>
              <a:t>New </a:t>
            </a:r>
            <a:r>
              <a:rPr lang="cs-CZ" sz="2600" b="1" dirty="0" err="1"/>
              <a:t>Town</a:t>
            </a:r>
            <a:endParaRPr lang="cs-CZ" sz="2600" b="1" dirty="0"/>
          </a:p>
          <a:p>
            <a:r>
              <a:rPr lang="cs-CZ" sz="2600" b="1" dirty="0" err="1"/>
              <a:t>Lesser</a:t>
            </a:r>
            <a:r>
              <a:rPr lang="cs-CZ" sz="2600" b="1" dirty="0"/>
              <a:t> </a:t>
            </a:r>
            <a:r>
              <a:rPr lang="cs-CZ" sz="2600" b="1" dirty="0" err="1"/>
              <a:t>Town</a:t>
            </a:r>
            <a:endParaRPr lang="cs-CZ" sz="2600" b="1" dirty="0"/>
          </a:p>
          <a:p>
            <a:r>
              <a:rPr lang="cs-CZ" sz="2600" b="1" dirty="0" err="1"/>
              <a:t>The</a:t>
            </a:r>
            <a:r>
              <a:rPr lang="cs-CZ" sz="2600" b="1" dirty="0"/>
              <a:t> </a:t>
            </a:r>
            <a:r>
              <a:rPr lang="cs-CZ" sz="2600" b="1" dirty="0" err="1"/>
              <a:t>Castle</a:t>
            </a:r>
            <a:endParaRPr lang="cs-CZ" sz="2600" b="1" dirty="0"/>
          </a:p>
          <a:p>
            <a:r>
              <a:rPr lang="cs-CZ" sz="2600" b="1" dirty="0"/>
              <a:t>Vyšehrad </a:t>
            </a:r>
            <a:r>
              <a:rPr lang="cs-CZ" sz="2600" b="1" dirty="0" err="1"/>
              <a:t>Castle</a:t>
            </a:r>
            <a:endParaRPr lang="en-US" sz="2600" b="1" dirty="0"/>
          </a:p>
        </p:txBody>
      </p:sp>
      <p:pic>
        <p:nvPicPr>
          <p:cNvPr id="4" name="Picture 2" descr="Obsah obrázku text, mapa&#10;&#10;Popis byl vytvořen automatick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" r="-2" b="26807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9889327-9C1F-4102-8A2A-F9170132444F}"/>
              </a:ext>
            </a:extLst>
          </p:cNvPr>
          <p:cNvSpPr txBox="1"/>
          <p:nvPr/>
        </p:nvSpPr>
        <p:spPr>
          <a:xfrm>
            <a:off x="6534364" y="20342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99985-C61F-4E49-B22F-2818D118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1113"/>
          </a:xfrm>
        </p:spPr>
        <p:txBody>
          <a:bodyPr>
            <a:normAutofit/>
          </a:bodyPr>
          <a:lstStyle/>
          <a:p>
            <a:r>
              <a:rPr lang="cs-CZ" sz="2000" dirty="0"/>
              <a:t>Hartmann </a:t>
            </a:r>
            <a:r>
              <a:rPr lang="cs-CZ" sz="2000" dirty="0" err="1"/>
              <a:t>Schedel</a:t>
            </a:r>
            <a:r>
              <a:rPr lang="cs-CZ" sz="2000" dirty="0"/>
              <a:t>, </a:t>
            </a:r>
            <a:r>
              <a:rPr lang="cs-CZ" sz="2000" dirty="0" err="1"/>
              <a:t>Nuremberg</a:t>
            </a:r>
            <a:r>
              <a:rPr lang="cs-CZ" sz="2000" dirty="0"/>
              <a:t> </a:t>
            </a:r>
            <a:r>
              <a:rPr lang="cs-CZ" sz="2000" dirty="0" err="1"/>
              <a:t>Chronicle</a:t>
            </a:r>
            <a:r>
              <a:rPr lang="cs-CZ" sz="2000" dirty="0"/>
              <a:t>, 1493 (</a:t>
            </a:r>
            <a:r>
              <a:rPr lang="cs-CZ" sz="2000" dirty="0" err="1"/>
              <a:t>oldest</a:t>
            </a:r>
            <a:r>
              <a:rPr lang="cs-CZ" sz="2000" dirty="0"/>
              <a:t> </a:t>
            </a:r>
            <a:r>
              <a:rPr lang="cs-CZ" sz="2000" dirty="0" err="1"/>
              <a:t>pictural</a:t>
            </a:r>
            <a:r>
              <a:rPr lang="cs-CZ" sz="2000" dirty="0"/>
              <a:t> </a:t>
            </a:r>
            <a:r>
              <a:rPr lang="cs-CZ" sz="2000" dirty="0" err="1"/>
              <a:t>representation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Prague)</a:t>
            </a:r>
          </a:p>
        </p:txBody>
      </p:sp>
      <p:pic>
        <p:nvPicPr>
          <p:cNvPr id="5" name="Zástupný obsah 4" descr="Hartmann Schedel, Nuremberg Chronicle, 1493">
            <a:extLst>
              <a:ext uri="{FF2B5EF4-FFF2-40B4-BE49-F238E27FC236}">
                <a16:creationId xmlns:a16="http://schemas.microsoft.com/office/drawing/2014/main" id="{A2151479-7796-45A1-A3F2-C9A3B4868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22401"/>
            <a:ext cx="10515600" cy="4539361"/>
          </a:xfrm>
        </p:spPr>
      </p:pic>
    </p:spTree>
    <p:extLst>
      <p:ext uri="{BB962C8B-B14F-4D97-AF65-F5344CB8AC3E}">
        <p14:creationId xmlns:p14="http://schemas.microsoft.com/office/powerpoint/2010/main" val="2568467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07EE488-9973-418E-A4CF-8D7D72960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exteriér, fotka, pole, mnoho&#10;&#10;Popis byl vytvořen automaticky">
            <a:extLst>
              <a:ext uri="{FF2B5EF4-FFF2-40B4-BE49-F238E27FC236}">
                <a16:creationId xmlns:a16="http://schemas.microsoft.com/office/drawing/2014/main" id="{049CBD96-9DD6-49D5-B147-FB9A275CD2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069945" cy="1564752"/>
          </a:xfrm>
        </p:spPr>
      </p:pic>
      <p:pic>
        <p:nvPicPr>
          <p:cNvPr id="10" name="Zástupný obsah 9" descr="Obsah obrázku vozidlo&#10;&#10;Popis byl vytvořen automaticky">
            <a:extLst>
              <a:ext uri="{FF2B5EF4-FFF2-40B4-BE49-F238E27FC236}">
                <a16:creationId xmlns:a16="http://schemas.microsoft.com/office/drawing/2014/main" id="{B4F41966-B56B-4B6B-817B-CEA699E914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436541"/>
            <a:ext cx="6948056" cy="3443894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19983C1-810C-4720-888A-F2EF4BA6FC08}"/>
              </a:ext>
            </a:extLst>
          </p:cNvPr>
          <p:cNvSpPr txBox="1"/>
          <p:nvPr/>
        </p:nvSpPr>
        <p:spPr>
          <a:xfrm>
            <a:off x="8414326" y="2623126"/>
            <a:ext cx="32142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Aegidius</a:t>
            </a:r>
            <a:r>
              <a:rPr lang="cs-CZ" dirty="0"/>
              <a:t> </a:t>
            </a:r>
            <a:r>
              <a:rPr lang="cs-CZ" dirty="0" err="1"/>
              <a:t>Sadeler</a:t>
            </a:r>
            <a:r>
              <a:rPr lang="cs-CZ" dirty="0"/>
              <a:t>, 1606</a:t>
            </a:r>
          </a:p>
          <a:p>
            <a:endParaRPr lang="cs-CZ" dirty="0"/>
          </a:p>
          <a:p>
            <a:r>
              <a:rPr lang="cs-CZ" dirty="0" err="1"/>
              <a:t>above</a:t>
            </a:r>
            <a:r>
              <a:rPr lang="cs-CZ" dirty="0"/>
              <a:t>: </a:t>
            </a:r>
            <a:r>
              <a:rPr lang="cs-CZ" dirty="0" err="1"/>
              <a:t>whole</a:t>
            </a:r>
            <a:r>
              <a:rPr lang="cs-CZ" dirty="0"/>
              <a:t> panorama </a:t>
            </a:r>
            <a:r>
              <a:rPr lang="cs-CZ" dirty="0" err="1"/>
              <a:t>of</a:t>
            </a:r>
            <a:r>
              <a:rPr lang="cs-CZ" dirty="0"/>
              <a:t> Prague)</a:t>
            </a:r>
          </a:p>
          <a:p>
            <a:endParaRPr lang="cs-CZ" dirty="0"/>
          </a:p>
          <a:p>
            <a:r>
              <a:rPr lang="cs-CZ" dirty="0" err="1"/>
              <a:t>left</a:t>
            </a:r>
            <a:r>
              <a:rPr lang="cs-CZ" dirty="0"/>
              <a:t>: New </a:t>
            </a:r>
            <a:r>
              <a:rPr lang="cs-CZ" dirty="0" err="1"/>
              <a:t>Town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Big/</a:t>
            </a:r>
            <a:r>
              <a:rPr lang="cs-CZ" dirty="0" err="1"/>
              <a:t>Cattle</a:t>
            </a:r>
            <a:r>
              <a:rPr lang="cs-CZ" dirty="0"/>
              <a:t> Market and </a:t>
            </a:r>
            <a:r>
              <a:rPr lang="cs-CZ" dirty="0" err="1"/>
              <a:t>its</a:t>
            </a:r>
            <a:r>
              <a:rPr lang="cs-CZ" dirty="0"/>
              <a:t> dominant - </a:t>
            </a:r>
            <a:r>
              <a:rPr lang="en-US" dirty="0"/>
              <a:t>Corpus Christi chapel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7705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mapa&#10;&#10;Popis byl vytvořen automaticky">
            <a:extLst>
              <a:ext uri="{FF2B5EF4-FFF2-40B4-BE49-F238E27FC236}">
                <a16:creationId xmlns:a16="http://schemas.microsoft.com/office/drawing/2014/main" id="{E585B670-9BAC-454D-9245-5F76975DB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929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5AFA42E-4EF1-4C2D-B517-1AD90B487A3E}"/>
              </a:ext>
            </a:extLst>
          </p:cNvPr>
          <p:cNvSpPr txBox="1"/>
          <p:nvPr/>
        </p:nvSpPr>
        <p:spPr>
          <a:xfrm>
            <a:off x="2170546" y="4562764"/>
            <a:ext cx="219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Corpus Christi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chapel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92DC51F-1707-47E6-A937-88EFD05A8DB0}"/>
              </a:ext>
            </a:extLst>
          </p:cNvPr>
          <p:cNvSpPr txBox="1"/>
          <p:nvPr/>
        </p:nvSpPr>
        <p:spPr>
          <a:xfrm>
            <a:off x="9559636" y="5920509"/>
            <a:ext cx="207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Emmaus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 monastery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D540BF7-CB2A-4536-B825-220391CB47BD}"/>
              </a:ext>
            </a:extLst>
          </p:cNvPr>
          <p:cNvSpPr txBox="1"/>
          <p:nvPr/>
        </p:nvSpPr>
        <p:spPr>
          <a:xfrm>
            <a:off x="9411854" y="1209964"/>
            <a:ext cx="2613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St.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Charlemagne‘s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Church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(Karlov)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F66FCEE-1B1B-4A6E-963E-A5E95DB1A8D7}"/>
              </a:ext>
            </a:extLst>
          </p:cNvPr>
          <p:cNvSpPr txBox="1"/>
          <p:nvPr/>
        </p:nvSpPr>
        <p:spPr>
          <a:xfrm>
            <a:off x="5272399" y="3244334"/>
            <a:ext cx="1647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Saint Catherine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370B980-DCF0-4112-9B24-74685B07DD41}"/>
              </a:ext>
            </a:extLst>
          </p:cNvPr>
          <p:cNvSpPr txBox="1"/>
          <p:nvPr/>
        </p:nvSpPr>
        <p:spPr>
          <a:xfrm>
            <a:off x="2687782" y="2013527"/>
            <a:ext cx="1275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St. Stephen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1EAA278-3097-4436-A308-F53D92B857AE}"/>
              </a:ext>
            </a:extLst>
          </p:cNvPr>
          <p:cNvSpPr txBox="1"/>
          <p:nvPr/>
        </p:nvSpPr>
        <p:spPr>
          <a:xfrm>
            <a:off x="7232073" y="5061527"/>
            <a:ext cx="1496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Cattle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 Market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620BCC3-68F0-4AD1-B00D-639CE7FD6010}"/>
              </a:ext>
            </a:extLst>
          </p:cNvPr>
          <p:cNvSpPr txBox="1"/>
          <p:nvPr/>
        </p:nvSpPr>
        <p:spPr>
          <a:xfrm>
            <a:off x="8728124" y="3634386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St.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Apolinarius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4DD8FE5-5920-4E7D-AF28-453B1F5AC3FD}"/>
              </a:ext>
            </a:extLst>
          </p:cNvPr>
          <p:cNvSpPr txBox="1"/>
          <p:nvPr/>
        </p:nvSpPr>
        <p:spPr>
          <a:xfrm>
            <a:off x="83611" y="3080388"/>
            <a:ext cx="6964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New</a:t>
            </a:r>
          </a:p>
          <a:p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Town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Hall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61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F296952A-6596-4489-9ECA-17A1AEDC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000" b="1" dirty="0"/>
              <a:t>Charles Square (</a:t>
            </a:r>
            <a:r>
              <a:rPr lang="cs-CZ" sz="3000" b="1" dirty="0" err="1"/>
              <a:t>Cattle</a:t>
            </a:r>
            <a:r>
              <a:rPr lang="cs-CZ" sz="3000" b="1" dirty="0"/>
              <a:t> Market): </a:t>
            </a:r>
            <a:r>
              <a:rPr lang="cs-CZ" sz="3000" b="1" dirty="0" err="1"/>
              <a:t>the</a:t>
            </a:r>
            <a:r>
              <a:rPr lang="cs-CZ" sz="3000" b="1" dirty="0"/>
              <a:t> </a:t>
            </a:r>
            <a:r>
              <a:rPr lang="cs-CZ" sz="3000" b="1" dirty="0" err="1"/>
              <a:t>largest</a:t>
            </a:r>
            <a:r>
              <a:rPr lang="cs-CZ" sz="3000" b="1" dirty="0"/>
              <a:t> square in </a:t>
            </a:r>
            <a:r>
              <a:rPr lang="cs-CZ" sz="3000" b="1" dirty="0" err="1"/>
              <a:t>Europe</a:t>
            </a:r>
            <a:endParaRPr lang="cs-CZ" sz="3000" b="1" dirty="0"/>
          </a:p>
        </p:txBody>
      </p:sp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488E8E80-7BC4-4318-93D7-96CC0B7DC6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33832" y="1281167"/>
            <a:ext cx="5619387" cy="5211707"/>
          </a:xfrm>
          <a:prstGeom prst="rect">
            <a:avLst/>
          </a:prstGeom>
        </p:spPr>
      </p:pic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CD36E71D-232D-4562-8A68-BBEAAE34DA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38909" y="1281168"/>
            <a:ext cx="5181599" cy="5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52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2D0FCCD-E50C-4C4D-818E-E7A69D00A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err="1"/>
              <a:t>Emmaus</a:t>
            </a:r>
            <a:r>
              <a:rPr lang="cs-CZ" sz="3200" b="1" dirty="0"/>
              <a:t> monastery in </a:t>
            </a:r>
            <a:r>
              <a:rPr lang="cs-CZ" sz="3200" b="1" dirty="0" err="1"/>
              <a:t>the</a:t>
            </a:r>
            <a:r>
              <a:rPr lang="cs-CZ" sz="3200" b="1" dirty="0"/>
              <a:t> </a:t>
            </a:r>
            <a:r>
              <a:rPr lang="cs-CZ" sz="3200" b="1" dirty="0" err="1"/>
              <a:t>Middle</a:t>
            </a:r>
            <a:r>
              <a:rPr lang="cs-CZ" sz="3200" b="1" dirty="0"/>
              <a:t> </a:t>
            </a:r>
            <a:r>
              <a:rPr lang="cs-CZ" sz="3200" b="1" dirty="0" err="1"/>
              <a:t>Ages</a:t>
            </a:r>
            <a:endParaRPr lang="cs-CZ" sz="3200" b="1" dirty="0"/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7B11E61F-F330-408F-B621-E02853AEA8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80848"/>
            <a:ext cx="5181600" cy="4240892"/>
          </a:xfrm>
          <a:prstGeom prst="rect">
            <a:avLst/>
          </a:prstGeo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BE0FCE99-8F1F-4251-9711-842C9AB554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42521" y="1825625"/>
            <a:ext cx="49729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9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CFC4E6-9036-4B69-B018-B61CAFBE6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Emmaus monastery after baroque reconstruction and today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2677A5E-70F6-4EA0-AB0D-AD3F82B70B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7788" y="2427288"/>
            <a:ext cx="3067050" cy="3535363"/>
          </a:xfrm>
          <a:prstGeom prst="rect">
            <a:avLst/>
          </a:prstGeom>
        </p:spPr>
      </p:pic>
      <p:pic>
        <p:nvPicPr>
          <p:cNvPr id="1026" name="Picture 2" descr="Image result for klášter na slovanech">
            <a:extLst>
              <a:ext uri="{FF2B5EF4-FFF2-40B4-BE49-F238E27FC236}">
                <a16:creationId xmlns:a16="http://schemas.microsoft.com/office/drawing/2014/main" id="{2830E055-771B-40B4-9639-D485E360070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2427288"/>
            <a:ext cx="6348413" cy="35353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736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DE726BF-A8FB-4004-B0FB-0523EF08E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b="1" dirty="0"/>
              <a:t>Prague as a New Jerusalem?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318ABFA-35BE-4954-AA0C-08E03FC0F5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5480" y="4387023"/>
            <a:ext cx="5181600" cy="1249947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B17B5A16-0F4F-46D0-B5F8-6FBDC069F9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2" y="365125"/>
            <a:ext cx="5077369" cy="527184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189C979-5532-401D-87AA-7A5AFEB2F6EB}"/>
              </a:ext>
            </a:extLst>
          </p:cNvPr>
          <p:cNvSpPr txBox="1"/>
          <p:nvPr/>
        </p:nvSpPr>
        <p:spPr>
          <a:xfrm>
            <a:off x="914400" y="2082800"/>
            <a:ext cx="4932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Paul </a:t>
            </a:r>
            <a:r>
              <a:rPr lang="cs-CZ" b="1" dirty="0" err="1"/>
              <a:t>Crossley</a:t>
            </a:r>
            <a:r>
              <a:rPr lang="cs-CZ" b="1" dirty="0"/>
              <a:t> – Zoe </a:t>
            </a:r>
            <a:r>
              <a:rPr lang="cs-CZ" b="1" dirty="0" err="1"/>
              <a:t>Opačić</a:t>
            </a:r>
            <a:r>
              <a:rPr lang="cs-CZ" b="1" dirty="0"/>
              <a:t>, Prague as a New </a:t>
            </a:r>
            <a:r>
              <a:rPr lang="cs-CZ" b="1" dirty="0" err="1"/>
              <a:t>Capital</a:t>
            </a:r>
            <a:endParaRPr lang="cs-CZ" b="1" dirty="0"/>
          </a:p>
          <a:p>
            <a:r>
              <a:rPr lang="cs-CZ" dirty="0"/>
              <a:t>- </a:t>
            </a:r>
            <a:r>
              <a:rPr lang="cs-CZ" dirty="0" err="1"/>
              <a:t>concept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i="1" dirty="0" err="1"/>
              <a:t>translatio</a:t>
            </a:r>
            <a:r>
              <a:rPr lang="cs-CZ" i="1" dirty="0"/>
              <a:t> </a:t>
            </a:r>
            <a:r>
              <a:rPr lang="cs-CZ" i="1" dirty="0" err="1"/>
              <a:t>imperii</a:t>
            </a:r>
            <a:r>
              <a:rPr lang="cs-CZ" dirty="0"/>
              <a:t> </a:t>
            </a:r>
          </a:p>
          <a:p>
            <a:r>
              <a:rPr lang="cs-CZ" dirty="0"/>
              <a:t>(Rome – </a:t>
            </a:r>
            <a:r>
              <a:rPr lang="cs-CZ" dirty="0" err="1"/>
              <a:t>Constantinople</a:t>
            </a:r>
            <a:r>
              <a:rPr lang="cs-CZ" dirty="0"/>
              <a:t> – Prague)</a:t>
            </a:r>
          </a:p>
          <a:p>
            <a:r>
              <a:rPr lang="cs-CZ" dirty="0"/>
              <a:t>- </a:t>
            </a:r>
            <a:r>
              <a:rPr lang="cs-CZ" dirty="0" err="1"/>
              <a:t>international</a:t>
            </a:r>
            <a:r>
              <a:rPr lang="cs-CZ" dirty="0"/>
              <a:t> </a:t>
            </a:r>
            <a:r>
              <a:rPr lang="cs-CZ" dirty="0" err="1"/>
              <a:t>character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Charles IV </a:t>
            </a:r>
            <a:r>
              <a:rPr lang="cs-CZ" dirty="0" err="1"/>
              <a:t>foundations</a:t>
            </a:r>
            <a:r>
              <a:rPr lang="cs-CZ" dirty="0"/>
              <a:t> in New </a:t>
            </a:r>
            <a:r>
              <a:rPr lang="cs-CZ" dirty="0" err="1"/>
              <a:t>Town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43952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157</Words>
  <Application>Microsoft Office PowerPoint</Application>
  <PresentationFormat>Širokoúhlá obrazovka</PresentationFormat>
  <Paragraphs>33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Nové Město pražské</vt:lpstr>
      <vt:lpstr>Prezentace aplikace PowerPoint</vt:lpstr>
      <vt:lpstr>Hartmann Schedel, Nuremberg Chronicle, 1493 (oldest pictural representation of Prague)</vt:lpstr>
      <vt:lpstr>Prezentace aplikace PowerPoint</vt:lpstr>
      <vt:lpstr>Prezentace aplikace PowerPoint</vt:lpstr>
      <vt:lpstr>Charles Square (Cattle Market): the largest square in Europe</vt:lpstr>
      <vt:lpstr>Emmaus monastery in the Middle Ages</vt:lpstr>
      <vt:lpstr>Emmaus monastery after baroque reconstruction and today</vt:lpstr>
      <vt:lpstr>Prague as a New Jerusalem?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Nové Město pražské</dc:title>
  <dc:creator>Jaroslav Svátek</dc:creator>
  <cp:lastModifiedBy>Jaroslav Svátek</cp:lastModifiedBy>
  <cp:revision>1</cp:revision>
  <dcterms:created xsi:type="dcterms:W3CDTF">2022-03-22T17:06:40Z</dcterms:created>
  <dcterms:modified xsi:type="dcterms:W3CDTF">2022-03-22T17:09:03Z</dcterms:modified>
</cp:coreProperties>
</file>