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D4C8AB-E030-4F26-AE8B-2E488066C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3672A40-C6D9-427F-BC0B-FE4AA18A1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CEA225-9C7D-4F9A-8AF8-130101C58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5816F33-CEB6-4207-93CC-BE87D54D8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3D4DDB-5B14-4767-8FFE-C72AEB282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468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8FC32-B5D3-4923-AA94-9D271A915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F6B2964-F260-42D2-A347-35D717552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86F3140-F6A7-45B6-B18D-69A766F91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32BCB9-EB06-4900-9B11-977101183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A87746-8CA3-498B-9EFE-9C1B84E66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8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CFF217C-E019-45E4-B119-D39DE53D9C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A1143E-6AAC-45B9-A4C3-26825BBC7A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616136-8403-4321-A722-2BE8A0945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C1C450-6CDB-4E39-BF01-DC44030D6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B49882-6A49-4F31-BFDE-8558176E2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876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67FB71-4337-4AE2-954D-D08D0ADD4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0100A0-469C-4BF8-BDC9-5E6833082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D2D948-5A93-48F3-BF9B-327AD40B8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C10DE7-8A18-4763-8E6B-712F6F2C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E2B17E-DBBD-41BD-A72F-678335006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987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4CDD58-D366-4BE9-A1EB-6472440A6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29B9880-ED06-49E1-A54A-AE6FF0E54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A4CBBE-3670-43B3-A88C-5D7AD149C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BFBB390-4CDA-43BA-B877-336703217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981259-2C47-4D84-BC43-E4EC01613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612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9E4A0C-7760-4917-BE2E-84511E191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D2E80B-D5A6-427B-956A-27906E9CFC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973F733-C70E-4C0B-AD87-94E0A43CF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7F310BC-6F4B-4554-80C2-99610FE1B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1BB383-BC89-4B30-A899-A3480C91D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D820FB7-DED6-4CD7-9D91-3D32AC7A6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3304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8F3B8F-1272-44C8-B731-9F2C470C2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842F669-6BF4-45E7-9597-881EF54BF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9E90976-2393-415C-980A-766461092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4CF3536-5A6A-4B46-8EA2-F1A1B42DCF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AB43787-CD63-4D63-B0B0-31E4FE1679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D596CD0-FA14-45E6-B7C9-811EAB113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FE9A49E-5646-433E-BE07-C7BC12930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6FA2D2D-659D-4CDB-90C2-9296A6C6D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2459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27933-DDAB-4BDB-8D63-FBE18FC50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30894A0-2971-47FD-9E07-36BB10233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75A7A0C-83B0-4897-96D7-B94786A29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422D68-2E56-4D6A-A633-6410A4513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5968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15C635D-19A1-4CAF-94F1-389E1CFB1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9D7C4EC-B4A8-4953-A4D6-6CE3D7F6E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3D268EC-A8A3-4BBF-8AB3-3C6A66C2C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86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EA09E5-9C57-47BF-A82C-8613F8AA3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7D5945-209B-43AF-A8E9-78FAB6164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5A785F9-BC93-4BC8-9064-B355CBE0B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66F00E2-4889-4E63-8260-15F272719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F760B8C-709F-4845-A523-3C87E4F33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B6BD7E-6A1C-4974-A2CF-865898F3E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646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DEF388-94AA-4B2C-9876-B7615F257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26D4E9B-9F29-4D1C-9438-119125592B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B760A75-3EE0-476F-9CE3-E080FD5F7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0B6F023-9E82-407F-A97B-EA3773C17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7927F7A-57F8-4677-B648-6E08B9178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42A5117-381A-4EED-BC92-1679B874E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06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E426991-6144-4FAE-B61D-4F496A4DD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D830392-D626-4CCC-98E7-351D18976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122B0A-DCCE-4232-9C37-26862078F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672DF-7910-4F5E-A1AF-4546343DC9A3}" type="datetimeFigureOut">
              <a:rPr lang="cs-CZ" smtClean="0"/>
              <a:t>15.04.2021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1BE53F-5C39-40CE-AAF5-7E612A532B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678EAA-DBAA-409B-AF71-F2CEA3D79D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F90D1-DF41-4584-B0C6-6641E68CAF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949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92BB7A-19E2-45D3-8F23-F4438E1BD2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Slovo a řeč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94DF349-1B9B-46DD-8ECC-E3228A1C44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I. </a:t>
            </a:r>
          </a:p>
        </p:txBody>
      </p:sp>
    </p:spTree>
    <p:extLst>
      <p:ext uri="{BB962C8B-B14F-4D97-AF65-F5344CB8AC3E}">
        <p14:creationId xmlns:p14="http://schemas.microsoft.com/office/powerpoint/2010/main" val="3617990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BAA025-7738-4FEC-BA5C-53AF94B43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Přirozený postoj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506F23-BF85-4F5F-B3CD-96EC406C6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i="1" dirty="0"/>
              <a:t>„Neboť jak se k dennímu světlu chová zrak netopýří, tak se rozum naší duše chová k tomu, co svou přirozeností jest ze všeho nejzřejmější.“ </a:t>
            </a:r>
            <a:r>
              <a:rPr lang="cs-CZ" dirty="0"/>
              <a:t>(</a:t>
            </a:r>
            <a:r>
              <a:rPr lang="cs-CZ" dirty="0" err="1"/>
              <a:t>Arist</a:t>
            </a:r>
            <a:r>
              <a:rPr lang="cs-CZ" dirty="0"/>
              <a:t>. Met., 2., 993 v překladu A. Kříže)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 Přirozený životní postoj – každodenní zkušenost – je takové chování, ve kterém nevnímáme, že to, co věci jsou, je nějaký problém, a ve kterém vždy již víme, co jsou a jak se vůči nim chovat. To, co věci jsou, není tedy v jeho rámci výslovně formulováno (tj. tematizováno), nýbrž zůstává v povědomí o nich, jež má charakter samozřejmosti.</a:t>
            </a:r>
          </a:p>
        </p:txBody>
      </p:sp>
    </p:spTree>
    <p:extLst>
      <p:ext uri="{BB962C8B-B14F-4D97-AF65-F5344CB8AC3E}">
        <p14:creationId xmlns:p14="http://schemas.microsoft.com/office/powerpoint/2010/main" val="50223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D9039B-AF00-4596-84ED-3D8DBA94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Teoretický postoj – údiv</a:t>
            </a:r>
            <a:br>
              <a:rPr lang="cs-CZ" dirty="0"/>
            </a:br>
            <a:r>
              <a:rPr lang="cs-CZ" dirty="0"/>
              <a:t> </a:t>
            </a:r>
            <a:r>
              <a:rPr lang="el-GR" dirty="0"/>
              <a:t>θαυμάζειν (</a:t>
            </a:r>
            <a:r>
              <a:rPr lang="cs-CZ" dirty="0" err="1"/>
              <a:t>thaumazein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CC80F1-C725-493F-BB01-E7E355DA6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„</a:t>
            </a:r>
            <a:r>
              <a:rPr lang="cs-CZ" i="1" dirty="0"/>
              <a:t>Údiv je postoj člověka, který opravdu miluje pravdu. Ba neexistuje žádný jiný počátek filosofie než tento; zdá se, že ten, kdo řekl, že </a:t>
            </a:r>
            <a:r>
              <a:rPr lang="cs-CZ" i="1" dirty="0" err="1"/>
              <a:t>Íris</a:t>
            </a:r>
            <a:r>
              <a:rPr lang="cs-CZ" i="1" dirty="0"/>
              <a:t> (duha jako posel bohů) je dcerou </a:t>
            </a:r>
            <a:r>
              <a:rPr lang="cs-CZ" i="1" dirty="0" err="1"/>
              <a:t>Thannud</a:t>
            </a:r>
            <a:r>
              <a:rPr lang="cs-CZ" i="1" dirty="0"/>
              <a:t> (zosobněný údiv, nevystihl původ špatně</a:t>
            </a:r>
            <a:r>
              <a:rPr lang="cs-CZ" dirty="0"/>
              <a:t>.“ (Plato. </a:t>
            </a:r>
            <a:r>
              <a:rPr lang="cs-CZ" i="1" dirty="0" err="1"/>
              <a:t>Theait</a:t>
            </a:r>
            <a:r>
              <a:rPr lang="cs-CZ" dirty="0"/>
              <a:t>., 155 d)</a:t>
            </a:r>
          </a:p>
          <a:p>
            <a:pPr algn="just"/>
            <a:r>
              <a:rPr lang="cs-CZ" i="1" dirty="0"/>
              <a:t> „</a:t>
            </a:r>
            <a:r>
              <a:rPr lang="cs-CZ" i="1" dirty="0" err="1"/>
              <a:t>Nebot</a:t>
            </a:r>
            <a:r>
              <a:rPr lang="cs-CZ" i="1" dirty="0"/>
              <a:t>' jako dnes, tak v dřívějších dobách lidé začali filosofovat, protože se něčemu divili. Z počátku se divili záhadným zjevům, ,jež jim bezprostředně ukazovala zkušenost, a teprve potom ponenáhlu postupujíce naznačenou cestou dospěli i k záhadám významnějším, například k záhadám jednotlivých období měsíce, dráhy slunce a hvězd a vzniku </a:t>
            </a:r>
            <a:r>
              <a:rPr lang="cs-CZ" i="1" dirty="0" err="1"/>
              <a:t>všehomíra</a:t>
            </a:r>
            <a:r>
              <a:rPr lang="cs-CZ" i="1" dirty="0"/>
              <a:t>. Ten pak, kdo pochybuje a diví se, má vědomí nevědomosti - proto také milovník bájí (</a:t>
            </a:r>
            <a:r>
              <a:rPr lang="cs-CZ" i="1" dirty="0" err="1"/>
              <a:t>filomythos</a:t>
            </a:r>
            <a:r>
              <a:rPr lang="cs-CZ" i="1" dirty="0"/>
              <a:t>) je v jistém smyslu milovníkem moudrosti (</a:t>
            </a:r>
            <a:r>
              <a:rPr lang="cs-CZ" i="1" dirty="0" err="1"/>
              <a:t>filosofos</a:t>
            </a:r>
            <a:r>
              <a:rPr lang="cs-CZ" i="1" dirty="0"/>
              <a:t>), neboť obsahem bájí jsou zjevy hodné údivu. Lidé tedy filosofovali, aby unikli nevědomosti…“ </a:t>
            </a:r>
            <a:r>
              <a:rPr lang="cs-CZ" dirty="0"/>
              <a:t>(</a:t>
            </a:r>
            <a:r>
              <a:rPr lang="cs-CZ" dirty="0" err="1"/>
              <a:t>Arist</a:t>
            </a:r>
            <a:r>
              <a:rPr lang="cs-CZ" dirty="0"/>
              <a:t>., </a:t>
            </a:r>
            <a:r>
              <a:rPr lang="cs-CZ" i="1" dirty="0"/>
              <a:t>Met</a:t>
            </a:r>
            <a:r>
              <a:rPr lang="cs-CZ" dirty="0"/>
              <a:t>., I., 982)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5170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EA047B-05A8-4F6C-BAB5-D44971F45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Teoretický postoj – </a:t>
            </a:r>
            <a:r>
              <a:rPr lang="cs-CZ" dirty="0" err="1"/>
              <a:t>pochybost</a:t>
            </a:r>
            <a:br>
              <a:rPr lang="cs-CZ" dirty="0"/>
            </a:br>
            <a:r>
              <a:rPr lang="cs-CZ" dirty="0" err="1"/>
              <a:t>dubitatio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DD81B1-F474-44C8-BBCE-57E66C682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 </a:t>
            </a:r>
            <a:r>
              <a:rPr lang="cs-CZ" i="1" dirty="0"/>
              <a:t>„Protože se rodíme jako děti a rozličně jsme soudili o smyslových věcech, dříve než jsme dosáhli plného užívání rozumu, jsme odváděni od poznání pravdy mnoha předsudky. Těchto předsudků se můžeme zbavit, jak se zdá, jen tak, že budeme jednou v životě pochybovat o všem, v čem nalezneme sebemenší podezření nejistoty.</a:t>
            </a:r>
            <a:r>
              <a:rPr lang="cs-CZ" dirty="0"/>
              <a:t>“ (</a:t>
            </a:r>
            <a:r>
              <a:rPr lang="cs-CZ" dirty="0" err="1"/>
              <a:t>Desc</a:t>
            </a:r>
            <a:r>
              <a:rPr lang="cs-CZ" dirty="0"/>
              <a:t>. </a:t>
            </a:r>
            <a:r>
              <a:rPr lang="cs-CZ" i="1" dirty="0"/>
              <a:t>Principy</a:t>
            </a:r>
            <a:r>
              <a:rPr lang="cs-CZ" dirty="0"/>
              <a:t>, I. 1.)</a:t>
            </a:r>
          </a:p>
          <a:p>
            <a:pPr algn="just"/>
            <a:r>
              <a:rPr lang="cs-CZ" dirty="0"/>
              <a:t> „</a:t>
            </a:r>
            <a:r>
              <a:rPr lang="cs-CZ" i="1" dirty="0"/>
              <a:t>Každý pro sebe a v sobě začínáme vždy znovu s rozhodnutím filosofů počínajících radikálně: vyřadit zprvu všechna přesvědčení, jež pro nás dosud platila.“ </a:t>
            </a:r>
            <a:r>
              <a:rPr lang="cs-CZ" dirty="0"/>
              <a:t>(</a:t>
            </a:r>
            <a:r>
              <a:rPr lang="cs-CZ" dirty="0" err="1"/>
              <a:t>Husserl</a:t>
            </a:r>
            <a:r>
              <a:rPr lang="cs-CZ" dirty="0"/>
              <a:t>, </a:t>
            </a:r>
            <a:r>
              <a:rPr lang="cs-CZ" i="1" dirty="0"/>
              <a:t>Karteziánské meditace</a:t>
            </a:r>
            <a:r>
              <a:rPr lang="cs-CZ" dirty="0"/>
              <a:t>, I., par. 3)</a:t>
            </a:r>
          </a:p>
        </p:txBody>
      </p:sp>
    </p:spTree>
    <p:extLst>
      <p:ext uri="{BB962C8B-B14F-4D97-AF65-F5344CB8AC3E}">
        <p14:creationId xmlns:p14="http://schemas.microsoft.com/office/powerpoint/2010/main" val="965039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67102E-3446-4694-8A65-646C610AB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Smysl teoretického postoje – „nechat být“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03FCA2-E8C9-4A6E-9321-FAA3EF440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 „</a:t>
            </a:r>
            <a:r>
              <a:rPr lang="cs-CZ" i="1" dirty="0"/>
              <a:t>Ježto však bylo vynalezeno více druhů umění, a to jedna aby sloužila potřebě, druhá pak ušlechtilému požitku, pokládáme vždycky za moudřejší vynálezce těchto, než vynálezce oněch, poněvadž jejich vědění nesměřovalo k pouhému užitku. Proto teprve tehdy, když jim bylo opatřeno všechno takové, byly vynalezeny vědy, jež nehledí ani libosti, ani potřeby, a to nejprve na těch místech, kde lidé měli volný čas</a:t>
            </a:r>
            <a:r>
              <a:rPr lang="cs-CZ" dirty="0"/>
              <a:t>.“ (</a:t>
            </a:r>
            <a:r>
              <a:rPr lang="cs-CZ" dirty="0" err="1"/>
              <a:t>Arist</a:t>
            </a:r>
            <a:r>
              <a:rPr lang="cs-CZ" dirty="0"/>
              <a:t>., </a:t>
            </a:r>
            <a:r>
              <a:rPr lang="cs-CZ" i="1" dirty="0"/>
              <a:t>Met. I</a:t>
            </a:r>
            <a:r>
              <a:rPr lang="cs-CZ" dirty="0"/>
              <a:t>., 981 b)</a:t>
            </a:r>
          </a:p>
          <a:p>
            <a:pPr algn="just"/>
            <a:r>
              <a:rPr lang="cs-CZ" dirty="0"/>
              <a:t> „</a:t>
            </a:r>
            <a:r>
              <a:rPr lang="cs-CZ" i="1" dirty="0"/>
              <a:t>Teoretické vědomí pojednává to, co je, a nechává to, jak to je. Naproti tomu praktické je to činné vědomí, které to, co je, tak nechává, nýbrž v něm způsobuje změny a ze sebe plodí určení a předměty. Ve vědomí je tedy k dispozici dvojí, Já a předmět, Já určené předmětem a předmět určený Já. V prvním případě se vztahují teoreticky. Přijímám do sebe určení předmětů tak, jak jsou. Nechám předmět, jak je, a pokouším se učinit mu své představy přiměřené</a:t>
            </a:r>
            <a:r>
              <a:rPr lang="cs-CZ" dirty="0"/>
              <a:t>.“ (</a:t>
            </a:r>
            <a:r>
              <a:rPr lang="cs-CZ" dirty="0" err="1"/>
              <a:t>Hegel</a:t>
            </a:r>
            <a:r>
              <a:rPr lang="cs-CZ" dirty="0"/>
              <a:t>, SW, </a:t>
            </a:r>
            <a:r>
              <a:rPr lang="cs-CZ" dirty="0" err="1"/>
              <a:t>Bd</a:t>
            </a:r>
            <a:r>
              <a:rPr lang="cs-CZ" dirty="0"/>
              <a:t>. 3, par. 4, s. 34.)</a:t>
            </a:r>
          </a:p>
        </p:txBody>
      </p:sp>
    </p:spTree>
    <p:extLst>
      <p:ext uri="{BB962C8B-B14F-4D97-AF65-F5344CB8AC3E}">
        <p14:creationId xmlns:p14="http://schemas.microsoft.com/office/powerpoint/2010/main" val="290521369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631</Words>
  <Application>Microsoft Office PowerPoint</Application>
  <PresentationFormat>Širokoúhlá obrazovka</PresentationFormat>
  <Paragraphs>15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Slovo a řeč</vt:lpstr>
      <vt:lpstr>Přirozený postoj</vt:lpstr>
      <vt:lpstr>Teoretický postoj – údiv  θαυμάζειν (thaumazein)</vt:lpstr>
      <vt:lpstr>Teoretický postoj – pochybost dubitatio</vt:lpstr>
      <vt:lpstr>Smysl teoretického postoje – „nechat být“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Slovo a řeč</dc:title>
  <dc:creator>Filip Timingeriu</dc:creator>
  <cp:lastModifiedBy>Filip Timingeriu</cp:lastModifiedBy>
  <cp:revision>1</cp:revision>
  <dcterms:created xsi:type="dcterms:W3CDTF">2021-04-15T11:54:00Z</dcterms:created>
  <dcterms:modified xsi:type="dcterms:W3CDTF">2021-04-15T11:56:23Z</dcterms:modified>
</cp:coreProperties>
</file>