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80" r:id="rId6"/>
    <p:sldId id="281" r:id="rId7"/>
    <p:sldId id="282" r:id="rId8"/>
    <p:sldId id="283" r:id="rId9"/>
    <p:sldId id="284" r:id="rId10"/>
    <p:sldId id="285" r:id="rId11"/>
    <p:sldId id="289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56719-31DB-4BCD-B894-6B201BEDD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68BCF2-4E50-4193-A365-EC8D4F802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599B9E-A220-467D-9904-D2853BEA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0F96C8-4AED-4AFD-80A9-3D9172D5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F9AF8-8B06-4CC1-A843-5B85B15E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8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C2292-8D81-432F-8383-383698F8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55C75A-9232-41FC-8BDC-ABCFE9DE0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38A939-8824-46DF-8ED0-3FF23CD3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41359-47A5-4078-93C1-C37AEF84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4A4169-9739-4156-9F9C-A758C81C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35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26AC612-B844-45D4-8B48-7DF7460D4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35436C-BF0A-4DBE-B882-82EBE4B29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F7F2E9-5C5A-4593-BC13-20E658CD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5EBF95-3DAF-4EA3-872B-356035CF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5C495F-CC2D-4B22-8F6B-BF398702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74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7BB05-16F2-4B4A-BC2A-8A88C85E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2FF64-FE28-4FA7-B051-49552BA16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8510A-50E8-4064-98C6-92C295F2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F4E91A-058F-4518-BB3D-64FB5BA4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16E2EB-3A32-48D1-BF22-7FA03B94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90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1F031-CB4B-4AE2-9247-D790E306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4F940B-D9C9-4A7D-B657-C4FE04179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91E453-B8CC-4102-B740-5D3866D7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AB8917-D768-4B4B-B62B-27165217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E67BDD-F6F0-4634-A06C-69489947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0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C6030-C541-4C6F-A1B0-EEDD5ABA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E638D-53B9-4155-822E-81744BAC7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AD2564-CF5E-403D-935C-C7C4F8D42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B1F8C3-45C3-4CB4-B2BE-B78498BF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EFA6E8-2571-4EB1-9556-C7CA2D54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71E063-5F7B-49B5-97B9-6C3F1238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4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6E218-7740-47A5-BF93-EF92EC45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7C5AEB-B66F-4122-8B76-142CEB320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1E6698-AB0D-426C-9784-EB000782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1D8A6F-F34C-4D80-A9C6-CFA0EBA56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CCA0B8-DCD0-426C-A434-2A30510E7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54BCC6-98E1-4535-95F1-5F7DFBAB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63A8DA-626C-4AB9-9F03-E75C448A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F25A90-94D4-4969-9F94-52B658C1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9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7D8CB-BC24-4458-A5D4-6DCBB72F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0195F1-0CD3-443C-B66F-A55E76DA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31DDCC-043B-4FCE-9921-638D0F59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12CE37-AE27-4755-8554-AB737935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2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493796-FBEB-4870-8045-DBE151C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5D9918-F612-4B39-9C71-CFA26DC8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7AA3A-43F0-4559-934A-65CEB8D2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16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87E3B-AAD3-4810-B966-0ED7E026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B2086-3D66-4DC6-86B1-88FABB9D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795B3E-D5EE-493E-BD57-77C75F6B2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D2DBFE-8DD1-46CC-81A1-6694115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516A65-DCE1-4C95-8F74-8C0DEF55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DB3634-14AB-4BCA-BF07-6BD052E9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9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9D11A-A35A-4FE5-A73C-36A6D5B2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9A28A5A-403E-4E30-AC37-1D531B9F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45A960-4243-44B0-80A0-ADABB7469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F96B65-F62C-4B40-B9C0-00E2B7B5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811ED5-E275-4B3F-94DC-0BF52606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321876-BF01-4D8E-A70C-34EC3B19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3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194BE1-446C-4AF9-912A-E27FF169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D296C8-664C-4894-93D8-181E2213D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41C8B6-2FF0-41ED-9735-0E76C781A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1C00-AA21-4F24-BB21-CE8F289D2C05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818A0E-3C92-46DE-88DC-CC0451E57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A8F049-2F56-4AB4-9A61-5D4550A2E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682A-6FF2-443E-BF42-C7053ECF94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60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AAA76-7B6F-4E2B-A8EA-13FE79402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DIE SCHWEIZ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D87055-08F3-474D-B62D-211ED72B9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ROMANISCHE KANTONE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09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MT\Documents\Švýcarsko\Neuenburg-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1603375"/>
            <a:ext cx="42862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1800" b="1" dirty="0"/>
              <a:t>République et </a:t>
            </a:r>
            <a:r>
              <a:rPr lang="de-DE" sz="1800" b="1" dirty="0" err="1"/>
              <a:t>Canton</a:t>
            </a:r>
            <a:r>
              <a:rPr lang="cs-CZ" sz="1800" b="1" dirty="0"/>
              <a:t> de </a:t>
            </a:r>
            <a:r>
              <a:rPr lang="cs-CZ" sz="1800" b="1" dirty="0" err="1"/>
              <a:t>Genève</a:t>
            </a:r>
            <a:endParaRPr lang="cs-CZ" sz="1800" b="1" dirty="0"/>
          </a:p>
        </p:txBody>
      </p:sp>
      <p:sp>
        <p:nvSpPr>
          <p:cNvPr id="86019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Beitritt: </a:t>
            </a:r>
            <a:r>
              <a:rPr lang="cs-CZ" sz="1400" dirty="0"/>
              <a:t>1815</a:t>
            </a:r>
            <a:endParaRPr lang="de-DE" sz="1400" dirty="0"/>
          </a:p>
          <a:p>
            <a:r>
              <a:rPr lang="de-DE" sz="1400" dirty="0"/>
              <a:t>Fläche: 282 km</a:t>
            </a:r>
            <a:r>
              <a:rPr lang="de-DE" sz="1400" baseline="30000" dirty="0"/>
              <a:t>2 </a:t>
            </a:r>
            <a:endParaRPr lang="de-DE" sz="1400" dirty="0"/>
          </a:p>
          <a:p>
            <a:r>
              <a:rPr lang="de-DE" sz="1400" dirty="0"/>
              <a:t>Einwohnerzahl: 499.000</a:t>
            </a:r>
            <a:endParaRPr lang="cs-CZ" sz="1400" dirty="0"/>
          </a:p>
          <a:p>
            <a:r>
              <a:rPr lang="de-DE" sz="1400" dirty="0"/>
              <a:t>Hauptort: Genève</a:t>
            </a:r>
          </a:p>
          <a:p>
            <a:r>
              <a:rPr lang="de-DE" sz="1400" dirty="0"/>
              <a:t>Amtssprache: Französisch</a:t>
            </a:r>
          </a:p>
          <a:p>
            <a:r>
              <a:rPr lang="de-DE" sz="1400" dirty="0"/>
              <a:t>Kantonsparlament: Grand Conseil (100 Sitze)</a:t>
            </a:r>
          </a:p>
          <a:p>
            <a:r>
              <a:rPr lang="de-DE" sz="1400" dirty="0"/>
              <a:t>Ausländeranteil: 40,0 %</a:t>
            </a:r>
          </a:p>
          <a:p>
            <a:r>
              <a:rPr lang="de-DE" sz="1400" dirty="0"/>
              <a:t>BIP: 49,467 Mio. CHF (pro Kopf: 100.464 CHF)</a:t>
            </a:r>
            <a:endParaRPr lang="cs-CZ" sz="1400" dirty="0"/>
          </a:p>
          <a:p>
            <a:r>
              <a:rPr lang="cs-CZ" sz="1400" dirty="0"/>
              <a:t>GE</a:t>
            </a:r>
          </a:p>
        </p:txBody>
      </p:sp>
      <p:pic>
        <p:nvPicPr>
          <p:cNvPr id="86020" name="Picture 2" descr="C:\Users\MT\Documents\Švýcarsko\Ženeva-zn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MT\Documents\Švýcarsko\Ženeva-poloha v 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MT\Documents\Švýcarsko\Ženeva-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989" y="1600200"/>
            <a:ext cx="4010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b="1"/>
              <a:t>République et Canton du Jura</a:t>
            </a:r>
          </a:p>
        </p:txBody>
      </p:sp>
      <p:sp>
        <p:nvSpPr>
          <p:cNvPr id="89091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Beitritt</a:t>
            </a:r>
            <a:r>
              <a:rPr lang="cs-CZ" sz="1400" dirty="0"/>
              <a:t>: 1979</a:t>
            </a:r>
            <a:r>
              <a:rPr lang="de-DE" sz="1400" dirty="0"/>
              <a:t> (abgetrennter französischer Teil des Kantons Bern)</a:t>
            </a:r>
          </a:p>
          <a:p>
            <a:r>
              <a:rPr lang="de-DE" sz="1400" dirty="0"/>
              <a:t>Fläche: 838 km</a:t>
            </a:r>
            <a:r>
              <a:rPr lang="de-DE" sz="1400" baseline="30000" dirty="0"/>
              <a:t>2 </a:t>
            </a:r>
            <a:endParaRPr lang="de-DE" sz="1400" dirty="0"/>
          </a:p>
          <a:p>
            <a:r>
              <a:rPr lang="de-DE" sz="1400" dirty="0"/>
              <a:t>Einwohnerzahl: 73.000</a:t>
            </a:r>
            <a:endParaRPr lang="cs-CZ" sz="1400" dirty="0"/>
          </a:p>
          <a:p>
            <a:r>
              <a:rPr lang="de-DE" sz="1400" dirty="0"/>
              <a:t>Hauptort: Delémont</a:t>
            </a:r>
          </a:p>
          <a:p>
            <a:r>
              <a:rPr lang="de-DE" sz="1400" dirty="0"/>
              <a:t>Amtssprache: Französisch</a:t>
            </a:r>
          </a:p>
          <a:p>
            <a:r>
              <a:rPr lang="de-DE" sz="1400" dirty="0"/>
              <a:t>Kantonsparlament: </a:t>
            </a:r>
            <a:r>
              <a:rPr lang="de-DE" sz="1400" dirty="0" err="1"/>
              <a:t>Parlement</a:t>
            </a:r>
            <a:r>
              <a:rPr lang="de-DE" sz="1400" dirty="0"/>
              <a:t> (60 Sitze)</a:t>
            </a:r>
          </a:p>
          <a:p>
            <a:r>
              <a:rPr lang="de-DE" sz="1400" dirty="0"/>
              <a:t>Ausländeranteil: 14,7 %</a:t>
            </a:r>
          </a:p>
          <a:p>
            <a:r>
              <a:rPr lang="de-DE" sz="1400" dirty="0"/>
              <a:t>BIP: 4,629 Mio. CHF (pro Kopf: 63.236 CHF)</a:t>
            </a:r>
            <a:endParaRPr lang="cs-CZ" sz="1400" dirty="0"/>
          </a:p>
          <a:p>
            <a:r>
              <a:rPr lang="cs-CZ" sz="1400" dirty="0"/>
              <a:t>JU</a:t>
            </a:r>
          </a:p>
        </p:txBody>
      </p:sp>
      <p:pic>
        <p:nvPicPr>
          <p:cNvPr id="89092" name="Picture 2" descr="C:\Users\MT\Documents\Švýcarsko\Jura-zn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MT\Documents\Švýcarsko\Jura-poloha v 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MT\Documents\Švýcarsko\Jura-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464" y="1603375"/>
            <a:ext cx="45370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b="1"/>
              <a:t>Repubblica e cantone Ticino</a:t>
            </a:r>
          </a:p>
        </p:txBody>
      </p:sp>
      <p:sp>
        <p:nvSpPr>
          <p:cNvPr id="70659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Beitritt</a:t>
            </a:r>
            <a:r>
              <a:rPr lang="cs-CZ" sz="1400" dirty="0"/>
              <a:t>: 1803</a:t>
            </a:r>
            <a:endParaRPr lang="de-DE" sz="1400" dirty="0"/>
          </a:p>
          <a:p>
            <a:r>
              <a:rPr lang="de-DE" sz="1400" dirty="0"/>
              <a:t>Fläche: 2.812 km</a:t>
            </a:r>
            <a:r>
              <a:rPr lang="de-DE" sz="1400" baseline="30000" dirty="0"/>
              <a:t>2 </a:t>
            </a:r>
            <a:endParaRPr lang="de-DE" sz="1400" dirty="0"/>
          </a:p>
          <a:p>
            <a:r>
              <a:rPr lang="de-DE" sz="1400" dirty="0"/>
              <a:t>Einwohnerzahl: 353.000</a:t>
            </a:r>
          </a:p>
          <a:p>
            <a:r>
              <a:rPr lang="de-DE" sz="1400" dirty="0"/>
              <a:t>Hauptort: Bellinzona</a:t>
            </a:r>
            <a:endParaRPr lang="cs-CZ" sz="1400" dirty="0"/>
          </a:p>
          <a:p>
            <a:r>
              <a:rPr lang="de-DE" sz="1400" dirty="0"/>
              <a:t>Amtssprache: Italienisch</a:t>
            </a:r>
          </a:p>
          <a:p>
            <a:r>
              <a:rPr lang="de-DE" sz="1400" dirty="0"/>
              <a:t>Kantonsparlament: Gran </a:t>
            </a:r>
            <a:r>
              <a:rPr lang="de-DE" sz="1400" dirty="0" err="1"/>
              <a:t>Consiglio</a:t>
            </a:r>
            <a:r>
              <a:rPr lang="de-DE" sz="1400" dirty="0"/>
              <a:t> (90 Sitze)</a:t>
            </a:r>
          </a:p>
          <a:p>
            <a:r>
              <a:rPr lang="de-DE" sz="1400" dirty="0"/>
              <a:t>Ausländeranteil: 27,8 %</a:t>
            </a:r>
          </a:p>
          <a:p>
            <a:r>
              <a:rPr lang="de-DE" sz="1400" dirty="0"/>
              <a:t>BIP: 28,512 Mio. CHF (pro Kopf: 80.532 CHF)</a:t>
            </a:r>
            <a:endParaRPr lang="cs-CZ" sz="1400" dirty="0"/>
          </a:p>
          <a:p>
            <a:r>
              <a:rPr lang="cs-CZ" sz="1400" dirty="0"/>
              <a:t>TI</a:t>
            </a:r>
          </a:p>
        </p:txBody>
      </p:sp>
      <p:pic>
        <p:nvPicPr>
          <p:cNvPr id="70660" name="Picture 2" descr="C:\Users\MT\Documents\Švýcarsko\Tessin-zn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MT\Documents\Švýcarsko\Tessin-poloha v 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MT\Documents\Švýcarsko\Tessin-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89" y="1603375"/>
            <a:ext cx="294322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b="1"/>
              <a:t>Canton de Vaud</a:t>
            </a:r>
          </a:p>
        </p:txBody>
      </p:sp>
      <p:sp>
        <p:nvSpPr>
          <p:cNvPr id="76803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Beitritt</a:t>
            </a:r>
            <a:r>
              <a:rPr lang="cs-CZ" sz="1400" dirty="0"/>
              <a:t>: 1803</a:t>
            </a:r>
            <a:endParaRPr lang="de-DE" sz="1400" dirty="0"/>
          </a:p>
          <a:p>
            <a:r>
              <a:rPr lang="de-DE" sz="1400" dirty="0"/>
              <a:t>Fläche: 3.212 km</a:t>
            </a:r>
            <a:r>
              <a:rPr lang="de-DE" sz="1400" baseline="30000" dirty="0"/>
              <a:t>2 </a:t>
            </a:r>
            <a:endParaRPr lang="de-DE" sz="1400" dirty="0"/>
          </a:p>
          <a:p>
            <a:r>
              <a:rPr lang="de-DE" sz="1400" dirty="0"/>
              <a:t>Einwohnerzahl: 799.000</a:t>
            </a:r>
            <a:endParaRPr lang="cs-CZ" sz="1400" dirty="0"/>
          </a:p>
          <a:p>
            <a:r>
              <a:rPr lang="de-DE" sz="1400" dirty="0"/>
              <a:t>Hauptort:</a:t>
            </a:r>
            <a:r>
              <a:rPr lang="cs-CZ" sz="1400" dirty="0"/>
              <a:t> Lausanne</a:t>
            </a:r>
            <a:endParaRPr lang="de-DE" sz="1400" dirty="0"/>
          </a:p>
          <a:p>
            <a:r>
              <a:rPr lang="de-DE" sz="1400" dirty="0"/>
              <a:t>Amtssprache: Französisch</a:t>
            </a:r>
          </a:p>
          <a:p>
            <a:r>
              <a:rPr lang="de-DE" sz="1400" dirty="0"/>
              <a:t>Kantonsparlament: Grand Conseil (150 Sitze)</a:t>
            </a:r>
          </a:p>
          <a:p>
            <a:r>
              <a:rPr lang="de-DE" sz="1400" dirty="0"/>
              <a:t>Ausländeranteil: 33,2 %</a:t>
            </a:r>
          </a:p>
          <a:p>
            <a:r>
              <a:rPr lang="de-DE" sz="1400" dirty="0"/>
              <a:t>BIP: 53,731 Mio. CHF (pro Kopf: 68.102 CHF)</a:t>
            </a:r>
            <a:endParaRPr lang="cs-CZ" sz="1400" dirty="0"/>
          </a:p>
          <a:p>
            <a:r>
              <a:rPr lang="cs-CZ" sz="1400" dirty="0"/>
              <a:t>VD</a:t>
            </a:r>
          </a:p>
        </p:txBody>
      </p:sp>
      <p:pic>
        <p:nvPicPr>
          <p:cNvPr id="76804" name="Picture 2" descr="C:\Users\MT\Documents\Švýcarsko\Waadt-zn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MT\Documents\Švýcarsko\Waadt-poloha v 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MT\Documents\Švýcarsko\Waadt-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314" y="1603375"/>
            <a:ext cx="38893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b="1"/>
              <a:t>République et canton de Neuchâtel</a:t>
            </a:r>
          </a:p>
        </p:txBody>
      </p:sp>
      <p:sp>
        <p:nvSpPr>
          <p:cNvPr id="79875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Beitritt</a:t>
            </a:r>
            <a:r>
              <a:rPr lang="cs-CZ" sz="1400" dirty="0"/>
              <a:t>: 1815</a:t>
            </a:r>
            <a:endParaRPr lang="de-DE" sz="1400" dirty="0"/>
          </a:p>
          <a:p>
            <a:r>
              <a:rPr lang="de-DE" sz="1400" dirty="0"/>
              <a:t>Fläche: 803 km</a:t>
            </a:r>
            <a:r>
              <a:rPr lang="de-DE" sz="1400" baseline="30000" dirty="0"/>
              <a:t>2 </a:t>
            </a:r>
            <a:endParaRPr lang="de-DE" sz="1400" dirty="0"/>
          </a:p>
          <a:p>
            <a:r>
              <a:rPr lang="de-DE" sz="1400" dirty="0"/>
              <a:t>Einwohnerzahl: 177.000</a:t>
            </a:r>
            <a:endParaRPr lang="cs-CZ" sz="1400" dirty="0"/>
          </a:p>
          <a:p>
            <a:r>
              <a:rPr lang="de-DE" sz="1400" dirty="0"/>
              <a:t>Hauptort</a:t>
            </a:r>
            <a:r>
              <a:rPr lang="cs-CZ" sz="1400" dirty="0"/>
              <a:t>: </a:t>
            </a:r>
            <a:r>
              <a:rPr lang="de-DE" sz="1400" dirty="0"/>
              <a:t>Neuchâtel</a:t>
            </a:r>
          </a:p>
          <a:p>
            <a:r>
              <a:rPr lang="de-DE" sz="1400" dirty="0"/>
              <a:t>Amtssprache: Französisch</a:t>
            </a:r>
          </a:p>
          <a:p>
            <a:r>
              <a:rPr lang="de-DE" sz="1400" dirty="0"/>
              <a:t>Kantonsparlament: Grand Conseil (115 Sitze)</a:t>
            </a:r>
          </a:p>
          <a:p>
            <a:r>
              <a:rPr lang="de-DE" sz="1400" dirty="0"/>
              <a:t>Ausländeranteil: 25,3 %</a:t>
            </a:r>
          </a:p>
          <a:p>
            <a:r>
              <a:rPr lang="de-DE" sz="1400" dirty="0"/>
              <a:t>BIP: 15,435 Mio. CHF (pro Kopf: 86.584 CHF)</a:t>
            </a:r>
            <a:endParaRPr lang="cs-CZ" sz="1400" dirty="0"/>
          </a:p>
          <a:p>
            <a:r>
              <a:rPr lang="cs-CZ" sz="1400" dirty="0"/>
              <a:t>NE</a:t>
            </a:r>
          </a:p>
        </p:txBody>
      </p:sp>
      <p:pic>
        <p:nvPicPr>
          <p:cNvPr id="79876" name="Picture 2" descr="C:\Users\MT\Documents\Švýcarsko\Neuenburg-zna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0" y="341313"/>
            <a:ext cx="4514850" cy="5715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MT\Documents\Švýcarsko\Neuenburg-poloha v 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49425"/>
            <a:ext cx="48768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243</Words>
  <Application>Microsoft Office PowerPoint</Application>
  <PresentationFormat>Širokoúhlá obrazovka</PresentationFormat>
  <Paragraphs>52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DIE SCHWEIZ</vt:lpstr>
      <vt:lpstr>Repubblica e cantone Ticino</vt:lpstr>
      <vt:lpstr>Prezentace aplikace PowerPoint</vt:lpstr>
      <vt:lpstr>Prezentace aplikace PowerPoint</vt:lpstr>
      <vt:lpstr>Canton de Vaud</vt:lpstr>
      <vt:lpstr>Prezentace aplikace PowerPoint</vt:lpstr>
      <vt:lpstr>Prezentace aplikace PowerPoint</vt:lpstr>
      <vt:lpstr>République et canton de Neuchâtel</vt:lpstr>
      <vt:lpstr>Prezentace aplikace PowerPoint</vt:lpstr>
      <vt:lpstr>Prezentace aplikace PowerPoint</vt:lpstr>
      <vt:lpstr>République et Canton de Genève</vt:lpstr>
      <vt:lpstr>Prezentace aplikace PowerPoint</vt:lpstr>
      <vt:lpstr>Prezentace aplikace PowerPoint</vt:lpstr>
      <vt:lpstr>République et Canton du Jura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Kantone</dc:title>
  <dc:creator>Milan Tvrdík</dc:creator>
  <cp:lastModifiedBy>Milan Tvrdík</cp:lastModifiedBy>
  <cp:revision>7</cp:revision>
  <dcterms:created xsi:type="dcterms:W3CDTF">2020-12-11T07:58:14Z</dcterms:created>
  <dcterms:modified xsi:type="dcterms:W3CDTF">2021-02-17T13:21:22Z</dcterms:modified>
</cp:coreProperties>
</file>