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6"/>
  </p:notesMasterIdLst>
  <p:sldIdLst>
    <p:sldId id="256" r:id="rId2"/>
    <p:sldId id="269" r:id="rId3"/>
    <p:sldId id="268" r:id="rId4"/>
    <p:sldId id="267" r:id="rId5"/>
    <p:sldId id="257" r:id="rId6"/>
    <p:sldId id="258" r:id="rId7"/>
    <p:sldId id="260" r:id="rId8"/>
    <p:sldId id="259" r:id="rId9"/>
    <p:sldId id="281" r:id="rId10"/>
    <p:sldId id="282" r:id="rId11"/>
    <p:sldId id="283" r:id="rId12"/>
    <p:sldId id="284" r:id="rId13"/>
    <p:sldId id="263" r:id="rId14"/>
    <p:sldId id="270" r:id="rId15"/>
    <p:sldId id="264" r:id="rId16"/>
    <p:sldId id="271" r:id="rId17"/>
    <p:sldId id="274" r:id="rId18"/>
    <p:sldId id="272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4" autoAdjust="0"/>
    <p:restoredTop sz="94599" autoAdjust="0"/>
  </p:normalViewPr>
  <p:slideViewPr>
    <p:cSldViewPr snapToGrid="0" snapToObjects="1">
      <p:cViewPr varScale="1">
        <p:scale>
          <a:sx n="102" d="100"/>
          <a:sy n="102" d="100"/>
        </p:scale>
        <p:origin x="-173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47591-FC50-40B7-B936-3E0C61E2FA61}" type="doc">
      <dgm:prSet loTypeId="urn:microsoft.com/office/officeart/2005/8/layout/defaul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84DD00B8-F45C-4C65-99D1-8C6197C26150}">
      <dgm:prSet phldrT="[Text]" custT="1"/>
      <dgm:spPr/>
      <dgm:t>
        <a:bodyPr/>
        <a:lstStyle/>
        <a:p>
          <a:pPr algn="ctr"/>
          <a:r>
            <a:rPr lang="en-US" sz="2200" noProof="0" dirty="0"/>
            <a:t>Regular forces</a:t>
          </a:r>
        </a:p>
      </dgm:t>
    </dgm:pt>
    <dgm:pt modelId="{B518CCE1-EFE8-47AF-922B-94F3380508F5}" type="parTrans" cxnId="{8EE77EBB-347A-4A72-BABB-2D242DE75D85}">
      <dgm:prSet/>
      <dgm:spPr/>
      <dgm:t>
        <a:bodyPr/>
        <a:lstStyle/>
        <a:p>
          <a:pPr algn="ctr"/>
          <a:endParaRPr lang="cs-CZ" sz="2200"/>
        </a:p>
      </dgm:t>
    </dgm:pt>
    <dgm:pt modelId="{0F690954-61C5-4641-BC9C-B52B6330BF54}" type="sibTrans" cxnId="{8EE77EBB-347A-4A72-BABB-2D242DE75D85}">
      <dgm:prSet/>
      <dgm:spPr/>
      <dgm:t>
        <a:bodyPr/>
        <a:lstStyle/>
        <a:p>
          <a:pPr algn="ctr"/>
          <a:endParaRPr lang="cs-CZ" sz="2200"/>
        </a:p>
      </dgm:t>
    </dgm:pt>
    <dgm:pt modelId="{4D164766-6F73-4379-8D75-FA940929ADDE}">
      <dgm:prSet phldrT="[Text]" custT="1"/>
      <dgm:spPr/>
      <dgm:t>
        <a:bodyPr/>
        <a:lstStyle/>
        <a:p>
          <a:pPr algn="ctr"/>
          <a:r>
            <a:rPr lang="en-US" sz="2200" noProof="0" dirty="0"/>
            <a:t>Irregular proxies</a:t>
          </a:r>
          <a:r>
            <a:rPr lang="cs-CZ" sz="2200" noProof="0" dirty="0"/>
            <a:t>,</a:t>
          </a:r>
          <a:r>
            <a:rPr lang="en-US" sz="2200" noProof="0" dirty="0"/>
            <a:t> Special forces</a:t>
          </a:r>
        </a:p>
      </dgm:t>
    </dgm:pt>
    <dgm:pt modelId="{35A9ED09-7410-4804-A17B-A0F5F39FD4E0}" type="parTrans" cxnId="{B7AACBF0-4C0E-4BF2-9000-E42F27E7BB65}">
      <dgm:prSet/>
      <dgm:spPr/>
      <dgm:t>
        <a:bodyPr/>
        <a:lstStyle/>
        <a:p>
          <a:pPr algn="ctr"/>
          <a:endParaRPr lang="cs-CZ" sz="2200"/>
        </a:p>
      </dgm:t>
    </dgm:pt>
    <dgm:pt modelId="{9CD0CF87-BAEC-4A83-B07E-74046DD05CCC}" type="sibTrans" cxnId="{B7AACBF0-4C0E-4BF2-9000-E42F27E7BB65}">
      <dgm:prSet/>
      <dgm:spPr/>
      <dgm:t>
        <a:bodyPr/>
        <a:lstStyle/>
        <a:p>
          <a:pPr algn="ctr"/>
          <a:endParaRPr lang="cs-CZ" sz="2200"/>
        </a:p>
      </dgm:t>
    </dgm:pt>
    <dgm:pt modelId="{C9AB1DA0-F836-4209-BC2A-6BC65AA310D5}">
      <dgm:prSet phldrT="[Text]" custT="1"/>
      <dgm:spPr>
        <a:solidFill>
          <a:srgbClr val="002060"/>
        </a:solidFill>
      </dgm:spPr>
      <dgm:t>
        <a:bodyPr/>
        <a:lstStyle/>
        <a:p>
          <a:pPr algn="ctr"/>
          <a:r>
            <a:rPr lang="en-US" sz="2200" noProof="0" dirty="0"/>
            <a:t>Information Warfare</a:t>
          </a:r>
          <a:r>
            <a:rPr lang="cs-CZ" sz="2200" noProof="0" dirty="0"/>
            <a:t>,</a:t>
          </a:r>
          <a:r>
            <a:rPr lang="en-US" sz="2200" noProof="0" dirty="0"/>
            <a:t> Propaganda</a:t>
          </a:r>
        </a:p>
      </dgm:t>
    </dgm:pt>
    <dgm:pt modelId="{83518AD0-4436-4469-934F-5BEA366E6B06}" type="parTrans" cxnId="{53357E51-2B64-4D75-A821-CF1C6CDE2284}">
      <dgm:prSet/>
      <dgm:spPr/>
      <dgm:t>
        <a:bodyPr/>
        <a:lstStyle/>
        <a:p>
          <a:pPr algn="ctr"/>
          <a:endParaRPr lang="cs-CZ" sz="2200"/>
        </a:p>
      </dgm:t>
    </dgm:pt>
    <dgm:pt modelId="{1AB76D01-F360-430C-9B9A-340291200700}" type="sibTrans" cxnId="{53357E51-2B64-4D75-A821-CF1C6CDE2284}">
      <dgm:prSet/>
      <dgm:spPr/>
      <dgm:t>
        <a:bodyPr/>
        <a:lstStyle/>
        <a:p>
          <a:pPr algn="ctr"/>
          <a:endParaRPr lang="cs-CZ" sz="2200"/>
        </a:p>
      </dgm:t>
    </dgm:pt>
    <dgm:pt modelId="{7973B57E-049E-4F83-811D-3B5E6C052131}">
      <dgm:prSet phldrT="[Text]" custT="1"/>
      <dgm:spPr/>
      <dgm:t>
        <a:bodyPr/>
        <a:lstStyle/>
        <a:p>
          <a:pPr algn="ctr"/>
          <a:r>
            <a:rPr lang="en-US" sz="2200" noProof="0" dirty="0"/>
            <a:t>Economic Warfare</a:t>
          </a:r>
        </a:p>
      </dgm:t>
    </dgm:pt>
    <dgm:pt modelId="{92564594-0369-4526-AB6E-554B7223A1EE}" type="parTrans" cxnId="{F341DE1D-2700-4789-ACF2-C56BCAEBC13E}">
      <dgm:prSet/>
      <dgm:spPr/>
      <dgm:t>
        <a:bodyPr/>
        <a:lstStyle/>
        <a:p>
          <a:pPr algn="ctr"/>
          <a:endParaRPr lang="cs-CZ" sz="2200"/>
        </a:p>
      </dgm:t>
    </dgm:pt>
    <dgm:pt modelId="{343FD08C-F505-4F46-A44B-C0AFE254FE38}" type="sibTrans" cxnId="{F341DE1D-2700-4789-ACF2-C56BCAEBC13E}">
      <dgm:prSet/>
      <dgm:spPr/>
      <dgm:t>
        <a:bodyPr/>
        <a:lstStyle/>
        <a:p>
          <a:pPr algn="ctr"/>
          <a:endParaRPr lang="cs-CZ" sz="2200"/>
        </a:p>
      </dgm:t>
    </dgm:pt>
    <dgm:pt modelId="{C9645E51-AFFD-409F-AF79-0E9307CAA4F8}">
      <dgm:prSet phldrT="[Text]" custT="1"/>
      <dgm:spPr/>
      <dgm:t>
        <a:bodyPr/>
        <a:lstStyle/>
        <a:p>
          <a:pPr algn="ctr"/>
          <a:r>
            <a:rPr lang="en-US" sz="2200" noProof="0" dirty="0"/>
            <a:t>Cyber attacks</a:t>
          </a:r>
        </a:p>
      </dgm:t>
    </dgm:pt>
    <dgm:pt modelId="{4FB59A20-0C84-42B8-A0B2-DA89F27368F4}" type="parTrans" cxnId="{EDACF286-D766-48BC-8B38-CA815C15185F}">
      <dgm:prSet/>
      <dgm:spPr/>
      <dgm:t>
        <a:bodyPr/>
        <a:lstStyle/>
        <a:p>
          <a:pPr algn="ctr"/>
          <a:endParaRPr lang="cs-CZ" sz="2200"/>
        </a:p>
      </dgm:t>
    </dgm:pt>
    <dgm:pt modelId="{314B49E0-FD4D-44AA-9156-55EE3682FBD1}" type="sibTrans" cxnId="{EDACF286-D766-48BC-8B38-CA815C15185F}">
      <dgm:prSet/>
      <dgm:spPr/>
      <dgm:t>
        <a:bodyPr/>
        <a:lstStyle/>
        <a:p>
          <a:pPr algn="ctr"/>
          <a:endParaRPr lang="cs-CZ" sz="2200"/>
        </a:p>
      </dgm:t>
    </dgm:pt>
    <dgm:pt modelId="{F24168C5-BA4D-409F-BCCA-037E0E4271AE}">
      <dgm:prSet phldrT="[Text]" custT="1"/>
      <dgm:spPr/>
      <dgm:t>
        <a:bodyPr/>
        <a:lstStyle/>
        <a:p>
          <a:pPr algn="ctr"/>
          <a:r>
            <a:rPr lang="en-US" sz="2200" noProof="0" dirty="0"/>
            <a:t>Criminal and Terrorist tactics</a:t>
          </a:r>
        </a:p>
      </dgm:t>
    </dgm:pt>
    <dgm:pt modelId="{DF1E6FA3-1D0D-4417-88D3-25AC1D4BEE21}" type="parTrans" cxnId="{5C9EDA64-2ADE-4CBB-84BD-4BF031D728FA}">
      <dgm:prSet/>
      <dgm:spPr/>
      <dgm:t>
        <a:bodyPr/>
        <a:lstStyle/>
        <a:p>
          <a:pPr algn="ctr"/>
          <a:endParaRPr lang="cs-CZ" sz="2200"/>
        </a:p>
      </dgm:t>
    </dgm:pt>
    <dgm:pt modelId="{842915FF-2C88-4BCD-8312-34EA6A0D48D3}" type="sibTrans" cxnId="{5C9EDA64-2ADE-4CBB-84BD-4BF031D728FA}">
      <dgm:prSet/>
      <dgm:spPr/>
      <dgm:t>
        <a:bodyPr/>
        <a:lstStyle/>
        <a:p>
          <a:pPr algn="ctr"/>
          <a:endParaRPr lang="cs-CZ" sz="2200"/>
        </a:p>
      </dgm:t>
    </dgm:pt>
    <dgm:pt modelId="{A503A8A5-10CA-412E-9C22-5777013AD3A2}" type="pres">
      <dgm:prSet presAssocID="{40E47591-FC50-40B7-B936-3E0C61E2FA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4F40A71-403F-493B-968C-9E5E64649A30}" type="pres">
      <dgm:prSet presAssocID="{84DD00B8-F45C-4C65-99D1-8C6197C2615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80A197-2E98-42C5-9752-56E567730ACD}" type="pres">
      <dgm:prSet presAssocID="{0F690954-61C5-4641-BC9C-B52B6330BF54}" presName="sibTrans" presStyleCnt="0"/>
      <dgm:spPr/>
    </dgm:pt>
    <dgm:pt modelId="{D243E58C-A448-4795-AA26-902B136E9191}" type="pres">
      <dgm:prSet presAssocID="{4D164766-6F73-4379-8D75-FA940929ADD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E3E740-D546-49B7-8500-949B9CAD819E}" type="pres">
      <dgm:prSet presAssocID="{9CD0CF87-BAEC-4A83-B07E-74046DD05CCC}" presName="sibTrans" presStyleCnt="0"/>
      <dgm:spPr/>
    </dgm:pt>
    <dgm:pt modelId="{24868B14-FA09-4AB9-8670-0709E124B3D4}" type="pres">
      <dgm:prSet presAssocID="{C9AB1DA0-F836-4209-BC2A-6BC65AA310D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131784-4945-469D-A05B-EE6E0B151F6B}" type="pres">
      <dgm:prSet presAssocID="{1AB76D01-F360-430C-9B9A-340291200700}" presName="sibTrans" presStyleCnt="0"/>
      <dgm:spPr/>
    </dgm:pt>
    <dgm:pt modelId="{0F6B5C70-02E9-4BC2-BA32-4AB45103000D}" type="pres">
      <dgm:prSet presAssocID="{7973B57E-049E-4F83-811D-3B5E6C05213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07313C-DABC-4FDB-9DB6-9AB5C7747812}" type="pres">
      <dgm:prSet presAssocID="{343FD08C-F505-4F46-A44B-C0AFE254FE38}" presName="sibTrans" presStyleCnt="0"/>
      <dgm:spPr/>
    </dgm:pt>
    <dgm:pt modelId="{56646386-3283-4A88-A29F-BF5505219CE6}" type="pres">
      <dgm:prSet presAssocID="{C9645E51-AFFD-409F-AF79-0E9307CAA4F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A966E1-10E2-4C84-A6F1-F63593CBF721}" type="pres">
      <dgm:prSet presAssocID="{314B49E0-FD4D-44AA-9156-55EE3682FBD1}" presName="sibTrans" presStyleCnt="0"/>
      <dgm:spPr/>
    </dgm:pt>
    <dgm:pt modelId="{0BC78B9F-8FFD-4AE3-B47C-72F9AB196721}" type="pres">
      <dgm:prSet presAssocID="{F24168C5-BA4D-409F-BCCA-037E0E4271A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39DDDAF-DF47-F249-A6C1-126BEE955B5B}" type="presOf" srcId="{C9AB1DA0-F836-4209-BC2A-6BC65AA310D5}" destId="{24868B14-FA09-4AB9-8670-0709E124B3D4}" srcOrd="0" destOrd="0" presId="urn:microsoft.com/office/officeart/2005/8/layout/default"/>
    <dgm:cxn modelId="{F341DE1D-2700-4789-ACF2-C56BCAEBC13E}" srcId="{40E47591-FC50-40B7-B936-3E0C61E2FA61}" destId="{7973B57E-049E-4F83-811D-3B5E6C052131}" srcOrd="3" destOrd="0" parTransId="{92564594-0369-4526-AB6E-554B7223A1EE}" sibTransId="{343FD08C-F505-4F46-A44B-C0AFE254FE38}"/>
    <dgm:cxn modelId="{C1CA138D-0C6F-9F49-8A0E-3B950602457F}" type="presOf" srcId="{40E47591-FC50-40B7-B936-3E0C61E2FA61}" destId="{A503A8A5-10CA-412E-9C22-5777013AD3A2}" srcOrd="0" destOrd="0" presId="urn:microsoft.com/office/officeart/2005/8/layout/default"/>
    <dgm:cxn modelId="{21BD8D41-8196-184A-A418-F34B54A0D671}" type="presOf" srcId="{7973B57E-049E-4F83-811D-3B5E6C052131}" destId="{0F6B5C70-02E9-4BC2-BA32-4AB45103000D}" srcOrd="0" destOrd="0" presId="urn:microsoft.com/office/officeart/2005/8/layout/default"/>
    <dgm:cxn modelId="{53357E51-2B64-4D75-A821-CF1C6CDE2284}" srcId="{40E47591-FC50-40B7-B936-3E0C61E2FA61}" destId="{C9AB1DA0-F836-4209-BC2A-6BC65AA310D5}" srcOrd="2" destOrd="0" parTransId="{83518AD0-4436-4469-934F-5BEA366E6B06}" sibTransId="{1AB76D01-F360-430C-9B9A-340291200700}"/>
    <dgm:cxn modelId="{F19A8790-67AC-0A4F-8195-9C23A0E33044}" type="presOf" srcId="{4D164766-6F73-4379-8D75-FA940929ADDE}" destId="{D243E58C-A448-4795-AA26-902B136E9191}" srcOrd="0" destOrd="0" presId="urn:microsoft.com/office/officeart/2005/8/layout/default"/>
    <dgm:cxn modelId="{8EE77EBB-347A-4A72-BABB-2D242DE75D85}" srcId="{40E47591-FC50-40B7-B936-3E0C61E2FA61}" destId="{84DD00B8-F45C-4C65-99D1-8C6197C26150}" srcOrd="0" destOrd="0" parTransId="{B518CCE1-EFE8-47AF-922B-94F3380508F5}" sibTransId="{0F690954-61C5-4641-BC9C-B52B6330BF54}"/>
    <dgm:cxn modelId="{5C9EDA64-2ADE-4CBB-84BD-4BF031D728FA}" srcId="{40E47591-FC50-40B7-B936-3E0C61E2FA61}" destId="{F24168C5-BA4D-409F-BCCA-037E0E4271AE}" srcOrd="5" destOrd="0" parTransId="{DF1E6FA3-1D0D-4417-88D3-25AC1D4BEE21}" sibTransId="{842915FF-2C88-4BCD-8312-34EA6A0D48D3}"/>
    <dgm:cxn modelId="{EDACF286-D766-48BC-8B38-CA815C15185F}" srcId="{40E47591-FC50-40B7-B936-3E0C61E2FA61}" destId="{C9645E51-AFFD-409F-AF79-0E9307CAA4F8}" srcOrd="4" destOrd="0" parTransId="{4FB59A20-0C84-42B8-A0B2-DA89F27368F4}" sibTransId="{314B49E0-FD4D-44AA-9156-55EE3682FBD1}"/>
    <dgm:cxn modelId="{8278144B-96E1-A449-A60F-8337B551A0AE}" type="presOf" srcId="{84DD00B8-F45C-4C65-99D1-8C6197C26150}" destId="{C4F40A71-403F-493B-968C-9E5E64649A30}" srcOrd="0" destOrd="0" presId="urn:microsoft.com/office/officeart/2005/8/layout/default"/>
    <dgm:cxn modelId="{0221C40A-3547-354D-B81B-6697AAD68AC2}" type="presOf" srcId="{F24168C5-BA4D-409F-BCCA-037E0E4271AE}" destId="{0BC78B9F-8FFD-4AE3-B47C-72F9AB196721}" srcOrd="0" destOrd="0" presId="urn:microsoft.com/office/officeart/2005/8/layout/default"/>
    <dgm:cxn modelId="{B7AACBF0-4C0E-4BF2-9000-E42F27E7BB65}" srcId="{40E47591-FC50-40B7-B936-3E0C61E2FA61}" destId="{4D164766-6F73-4379-8D75-FA940929ADDE}" srcOrd="1" destOrd="0" parTransId="{35A9ED09-7410-4804-A17B-A0F5F39FD4E0}" sibTransId="{9CD0CF87-BAEC-4A83-B07E-74046DD05CCC}"/>
    <dgm:cxn modelId="{79FA1991-0E43-E948-A9FE-235B0F0FB0B1}" type="presOf" srcId="{C9645E51-AFFD-409F-AF79-0E9307CAA4F8}" destId="{56646386-3283-4A88-A29F-BF5505219CE6}" srcOrd="0" destOrd="0" presId="urn:microsoft.com/office/officeart/2005/8/layout/default"/>
    <dgm:cxn modelId="{4BDBBEB4-BD0D-C34C-BC7C-665852412ED1}" type="presParOf" srcId="{A503A8A5-10CA-412E-9C22-5777013AD3A2}" destId="{C4F40A71-403F-493B-968C-9E5E64649A30}" srcOrd="0" destOrd="0" presId="urn:microsoft.com/office/officeart/2005/8/layout/default"/>
    <dgm:cxn modelId="{0C0D2DAA-A9E6-5D42-ACAC-3747E54D29B6}" type="presParOf" srcId="{A503A8A5-10CA-412E-9C22-5777013AD3A2}" destId="{0480A197-2E98-42C5-9752-56E567730ACD}" srcOrd="1" destOrd="0" presId="urn:microsoft.com/office/officeart/2005/8/layout/default"/>
    <dgm:cxn modelId="{047DBBF8-A2B6-D644-B169-17C1BF875733}" type="presParOf" srcId="{A503A8A5-10CA-412E-9C22-5777013AD3A2}" destId="{D243E58C-A448-4795-AA26-902B136E9191}" srcOrd="2" destOrd="0" presId="urn:microsoft.com/office/officeart/2005/8/layout/default"/>
    <dgm:cxn modelId="{E343D3CF-D7A1-6249-9D00-CC308C13D233}" type="presParOf" srcId="{A503A8A5-10CA-412E-9C22-5777013AD3A2}" destId="{30E3E740-D546-49B7-8500-949B9CAD819E}" srcOrd="3" destOrd="0" presId="urn:microsoft.com/office/officeart/2005/8/layout/default"/>
    <dgm:cxn modelId="{6DFEE444-5D77-0145-B221-B43CB17BF54B}" type="presParOf" srcId="{A503A8A5-10CA-412E-9C22-5777013AD3A2}" destId="{24868B14-FA09-4AB9-8670-0709E124B3D4}" srcOrd="4" destOrd="0" presId="urn:microsoft.com/office/officeart/2005/8/layout/default"/>
    <dgm:cxn modelId="{234BD983-F5AA-1F46-B550-FB9A0B857ABB}" type="presParOf" srcId="{A503A8A5-10CA-412E-9C22-5777013AD3A2}" destId="{71131784-4945-469D-A05B-EE6E0B151F6B}" srcOrd="5" destOrd="0" presId="urn:microsoft.com/office/officeart/2005/8/layout/default"/>
    <dgm:cxn modelId="{9237642A-F70B-334A-9F61-5953B7A237B0}" type="presParOf" srcId="{A503A8A5-10CA-412E-9C22-5777013AD3A2}" destId="{0F6B5C70-02E9-4BC2-BA32-4AB45103000D}" srcOrd="6" destOrd="0" presId="urn:microsoft.com/office/officeart/2005/8/layout/default"/>
    <dgm:cxn modelId="{B6C1EAD8-BAD6-8448-8EC9-08187148E4E0}" type="presParOf" srcId="{A503A8A5-10CA-412E-9C22-5777013AD3A2}" destId="{A807313C-DABC-4FDB-9DB6-9AB5C7747812}" srcOrd="7" destOrd="0" presId="urn:microsoft.com/office/officeart/2005/8/layout/default"/>
    <dgm:cxn modelId="{E695A8F8-AE16-6C41-9AF0-179F71327E5C}" type="presParOf" srcId="{A503A8A5-10CA-412E-9C22-5777013AD3A2}" destId="{56646386-3283-4A88-A29F-BF5505219CE6}" srcOrd="8" destOrd="0" presId="urn:microsoft.com/office/officeart/2005/8/layout/default"/>
    <dgm:cxn modelId="{CEFA6CD5-4869-6C4A-809C-1CBBA5DA0615}" type="presParOf" srcId="{A503A8A5-10CA-412E-9C22-5777013AD3A2}" destId="{EAA966E1-10E2-4C84-A6F1-F63593CBF721}" srcOrd="9" destOrd="0" presId="urn:microsoft.com/office/officeart/2005/8/layout/default"/>
    <dgm:cxn modelId="{7D67B7B5-D904-A84F-A75C-8C599FC77D7B}" type="presParOf" srcId="{A503A8A5-10CA-412E-9C22-5777013AD3A2}" destId="{0BC78B9F-8FFD-4AE3-B47C-72F9AB19672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40A71-403F-493B-968C-9E5E64649A30}">
      <dsp:nvSpPr>
        <dsp:cNvPr id="0" name=""/>
        <dsp:cNvSpPr/>
      </dsp:nvSpPr>
      <dsp:spPr>
        <a:xfrm>
          <a:off x="421246" y="1909"/>
          <a:ext cx="2076980" cy="12461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/>
            <a:t>Regular forces</a:t>
          </a:r>
        </a:p>
      </dsp:txBody>
      <dsp:txXfrm>
        <a:off x="421246" y="1909"/>
        <a:ext cx="2076980" cy="1246188"/>
      </dsp:txXfrm>
    </dsp:sp>
    <dsp:sp modelId="{D243E58C-A448-4795-AA26-902B136E9191}">
      <dsp:nvSpPr>
        <dsp:cNvPr id="0" name=""/>
        <dsp:cNvSpPr/>
      </dsp:nvSpPr>
      <dsp:spPr>
        <a:xfrm>
          <a:off x="2705925" y="1909"/>
          <a:ext cx="2076980" cy="12461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/>
            <a:t>Irregular proxies</a:t>
          </a:r>
          <a:r>
            <a:rPr lang="cs-CZ" sz="2200" kern="1200" noProof="0" dirty="0"/>
            <a:t>,</a:t>
          </a:r>
          <a:r>
            <a:rPr lang="en-US" sz="2200" kern="1200" noProof="0" dirty="0"/>
            <a:t> Special forces</a:t>
          </a:r>
        </a:p>
      </dsp:txBody>
      <dsp:txXfrm>
        <a:off x="2705925" y="1909"/>
        <a:ext cx="2076980" cy="1246188"/>
      </dsp:txXfrm>
    </dsp:sp>
    <dsp:sp modelId="{24868B14-FA09-4AB9-8670-0709E124B3D4}">
      <dsp:nvSpPr>
        <dsp:cNvPr id="0" name=""/>
        <dsp:cNvSpPr/>
      </dsp:nvSpPr>
      <dsp:spPr>
        <a:xfrm>
          <a:off x="4990604" y="1909"/>
          <a:ext cx="2076980" cy="1246188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/>
            <a:t>Information Warfare</a:t>
          </a:r>
          <a:r>
            <a:rPr lang="cs-CZ" sz="2200" kern="1200" noProof="0" dirty="0"/>
            <a:t>,</a:t>
          </a:r>
          <a:r>
            <a:rPr lang="en-US" sz="2200" kern="1200" noProof="0" dirty="0"/>
            <a:t> Propaganda</a:t>
          </a:r>
        </a:p>
      </dsp:txBody>
      <dsp:txXfrm>
        <a:off x="4990604" y="1909"/>
        <a:ext cx="2076980" cy="1246188"/>
      </dsp:txXfrm>
    </dsp:sp>
    <dsp:sp modelId="{0F6B5C70-02E9-4BC2-BA32-4AB45103000D}">
      <dsp:nvSpPr>
        <dsp:cNvPr id="0" name=""/>
        <dsp:cNvSpPr/>
      </dsp:nvSpPr>
      <dsp:spPr>
        <a:xfrm>
          <a:off x="421246" y="1455796"/>
          <a:ext cx="2076980" cy="12461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/>
            <a:t>Economic Warfare</a:t>
          </a:r>
        </a:p>
      </dsp:txBody>
      <dsp:txXfrm>
        <a:off x="421246" y="1455796"/>
        <a:ext cx="2076980" cy="1246188"/>
      </dsp:txXfrm>
    </dsp:sp>
    <dsp:sp modelId="{56646386-3283-4A88-A29F-BF5505219CE6}">
      <dsp:nvSpPr>
        <dsp:cNvPr id="0" name=""/>
        <dsp:cNvSpPr/>
      </dsp:nvSpPr>
      <dsp:spPr>
        <a:xfrm>
          <a:off x="2705925" y="1455796"/>
          <a:ext cx="2076980" cy="12461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/>
            <a:t>Cyber attacks</a:t>
          </a:r>
        </a:p>
      </dsp:txBody>
      <dsp:txXfrm>
        <a:off x="2705925" y="1455796"/>
        <a:ext cx="2076980" cy="1246188"/>
      </dsp:txXfrm>
    </dsp:sp>
    <dsp:sp modelId="{0BC78B9F-8FFD-4AE3-B47C-72F9AB196721}">
      <dsp:nvSpPr>
        <dsp:cNvPr id="0" name=""/>
        <dsp:cNvSpPr/>
      </dsp:nvSpPr>
      <dsp:spPr>
        <a:xfrm>
          <a:off x="4990604" y="1455796"/>
          <a:ext cx="2076980" cy="12461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/>
            <a:t>Criminal and Terrorist tactics</a:t>
          </a:r>
        </a:p>
      </dsp:txBody>
      <dsp:txXfrm>
        <a:off x="4990604" y="1455796"/>
        <a:ext cx="2076980" cy="1246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61F13-8B58-FC4D-BA9A-077C7756D5C3}" type="datetimeFigureOut">
              <a:rPr lang="en-US" smtClean="0"/>
              <a:t>19.04.16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55676-BAAC-AE41-ACE6-DEB794940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5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5676-BAAC-AE41-ACE6-DEB794940A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1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>
                <a:latin typeface="Calibri" charset="0"/>
              </a:rPr>
              <a:t>Hybridní války = termín užívaný na Z (USA, EU) x „nelineární váleční“ používáno ruskými elitami</a:t>
            </a:r>
          </a:p>
          <a:p>
            <a:pPr eaLnBrk="1" hangingPunct="1">
              <a:spcBef>
                <a:spcPct val="0"/>
              </a:spcBef>
            </a:pPr>
            <a:endParaRPr lang="cs-CZ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>
                <a:latin typeface="Calibri" charset="0"/>
              </a:rPr>
              <a:t>Moje poznámka: Na rozdíl od konceptů „Soft Power“ (atraktivita úspěchu/příkladu, přesvědčovací metody, veřejná diplomacie) či jeho kombinované podoby „Smart Power“ (J. Nye) s nimiž částečně sdílí nemateriální složku moci je HV více ofenzivně laděná. Spíše než s atraktivitou vlastního systému/policy operuje s klasickými cíli informační války a propagandy. Cílem je </a:t>
            </a:r>
            <a:r>
              <a:rPr lang="cs-CZ" b="1">
                <a:latin typeface="Calibri" charset="0"/>
              </a:rPr>
              <a:t>přinutit</a:t>
            </a:r>
            <a:r>
              <a:rPr lang="cs-CZ">
                <a:latin typeface="Calibri" charset="0"/>
              </a:rPr>
              <a:t> protivníka k učinění takových kroků, které by jinak sám nepodnikl za současné masivní </a:t>
            </a:r>
            <a:r>
              <a:rPr lang="cs-CZ" b="1">
                <a:latin typeface="Calibri" charset="0"/>
              </a:rPr>
              <a:t>dezinformační kampaně</a:t>
            </a:r>
            <a:r>
              <a:rPr lang="cs-CZ">
                <a:latin typeface="Calibri" charset="0"/>
              </a:rPr>
              <a:t>, která je orientovaná na spřízněné skupiny uvnitř „nepřátelského území“ a mezinárodní společenství. Rozdíl mez koncepty je spíše v jejich původu. Nye hledá celoplanetární strategii pro USA s cílem zajistit pokračovaní jejich „liberální hegemonie“ a udržet fungující podobu mezinárodního systému (kombinací vojenských a nevojenských nástrojů), zatímco HV v aplikované podobě na Ukrajině je spíše taktickým krokem jak dosáhnout omezených politických cílů (zabránit odchýlení Kyjeva po Majanu z ruského orbitu).</a:t>
            </a:r>
            <a:endParaRPr lang="cs-CZ" b="1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cs-CZ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>
                <a:latin typeface="Calibri" charset="0"/>
              </a:rPr>
              <a:t>HV – typický </a:t>
            </a:r>
            <a:r>
              <a:rPr lang="cs-CZ" b="1">
                <a:latin typeface="Calibri" charset="0"/>
              </a:rPr>
              <a:t>ozbrojený konflikt nízké intenzity</a:t>
            </a:r>
            <a:r>
              <a:rPr lang="cs-CZ">
                <a:latin typeface="Calibri" charset="0"/>
              </a:rPr>
              <a:t> (Low-intensity conflict): selektivní a omezené nasazení vojenský prostředků mimo klasické konvenční válčiště (občanské války, protipovstalecké operace, subverze apod.). Zapojení státních i nestátních aktérů.</a:t>
            </a:r>
          </a:p>
          <a:p>
            <a:pPr eaLnBrk="1" hangingPunct="1">
              <a:spcBef>
                <a:spcPct val="0"/>
              </a:spcBef>
            </a:pPr>
            <a:endParaRPr lang="cs-CZ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>
                <a:latin typeface="Calibri" charset="0"/>
              </a:rPr>
              <a:t>Spíše než jasně formulovaná vojenská doktrína Ruska se jedná o typ postmoderního ozbrojeného konfliktu (viz Ukrajina), jehož charakter může naznačit nový způsob periferního válčení v 21. století. </a:t>
            </a:r>
          </a:p>
          <a:p>
            <a:pPr eaLnBrk="1" hangingPunct="1">
              <a:spcBef>
                <a:spcPct val="0"/>
              </a:spcBef>
            </a:pPr>
            <a:endParaRPr lang="cs-CZ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>
                <a:latin typeface="Calibri" charset="0"/>
              </a:rPr>
              <a:t>Poloskrytý charakter HV, použití klasické vojenské síly „na zapřenou“</a:t>
            </a:r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62C62B8-60A2-C942-9C8D-84D70A9C305A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</a:rPr>
              <a:t>Use of proxies/enemy‘s internal opposition to create a permanently operating front inside his territory (Gerasimov)</a:t>
            </a:r>
          </a:p>
          <a:p>
            <a:r>
              <a:rPr lang="en-US">
                <a:latin typeface="Calibri" charset="0"/>
              </a:rPr>
              <a:t>Economic Warfare – sanctions, embargoes, blockades, etc.</a:t>
            </a:r>
            <a:endParaRPr lang="cs-CZ">
              <a:latin typeface="Calibri" charset="0"/>
            </a:endParaRPr>
          </a:p>
          <a:p>
            <a:endParaRPr lang="cs-CZ">
              <a:latin typeface="Calibri" charset="0"/>
            </a:endParaRPr>
          </a:p>
          <a:p>
            <a:r>
              <a:rPr lang="cs-CZ">
                <a:latin typeface="Calibri" charset="0"/>
              </a:rPr>
              <a:t>Více rozměrů válčiště: 1) konvenční bitevní pole, 2) domácí populace v místě konfliktu, 3) mezinárodní společenství. Jedním z cílů je ovlivnění postojů protivníka prostřednictvím působením na jeho veřejné mínění. </a:t>
            </a:r>
          </a:p>
          <a:p>
            <a:endParaRPr lang="cs-CZ">
              <a:latin typeface="Calibri" charset="0"/>
            </a:endParaRPr>
          </a:p>
          <a:p>
            <a:pPr algn="ctr">
              <a:spcAft>
                <a:spcPts val="1200"/>
              </a:spcAft>
            </a:pPr>
            <a:r>
              <a:rPr lang="en-GB" b="1">
                <a:latin typeface="Calibri" charset="0"/>
                <a:ea typeface="MS PGothic" charset="0"/>
                <a:cs typeface="MS PGothic" charset="0"/>
              </a:rPr>
              <a:t>Characteristics of Hybrid threats</a:t>
            </a:r>
          </a:p>
          <a:p>
            <a:pPr lvl="1">
              <a:spcAft>
                <a:spcPts val="1200"/>
              </a:spcAft>
            </a:pPr>
            <a:r>
              <a:rPr lang="en-GB">
                <a:latin typeface="Calibri" charset="0"/>
                <a:ea typeface="MS PGothic" charset="0"/>
                <a:cs typeface="MS PGothic" charset="0"/>
              </a:rPr>
              <a:t>a combined and coordinated use of </a:t>
            </a:r>
          </a:p>
          <a:p>
            <a:pPr lvl="1">
              <a:spcAft>
                <a:spcPts val="1200"/>
              </a:spcAft>
            </a:pPr>
            <a:r>
              <a:rPr lang="en-GB">
                <a:latin typeface="Calibri" charset="0"/>
                <a:ea typeface="MS PGothic" charset="0"/>
                <a:cs typeface="MS PGothic" charset="0"/>
              </a:rPr>
              <a:t>overt and covert military, paramilitary and civilian measures -‘soft power’-  over time</a:t>
            </a:r>
          </a:p>
          <a:p>
            <a:pPr lvl="1">
              <a:spcAft>
                <a:spcPts val="1200"/>
              </a:spcAft>
            </a:pPr>
            <a:r>
              <a:rPr lang="en-GB">
                <a:latin typeface="Calibri" charset="0"/>
                <a:ea typeface="MS PGothic" charset="0"/>
                <a:cs typeface="MS PGothic" charset="0"/>
              </a:rPr>
              <a:t>by state or non-state actors </a:t>
            </a:r>
          </a:p>
          <a:p>
            <a:pPr lvl="1">
              <a:spcAft>
                <a:spcPts val="1200"/>
              </a:spcAft>
            </a:pPr>
            <a:r>
              <a:rPr lang="en-GB">
                <a:latin typeface="Calibri" charset="0"/>
                <a:ea typeface="MS PGothic" charset="0"/>
                <a:cs typeface="MS PGothic" charset="0"/>
              </a:rPr>
              <a:t>to influence or destabilise an adversary.</a:t>
            </a:r>
          </a:p>
          <a:p>
            <a:pPr>
              <a:spcAft>
                <a:spcPts val="1200"/>
              </a:spcAft>
            </a:pPr>
            <a:r>
              <a:rPr lang="en-GB" sz="2000">
                <a:latin typeface="Calibri" charset="0"/>
              </a:rPr>
              <a:t>Hybrid threats seek exploit a country's/region's vulnerabilities, so as to influence or destabilise an adversary. </a:t>
            </a:r>
          </a:p>
          <a:p>
            <a:endParaRPr lang="en-US">
              <a:latin typeface="Calibri" charset="0"/>
            </a:endParaRPr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3615288-5C1A-3C41-A7A8-7E861A265D6F}" type="slidenum">
              <a:rPr lang="cs-CZ">
                <a:latin typeface="Calibri" charset="0"/>
              </a:rPr>
              <a:pPr/>
              <a:t>10</a:t>
            </a:fld>
            <a:endParaRPr lang="cs-CZ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>
                <a:latin typeface="Calibri" charset="0"/>
              </a:rPr>
              <a:t>1) situace na bojišti – odpovědnost za zásahy civilních cíů, přítomnost armádních jednotek či speciálních sil („zelení mužíčci“). </a:t>
            </a:r>
          </a:p>
          <a:p>
            <a:endParaRPr lang="cs-CZ" b="1" u="sng">
              <a:latin typeface="Calibri" charset="0"/>
            </a:endParaRPr>
          </a:p>
          <a:p>
            <a:r>
              <a:rPr lang="cs-CZ" b="1" u="sng">
                <a:latin typeface="Calibri" charset="0"/>
              </a:rPr>
              <a:t>Hlavní obsahové znaky </a:t>
            </a:r>
            <a:endParaRPr lang="cs-CZ">
              <a:latin typeface="Calibri" charset="0"/>
            </a:endParaRPr>
          </a:p>
          <a:p>
            <a:r>
              <a:rPr lang="cs-CZ">
                <a:latin typeface="Calibri" charset="0"/>
              </a:rPr>
              <a:t>negativní obraz politických elit v EU/USA, Ukr. (zkorumpovanost, slabost, konspirativní činnost, manipulace, „fašizace“ apod.)</a:t>
            </a:r>
          </a:p>
          <a:p>
            <a:r>
              <a:rPr lang="cs-CZ">
                <a:latin typeface="Calibri" charset="0"/>
              </a:rPr>
              <a:t>hodnotový rozklad a nefunkčnost západní politiky (růst nebezpečí)</a:t>
            </a:r>
          </a:p>
          <a:p>
            <a:r>
              <a:rPr lang="cs-CZ">
                <a:latin typeface="Calibri" charset="0"/>
              </a:rPr>
              <a:t>ofensivní úmysly NATO vůči RU a snaha o jeho destabilizaci (vývoz „barevných revolucí“, východní rozšiřování aliance)  </a:t>
            </a:r>
          </a:p>
          <a:p>
            <a:r>
              <a:rPr lang="cs-CZ">
                <a:latin typeface="Calibri" charset="0"/>
              </a:rPr>
              <a:t>EU jako nástroj imperiálních ambic USA (submise)</a:t>
            </a:r>
          </a:p>
          <a:p>
            <a:endParaRPr lang="cs-CZ">
              <a:latin typeface="Calibri" charset="0"/>
            </a:endParaRPr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A0C9748-B464-F44D-97D3-1243B912E8F9}" type="slidenum">
              <a:rPr lang="cs-CZ">
                <a:latin typeface="Calibri" charset="0"/>
              </a:rPr>
              <a:pPr/>
              <a:t>11</a:t>
            </a:fld>
            <a:endParaRPr lang="cs-CZ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>
                <a:latin typeface="Calibri" charset="0"/>
              </a:rPr>
              <a:t>The task force has been set up following the </a:t>
            </a:r>
            <a:r>
              <a:rPr lang="cs-CZ" b="1">
                <a:latin typeface="Calibri" charset="0"/>
              </a:rPr>
              <a:t>European Council </a:t>
            </a:r>
            <a:r>
              <a:rPr lang="cs-CZ">
                <a:latin typeface="Calibri" charset="0"/>
              </a:rPr>
              <a:t>in </a:t>
            </a:r>
            <a:r>
              <a:rPr lang="cs-CZ" b="1">
                <a:latin typeface="Calibri" charset="0"/>
              </a:rPr>
              <a:t>March 2015</a:t>
            </a:r>
            <a:r>
              <a:rPr lang="cs-CZ">
                <a:latin typeface="Calibri" charset="0"/>
              </a:rPr>
              <a:t>, which tasked the High Representative to submit, in cooperation with EU institutions and Member States, an action plan on strategic communication in order to address Russia's ongoing disinformation campaigns.</a:t>
            </a:r>
          </a:p>
          <a:p>
            <a:endParaRPr lang="cs-CZ">
              <a:latin typeface="Calibri" charset="0"/>
            </a:endParaRPr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1BCE466-234A-4244-AE42-CA6B7B23952F}" type="slidenum">
              <a:rPr lang="cs-CZ">
                <a:latin typeface="Calibri" charset="0"/>
              </a:rPr>
              <a:pPr/>
              <a:t>12</a:t>
            </a:fld>
            <a:endParaRPr lang="cs-CZ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 19. April 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 19. April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 19. April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 19. April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 19. April 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CEBA98F-560C-4997-81C4-81D4D9187EAB}" type="datetime2">
              <a:rPr lang="en-US" smtClean="0"/>
              <a:t>Tuesday 19. April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 19. April 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 19. April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 19. April 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 19. April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 algn="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BDC1E59-17DD-41CE-97CA-624A472382D4}" type="datetime2">
              <a:rPr lang="en-US" smtClean="0"/>
              <a:t>Tuesday 19. April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 algn="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 19. April 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Click to edit Master text styles</a:t>
            </a:r>
          </a:p>
          <a:p>
            <a:pPr lvl="1" eaLnBrk="1" latinLnBrk="0" hangingPunct="1"/>
            <a:r>
              <a:rPr kumimoji="0" lang="cs-CZ" smtClean="0"/>
              <a:t>Second level</a:t>
            </a:r>
          </a:p>
          <a:p>
            <a:pPr lvl="2" eaLnBrk="1" latinLnBrk="0" hangingPunct="1"/>
            <a:r>
              <a:rPr kumimoji="0" lang="cs-CZ" smtClean="0"/>
              <a:t>Third level</a:t>
            </a:r>
          </a:p>
          <a:p>
            <a:pPr lvl="3" eaLnBrk="1" latinLnBrk="0" hangingPunct="1"/>
            <a:r>
              <a:rPr kumimoji="0" lang="cs-CZ" smtClean="0"/>
              <a:t>Fourth level</a:t>
            </a:r>
          </a:p>
          <a:p>
            <a:pPr lvl="4" eaLnBrk="1" latinLnBrk="0" hangingPunct="1"/>
            <a:r>
              <a:rPr kumimoji="0" lang="cs-CZ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rt.com/shows/crosstalk/338885-panama-papers-interpretation-west/" TargetMode="Externa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‘getting others</a:t>
            </a:r>
          </a:p>
          <a:p>
            <a:r>
              <a:rPr lang="en-US" dirty="0"/>
              <a:t>to do what you want them to do</a:t>
            </a:r>
            <a:r>
              <a:rPr lang="en-US" dirty="0" smtClean="0"/>
              <a:t>’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JJM230, </a:t>
            </a:r>
            <a:r>
              <a:rPr lang="en-US" dirty="0" err="1" smtClean="0"/>
              <a:t>Jaromír</a:t>
            </a:r>
            <a:r>
              <a:rPr lang="en-US" dirty="0" smtClean="0"/>
              <a:t> </a:t>
            </a:r>
            <a:r>
              <a:rPr lang="en-US" dirty="0" err="1" smtClean="0"/>
              <a:t>hanzal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6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cs-CZ" sz="3400" b="1">
                <a:latin typeface="Tw Cen MT" charset="0"/>
              </a:rPr>
              <a:t>Hlavní nástroje HV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28775"/>
            <a:ext cx="8351838" cy="20161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500">
                <a:latin typeface="Tw Cen MT" charset="0"/>
              </a:rPr>
              <a:t>multidimenzionální charakter válčiště</a:t>
            </a:r>
          </a:p>
          <a:p>
            <a:pPr>
              <a:spcBef>
                <a:spcPts val="600"/>
              </a:spcBef>
            </a:pPr>
            <a:r>
              <a:rPr lang="cs-CZ" sz="2500">
                <a:latin typeface="Tw Cen MT" charset="0"/>
              </a:rPr>
              <a:t>mix „</a:t>
            </a:r>
            <a:r>
              <a:rPr lang="cs-CZ" sz="2500" b="1" i="1">
                <a:latin typeface="Tw Cen MT" charset="0"/>
              </a:rPr>
              <a:t>hard</a:t>
            </a:r>
            <a:r>
              <a:rPr lang="cs-CZ" sz="2500">
                <a:latin typeface="Tw Cen MT" charset="0"/>
              </a:rPr>
              <a:t>“ a „</a:t>
            </a:r>
            <a:r>
              <a:rPr lang="cs-CZ" sz="2500" b="1" i="1">
                <a:latin typeface="Tw Cen MT" charset="0"/>
              </a:rPr>
              <a:t>soft</a:t>
            </a:r>
            <a:r>
              <a:rPr lang="cs-CZ" sz="2500">
                <a:latin typeface="Tw Cen MT" charset="0"/>
              </a:rPr>
              <a:t>“ síly, otevřených a skrytých operací</a:t>
            </a:r>
          </a:p>
          <a:p>
            <a:pPr>
              <a:spcBef>
                <a:spcPts val="600"/>
              </a:spcBef>
            </a:pPr>
            <a:r>
              <a:rPr lang="cs-CZ" sz="2500">
                <a:latin typeface="Tw Cen MT" charset="0"/>
              </a:rPr>
              <a:t>asymetrie nákladů pro agresora a napadeného</a:t>
            </a:r>
          </a:p>
          <a:p>
            <a:pPr>
              <a:spcBef>
                <a:spcPts val="600"/>
              </a:spcBef>
            </a:pPr>
            <a:r>
              <a:rPr lang="cs-CZ" sz="2500">
                <a:latin typeface="Tw Cen MT" charset="0"/>
              </a:rPr>
              <a:t>cíl = ovlivnění jednání a vnitřní destabilizace protivníka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827584" y="3789040"/>
          <a:ext cx="7488832" cy="2703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77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cs-CZ" sz="3400" b="1">
                <a:latin typeface="Tw Cen MT" charset="0"/>
              </a:rPr>
              <a:t>Dezinformační kampaň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351838" cy="4924425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cs-CZ" sz="2700">
                <a:latin typeface="Tw Cen MT" charset="0"/>
              </a:rPr>
              <a:t>1)</a:t>
            </a:r>
            <a:r>
              <a:rPr lang="cs-CZ" sz="2700" b="1">
                <a:latin typeface="Tw Cen MT" charset="0"/>
              </a:rPr>
              <a:t> taktika </a:t>
            </a:r>
            <a:r>
              <a:rPr lang="cs-CZ" sz="2700">
                <a:latin typeface="Tw Cen MT" charset="0"/>
              </a:rPr>
              <a:t>v rámci konfliktu</a:t>
            </a:r>
          </a:p>
          <a:p>
            <a:pPr marL="0" indent="0">
              <a:buFont typeface="Wingdings" charset="0"/>
              <a:buNone/>
            </a:pPr>
            <a:r>
              <a:rPr lang="cs-CZ" sz="2700">
                <a:latin typeface="Tw Cen MT" charset="0"/>
              </a:rPr>
              <a:t>2) dlouhodobý </a:t>
            </a:r>
            <a:r>
              <a:rPr lang="cs-CZ" sz="2700" b="1">
                <a:latin typeface="Tw Cen MT" charset="0"/>
              </a:rPr>
              <a:t>strategický narativ</a:t>
            </a:r>
          </a:p>
          <a:p>
            <a:pPr marL="0" indent="0">
              <a:buFont typeface="Wingdings" charset="0"/>
              <a:buNone/>
            </a:pPr>
            <a:r>
              <a:rPr lang="cs-CZ" sz="2700">
                <a:latin typeface="Tw Cen MT" charset="0"/>
              </a:rPr>
              <a:t>=</a:t>
            </a:r>
            <a:r>
              <a:rPr lang="cs-CZ" sz="2700">
                <a:latin typeface="Tw Cen MT" charset="0"/>
                <a:cs typeface="Times New Roman" charset="0"/>
              </a:rPr>
              <a:t>&gt; manipulace veřejného mínění v místě konfliktu a populace v soupeřících i třetích státech</a:t>
            </a:r>
          </a:p>
          <a:p>
            <a:pPr marL="0" indent="0">
              <a:buFont typeface="Wingdings" charset="0"/>
              <a:buNone/>
            </a:pPr>
            <a:endParaRPr lang="cs-CZ" sz="2700">
              <a:latin typeface="Tw Cen MT" charset="0"/>
            </a:endParaRPr>
          </a:p>
          <a:p>
            <a:pPr marL="0" indent="0">
              <a:buFont typeface="Wingdings" charset="0"/>
              <a:buNone/>
            </a:pPr>
            <a:endParaRPr lang="cs-CZ" sz="2700">
              <a:latin typeface="Tw Cen MT" charset="0"/>
            </a:endParaRPr>
          </a:p>
          <a:p>
            <a:pPr marL="0" indent="0">
              <a:buFont typeface="Wingdings" charset="0"/>
              <a:buNone/>
            </a:pPr>
            <a:r>
              <a:rPr lang="cs-CZ" sz="2600" i="1">
                <a:latin typeface="Tw Cen MT" charset="0"/>
              </a:rPr>
              <a:t>Koersivní praktika a nástroj na ovlivnění společenských  nálad nebo přesvědčování a </a:t>
            </a:r>
            <a:r>
              <a:rPr lang="cs-CZ" sz="2600" i="1">
                <a:latin typeface="Tw Cen MT" charset="0"/>
                <a:cs typeface="Times New Roman" charset="0"/>
              </a:rPr>
              <a:t>vnější posilování</a:t>
            </a:r>
            <a:r>
              <a:rPr lang="cs-CZ" sz="2600" i="1">
                <a:latin typeface="Tw Cen MT" charset="0"/>
              </a:rPr>
              <a:t> atraktivity vlastního politického modelu</a:t>
            </a:r>
            <a:r>
              <a:rPr lang="cs-CZ" sz="2600">
                <a:latin typeface="Tw Cen MT" charset="0"/>
              </a:rPr>
              <a:t> (soft power)</a:t>
            </a:r>
            <a:r>
              <a:rPr lang="cs-CZ" sz="2600" i="1">
                <a:latin typeface="Tw Cen MT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1420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153400" cy="990600"/>
          </a:xfrm>
        </p:spPr>
        <p:txBody>
          <a:bodyPr/>
          <a:lstStyle/>
          <a:p>
            <a:pPr algn="ctr"/>
            <a:r>
              <a:rPr lang="cs-CZ" sz="3400" b="1">
                <a:latin typeface="Tw Cen MT" charset="0"/>
              </a:rPr>
              <a:t>RU a konflikt na Ukrajině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280400" cy="5141913"/>
          </a:xfrm>
        </p:spPr>
        <p:txBody>
          <a:bodyPr/>
          <a:lstStyle/>
          <a:p>
            <a:r>
              <a:rPr lang="cs-CZ" sz="2500" i="1" dirty="0">
                <a:latin typeface="Tw Cen MT" charset="0"/>
              </a:rPr>
              <a:t>East </a:t>
            </a:r>
            <a:r>
              <a:rPr lang="cs-CZ" sz="2500" i="1" dirty="0" err="1">
                <a:latin typeface="Tw Cen MT" charset="0"/>
              </a:rPr>
              <a:t>StratCom</a:t>
            </a:r>
            <a:r>
              <a:rPr lang="cs-CZ" sz="2500" i="1" dirty="0">
                <a:latin typeface="Tw Cen MT" charset="0"/>
              </a:rPr>
              <a:t> </a:t>
            </a:r>
            <a:r>
              <a:rPr lang="cs-CZ" sz="2500" dirty="0">
                <a:latin typeface="Tw Cen MT" charset="0"/>
              </a:rPr>
              <a:t>(EEAS EU), </a:t>
            </a:r>
            <a:r>
              <a:rPr lang="cs-CZ" sz="2500" i="1" dirty="0">
                <a:latin typeface="Tw Cen MT" charset="0"/>
              </a:rPr>
              <a:t>NATO </a:t>
            </a:r>
            <a:r>
              <a:rPr lang="cs-CZ" sz="2500" i="1" dirty="0" err="1">
                <a:latin typeface="Tw Cen MT" charset="0"/>
              </a:rPr>
              <a:t>StratCom</a:t>
            </a:r>
            <a:r>
              <a:rPr lang="cs-CZ" sz="2500" i="1" dirty="0">
                <a:latin typeface="Tw Cen MT" charset="0"/>
              </a:rPr>
              <a:t> </a:t>
            </a:r>
            <a:r>
              <a:rPr lang="cs-CZ" sz="2500" dirty="0">
                <a:latin typeface="Tw Cen MT" charset="0"/>
              </a:rPr>
              <a:t>(COE)</a:t>
            </a:r>
          </a:p>
          <a:p>
            <a:pPr lvl="1"/>
            <a:r>
              <a:rPr lang="cs-CZ" sz="2500" dirty="0">
                <a:latin typeface="Tw Cen MT" charset="0"/>
              </a:rPr>
              <a:t>monitoring a analýza obsahu oficiálních RU médií a „pro-kremelských</a:t>
            </a:r>
            <a:r>
              <a:rPr lang="ja-JP" altLang="cs-CZ" sz="2500" dirty="0">
                <a:latin typeface="Tw Cen MT" charset="0"/>
              </a:rPr>
              <a:t>“</a:t>
            </a:r>
            <a:r>
              <a:rPr lang="cs-CZ" sz="2500" dirty="0">
                <a:latin typeface="Tw Cen MT" charset="0"/>
              </a:rPr>
              <a:t> webů v Evropě</a:t>
            </a:r>
          </a:p>
          <a:p>
            <a:pPr lvl="1"/>
            <a:endParaRPr lang="cs-CZ" sz="500" dirty="0">
              <a:latin typeface="Tw Cen MT" charset="0"/>
            </a:endParaRPr>
          </a:p>
          <a:p>
            <a:pPr>
              <a:buFont typeface="Wingdings" charset="0"/>
              <a:buNone/>
            </a:pPr>
            <a:r>
              <a:rPr lang="cs-CZ" sz="2500" b="1" u="sng" dirty="0">
                <a:latin typeface="Tw Cen MT" charset="0"/>
              </a:rPr>
              <a:t>Metody RU kampaně</a:t>
            </a:r>
            <a:endParaRPr lang="cs-CZ" sz="2500" b="1" dirty="0">
              <a:latin typeface="Tw Cen MT" charset="0"/>
            </a:endParaRPr>
          </a:p>
          <a:p>
            <a:r>
              <a:rPr lang="cs-CZ" sz="2500" dirty="0">
                <a:latin typeface="Tw Cen MT" charset="0"/>
              </a:rPr>
              <a:t>citování neexistujících zdrojů (smyšlené články, fiktivní novináři, události)</a:t>
            </a:r>
          </a:p>
          <a:p>
            <a:r>
              <a:rPr lang="cs-CZ" sz="2500" dirty="0">
                <a:latin typeface="Tw Cen MT" charset="0"/>
              </a:rPr>
              <a:t>dezinterpretace západních „</a:t>
            </a:r>
            <a:r>
              <a:rPr lang="cs-CZ" sz="2500" dirty="0" err="1">
                <a:latin typeface="Tw Cen MT" charset="0"/>
              </a:rPr>
              <a:t>kredibilních</a:t>
            </a:r>
            <a:r>
              <a:rPr lang="ja-JP" altLang="cs-CZ" sz="2500" dirty="0">
                <a:latin typeface="Tw Cen MT" charset="0"/>
              </a:rPr>
              <a:t>“</a:t>
            </a:r>
            <a:r>
              <a:rPr lang="cs-CZ" sz="2500" dirty="0">
                <a:latin typeface="Tw Cen MT" charset="0"/>
              </a:rPr>
              <a:t> médií</a:t>
            </a:r>
          </a:p>
          <a:p>
            <a:r>
              <a:rPr lang="cs-CZ" sz="2500" dirty="0">
                <a:latin typeface="Tw Cen MT" charset="0"/>
              </a:rPr>
              <a:t>recyklace a </a:t>
            </a:r>
            <a:r>
              <a:rPr lang="cs-CZ" sz="2500" dirty="0" err="1">
                <a:latin typeface="Tw Cen MT" charset="0"/>
              </a:rPr>
              <a:t>rekontextualizace</a:t>
            </a:r>
            <a:r>
              <a:rPr lang="cs-CZ" sz="2500" dirty="0">
                <a:latin typeface="Tw Cen MT" charset="0"/>
              </a:rPr>
              <a:t> neaktuálních/opakovaně vyvrácených tvrzení </a:t>
            </a:r>
          </a:p>
          <a:p>
            <a:r>
              <a:rPr lang="cs-CZ" sz="2500" dirty="0">
                <a:latin typeface="Tw Cen MT" charset="0"/>
              </a:rPr>
              <a:t>jednostranný </a:t>
            </a:r>
            <a:r>
              <a:rPr lang="cs-CZ" sz="2500" dirty="0" err="1">
                <a:latin typeface="Tw Cen MT" charset="0"/>
              </a:rPr>
              <a:t>metanarativ</a:t>
            </a:r>
            <a:r>
              <a:rPr lang="cs-CZ" sz="2500" dirty="0">
                <a:latin typeface="Tw Cen MT" charset="0"/>
              </a:rPr>
              <a:t> (slabost, hodnotový rozklad, submise a konspirace západních elit)     </a:t>
            </a:r>
          </a:p>
          <a:p>
            <a:endParaRPr lang="cs-CZ" sz="2700" dirty="0">
              <a:latin typeface="Tw Cen MT" charset="0"/>
            </a:endParaRPr>
          </a:p>
          <a:p>
            <a:endParaRPr lang="cs-CZ" sz="2700" dirty="0">
              <a:latin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8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Narativy</a:t>
            </a:r>
            <a:r>
              <a:rPr lang="en-US" dirty="0" smtClean="0"/>
              <a:t> a </a:t>
            </a: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komponenty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“</a:t>
            </a:r>
            <a:r>
              <a:rPr lang="en-US" i="1" dirty="0" err="1" smtClean="0"/>
              <a:t>Mezinárodní</a:t>
            </a:r>
            <a:r>
              <a:rPr lang="en-US" i="1" dirty="0" smtClean="0"/>
              <a:t> </a:t>
            </a:r>
            <a:r>
              <a:rPr lang="en-US" i="1" dirty="0" err="1" smtClean="0"/>
              <a:t>vztahy</a:t>
            </a:r>
            <a:r>
              <a:rPr lang="en-US" i="1" dirty="0" smtClean="0"/>
              <a:t> se </a:t>
            </a:r>
            <a:r>
              <a:rPr lang="en-US" i="1" dirty="0" err="1" smtClean="0"/>
              <a:t>dnes</a:t>
            </a:r>
            <a:r>
              <a:rPr lang="en-US" i="1" dirty="0" smtClean="0"/>
              <a:t> </a:t>
            </a:r>
            <a:r>
              <a:rPr lang="en-US" i="1" dirty="0" err="1" smtClean="0"/>
              <a:t>odvíjejí</a:t>
            </a:r>
            <a:r>
              <a:rPr lang="en-US" i="1" dirty="0" smtClean="0"/>
              <a:t> od </a:t>
            </a:r>
            <a:r>
              <a:rPr lang="en-US" i="1" dirty="0" err="1" smtClean="0"/>
              <a:t>toho</a:t>
            </a:r>
            <a:r>
              <a:rPr lang="en-US" i="1" dirty="0" smtClean="0"/>
              <a:t>, </a:t>
            </a:r>
            <a:r>
              <a:rPr lang="en-US" i="1" dirty="0" err="1" smtClean="0"/>
              <a:t>čí</a:t>
            </a:r>
            <a:r>
              <a:rPr lang="en-US" i="1" dirty="0" smtClean="0"/>
              <a:t> </a:t>
            </a:r>
            <a:r>
              <a:rPr lang="en-US" i="1" dirty="0" err="1" smtClean="0"/>
              <a:t>příběh</a:t>
            </a:r>
            <a:r>
              <a:rPr lang="en-US" i="1" dirty="0" smtClean="0"/>
              <a:t> </a:t>
            </a:r>
            <a:r>
              <a:rPr lang="en-US" i="1" dirty="0" err="1" smtClean="0"/>
              <a:t>vyhraje</a:t>
            </a:r>
            <a:r>
              <a:rPr lang="en-US" i="1" dirty="0" smtClean="0"/>
              <a:t>” </a:t>
            </a:r>
            <a:r>
              <a:rPr lang="en-US" dirty="0" smtClean="0"/>
              <a:t>(Nye, 2013)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Komponenty</a:t>
            </a:r>
            <a:r>
              <a:rPr lang="en-US" dirty="0" smtClean="0"/>
              <a:t> </a:t>
            </a:r>
            <a:r>
              <a:rPr lang="en-US" dirty="0" err="1" smtClean="0"/>
              <a:t>narativu</a:t>
            </a:r>
            <a:endParaRPr lang="en-US" dirty="0"/>
          </a:p>
          <a:p>
            <a:pPr lvl="1"/>
            <a:r>
              <a:rPr lang="en-US" dirty="0" err="1"/>
              <a:t>Aktéři</a:t>
            </a:r>
            <a:r>
              <a:rPr lang="en-US" dirty="0"/>
              <a:t> (</a:t>
            </a:r>
            <a:r>
              <a:rPr lang="en-US" dirty="0" err="1"/>
              <a:t>státy</a:t>
            </a:r>
            <a:r>
              <a:rPr lang="en-US" dirty="0"/>
              <a:t>, </a:t>
            </a:r>
            <a:r>
              <a:rPr lang="en-US" dirty="0" err="1"/>
              <a:t>nestní</a:t>
            </a:r>
            <a:r>
              <a:rPr lang="en-US" dirty="0"/>
              <a:t> </a:t>
            </a:r>
            <a:r>
              <a:rPr lang="en-US" dirty="0" err="1"/>
              <a:t>aktéři</a:t>
            </a:r>
            <a:r>
              <a:rPr lang="en-US" dirty="0"/>
              <a:t>, major powers, </a:t>
            </a:r>
            <a:r>
              <a:rPr lang="en-US" dirty="0" err="1"/>
              <a:t>státy-darebáci</a:t>
            </a:r>
            <a:r>
              <a:rPr lang="en-US" dirty="0"/>
              <a:t>, </a:t>
            </a:r>
            <a:r>
              <a:rPr lang="en-US" dirty="0" err="1"/>
              <a:t>teroristé</a:t>
            </a:r>
            <a:r>
              <a:rPr lang="en-US" dirty="0"/>
              <a:t>, </a:t>
            </a:r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korporace</a:t>
            </a:r>
            <a:r>
              <a:rPr lang="en-US" dirty="0"/>
              <a:t>, NGOs..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/>
              <a:t>Prostředí</a:t>
            </a:r>
            <a:r>
              <a:rPr lang="en-US" dirty="0"/>
              <a:t> (</a:t>
            </a:r>
            <a:r>
              <a:rPr lang="en-US" dirty="0" err="1"/>
              <a:t>liberální</a:t>
            </a:r>
            <a:r>
              <a:rPr lang="en-US" dirty="0"/>
              <a:t> vs. </a:t>
            </a:r>
            <a:r>
              <a:rPr lang="en-US" dirty="0" err="1"/>
              <a:t>realistické</a:t>
            </a:r>
            <a:r>
              <a:rPr lang="en-US" dirty="0"/>
              <a:t> </a:t>
            </a:r>
            <a:r>
              <a:rPr lang="en-US" dirty="0" err="1"/>
              <a:t>vnímání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/>
              <a:t>Konflikt</a:t>
            </a:r>
            <a:r>
              <a:rPr lang="en-US" dirty="0"/>
              <a:t> / </a:t>
            </a:r>
            <a:r>
              <a:rPr lang="en-US" dirty="0" err="1" smtClean="0"/>
              <a:t>akce</a:t>
            </a:r>
            <a:endParaRPr lang="en-US" dirty="0"/>
          </a:p>
          <a:p>
            <a:pPr lvl="1"/>
            <a:r>
              <a:rPr lang="en-US" dirty="0" err="1" smtClean="0"/>
              <a:t>Poučení</a:t>
            </a:r>
            <a:endParaRPr lang="en-US" dirty="0" smtClean="0"/>
          </a:p>
          <a:p>
            <a:r>
              <a:rPr lang="en-US" dirty="0" err="1" smtClean="0"/>
              <a:t>Strategické</a:t>
            </a:r>
            <a:r>
              <a:rPr lang="en-US" dirty="0" smtClean="0"/>
              <a:t> x </a:t>
            </a:r>
            <a:r>
              <a:rPr lang="en-US" dirty="0" err="1" smtClean="0"/>
              <a:t>problémové</a:t>
            </a:r>
            <a:r>
              <a:rPr lang="en-US" dirty="0" smtClean="0"/>
              <a:t> </a:t>
            </a:r>
            <a:r>
              <a:rPr lang="en-US" dirty="0" err="1" smtClean="0"/>
              <a:t>narativy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3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Strategické</a:t>
            </a:r>
            <a:r>
              <a:rPr lang="en-US" dirty="0" smtClean="0"/>
              <a:t> </a:t>
            </a:r>
            <a:r>
              <a:rPr lang="en-US" dirty="0" err="1" smtClean="0"/>
              <a:t>narativy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Studená</a:t>
            </a:r>
            <a:r>
              <a:rPr lang="en-US" dirty="0" smtClean="0"/>
              <a:t> </a:t>
            </a:r>
            <a:r>
              <a:rPr lang="en-US" dirty="0" err="1" smtClean="0"/>
              <a:t>válka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Válka</a:t>
            </a:r>
            <a:r>
              <a:rPr lang="en-US" dirty="0" smtClean="0"/>
              <a:t> </a:t>
            </a:r>
            <a:r>
              <a:rPr lang="en-US" dirty="0" err="1" smtClean="0"/>
              <a:t>proti</a:t>
            </a:r>
            <a:r>
              <a:rPr lang="en-US" dirty="0" smtClean="0"/>
              <a:t> </a:t>
            </a:r>
            <a:r>
              <a:rPr lang="en-US" dirty="0" err="1" smtClean="0"/>
              <a:t>terorismu</a:t>
            </a:r>
            <a:r>
              <a:rPr lang="en-US" dirty="0" smtClean="0"/>
              <a:t> (GWOT)</a:t>
            </a:r>
          </a:p>
          <a:p>
            <a:endParaRPr lang="en-US" dirty="0"/>
          </a:p>
          <a:p>
            <a:r>
              <a:rPr lang="en-US" dirty="0" err="1" smtClean="0"/>
              <a:t>Vzestup</a:t>
            </a:r>
            <a:r>
              <a:rPr lang="en-US" dirty="0" smtClean="0"/>
              <a:t> </a:t>
            </a:r>
            <a:r>
              <a:rPr lang="en-US" dirty="0" err="1" smtClean="0"/>
              <a:t>Číny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Arabské</a:t>
            </a:r>
            <a:r>
              <a:rPr lang="en-US" dirty="0" smtClean="0"/>
              <a:t> </a:t>
            </a:r>
            <a:r>
              <a:rPr lang="en-US" dirty="0" err="1" smtClean="0"/>
              <a:t>jaro</a:t>
            </a:r>
            <a:endParaRPr lang="en-US" dirty="0" smtClean="0"/>
          </a:p>
          <a:p>
            <a:endParaRPr lang="en-US" dirty="0"/>
          </a:p>
          <a:p>
            <a:r>
              <a:rPr lang="is-IS" dirty="0" smtClean="0"/>
              <a:t>….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41" y="1402526"/>
            <a:ext cx="2399328" cy="1661757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41" y="3000959"/>
            <a:ext cx="2399329" cy="1799498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42" y="4731884"/>
            <a:ext cx="2399328" cy="162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0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Schopnost</a:t>
            </a:r>
            <a:r>
              <a:rPr lang="en-US" dirty="0" smtClean="0"/>
              <a:t> </a:t>
            </a:r>
            <a:r>
              <a:rPr lang="en-US" dirty="0" err="1" smtClean="0"/>
              <a:t>utvářet</a:t>
            </a:r>
            <a:r>
              <a:rPr lang="en-US" dirty="0" smtClean="0"/>
              <a:t> </a:t>
            </a:r>
            <a:r>
              <a:rPr lang="en-US" dirty="0" err="1" smtClean="0"/>
              <a:t>narativy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1" y="1527048"/>
            <a:ext cx="8676193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Nordenstreng</a:t>
            </a:r>
            <a:r>
              <a:rPr lang="en-US" dirty="0" smtClean="0"/>
              <a:t>, </a:t>
            </a:r>
            <a:r>
              <a:rPr lang="en-US" dirty="0" err="1" smtClean="0"/>
              <a:t>Varis</a:t>
            </a:r>
            <a:r>
              <a:rPr lang="en-US" dirty="0" smtClean="0"/>
              <a:t> (1974) &gt;&gt; </a:t>
            </a:r>
            <a:r>
              <a:rPr lang="en-US" dirty="0" err="1" smtClean="0"/>
              <a:t>jednosměrka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NWICO (UNESCO)</a:t>
            </a:r>
          </a:p>
          <a:p>
            <a:endParaRPr lang="en-US" dirty="0"/>
          </a:p>
          <a:p>
            <a:r>
              <a:rPr lang="en-US" dirty="0" err="1" smtClean="0"/>
              <a:t>Tok</a:t>
            </a:r>
            <a:r>
              <a:rPr lang="en-US" dirty="0" smtClean="0"/>
              <a:t> x </a:t>
            </a:r>
            <a:r>
              <a:rPr lang="en-US" dirty="0" err="1" smtClean="0"/>
              <a:t>protitok</a:t>
            </a:r>
            <a:r>
              <a:rPr lang="en-US" dirty="0" smtClean="0"/>
              <a:t> (</a:t>
            </a:r>
            <a:r>
              <a:rPr lang="en-US" dirty="0" err="1" smtClean="0"/>
              <a:t>Thussu</a:t>
            </a:r>
            <a:r>
              <a:rPr lang="en-US" dirty="0" smtClean="0"/>
              <a:t>), </a:t>
            </a:r>
            <a:r>
              <a:rPr lang="en-US" dirty="0" err="1" smtClean="0"/>
              <a:t>strategický</a:t>
            </a:r>
            <a:r>
              <a:rPr lang="en-US" dirty="0" smtClean="0"/>
              <a:t> </a:t>
            </a:r>
            <a:r>
              <a:rPr lang="en-US" dirty="0" err="1" smtClean="0"/>
              <a:t>protitok</a:t>
            </a:r>
            <a:r>
              <a:rPr lang="en-US" dirty="0" smtClean="0"/>
              <a:t> (</a:t>
            </a:r>
            <a:r>
              <a:rPr lang="en-US" dirty="0" err="1" smtClean="0"/>
              <a:t>Figenschou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Vzestup</a:t>
            </a:r>
            <a:r>
              <a:rPr lang="en-US" dirty="0"/>
              <a:t> </a:t>
            </a:r>
            <a:r>
              <a:rPr lang="en-US" dirty="0" err="1"/>
              <a:t>zemí</a:t>
            </a:r>
            <a:r>
              <a:rPr lang="en-US" dirty="0"/>
              <a:t> BRICS, </a:t>
            </a:r>
            <a:r>
              <a:rPr lang="en-US" dirty="0" err="1"/>
              <a:t>Turecko</a:t>
            </a:r>
            <a:endParaRPr lang="en-US" dirty="0"/>
          </a:p>
          <a:p>
            <a:pPr lvl="1"/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err="1" smtClean="0"/>
              <a:t>Globální</a:t>
            </a:r>
            <a:r>
              <a:rPr lang="en-US" dirty="0" smtClean="0"/>
              <a:t> </a:t>
            </a:r>
            <a:r>
              <a:rPr lang="en-US" dirty="0" err="1" smtClean="0"/>
              <a:t>tržiště</a:t>
            </a:r>
            <a:r>
              <a:rPr lang="en-US" dirty="0" smtClean="0"/>
              <a:t> “</a:t>
            </a:r>
            <a:r>
              <a:rPr lang="en-US" dirty="0" err="1" smtClean="0"/>
              <a:t>idejí</a:t>
            </a:r>
            <a:r>
              <a:rPr lang="en-US" dirty="0" smtClean="0"/>
              <a:t>, </a:t>
            </a:r>
            <a:r>
              <a:rPr lang="en-US" dirty="0" err="1" smtClean="0"/>
              <a:t>perspektiv</a:t>
            </a:r>
            <a:r>
              <a:rPr lang="en-US" dirty="0" smtClean="0"/>
              <a:t>, </a:t>
            </a:r>
            <a:r>
              <a:rPr lang="en-US" dirty="0" err="1" smtClean="0"/>
              <a:t>zpravodajství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masová</a:t>
            </a:r>
            <a:r>
              <a:rPr lang="en-US" dirty="0" smtClean="0"/>
              <a:t> </a:t>
            </a:r>
            <a:r>
              <a:rPr lang="en-US" dirty="0" err="1" smtClean="0"/>
              <a:t>komunikace</a:t>
            </a:r>
            <a:r>
              <a:rPr lang="en-US" dirty="0" smtClean="0"/>
              <a:t> </a:t>
            </a:r>
            <a:r>
              <a:rPr lang="en-US" dirty="0" err="1" smtClean="0"/>
              <a:t>sebe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(mass self-</a:t>
            </a:r>
            <a:r>
              <a:rPr lang="en-US" dirty="0"/>
              <a:t>communication) (Castells (2007, 2009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3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Nadnárodní</a:t>
            </a:r>
            <a:r>
              <a:rPr lang="en-US" dirty="0" smtClean="0"/>
              <a:t> </a:t>
            </a:r>
            <a:r>
              <a:rPr lang="en-US" dirty="0" err="1" smtClean="0"/>
              <a:t>vysilatelé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Evropští</a:t>
            </a:r>
            <a:r>
              <a:rPr lang="en-US" dirty="0" smtClean="0"/>
              <a:t> </a:t>
            </a:r>
            <a:r>
              <a:rPr lang="en-US" dirty="0" err="1" smtClean="0"/>
              <a:t>vysilatelé</a:t>
            </a:r>
            <a:r>
              <a:rPr lang="en-US" dirty="0" smtClean="0"/>
              <a:t> </a:t>
            </a:r>
            <a:r>
              <a:rPr lang="en-US" dirty="0" err="1" smtClean="0"/>
              <a:t>veřejné</a:t>
            </a:r>
            <a:r>
              <a:rPr lang="en-US" dirty="0" smtClean="0"/>
              <a:t> </a:t>
            </a:r>
            <a:r>
              <a:rPr lang="en-US" dirty="0" err="1" smtClean="0"/>
              <a:t>služby</a:t>
            </a:r>
            <a:endParaRPr lang="en-US" dirty="0"/>
          </a:p>
          <a:p>
            <a:pPr lvl="1"/>
            <a:r>
              <a:rPr lang="en-US" dirty="0" smtClean="0"/>
              <a:t>BBC World Service (1932, 31 </a:t>
            </a:r>
            <a:r>
              <a:rPr lang="en-US" dirty="0" err="1" smtClean="0"/>
              <a:t>jazyků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Detusche</a:t>
            </a:r>
            <a:r>
              <a:rPr lang="en-US" dirty="0" smtClean="0"/>
              <a:t> </a:t>
            </a:r>
            <a:r>
              <a:rPr lang="en-US" dirty="0" err="1" smtClean="0"/>
              <a:t>Welle</a:t>
            </a:r>
            <a:r>
              <a:rPr lang="en-US" dirty="0" smtClean="0"/>
              <a:t> (1953, </a:t>
            </a:r>
            <a:r>
              <a:rPr lang="en-US" dirty="0" err="1" smtClean="0"/>
              <a:t>Aj</a:t>
            </a:r>
            <a:r>
              <a:rPr lang="en-US" dirty="0" smtClean="0"/>
              <a:t>, </a:t>
            </a:r>
            <a:r>
              <a:rPr lang="en-US" dirty="0" err="1" smtClean="0"/>
              <a:t>Nj</a:t>
            </a:r>
            <a:r>
              <a:rPr lang="en-US" dirty="0" smtClean="0"/>
              <a:t>, </a:t>
            </a:r>
            <a:r>
              <a:rPr lang="en-US" dirty="0" err="1" smtClean="0"/>
              <a:t>Šj</a:t>
            </a:r>
            <a:r>
              <a:rPr lang="en-US" dirty="0" smtClean="0"/>
              <a:t>, </a:t>
            </a:r>
            <a:r>
              <a:rPr lang="en-US" dirty="0" err="1" smtClean="0"/>
              <a:t>Ar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 smtClean="0"/>
              <a:t>Evropské</a:t>
            </a:r>
            <a:r>
              <a:rPr lang="en-US" dirty="0" smtClean="0"/>
              <a:t> </a:t>
            </a:r>
            <a:r>
              <a:rPr lang="en-US" dirty="0" err="1" smtClean="0"/>
              <a:t>vládní</a:t>
            </a:r>
            <a:r>
              <a:rPr lang="en-US" dirty="0" smtClean="0"/>
              <a:t> </a:t>
            </a:r>
            <a:r>
              <a:rPr lang="en-US" dirty="0" err="1" smtClean="0"/>
              <a:t>televize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France 24 (1997, </a:t>
            </a:r>
            <a:r>
              <a:rPr lang="en-US" dirty="0" err="1" smtClean="0"/>
              <a:t>Aj</a:t>
            </a:r>
            <a:r>
              <a:rPr lang="en-US" dirty="0" smtClean="0"/>
              <a:t>, </a:t>
            </a:r>
            <a:r>
              <a:rPr lang="en-US" dirty="0" err="1" smtClean="0"/>
              <a:t>Ar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cs-CZ" i="1" dirty="0" smtClean="0"/>
              <a:t>„pokrývat události z francouzské perspektivy a</a:t>
            </a:r>
          </a:p>
          <a:p>
            <a:pPr marL="274320" lvl="1" indent="0">
              <a:buNone/>
            </a:pPr>
            <a:r>
              <a:rPr lang="cs-CZ" i="1" dirty="0"/>
              <a:t>p</a:t>
            </a:r>
            <a:r>
              <a:rPr lang="cs-CZ" i="1" dirty="0" smtClean="0"/>
              <a:t>ropagovat francouzské hodnoty ve světě“</a:t>
            </a:r>
            <a:endParaRPr lang="en-US" i="1" dirty="0" smtClean="0"/>
          </a:p>
        </p:txBody>
      </p:sp>
      <p:pic>
        <p:nvPicPr>
          <p:cNvPr id="4" name="Picture 3" descr="200px-BBC_World_Service_red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84" y="1394599"/>
            <a:ext cx="2094642" cy="1581455"/>
          </a:xfrm>
          <a:prstGeom prst="rect">
            <a:avLst/>
          </a:prstGeom>
        </p:spPr>
      </p:pic>
      <p:pic>
        <p:nvPicPr>
          <p:cNvPr id="5" name="Picture 4" descr="img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52" y="3073223"/>
            <a:ext cx="2751674" cy="1194275"/>
          </a:xfrm>
          <a:prstGeom prst="rect">
            <a:avLst/>
          </a:prstGeom>
        </p:spPr>
      </p:pic>
      <p:pic>
        <p:nvPicPr>
          <p:cNvPr id="6" name="Picture 5" descr="img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37" y="4441828"/>
            <a:ext cx="1857789" cy="185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0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Nadnárodní</a:t>
            </a:r>
            <a:r>
              <a:rPr lang="en-US" dirty="0" smtClean="0"/>
              <a:t> </a:t>
            </a:r>
            <a:r>
              <a:rPr lang="en-US" dirty="0" err="1" smtClean="0"/>
              <a:t>vysilatelé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Američtí</a:t>
            </a:r>
            <a:r>
              <a:rPr lang="en-US" dirty="0" smtClean="0"/>
              <a:t> </a:t>
            </a:r>
            <a:r>
              <a:rPr lang="en-US" dirty="0" err="1" smtClean="0"/>
              <a:t>soukromí</a:t>
            </a:r>
            <a:r>
              <a:rPr lang="en-US" dirty="0" smtClean="0"/>
              <a:t> </a:t>
            </a:r>
            <a:r>
              <a:rPr lang="en-US" dirty="0" err="1" smtClean="0"/>
              <a:t>vysilatelé</a:t>
            </a:r>
            <a:endParaRPr lang="en-US" dirty="0" smtClean="0"/>
          </a:p>
          <a:p>
            <a:pPr lvl="1"/>
            <a:r>
              <a:rPr lang="en-US" dirty="0" smtClean="0"/>
              <a:t>CNN, Fox, MSNBC</a:t>
            </a:r>
          </a:p>
          <a:p>
            <a:r>
              <a:rPr lang="en-US" dirty="0" err="1" smtClean="0"/>
              <a:t>Američtí</a:t>
            </a:r>
            <a:r>
              <a:rPr lang="en-US" dirty="0" smtClean="0"/>
              <a:t> </a:t>
            </a:r>
            <a:r>
              <a:rPr lang="en-US" dirty="0" err="1" smtClean="0"/>
              <a:t>vládní</a:t>
            </a:r>
            <a:r>
              <a:rPr lang="en-US" dirty="0" smtClean="0"/>
              <a:t> </a:t>
            </a:r>
            <a:r>
              <a:rPr lang="en-US" dirty="0" err="1" smtClean="0"/>
              <a:t>vysilatelé</a:t>
            </a:r>
            <a:endParaRPr lang="en-US" dirty="0" smtClean="0"/>
          </a:p>
          <a:p>
            <a:pPr lvl="1"/>
            <a:r>
              <a:rPr lang="en-US" dirty="0" smtClean="0"/>
              <a:t>BBG – </a:t>
            </a:r>
            <a:r>
              <a:rPr lang="en-US" dirty="0" err="1" smtClean="0"/>
              <a:t>vládní</a:t>
            </a:r>
            <a:r>
              <a:rPr lang="en-US" dirty="0" smtClean="0"/>
              <a:t> </a:t>
            </a:r>
            <a:r>
              <a:rPr lang="en-US" dirty="0" err="1" smtClean="0"/>
              <a:t>agentura</a:t>
            </a:r>
            <a:endParaRPr lang="en-US" dirty="0" smtClean="0"/>
          </a:p>
          <a:p>
            <a:pPr lvl="1"/>
            <a:r>
              <a:rPr lang="en-US" dirty="0" smtClean="0"/>
              <a:t>61 </a:t>
            </a:r>
            <a:r>
              <a:rPr lang="en-US" dirty="0" err="1" smtClean="0"/>
              <a:t>jazyků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125 </a:t>
            </a:r>
            <a:r>
              <a:rPr lang="en-US" dirty="0" err="1" smtClean="0"/>
              <a:t>zemích</a:t>
            </a:r>
            <a:r>
              <a:rPr lang="en-US" dirty="0" smtClean="0"/>
              <a:t> </a:t>
            </a:r>
            <a:r>
              <a:rPr lang="en-US" dirty="0" err="1" smtClean="0"/>
              <a:t>světa</a:t>
            </a:r>
            <a:endParaRPr lang="en-US" dirty="0" smtClean="0"/>
          </a:p>
          <a:p>
            <a:pPr lvl="1"/>
            <a:r>
              <a:rPr lang="en-US" dirty="0" err="1" smtClean="0"/>
              <a:t>Rozpočet</a:t>
            </a:r>
            <a:r>
              <a:rPr lang="en-US" dirty="0" smtClean="0"/>
              <a:t> </a:t>
            </a:r>
            <a:r>
              <a:rPr lang="en-US" dirty="0" err="1" smtClean="0"/>
              <a:t>cca</a:t>
            </a:r>
            <a:r>
              <a:rPr lang="en-US" dirty="0" smtClean="0"/>
              <a:t> 700 mil USD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Hlas</a:t>
            </a:r>
            <a:r>
              <a:rPr lang="en-US" dirty="0" smtClean="0"/>
              <a:t> </a:t>
            </a:r>
            <a:r>
              <a:rPr lang="en-US" dirty="0" err="1" smtClean="0"/>
              <a:t>Ameriky</a:t>
            </a:r>
            <a:endParaRPr lang="en-US" dirty="0" smtClean="0"/>
          </a:p>
          <a:p>
            <a:pPr lvl="1"/>
            <a:r>
              <a:rPr lang="en-US" dirty="0" err="1" smtClean="0"/>
              <a:t>Rádio</a:t>
            </a:r>
            <a:r>
              <a:rPr lang="en-US" dirty="0" smtClean="0"/>
              <a:t> </a:t>
            </a:r>
            <a:r>
              <a:rPr lang="en-US" dirty="0" err="1" smtClean="0"/>
              <a:t>Svobodná</a:t>
            </a:r>
            <a:r>
              <a:rPr lang="en-US" dirty="0" smtClean="0"/>
              <a:t> </a:t>
            </a:r>
            <a:r>
              <a:rPr lang="en-US" dirty="0" err="1" smtClean="0"/>
              <a:t>Evropa</a:t>
            </a:r>
            <a:endParaRPr lang="en-US" dirty="0" smtClean="0"/>
          </a:p>
          <a:p>
            <a:pPr lvl="1"/>
            <a:r>
              <a:rPr lang="en-US" dirty="0" err="1" smtClean="0"/>
              <a:t>Rádio</a:t>
            </a:r>
            <a:r>
              <a:rPr lang="en-US" dirty="0" smtClean="0"/>
              <a:t> </a:t>
            </a:r>
            <a:r>
              <a:rPr lang="en-US" dirty="0" err="1" smtClean="0"/>
              <a:t>Svobodná</a:t>
            </a:r>
            <a:r>
              <a:rPr lang="en-US" dirty="0" smtClean="0"/>
              <a:t> </a:t>
            </a:r>
            <a:r>
              <a:rPr lang="en-US" dirty="0" err="1" smtClean="0"/>
              <a:t>Asie</a:t>
            </a:r>
            <a:endParaRPr lang="en-US" dirty="0" smtClean="0"/>
          </a:p>
          <a:p>
            <a:pPr lvl="1"/>
            <a:r>
              <a:rPr lang="en-US" dirty="0" err="1" smtClean="0"/>
              <a:t>Rádio</a:t>
            </a:r>
            <a:r>
              <a:rPr lang="en-US" dirty="0" smtClean="0"/>
              <a:t>/TV </a:t>
            </a:r>
            <a:r>
              <a:rPr lang="en-US" dirty="0" err="1" smtClean="0"/>
              <a:t>Martí</a:t>
            </a:r>
            <a:endParaRPr lang="en-US" dirty="0" smtClean="0"/>
          </a:p>
          <a:p>
            <a:pPr lvl="1"/>
            <a:r>
              <a:rPr lang="en-US" dirty="0" smtClean="0"/>
              <a:t>MBN (Al </a:t>
            </a:r>
            <a:r>
              <a:rPr lang="en-US" dirty="0" err="1" smtClean="0"/>
              <a:t>Hurra</a:t>
            </a:r>
            <a:r>
              <a:rPr lang="en-US" dirty="0" smtClean="0"/>
              <a:t> TV)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3" descr="B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1" b="22911"/>
          <a:stretch>
            <a:fillRect/>
          </a:stretch>
        </p:blipFill>
        <p:spPr>
          <a:xfrm>
            <a:off x="5416361" y="1412056"/>
            <a:ext cx="3576081" cy="1922624"/>
          </a:xfrm>
          <a:prstGeom prst="rect">
            <a:avLst/>
          </a:prstGeom>
        </p:spPr>
      </p:pic>
      <p:pic>
        <p:nvPicPr>
          <p:cNvPr id="7" name="Picture 6" descr="225px-Radio_y_Televisión_Martí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73" y="3637962"/>
            <a:ext cx="2857500" cy="1714500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36" y="5128324"/>
            <a:ext cx="1690245" cy="16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6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Nadnárodní</a:t>
            </a:r>
            <a:r>
              <a:rPr lang="en-US" dirty="0" smtClean="0"/>
              <a:t> </a:t>
            </a:r>
            <a:r>
              <a:rPr lang="en-US" dirty="0" err="1" smtClean="0"/>
              <a:t>vysilatelé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Ruský</a:t>
            </a:r>
            <a:r>
              <a:rPr lang="en-US" dirty="0" smtClean="0"/>
              <a:t> </a:t>
            </a:r>
            <a:r>
              <a:rPr lang="en-US" dirty="0" err="1" smtClean="0"/>
              <a:t>vládní</a:t>
            </a:r>
            <a:r>
              <a:rPr lang="en-US" dirty="0" smtClean="0"/>
              <a:t> </a:t>
            </a:r>
            <a:r>
              <a:rPr lang="en-US" dirty="0" err="1" smtClean="0"/>
              <a:t>vysilatel</a:t>
            </a:r>
            <a:endParaRPr lang="en-US" dirty="0" smtClean="0"/>
          </a:p>
          <a:p>
            <a:pPr lvl="1"/>
            <a:r>
              <a:rPr lang="en-US" dirty="0" smtClean="0"/>
              <a:t>Russia Today (2005, </a:t>
            </a:r>
            <a:r>
              <a:rPr lang="en-US" dirty="0" err="1" smtClean="0"/>
              <a:t>Aj</a:t>
            </a:r>
            <a:r>
              <a:rPr lang="en-US" dirty="0" smtClean="0"/>
              <a:t>, </a:t>
            </a:r>
            <a:r>
              <a:rPr lang="en-US" dirty="0" err="1" smtClean="0"/>
              <a:t>Šj</a:t>
            </a:r>
            <a:r>
              <a:rPr lang="en-US" dirty="0" smtClean="0"/>
              <a:t>, </a:t>
            </a:r>
            <a:r>
              <a:rPr lang="en-US" dirty="0" err="1" smtClean="0"/>
              <a:t>Ar</a:t>
            </a:r>
            <a:r>
              <a:rPr lang="is-IS" dirty="0" smtClean="0"/>
              <a:t>…Nj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is-IS" dirty="0" smtClean="0"/>
              <a:t>Katarský (vládní) vysilatel</a:t>
            </a:r>
          </a:p>
          <a:p>
            <a:pPr lvl="1"/>
            <a:r>
              <a:rPr lang="is-IS" dirty="0" smtClean="0"/>
              <a:t>Al Džazíra (1996, Aj, Tr, Srb, Ar)</a:t>
            </a:r>
          </a:p>
          <a:p>
            <a:pPr lvl="1"/>
            <a:r>
              <a:rPr lang="en-US" dirty="0" smtClean="0"/>
              <a:t>z</a:t>
            </a:r>
            <a:r>
              <a:rPr lang="is-IS" dirty="0" smtClean="0"/>
              <a:t>amlžené (vládní) vlastnictví</a:t>
            </a:r>
          </a:p>
          <a:p>
            <a:pPr lvl="1"/>
            <a:r>
              <a:rPr lang="en-US" dirty="0"/>
              <a:t>d</a:t>
            </a:r>
            <a:r>
              <a:rPr lang="is-IS" dirty="0" smtClean="0"/>
              <a:t>ávat </a:t>
            </a:r>
            <a:r>
              <a:rPr lang="is-IS" i="1" dirty="0" smtClean="0"/>
              <a:t>“hlas těm, kteří ho nemají”</a:t>
            </a:r>
          </a:p>
          <a:p>
            <a:endParaRPr lang="is-IS" dirty="0" smtClean="0"/>
          </a:p>
          <a:p>
            <a:endParaRPr lang="is-IS" dirty="0" smtClean="0"/>
          </a:p>
          <a:p>
            <a:r>
              <a:rPr lang="is-IS" dirty="0" smtClean="0"/>
              <a:t>Íránský vládní vysilatel</a:t>
            </a:r>
          </a:p>
          <a:p>
            <a:pPr lvl="1"/>
            <a:r>
              <a:rPr lang="is-IS" dirty="0" smtClean="0"/>
              <a:t>Press TV (2007), HispanTV</a:t>
            </a:r>
            <a:endParaRPr lang="is-IS" dirty="0"/>
          </a:p>
          <a:p>
            <a:pPr lvl="1"/>
            <a:endParaRPr lang="is-IS" dirty="0" smtClean="0"/>
          </a:p>
        </p:txBody>
      </p:sp>
      <p:pic>
        <p:nvPicPr>
          <p:cNvPr id="7" name="Picture 6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78" y="1404667"/>
            <a:ext cx="1524000" cy="1524000"/>
          </a:xfrm>
          <a:prstGeom prst="rect">
            <a:avLst/>
          </a:prstGeom>
        </p:spPr>
      </p:pic>
      <p:pic>
        <p:nvPicPr>
          <p:cNvPr id="10" name="Picture 9" descr="img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45" y="3254855"/>
            <a:ext cx="2175201" cy="1506528"/>
          </a:xfrm>
          <a:prstGeom prst="rect">
            <a:avLst/>
          </a:prstGeom>
        </p:spPr>
      </p:pic>
      <p:pic>
        <p:nvPicPr>
          <p:cNvPr id="11" name="Picture 10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78" y="5491381"/>
            <a:ext cx="41656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Nadnárodní</a:t>
            </a:r>
            <a:r>
              <a:rPr lang="en-US" dirty="0" smtClean="0"/>
              <a:t> </a:t>
            </a:r>
            <a:r>
              <a:rPr lang="en-US" dirty="0" err="1" smtClean="0"/>
              <a:t>vysilatelé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Latinskoamerický</a:t>
            </a:r>
            <a:r>
              <a:rPr lang="en-US" dirty="0" smtClean="0"/>
              <a:t> </a:t>
            </a:r>
            <a:r>
              <a:rPr lang="en-US" dirty="0" err="1" smtClean="0"/>
              <a:t>mezivládní</a:t>
            </a:r>
            <a:r>
              <a:rPr lang="en-US" dirty="0" smtClean="0"/>
              <a:t> </a:t>
            </a:r>
            <a:r>
              <a:rPr lang="en-US" dirty="0" err="1" smtClean="0"/>
              <a:t>vysilatel</a:t>
            </a:r>
            <a:endParaRPr lang="en-US" dirty="0" smtClean="0"/>
          </a:p>
          <a:p>
            <a:pPr lvl="1"/>
            <a:r>
              <a:rPr lang="en-US" dirty="0" err="1" smtClean="0"/>
              <a:t>teleSUR</a:t>
            </a:r>
            <a:r>
              <a:rPr lang="en-US" dirty="0" smtClean="0"/>
              <a:t> (2005, </a:t>
            </a:r>
            <a:r>
              <a:rPr lang="en-US" dirty="0" err="1" smtClean="0"/>
              <a:t>Aj</a:t>
            </a:r>
            <a:r>
              <a:rPr lang="en-US" dirty="0" smtClean="0"/>
              <a:t>, </a:t>
            </a:r>
            <a:r>
              <a:rPr lang="en-US" dirty="0" err="1" smtClean="0"/>
              <a:t>Šj</a:t>
            </a:r>
            <a:r>
              <a:rPr lang="en-US" dirty="0" smtClean="0"/>
              <a:t>, </a:t>
            </a:r>
            <a:r>
              <a:rPr lang="en-US" dirty="0" err="1" smtClean="0"/>
              <a:t>Pr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“</a:t>
            </a:r>
            <a:r>
              <a:rPr lang="en-US" i="1" dirty="0" err="1" smtClean="0"/>
              <a:t>Nuestro</a:t>
            </a:r>
            <a:r>
              <a:rPr lang="en-US" i="1" dirty="0" smtClean="0"/>
              <a:t> NORTE </a:t>
            </a:r>
            <a:r>
              <a:rPr lang="en-US" i="1" dirty="0" err="1" smtClean="0"/>
              <a:t>es</a:t>
            </a:r>
            <a:r>
              <a:rPr lang="en-US" i="1" dirty="0" smtClean="0"/>
              <a:t> el SUR”</a:t>
            </a:r>
          </a:p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marL="274320" lvl="1" indent="0">
              <a:buNone/>
            </a:pPr>
            <a:endParaRPr lang="en-US" i="1" dirty="0" smtClean="0"/>
          </a:p>
          <a:p>
            <a:r>
              <a:rPr lang="en-US" dirty="0"/>
              <a:t> </a:t>
            </a:r>
            <a:r>
              <a:rPr lang="en-US" dirty="0" err="1" smtClean="0"/>
              <a:t>Čínský</a:t>
            </a:r>
            <a:r>
              <a:rPr lang="en-US" dirty="0" smtClean="0"/>
              <a:t> </a:t>
            </a:r>
            <a:r>
              <a:rPr lang="en-US" dirty="0" err="1" smtClean="0"/>
              <a:t>vládní</a:t>
            </a:r>
            <a:r>
              <a:rPr lang="en-US" dirty="0" smtClean="0"/>
              <a:t> </a:t>
            </a:r>
            <a:r>
              <a:rPr lang="en-US" dirty="0" err="1" smtClean="0"/>
              <a:t>vysilatel</a:t>
            </a:r>
            <a:endParaRPr lang="en-US" dirty="0" smtClean="0"/>
          </a:p>
          <a:p>
            <a:pPr lvl="1"/>
            <a:r>
              <a:rPr lang="en-US" dirty="0" smtClean="0"/>
              <a:t>CCTV (1958, </a:t>
            </a:r>
            <a:r>
              <a:rPr lang="en-US" dirty="0" err="1" smtClean="0"/>
              <a:t>Aj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747" y="1377743"/>
            <a:ext cx="2187405" cy="1534448"/>
          </a:xfrm>
          <a:prstGeom prst="rect">
            <a:avLst/>
          </a:prstGeom>
        </p:spPr>
      </p:pic>
      <p:pic>
        <p:nvPicPr>
          <p:cNvPr id="5" name="Picture 4" descr="200px-CCTVNew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2" y="3996590"/>
            <a:ext cx="19050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8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1) Soft power. </a:t>
            </a:r>
            <a:r>
              <a:rPr lang="en-US" dirty="0" err="1" smtClean="0"/>
              <a:t>Koncept</a:t>
            </a:r>
            <a:r>
              <a:rPr lang="en-US" dirty="0" smtClean="0"/>
              <a:t>. 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2) </a:t>
            </a:r>
            <a:r>
              <a:rPr lang="en-US" dirty="0" err="1" smtClean="0"/>
              <a:t>Veřejná</a:t>
            </a:r>
            <a:r>
              <a:rPr lang="en-US" dirty="0" smtClean="0"/>
              <a:t> </a:t>
            </a:r>
            <a:r>
              <a:rPr lang="en-US" dirty="0" err="1" smtClean="0"/>
              <a:t>diplomacie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3) </a:t>
            </a:r>
            <a:r>
              <a:rPr lang="en-US" dirty="0" err="1" smtClean="0"/>
              <a:t>Strategické</a:t>
            </a:r>
            <a:r>
              <a:rPr lang="en-US" dirty="0" smtClean="0"/>
              <a:t> </a:t>
            </a:r>
            <a:r>
              <a:rPr lang="en-US" dirty="0" err="1" smtClean="0"/>
              <a:t>narativy</a:t>
            </a:r>
            <a:r>
              <a:rPr lang="en-US" dirty="0" smtClean="0"/>
              <a:t>  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4) </a:t>
            </a:r>
            <a:r>
              <a:rPr lang="en-US" dirty="0" err="1" smtClean="0"/>
              <a:t>Média</a:t>
            </a:r>
            <a:r>
              <a:rPr lang="en-US" dirty="0" smtClean="0"/>
              <a:t>. </a:t>
            </a:r>
            <a:r>
              <a:rPr lang="en-US" dirty="0" err="1" smtClean="0"/>
              <a:t>Kanály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7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Geokulturní</a:t>
            </a:r>
            <a:r>
              <a:rPr lang="en-US" dirty="0" smtClean="0"/>
              <a:t> </a:t>
            </a:r>
            <a:r>
              <a:rPr lang="en-US" dirty="0" err="1" smtClean="0"/>
              <a:t>vysilatelé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Arabský</a:t>
            </a:r>
            <a:r>
              <a:rPr lang="en-US" dirty="0" smtClean="0"/>
              <a:t> </a:t>
            </a:r>
            <a:r>
              <a:rPr lang="en-US" dirty="0" err="1" smtClean="0"/>
              <a:t>svět</a:t>
            </a:r>
            <a:r>
              <a:rPr lang="en-US" dirty="0" smtClean="0"/>
              <a:t>” </a:t>
            </a:r>
          </a:p>
          <a:p>
            <a:pPr lvl="1"/>
            <a:r>
              <a:rPr lang="en-US" dirty="0" smtClean="0"/>
              <a:t>BBC Arabic</a:t>
            </a:r>
          </a:p>
          <a:p>
            <a:pPr lvl="1"/>
            <a:r>
              <a:rPr lang="en-US" dirty="0" smtClean="0"/>
              <a:t>Deutsche </a:t>
            </a:r>
            <a:r>
              <a:rPr lang="en-US" dirty="0" err="1" smtClean="0"/>
              <a:t>Welle</a:t>
            </a:r>
            <a:endParaRPr lang="en-US" dirty="0" smtClean="0"/>
          </a:p>
          <a:p>
            <a:pPr lvl="1"/>
            <a:r>
              <a:rPr lang="en-US" dirty="0" smtClean="0"/>
              <a:t>Al-</a:t>
            </a:r>
            <a:r>
              <a:rPr lang="en-US" dirty="0" err="1" smtClean="0"/>
              <a:t>Hurra</a:t>
            </a:r>
            <a:endParaRPr lang="en-US" dirty="0" smtClean="0"/>
          </a:p>
          <a:p>
            <a:pPr lvl="1"/>
            <a:r>
              <a:rPr lang="en-US" dirty="0" smtClean="0"/>
              <a:t>Al-</a:t>
            </a:r>
            <a:r>
              <a:rPr lang="en-US" dirty="0" err="1" smtClean="0"/>
              <a:t>Džazíra</a:t>
            </a:r>
            <a:endParaRPr lang="en-US" dirty="0" smtClean="0"/>
          </a:p>
          <a:p>
            <a:pPr lvl="1"/>
            <a:r>
              <a:rPr lang="en-US" dirty="0" smtClean="0"/>
              <a:t>Al-</a:t>
            </a:r>
            <a:r>
              <a:rPr lang="en-US" dirty="0" err="1" smtClean="0"/>
              <a:t>Arabíja</a:t>
            </a:r>
            <a:endParaRPr lang="en-US" dirty="0"/>
          </a:p>
          <a:p>
            <a:pPr lvl="1"/>
            <a:r>
              <a:rPr lang="en-US" dirty="0" smtClean="0"/>
              <a:t>Al </a:t>
            </a:r>
            <a:r>
              <a:rPr lang="en-US" dirty="0" err="1" smtClean="0"/>
              <a:t>Alam</a:t>
            </a:r>
            <a:r>
              <a:rPr lang="en-US" dirty="0" smtClean="0"/>
              <a:t> News Network</a:t>
            </a:r>
          </a:p>
          <a:p>
            <a:pPr lvl="1"/>
            <a:r>
              <a:rPr lang="is-IS" dirty="0" smtClean="0"/>
              <a:t>…</a:t>
            </a: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ur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23" y="1527048"/>
            <a:ext cx="1718429" cy="1718429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90" y="3071065"/>
            <a:ext cx="1802313" cy="1802313"/>
          </a:xfrm>
          <a:prstGeom prst="rect">
            <a:avLst/>
          </a:prstGeom>
        </p:spPr>
      </p:pic>
      <p:pic>
        <p:nvPicPr>
          <p:cNvPr id="6" name="Picture 5" descr="img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672" y="2074734"/>
            <a:ext cx="2222884" cy="1225154"/>
          </a:xfrm>
          <a:prstGeom prst="rect">
            <a:avLst/>
          </a:prstGeom>
        </p:spPr>
      </p:pic>
      <p:pic>
        <p:nvPicPr>
          <p:cNvPr id="7" name="Picture 6" descr="200px-Al-Alam_logo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672" y="3737152"/>
            <a:ext cx="1618639" cy="1958553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43" y="4744254"/>
            <a:ext cx="19431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1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 </a:t>
            </a:r>
            <a:r>
              <a:rPr lang="en-US" dirty="0" err="1" smtClean="0"/>
              <a:t>kanály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vd</a:t>
            </a:r>
            <a:endParaRPr lang="en-US" dirty="0"/>
          </a:p>
        </p:txBody>
      </p:sp>
      <p:pic>
        <p:nvPicPr>
          <p:cNvPr id="6" name="Picture 5" descr="Snímek obrazovky 2016-04-17 v 11.58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2" y="1527048"/>
            <a:ext cx="6854328" cy="3365676"/>
          </a:xfrm>
          <a:prstGeom prst="rect">
            <a:avLst/>
          </a:prstGeom>
        </p:spPr>
      </p:pic>
      <p:pic>
        <p:nvPicPr>
          <p:cNvPr id="7" name="Picture 6" descr="Snímek obrazovky 2016-04-17 v 11.58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828" y="2737406"/>
            <a:ext cx="6666171" cy="3653213"/>
          </a:xfrm>
          <a:prstGeom prst="rect">
            <a:avLst/>
          </a:prstGeom>
          <a:ln>
            <a:solidFill>
              <a:srgbClr val="D16349"/>
            </a:solidFill>
          </a:ln>
        </p:spPr>
      </p:pic>
      <p:sp>
        <p:nvSpPr>
          <p:cNvPr id="8" name="Frame 7"/>
          <p:cNvSpPr/>
          <p:nvPr/>
        </p:nvSpPr>
        <p:spPr>
          <a:xfrm>
            <a:off x="99612" y="3436783"/>
            <a:ext cx="1967321" cy="58524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477828" y="4498187"/>
            <a:ext cx="1967321" cy="58524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1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Snímek obrazovky 2016-04-17 v 11.44.54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" b="3557"/>
          <a:stretch>
            <a:fillRect/>
          </a:stretch>
        </p:blipFill>
        <p:spPr>
          <a:xfrm>
            <a:off x="301751" y="1527048"/>
            <a:ext cx="8028237" cy="4316256"/>
          </a:xfrm>
        </p:spPr>
      </p:pic>
      <p:sp>
        <p:nvSpPr>
          <p:cNvPr id="7" name="Frame 6"/>
          <p:cNvSpPr/>
          <p:nvPr/>
        </p:nvSpPr>
        <p:spPr>
          <a:xfrm>
            <a:off x="161868" y="3679600"/>
            <a:ext cx="2589892" cy="58524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3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Rothmann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Steven B. Rothman (2011) </a:t>
            </a:r>
            <a:r>
              <a:rPr lang="en-US" i="1" dirty="0"/>
              <a:t>Revising the soft power concept: what </a:t>
            </a:r>
            <a:r>
              <a:rPr lang="en-US" i="1" dirty="0" smtClean="0"/>
              <a:t>are the </a:t>
            </a:r>
            <a:r>
              <a:rPr lang="en-US" i="1" dirty="0"/>
              <a:t>means and mechanisms of soft power</a:t>
            </a:r>
            <a:r>
              <a:rPr lang="en-US" i="1" dirty="0" smtClean="0"/>
              <a:t>?</a:t>
            </a:r>
          </a:p>
          <a:p>
            <a:endParaRPr lang="en-US" i="1" dirty="0"/>
          </a:p>
          <a:p>
            <a:r>
              <a:rPr lang="en-US" dirty="0" err="1" smtClean="0"/>
              <a:t>Jaké</a:t>
            </a:r>
            <a:r>
              <a:rPr lang="en-US" dirty="0" smtClean="0"/>
              <a:t> role </a:t>
            </a:r>
            <a:r>
              <a:rPr lang="en-US" dirty="0" err="1" smtClean="0"/>
              <a:t>přisuzuje</a:t>
            </a:r>
            <a:r>
              <a:rPr lang="en-US" dirty="0" smtClean="0"/>
              <a:t> </a:t>
            </a:r>
            <a:r>
              <a:rPr lang="en-US" dirty="0" err="1" smtClean="0"/>
              <a:t>Rothmann</a:t>
            </a:r>
            <a:r>
              <a:rPr lang="en-US" dirty="0" smtClean="0"/>
              <a:t> agenda-</a:t>
            </a:r>
            <a:r>
              <a:rPr lang="en-US" dirty="0" err="1" smtClean="0"/>
              <a:t>settingu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v </a:t>
            </a:r>
            <a:r>
              <a:rPr lang="en-US" dirty="0" err="1" smtClean="0"/>
              <a:t>souvislosti</a:t>
            </a:r>
            <a:r>
              <a:rPr lang="en-US" dirty="0" smtClean="0"/>
              <a:t> se soft power?</a:t>
            </a:r>
          </a:p>
          <a:p>
            <a:endParaRPr lang="en-US" dirty="0"/>
          </a:p>
          <a:p>
            <a:r>
              <a:rPr lang="en-US" dirty="0" err="1" smtClean="0"/>
              <a:t>Jaké</a:t>
            </a:r>
            <a:r>
              <a:rPr lang="en-US" dirty="0" smtClean="0"/>
              <a:t> </a:t>
            </a:r>
            <a:r>
              <a:rPr lang="en-US" dirty="0" err="1" smtClean="0"/>
              <a:t>typy</a:t>
            </a:r>
            <a:r>
              <a:rPr lang="en-US" dirty="0" smtClean="0"/>
              <a:t> </a:t>
            </a:r>
            <a:r>
              <a:rPr lang="en-US" dirty="0" err="1" smtClean="0"/>
              <a:t>rámců</a:t>
            </a:r>
            <a:r>
              <a:rPr lang="en-US" dirty="0" smtClean="0"/>
              <a:t> </a:t>
            </a:r>
            <a:r>
              <a:rPr lang="en-US" dirty="0" err="1" smtClean="0"/>
              <a:t>rozlišuje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6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Roselle et. 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/>
              <a:t>Strategic narrative: A </a:t>
            </a:r>
            <a:r>
              <a:rPr lang="en-US" i="1" dirty="0" smtClean="0"/>
              <a:t>new means </a:t>
            </a:r>
            <a:r>
              <a:rPr lang="en-US" i="1" dirty="0"/>
              <a:t>to understand </a:t>
            </a:r>
            <a:r>
              <a:rPr lang="en-US" i="1" dirty="0" smtClean="0"/>
              <a:t>soft power</a:t>
            </a:r>
          </a:p>
          <a:p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r>
              <a:rPr lang="en-US" dirty="0" err="1" smtClean="0"/>
              <a:t>Jaké</a:t>
            </a:r>
            <a:r>
              <a:rPr lang="en-US" dirty="0" smtClean="0"/>
              <a:t> </a:t>
            </a:r>
            <a:r>
              <a:rPr lang="en-US" dirty="0" err="1" smtClean="0"/>
              <a:t>metodologické</a:t>
            </a:r>
            <a:r>
              <a:rPr lang="en-US" dirty="0" smtClean="0"/>
              <a:t> </a:t>
            </a:r>
            <a:r>
              <a:rPr lang="en-US" dirty="0" err="1" smtClean="0"/>
              <a:t>problémy</a:t>
            </a:r>
            <a:r>
              <a:rPr lang="en-US" dirty="0" smtClean="0"/>
              <a:t> </a:t>
            </a:r>
            <a:r>
              <a:rPr lang="en-US" dirty="0" err="1" smtClean="0"/>
              <a:t>spatřují</a:t>
            </a:r>
            <a:r>
              <a:rPr lang="en-US" dirty="0" smtClean="0"/>
              <a:t> </a:t>
            </a:r>
            <a:r>
              <a:rPr lang="en-US" dirty="0" err="1" smtClean="0"/>
              <a:t>autoři</a:t>
            </a:r>
            <a:r>
              <a:rPr lang="en-US" dirty="0" smtClean="0"/>
              <a:t> </a:t>
            </a:r>
            <a:r>
              <a:rPr lang="en-US" dirty="0" err="1" smtClean="0"/>
              <a:t>spolu</a:t>
            </a:r>
            <a:r>
              <a:rPr lang="en-US" dirty="0" smtClean="0"/>
              <a:t> s </a:t>
            </a:r>
            <a:r>
              <a:rPr lang="en-US" dirty="0" err="1" smtClean="0"/>
              <a:t>Josephem</a:t>
            </a:r>
            <a:r>
              <a:rPr lang="en-US" dirty="0" smtClean="0"/>
              <a:t> Nye </a:t>
            </a:r>
            <a:r>
              <a:rPr lang="en-US" dirty="0" err="1" smtClean="0"/>
              <a:t>při</a:t>
            </a:r>
            <a:r>
              <a:rPr lang="en-US" dirty="0"/>
              <a:t> </a:t>
            </a:r>
            <a:r>
              <a:rPr lang="en-US" dirty="0" err="1" smtClean="0"/>
              <a:t>výzkumu</a:t>
            </a:r>
            <a:r>
              <a:rPr lang="en-US" dirty="0" smtClean="0"/>
              <a:t> soft power?</a:t>
            </a:r>
          </a:p>
          <a:p>
            <a:endParaRPr lang="en-US" dirty="0"/>
          </a:p>
          <a:p>
            <a:r>
              <a:rPr lang="en-US" dirty="0" err="1" smtClean="0"/>
              <a:t>Proč</a:t>
            </a:r>
            <a:r>
              <a:rPr lang="en-US" dirty="0" smtClean="0"/>
              <a:t> </a:t>
            </a:r>
            <a:r>
              <a:rPr lang="en-US" dirty="0" err="1" smtClean="0"/>
              <a:t>autoři</a:t>
            </a:r>
            <a:r>
              <a:rPr lang="en-US" dirty="0" smtClean="0"/>
              <a:t> </a:t>
            </a:r>
            <a:r>
              <a:rPr lang="en-US" dirty="0" err="1" smtClean="0"/>
              <a:t>považují</a:t>
            </a:r>
            <a:r>
              <a:rPr lang="en-US" dirty="0" smtClean="0"/>
              <a:t> </a:t>
            </a:r>
            <a:r>
              <a:rPr lang="en-US" dirty="0" err="1" smtClean="0"/>
              <a:t>strategické</a:t>
            </a:r>
            <a:r>
              <a:rPr lang="en-US" dirty="0" smtClean="0"/>
              <a:t> </a:t>
            </a:r>
            <a:r>
              <a:rPr lang="en-US" dirty="0" err="1" smtClean="0"/>
              <a:t>narativy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klíčový</a:t>
            </a:r>
            <a:r>
              <a:rPr lang="en-US" dirty="0" smtClean="0"/>
              <a:t> </a:t>
            </a:r>
            <a:r>
              <a:rPr lang="en-US" dirty="0" err="1" smtClean="0"/>
              <a:t>prvek</a:t>
            </a:r>
            <a:r>
              <a:rPr lang="en-US" dirty="0" smtClean="0"/>
              <a:t> </a:t>
            </a:r>
            <a:r>
              <a:rPr lang="en-US" dirty="0" err="1" smtClean="0"/>
              <a:t>dalšího</a:t>
            </a:r>
            <a:r>
              <a:rPr lang="en-US" dirty="0" smtClean="0"/>
              <a:t> </a:t>
            </a:r>
            <a:r>
              <a:rPr lang="en-US" dirty="0" err="1" smtClean="0"/>
              <a:t>výzkumu</a:t>
            </a:r>
            <a:r>
              <a:rPr lang="en-US" dirty="0" smtClean="0"/>
              <a:t>?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3344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“Cross Talk”</a:t>
            </a:r>
            <a:endParaRPr lang="en-US" dirty="0"/>
          </a:p>
        </p:txBody>
      </p:sp>
      <p:pic>
        <p:nvPicPr>
          <p:cNvPr id="4" name="Content Placeholder 3" descr="Snímek obrazovky 2016-04-17 v 12.41.40.png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2" b="58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941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power = </a:t>
            </a:r>
            <a:r>
              <a:rPr lang="en-US" dirty="0" err="1"/>
              <a:t>m</a:t>
            </a:r>
            <a:r>
              <a:rPr lang="en-US" dirty="0" err="1" smtClean="0"/>
              <a:t>ěkká</a:t>
            </a:r>
            <a:r>
              <a:rPr lang="en-US" dirty="0" smtClean="0"/>
              <a:t> </a:t>
            </a:r>
            <a:r>
              <a:rPr lang="en-US" dirty="0" err="1" smtClean="0"/>
              <a:t>síla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511424" cy="4572000"/>
          </a:xfrm>
        </p:spPr>
        <p:txBody>
          <a:bodyPr/>
          <a:lstStyle/>
          <a:p>
            <a:r>
              <a:rPr lang="en-US" dirty="0" err="1" smtClean="0"/>
              <a:t>Atraktivita</a:t>
            </a:r>
            <a:r>
              <a:rPr lang="en-US" dirty="0" smtClean="0"/>
              <a:t> </a:t>
            </a:r>
            <a:r>
              <a:rPr lang="en-US" dirty="0" err="1" smtClean="0"/>
              <a:t>kultury</a:t>
            </a:r>
            <a:r>
              <a:rPr lang="en-US" dirty="0" smtClean="0"/>
              <a:t>, </a:t>
            </a:r>
            <a:r>
              <a:rPr lang="en-US" dirty="0" err="1" smtClean="0"/>
              <a:t>politických</a:t>
            </a:r>
            <a:r>
              <a:rPr lang="en-US" dirty="0" smtClean="0"/>
              <a:t> </a:t>
            </a:r>
            <a:r>
              <a:rPr lang="en-US" dirty="0" err="1" smtClean="0"/>
              <a:t>ideálů</a:t>
            </a:r>
            <a:r>
              <a:rPr lang="en-US" dirty="0" smtClean="0"/>
              <a:t> a </a:t>
            </a:r>
            <a:r>
              <a:rPr lang="en-US" dirty="0" err="1" smtClean="0"/>
              <a:t>politik</a:t>
            </a:r>
            <a:r>
              <a:rPr lang="en-US" dirty="0" smtClean="0"/>
              <a:t> (policies).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Když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politiky</a:t>
            </a:r>
            <a:r>
              <a:rPr lang="en-US" dirty="0" smtClean="0"/>
              <a:t> </a:t>
            </a:r>
            <a:r>
              <a:rPr lang="en-US" dirty="0" err="1" smtClean="0"/>
              <a:t>vnímány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legitimní</a:t>
            </a:r>
            <a:r>
              <a:rPr lang="en-US" dirty="0" smtClean="0"/>
              <a:t> v </a:t>
            </a:r>
            <a:r>
              <a:rPr lang="en-US" dirty="0" err="1" smtClean="0"/>
              <a:t>očích</a:t>
            </a:r>
            <a:r>
              <a:rPr lang="en-US" dirty="0" smtClean="0"/>
              <a:t> </a:t>
            </a:r>
            <a:r>
              <a:rPr lang="en-US" dirty="0" err="1" smtClean="0"/>
              <a:t>ostatních</a:t>
            </a:r>
            <a:r>
              <a:rPr lang="en-US" dirty="0" smtClean="0"/>
              <a:t>, </a:t>
            </a:r>
            <a:r>
              <a:rPr lang="en-US" dirty="0" err="1" smtClean="0"/>
              <a:t>měkká</a:t>
            </a:r>
            <a:r>
              <a:rPr lang="en-US" dirty="0" smtClean="0"/>
              <a:t> </a:t>
            </a:r>
            <a:r>
              <a:rPr lang="en-US" dirty="0" err="1" smtClean="0"/>
              <a:t>síla</a:t>
            </a:r>
            <a:r>
              <a:rPr lang="en-US" dirty="0" smtClean="0"/>
              <a:t> </a:t>
            </a:r>
            <a:r>
              <a:rPr lang="en-US" dirty="0" err="1" smtClean="0"/>
              <a:t>země</a:t>
            </a:r>
            <a:r>
              <a:rPr lang="en-US" dirty="0" smtClean="0"/>
              <a:t> je </a:t>
            </a:r>
            <a:r>
              <a:rPr lang="en-US" dirty="0" err="1" smtClean="0"/>
              <a:t>posílena</a:t>
            </a:r>
            <a:r>
              <a:rPr lang="en-US" dirty="0" smtClean="0"/>
              <a:t> (Nye, 2004)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3" descr="220px-Joseph_Nye_-_Chatham_House_201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-124" r="-5026"/>
          <a:stretch/>
        </p:blipFill>
        <p:spPr>
          <a:xfrm>
            <a:off x="6696389" y="1416129"/>
            <a:ext cx="2330823" cy="2523226"/>
          </a:xfrm>
          <a:prstGeom prst="rect">
            <a:avLst/>
          </a:prstGeom>
        </p:spPr>
      </p:pic>
      <p:pic>
        <p:nvPicPr>
          <p:cNvPr id="8" name="Picture 7" descr="Snímek obrazovky 2016-04-16 v 16.43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2772"/>
            <a:ext cx="9144000" cy="2405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1966" y="6574714"/>
            <a:ext cx="324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Tabulka</a:t>
            </a:r>
            <a:r>
              <a:rPr lang="en-US" dirty="0" smtClean="0"/>
              <a:t>: Rothman,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3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Tvrdá</a:t>
            </a:r>
            <a:r>
              <a:rPr lang="en-US" dirty="0" smtClean="0"/>
              <a:t> vs. </a:t>
            </a:r>
            <a:r>
              <a:rPr lang="en-US" dirty="0" err="1" smtClean="0"/>
              <a:t>měkká</a:t>
            </a:r>
            <a:r>
              <a:rPr lang="en-US" dirty="0" smtClean="0"/>
              <a:t> </a:t>
            </a:r>
            <a:r>
              <a:rPr lang="en-US" dirty="0" err="1" smtClean="0"/>
              <a:t>síla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Tvrdá</a:t>
            </a:r>
            <a:r>
              <a:rPr lang="en-US" dirty="0" smtClean="0"/>
              <a:t> </a:t>
            </a:r>
            <a:r>
              <a:rPr lang="en-US" dirty="0" err="1" smtClean="0"/>
              <a:t>síla</a:t>
            </a:r>
            <a:r>
              <a:rPr lang="en-US" dirty="0" smtClean="0"/>
              <a:t> = </a:t>
            </a:r>
            <a:r>
              <a:rPr lang="en-US" dirty="0" err="1" smtClean="0"/>
              <a:t>státní</a:t>
            </a:r>
            <a:r>
              <a:rPr lang="en-US" dirty="0" smtClean="0"/>
              <a:t> </a:t>
            </a:r>
            <a:r>
              <a:rPr lang="en-US" dirty="0" err="1" smtClean="0"/>
              <a:t>monopol</a:t>
            </a:r>
            <a:r>
              <a:rPr lang="en-US" dirty="0" smtClean="0"/>
              <a:t> (Weber)</a:t>
            </a:r>
          </a:p>
          <a:p>
            <a:endParaRPr lang="en-US" dirty="0"/>
          </a:p>
          <a:p>
            <a:r>
              <a:rPr lang="en-US" dirty="0" err="1" smtClean="0"/>
              <a:t>Zdroje</a:t>
            </a:r>
            <a:r>
              <a:rPr lang="en-US" dirty="0" smtClean="0"/>
              <a:t> </a:t>
            </a:r>
            <a:r>
              <a:rPr lang="en-US" dirty="0" err="1" smtClean="0"/>
              <a:t>měkké</a:t>
            </a:r>
            <a:r>
              <a:rPr lang="en-US" dirty="0" smtClean="0"/>
              <a:t> </a:t>
            </a:r>
            <a:r>
              <a:rPr lang="en-US" dirty="0" err="1" smtClean="0"/>
              <a:t>síly</a:t>
            </a:r>
            <a:r>
              <a:rPr lang="en-US" dirty="0" smtClean="0"/>
              <a:t> se </a:t>
            </a:r>
            <a:r>
              <a:rPr lang="en-US" dirty="0" err="1" smtClean="0"/>
              <a:t>rekrutují</a:t>
            </a:r>
            <a:r>
              <a:rPr lang="en-US" dirty="0" smtClean="0"/>
              <a:t> </a:t>
            </a:r>
            <a:r>
              <a:rPr lang="en-US" dirty="0" err="1" smtClean="0"/>
              <a:t>zevnitř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zvenčí</a:t>
            </a:r>
            <a:r>
              <a:rPr lang="en-US" dirty="0" smtClean="0"/>
              <a:t> </a:t>
            </a:r>
            <a:r>
              <a:rPr lang="en-US" dirty="0" err="1" smtClean="0"/>
              <a:t>státního</a:t>
            </a:r>
            <a:r>
              <a:rPr lang="en-US" dirty="0" smtClean="0"/>
              <a:t>/</a:t>
            </a:r>
            <a:r>
              <a:rPr lang="en-US" dirty="0" err="1" smtClean="0"/>
              <a:t>veřejného</a:t>
            </a:r>
            <a:r>
              <a:rPr lang="en-US" dirty="0" smtClean="0"/>
              <a:t> </a:t>
            </a:r>
            <a:r>
              <a:rPr lang="en-US" dirty="0" err="1" smtClean="0"/>
              <a:t>sektoru</a:t>
            </a:r>
            <a:endParaRPr lang="en-US" dirty="0" smtClean="0"/>
          </a:p>
          <a:p>
            <a:pPr lvl="1"/>
            <a:r>
              <a:rPr lang="en-US" dirty="0" err="1" smtClean="0"/>
              <a:t>Univerzity</a:t>
            </a:r>
            <a:endParaRPr lang="en-US" dirty="0" smtClean="0"/>
          </a:p>
          <a:p>
            <a:pPr lvl="1"/>
            <a:r>
              <a:rPr lang="en-US" dirty="0" err="1" smtClean="0"/>
              <a:t>Soukromé</a:t>
            </a:r>
            <a:r>
              <a:rPr lang="en-US" dirty="0" smtClean="0"/>
              <a:t> </a:t>
            </a:r>
            <a:r>
              <a:rPr lang="en-US" dirty="0" err="1" smtClean="0"/>
              <a:t>společnosti</a:t>
            </a:r>
            <a:r>
              <a:rPr lang="en-US" dirty="0" smtClean="0"/>
              <a:t> (MNC)</a:t>
            </a:r>
          </a:p>
          <a:p>
            <a:pPr lvl="1"/>
            <a:r>
              <a:rPr lang="en-US" dirty="0" err="1" smtClean="0"/>
              <a:t>Náboženské</a:t>
            </a:r>
            <a:r>
              <a:rPr lang="en-US" dirty="0" smtClean="0"/>
              <a:t> </a:t>
            </a:r>
            <a:r>
              <a:rPr lang="en-US" dirty="0" err="1" smtClean="0"/>
              <a:t>organizace</a:t>
            </a:r>
            <a:endParaRPr lang="en-US" dirty="0" smtClean="0"/>
          </a:p>
          <a:p>
            <a:pPr lvl="1"/>
            <a:r>
              <a:rPr lang="en-US" dirty="0" err="1" smtClean="0"/>
              <a:t>Sportovní</a:t>
            </a:r>
            <a:r>
              <a:rPr lang="en-US" dirty="0" smtClean="0"/>
              <a:t> </a:t>
            </a:r>
            <a:r>
              <a:rPr lang="en-US" dirty="0" err="1" smtClean="0"/>
              <a:t>týmy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Občané</a:t>
            </a: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err="1" smtClean="0"/>
              <a:t>Nástroje</a:t>
            </a:r>
            <a:r>
              <a:rPr lang="en-US" dirty="0" smtClean="0"/>
              <a:t> </a:t>
            </a:r>
            <a:r>
              <a:rPr lang="en-US" dirty="0" err="1" smtClean="0"/>
              <a:t>měkké</a:t>
            </a:r>
            <a:r>
              <a:rPr lang="en-US" dirty="0" smtClean="0"/>
              <a:t> </a:t>
            </a:r>
            <a:r>
              <a:rPr lang="en-US" dirty="0" err="1" smtClean="0"/>
              <a:t>síly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vždy</a:t>
            </a:r>
            <a:r>
              <a:rPr lang="en-US" dirty="0" smtClean="0"/>
              <a:t> </a:t>
            </a:r>
            <a:r>
              <a:rPr lang="en-US" dirty="0" err="1" smtClean="0"/>
              <a:t>určeny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zveřejnění</a:t>
            </a:r>
            <a:r>
              <a:rPr lang="en-US" dirty="0" smtClean="0"/>
              <a:t>/</a:t>
            </a:r>
            <a:r>
              <a:rPr lang="en-US" dirty="0" err="1" smtClean="0"/>
              <a:t>zobrazení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698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Veřejná</a:t>
            </a:r>
            <a:r>
              <a:rPr lang="en-US" dirty="0" smtClean="0"/>
              <a:t> </a:t>
            </a:r>
            <a:r>
              <a:rPr lang="en-US" dirty="0" err="1" smtClean="0"/>
              <a:t>diplomacie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Veřejná</a:t>
            </a:r>
            <a:r>
              <a:rPr lang="en-US" dirty="0" smtClean="0"/>
              <a:t> </a:t>
            </a:r>
            <a:r>
              <a:rPr lang="en-US" dirty="0" err="1" smtClean="0"/>
              <a:t>diplomacie</a:t>
            </a:r>
            <a:r>
              <a:rPr lang="en-US" dirty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kanál</a:t>
            </a:r>
            <a:r>
              <a:rPr lang="en-US" dirty="0" smtClean="0"/>
              <a:t> </a:t>
            </a:r>
            <a:r>
              <a:rPr lang="en-US" dirty="0" err="1" smtClean="0"/>
              <a:t>měkké</a:t>
            </a:r>
            <a:r>
              <a:rPr lang="en-US" dirty="0" smtClean="0"/>
              <a:t> </a:t>
            </a:r>
            <a:r>
              <a:rPr lang="en-US" dirty="0" err="1" smtClean="0"/>
              <a:t>síly</a:t>
            </a:r>
            <a:endParaRPr lang="en-US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Tři cíle veřejné diplomacie (</a:t>
            </a:r>
            <a:r>
              <a:rPr lang="cs-CZ" dirty="0" err="1" smtClean="0"/>
              <a:t>Simons</a:t>
            </a:r>
            <a:r>
              <a:rPr lang="cs-CZ" dirty="0" smtClean="0"/>
              <a:t>, 2014)</a:t>
            </a:r>
          </a:p>
          <a:p>
            <a:pPr lvl="1"/>
            <a:r>
              <a:rPr lang="cs-CZ" dirty="0" smtClean="0"/>
              <a:t>Informovat: řídit a distribuovat informace v období neočekávaných událostí nebo krizí</a:t>
            </a:r>
          </a:p>
          <a:p>
            <a:pPr lvl="1"/>
            <a:r>
              <a:rPr lang="cs-CZ" dirty="0" smtClean="0"/>
              <a:t>Ovlivnit: dlouhodobější přesvědčovací kampaně za účelem ovlivnění cílové populace</a:t>
            </a:r>
          </a:p>
          <a:p>
            <a:pPr lvl="1"/>
            <a:r>
              <a:rPr lang="cs-CZ" dirty="0" smtClean="0"/>
              <a:t>Aktivizovat: Vytváření dlouhodobých vztahů za účelem posílení vzájemné důvěry mezi lidmi, organizacemi, národy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err="1"/>
              <a:t>balstských</a:t>
            </a:r>
            <a:r>
              <a:rPr lang="en-US" dirty="0"/>
              <a:t> </a:t>
            </a:r>
            <a:r>
              <a:rPr lang="en-US" dirty="0" err="1"/>
              <a:t>států</a:t>
            </a:r>
            <a:r>
              <a:rPr lang="en-US" dirty="0"/>
              <a:t> (</a:t>
            </a:r>
            <a:r>
              <a:rPr lang="en-US" dirty="0" err="1"/>
              <a:t>Seib</a:t>
            </a:r>
            <a:r>
              <a:rPr lang="en-US" dirty="0"/>
              <a:t>, 2013)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00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Estonsko</a:t>
            </a:r>
            <a:endParaRPr lang="en-US" dirty="0"/>
          </a:p>
        </p:txBody>
      </p:sp>
      <p:pic>
        <p:nvPicPr>
          <p:cNvPr id="8" name="Content Placeholder 3" descr="nar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r="12179"/>
          <a:stretch>
            <a:fillRect/>
          </a:stretch>
        </p:blipFill>
        <p:spPr>
          <a:xfrm>
            <a:off x="3772777" y="1527048"/>
            <a:ext cx="5032895" cy="2705858"/>
          </a:xfrm>
          <a:prstGeom prst="rect">
            <a:avLst/>
          </a:prstGeom>
        </p:spPr>
      </p:pic>
      <p:pic>
        <p:nvPicPr>
          <p:cNvPr id="9" name="Picture 8" descr="AXpJHi5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6" y="1608386"/>
            <a:ext cx="2428024" cy="2428024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pic>
        <p:nvPicPr>
          <p:cNvPr id="13" name="Content Placeholder 9" descr="toomas-hendrik-ilves-735204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2" b="7332"/>
          <a:stretch>
            <a:fillRect/>
          </a:stretch>
        </p:blipFill>
        <p:spPr>
          <a:xfrm>
            <a:off x="5638762" y="4499546"/>
            <a:ext cx="3166910" cy="1702640"/>
          </a:xfrm>
          <a:prstGeom prst="rect">
            <a:avLst/>
          </a:prstGeom>
        </p:spPr>
      </p:pic>
      <p:pic>
        <p:nvPicPr>
          <p:cNvPr id="14" name="Picture 13" descr="Snímek obrazovky 2016-04-17 v 18.07.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1" y="4435248"/>
            <a:ext cx="5179783" cy="22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8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Specifický</a:t>
            </a:r>
            <a:r>
              <a:rPr lang="en-US" dirty="0"/>
              <a:t> </a:t>
            </a:r>
            <a:r>
              <a:rPr lang="en-US" dirty="0" err="1"/>
              <a:t>kontext</a:t>
            </a:r>
            <a:r>
              <a:rPr lang="en-US" dirty="0"/>
              <a:t> </a:t>
            </a:r>
            <a:r>
              <a:rPr lang="en-US" dirty="0" err="1"/>
              <a:t>válečného</a:t>
            </a:r>
            <a:r>
              <a:rPr lang="en-US" dirty="0"/>
              <a:t> </a:t>
            </a:r>
            <a:r>
              <a:rPr lang="en-US" dirty="0" err="1" smtClean="0"/>
              <a:t>konfliktu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Srdce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/>
              <a:t>Mysl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Ozbrojené</a:t>
            </a:r>
            <a:r>
              <a:rPr lang="en-US" dirty="0" smtClean="0"/>
              <a:t> </a:t>
            </a:r>
            <a:r>
              <a:rPr lang="en-US" dirty="0" err="1" smtClean="0"/>
              <a:t>složky</a:t>
            </a:r>
            <a:r>
              <a:rPr lang="en-US" dirty="0" smtClean="0"/>
              <a:t> </a:t>
            </a:r>
            <a:r>
              <a:rPr lang="en-US" dirty="0" err="1" smtClean="0"/>
              <a:t>interventujícího</a:t>
            </a:r>
            <a:r>
              <a:rPr lang="en-US" dirty="0" smtClean="0"/>
              <a:t> </a:t>
            </a:r>
            <a:r>
              <a:rPr lang="en-US" dirty="0" err="1" smtClean="0"/>
              <a:t>státu</a:t>
            </a:r>
            <a:r>
              <a:rPr lang="en-US" dirty="0" smtClean="0"/>
              <a:t> </a:t>
            </a:r>
            <a:r>
              <a:rPr lang="en-US" dirty="0" err="1" smtClean="0"/>
              <a:t>používají</a:t>
            </a:r>
            <a:r>
              <a:rPr lang="en-US" dirty="0" smtClean="0"/>
              <a:t> “soft” </a:t>
            </a:r>
            <a:r>
              <a:rPr lang="en-US" dirty="0" err="1" smtClean="0"/>
              <a:t>nástroje</a:t>
            </a:r>
            <a:r>
              <a:rPr lang="en-US" dirty="0" smtClean="0"/>
              <a:t> k </a:t>
            </a:r>
            <a:r>
              <a:rPr lang="en-US" dirty="0" err="1" smtClean="0"/>
              <a:t>získání</a:t>
            </a:r>
            <a:r>
              <a:rPr lang="en-US" dirty="0" smtClean="0"/>
              <a:t> </a:t>
            </a:r>
            <a:r>
              <a:rPr lang="en-US" dirty="0" err="1" smtClean="0"/>
              <a:t>náklonnosti</a:t>
            </a:r>
            <a:r>
              <a:rPr lang="en-US" dirty="0" smtClean="0"/>
              <a:t> </a:t>
            </a:r>
            <a:r>
              <a:rPr lang="en-US" dirty="0" err="1" smtClean="0"/>
              <a:t>místního</a:t>
            </a:r>
            <a:r>
              <a:rPr lang="en-US" dirty="0" smtClean="0"/>
              <a:t> </a:t>
            </a:r>
            <a:r>
              <a:rPr lang="en-US" dirty="0" err="1" smtClean="0"/>
              <a:t>obyvatelstva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Hearts &amp; minds</a:t>
            </a:r>
          </a:p>
          <a:p>
            <a:endParaRPr lang="en-US" dirty="0" smtClean="0"/>
          </a:p>
          <a:p>
            <a:r>
              <a:rPr lang="en-US" dirty="0" smtClean="0"/>
              <a:t>PRT </a:t>
            </a:r>
            <a:r>
              <a:rPr lang="en-US" dirty="0" err="1" smtClean="0"/>
              <a:t>Lógar</a:t>
            </a:r>
            <a:endParaRPr lang="en-US" dirty="0"/>
          </a:p>
        </p:txBody>
      </p:sp>
      <p:pic>
        <p:nvPicPr>
          <p:cNvPr id="4" name="Picture 3" descr="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54" y="3768317"/>
            <a:ext cx="3848884" cy="256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2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sz="3400" b="1">
                <a:latin typeface="Tw Cen MT" charset="0"/>
              </a:rPr>
              <a:t>Hybridní válka (HV)</a:t>
            </a:r>
            <a:endParaRPr lang="en-US" sz="3400" b="1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750" y="1600200"/>
            <a:ext cx="8424863" cy="499745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cs-CZ" sz="2600">
                <a:latin typeface="Tw Cen MT" charset="0"/>
              </a:rPr>
              <a:t>HV jako starý koncept + nová technologická adaptace</a:t>
            </a:r>
          </a:p>
          <a:p>
            <a:pPr eaLnBrk="1" hangingPunct="1">
              <a:lnSpc>
                <a:spcPct val="114000"/>
              </a:lnSpc>
            </a:pPr>
            <a:r>
              <a:rPr lang="cs-CZ" sz="2600">
                <a:latin typeface="Tw Cen MT" charset="0"/>
              </a:rPr>
              <a:t>MV: </a:t>
            </a:r>
            <a:r>
              <a:rPr lang="cs-CZ" sz="2600" b="1">
                <a:latin typeface="Tw Cen MT" charset="0"/>
              </a:rPr>
              <a:t>„asymetrický konflikt“, „nelineární válčení“, „nové války“ (Kaldor), „ani mír ani válka“</a:t>
            </a:r>
          </a:p>
          <a:p>
            <a:pPr eaLnBrk="1" hangingPunct="1">
              <a:lnSpc>
                <a:spcPct val="114000"/>
              </a:lnSpc>
            </a:pPr>
            <a:endParaRPr lang="cs-CZ" sz="500" b="1">
              <a:latin typeface="Tw Cen MT" charset="0"/>
            </a:endParaRPr>
          </a:p>
          <a:p>
            <a:pPr eaLnBrk="1" hangingPunct="1">
              <a:lnSpc>
                <a:spcPct val="114000"/>
              </a:lnSpc>
            </a:pPr>
            <a:endParaRPr lang="cs-CZ" sz="2600" b="1">
              <a:latin typeface="Tw Cen MT" charset="0"/>
            </a:endParaRPr>
          </a:p>
          <a:p>
            <a:pPr>
              <a:spcBef>
                <a:spcPts val="400"/>
              </a:spcBef>
            </a:pPr>
            <a:endParaRPr lang="cs-CZ" sz="2600">
              <a:latin typeface="Tw Cen MT" charset="0"/>
            </a:endParaRPr>
          </a:p>
          <a:p>
            <a:pPr>
              <a:spcBef>
                <a:spcPts val="400"/>
              </a:spcBef>
            </a:pPr>
            <a:endParaRPr lang="cs-CZ" sz="2600">
              <a:latin typeface="Tw Cen MT" charset="0"/>
            </a:endParaRPr>
          </a:p>
          <a:p>
            <a:pPr>
              <a:spcBef>
                <a:spcPts val="400"/>
              </a:spcBef>
              <a:buFont typeface="Wingdings" charset="0"/>
              <a:buNone/>
            </a:pPr>
            <a:endParaRPr lang="cs-CZ" sz="1500">
              <a:latin typeface="Tw Cen MT" charset="0"/>
            </a:endParaRPr>
          </a:p>
          <a:p>
            <a:pPr eaLnBrk="1" hangingPunct="1">
              <a:lnSpc>
                <a:spcPct val="114000"/>
              </a:lnSpc>
            </a:pPr>
            <a:r>
              <a:rPr lang="cs-CZ" sz="2600" i="1">
                <a:latin typeface="Tw Cen MT" charset="0"/>
              </a:rPr>
              <a:t>event-driven</a:t>
            </a:r>
            <a:r>
              <a:rPr lang="cs-CZ" sz="2600">
                <a:latin typeface="Tw Cen MT" charset="0"/>
              </a:rPr>
              <a:t> koncept? =&gt; Ukrajina 2014 (Gerasimov 2013: kritika politiky USA v podpoře „barevných revolucí X RU anexe Krymu)</a:t>
            </a:r>
          </a:p>
          <a:p>
            <a:pPr eaLnBrk="1" hangingPunct="1">
              <a:lnSpc>
                <a:spcPct val="114000"/>
              </a:lnSpc>
            </a:pPr>
            <a:endParaRPr lang="cs-CZ" sz="2700">
              <a:latin typeface="Tw Cen MT" charset="0"/>
            </a:endParaRPr>
          </a:p>
          <a:p>
            <a:pPr eaLnBrk="1" hangingPunct="1"/>
            <a:endParaRPr lang="cs-CZ" sz="2600">
              <a:latin typeface="Tw Cen MT" charset="0"/>
            </a:endParaRPr>
          </a:p>
          <a:p>
            <a:pPr marL="366713" lvl="1" indent="0" eaLnBrk="1" hangingPunct="1">
              <a:buFont typeface="Wingdings 2" charset="0"/>
              <a:buNone/>
            </a:pPr>
            <a:endParaRPr lang="cs-CZ" sz="2100">
              <a:latin typeface="Tw Cen MT" charset="0"/>
            </a:endParaRPr>
          </a:p>
          <a:p>
            <a:pPr eaLnBrk="1" hangingPunct="1"/>
            <a:endParaRPr lang="en-US" sz="2400">
              <a:latin typeface="Tw Cen MT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84213" y="3213100"/>
          <a:ext cx="8064500" cy="1655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500"/>
              </a:tblGrid>
              <a:tr h="1655763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36" marR="91436" marT="45708" marB="4570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603250" y="3284538"/>
            <a:ext cx="8208963" cy="1512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cs-CZ" sz="2600" i="1" dirty="0">
                <a:solidFill>
                  <a:schemeClr val="tx1"/>
                </a:solidFill>
                <a:latin typeface="Tw Cen MT" charset="0"/>
                <a:ea typeface="ＭＳ Ｐゴシック" charset="0"/>
                <a:cs typeface="Arial" charset="0"/>
              </a:rPr>
              <a:t>= ozbrojený konflikt vedený současně prostřednictvím </a:t>
            </a:r>
            <a:r>
              <a:rPr lang="cs-CZ" sz="2600" b="1" i="1" dirty="0">
                <a:solidFill>
                  <a:schemeClr val="tx1"/>
                </a:solidFill>
                <a:latin typeface="Tw Cen MT" charset="0"/>
                <a:ea typeface="ＭＳ Ｐゴシック" charset="0"/>
                <a:cs typeface="Arial" charset="0"/>
              </a:rPr>
              <a:t>konvenčních</a:t>
            </a:r>
            <a:r>
              <a:rPr lang="cs-CZ" sz="2600" i="1" dirty="0">
                <a:solidFill>
                  <a:schemeClr val="tx1"/>
                </a:solidFill>
                <a:latin typeface="Tw Cen MT" charset="0"/>
                <a:ea typeface="ＭＳ Ｐゴシック" charset="0"/>
                <a:cs typeface="Arial" charset="0"/>
              </a:rPr>
              <a:t> vojenských a </a:t>
            </a:r>
            <a:r>
              <a:rPr lang="cs-CZ" sz="2600" b="1" i="1" dirty="0">
                <a:solidFill>
                  <a:schemeClr val="tx1"/>
                </a:solidFill>
                <a:latin typeface="Tw Cen MT" charset="0"/>
                <a:ea typeface="ＭＳ Ｐゴシック" charset="0"/>
                <a:cs typeface="Arial" charset="0"/>
              </a:rPr>
              <a:t>nekonvenčních metod </a:t>
            </a:r>
            <a:r>
              <a:rPr lang="cs-CZ" sz="2600" i="1" dirty="0">
                <a:solidFill>
                  <a:schemeClr val="tx1"/>
                </a:solidFill>
                <a:latin typeface="Tw Cen MT" charset="0"/>
                <a:ea typeface="ＭＳ Ｐゴシック" charset="0"/>
                <a:cs typeface="Arial" charset="0"/>
              </a:rPr>
              <a:t>se synergickým účinkem</a:t>
            </a:r>
            <a:endParaRPr lang="cs-CZ" sz="2600" dirty="0">
              <a:solidFill>
                <a:schemeClr val="tx1"/>
              </a:solidFill>
              <a:latin typeface="Tw Cen MT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9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2797</TotalTime>
  <Words>1384</Words>
  <Application>Microsoft Macintosh PowerPoint</Application>
  <PresentationFormat>On-screen Show (4:3)</PresentationFormat>
  <Paragraphs>233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SOFT POWER</vt:lpstr>
      <vt:lpstr>Struktura</vt:lpstr>
      <vt:lpstr>“Cross Talk”</vt:lpstr>
      <vt:lpstr>Soft power = měkká síla</vt:lpstr>
      <vt:lpstr>Tvrdá vs. měkká síla</vt:lpstr>
      <vt:lpstr>Veřejná diplomacie</vt:lpstr>
      <vt:lpstr>Estonsko</vt:lpstr>
      <vt:lpstr>Specifický kontext válečného konfliktu</vt:lpstr>
      <vt:lpstr>Hybridní válka (HV)</vt:lpstr>
      <vt:lpstr>Hlavní nástroje HV</vt:lpstr>
      <vt:lpstr>Dezinformační kampaň</vt:lpstr>
      <vt:lpstr>RU a konflikt na Ukrajině</vt:lpstr>
      <vt:lpstr>Narativy a jejich komponenty</vt:lpstr>
      <vt:lpstr>Strategické narativy</vt:lpstr>
      <vt:lpstr>Schopnost utvářet narativy</vt:lpstr>
      <vt:lpstr>Nadnárodní vysilatelé</vt:lpstr>
      <vt:lpstr>Nadnárodní vysilatelé</vt:lpstr>
      <vt:lpstr>Nadnárodní vysilatelé</vt:lpstr>
      <vt:lpstr>Nadnárodní vysilatelé</vt:lpstr>
      <vt:lpstr>Geokulturní vysilatelé</vt:lpstr>
      <vt:lpstr>YouTube kanály</vt:lpstr>
      <vt:lpstr>PowerPoint Presentation</vt:lpstr>
      <vt:lpstr>Rothmann</vt:lpstr>
      <vt:lpstr>Roselle et. Al.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POWER</dc:title>
  <dc:creator>Jan Novák</dc:creator>
  <cp:lastModifiedBy>Jan Novák</cp:lastModifiedBy>
  <cp:revision>38</cp:revision>
  <dcterms:created xsi:type="dcterms:W3CDTF">2016-04-16T12:50:32Z</dcterms:created>
  <dcterms:modified xsi:type="dcterms:W3CDTF">2016-04-20T14:51:55Z</dcterms:modified>
</cp:coreProperties>
</file>