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343" r:id="rId3"/>
    <p:sldId id="335" r:id="rId4"/>
    <p:sldId id="345" r:id="rId5"/>
    <p:sldId id="283" r:id="rId6"/>
    <p:sldId id="284" r:id="rId7"/>
    <p:sldId id="285" r:id="rId8"/>
    <p:sldId id="286" r:id="rId9"/>
    <p:sldId id="328" r:id="rId10"/>
    <p:sldId id="262" r:id="rId11"/>
    <p:sldId id="347" r:id="rId12"/>
    <p:sldId id="263" r:id="rId13"/>
    <p:sldId id="264" r:id="rId14"/>
    <p:sldId id="265" r:id="rId15"/>
    <p:sldId id="267" r:id="rId16"/>
    <p:sldId id="266" r:id="rId17"/>
    <p:sldId id="271" r:id="rId18"/>
    <p:sldId id="287" r:id="rId19"/>
    <p:sldId id="273" r:id="rId20"/>
    <p:sldId id="274" r:id="rId21"/>
    <p:sldId id="288" r:id="rId22"/>
    <p:sldId id="344" r:id="rId23"/>
    <p:sldId id="327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D40"/>
    <a:srgbClr val="D22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83" autoAdjust="0"/>
    <p:restoredTop sz="86111" autoAdjust="0"/>
  </p:normalViewPr>
  <p:slideViewPr>
    <p:cSldViewPr snapToGrid="0">
      <p:cViewPr varScale="1">
        <p:scale>
          <a:sx n="91" d="100"/>
          <a:sy n="91" d="100"/>
        </p:scale>
        <p:origin x="1448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31DF7F-5B52-46CD-820F-1CE6CD7FD9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2F890D-32D6-4E2A-B6B9-74D5E366DC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F9EB6-9053-45F0-AED7-F50AF58B8EA0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BAE0FB-FA3D-4133-96EB-B11DD89622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11A3E-1037-405F-9670-7B8644C73B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58EFD-CC93-4BF6-8593-B70434826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211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333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Dalším příkladem sociolingvistického zkoumání inspirovaného sociálními sítěmi jsou studie americké lingvistky Penelope Eckert.</a:t>
            </a:r>
          </a:p>
          <a:p>
            <a:r>
              <a:rPr lang="cs-CZ"/>
              <a:t>My se zde podíváme na její studii provedenou v 80. letech na americké střední škole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7602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sociální prostředí amerických středních škol je pro nás díky mnoha filmům a seriálům poměrně známé – všichni známe klasické typy „šprta“, „královny maturitního plesu“, „slaboduchého sportovce“ nebo „třídního odpadlíka“. Přesně tyto stereotypy tematizuje např. jinak poměrně nepozoruhodný film </a:t>
            </a:r>
            <a:r>
              <a:rPr lang="cs-CZ" i="1"/>
              <a:t>Breakfast club </a:t>
            </a:r>
            <a:r>
              <a:rPr lang="cs-CZ"/>
              <a:t>z 80. let. </a:t>
            </a:r>
          </a:p>
          <a:p>
            <a:r>
              <a:rPr lang="cs-CZ"/>
              <a:t>Eckertová se zaměřuje právě na jazykovou variaci v souvislosti s různými skupinami studentů.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546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Výzkum provedla v jedné škole v Detroitu (ozačené fiktivním názvem Belten High), opět formou zúčastněného pozorování a to longitudinálně. Nepředstavujme si to však tak, že se vydávala za studentku (někomu možná vytane český film z 80. let </a:t>
            </a:r>
            <a:r>
              <a:rPr lang="cs-CZ" i="1"/>
              <a:t>– Vrať se do hrobu</a:t>
            </a:r>
            <a:r>
              <a:rPr lang="cs-CZ"/>
              <a:t>). </a:t>
            </a:r>
          </a:p>
          <a:p>
            <a:r>
              <a:rPr lang="cs-CZ"/>
              <a:t>Sledovanou jazykovou proměnnou byla proměnná fonologická – 3 varianty realizace /</a:t>
            </a:r>
            <a:r>
              <a:rPr lang="cs-CZ" sz="1200"/>
              <a:t>-u-</a:t>
            </a:r>
            <a:r>
              <a:rPr lang="cs-CZ"/>
              <a:t>/ mezi konsonanty ve slovech jako FUN, BUT.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/>
              <a:t>distribuce hodnot nekorespondovala s „vertikálními“ soc. proměnnými v rámci skupiny studentů – ženy vs. muži, bohatí vs. chudí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/>
              <a:t>Pokud bychom se ale podívali na obecnější jazykovou situaci v rámci celého Detroitu, souvislost s vertikálními soc. proměnnými a výslovností /uh/ bychom našli. Proč se to neodráželo v mikrosituaci na Belten High?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513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/>
              <a:t>v rámci užšího společenství střední školy existoval vztah mezi distribucí variant -u- a příslušností ke dvěma skupinám studentům: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/>
              <a:t>„jocks“ – tedy motivovaní studenti, často právě školní sportovci, soustředění na studium a s vazbami především mezi sebou – typicky příslušníci střední třídy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/>
              <a:t>„burnouts“ – antisystémoví studenti, kteří měli silnější vazby mimo školní komunitu a napříč soc. skupinami – typicky příslušníci dělnické třídy</a:t>
            </a:r>
          </a:p>
          <a:p>
            <a:r>
              <a:rPr lang="cs-CZ" sz="2400"/>
              <a:t>pouze příslušnost k soc. třídě však nebyla určujícím faktorem distribuce variant: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/>
              <a:t>zatímco </a:t>
            </a:r>
            <a:r>
              <a:rPr lang="cs-CZ" sz="2000" i="1"/>
              <a:t>burnouts</a:t>
            </a:r>
            <a:r>
              <a:rPr lang="cs-CZ" sz="2000"/>
              <a:t> užívali „dělnické“ varianty v nějvětší míře, </a:t>
            </a:r>
            <a:r>
              <a:rPr lang="cs-CZ" sz="2000" i="1"/>
              <a:t>jocks</a:t>
            </a:r>
            <a:r>
              <a:rPr lang="cs-CZ" sz="2000"/>
              <a:t> je užívali méně, přesto však více než bylo obvyklé pro střední třídu obecně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/>
              <a:t>vysvětlení: </a:t>
            </a:r>
            <a:r>
              <a:rPr lang="cs-CZ" sz="2000" i="1"/>
              <a:t>burnouti</a:t>
            </a:r>
            <a:r>
              <a:rPr lang="cs-CZ" sz="2000"/>
              <a:t> byli jakožto otevřenější skupina nositeli jazykové změny, jejímu šíření pak napomáhala přítomnost „přechodové skupiny“ (tzv. </a:t>
            </a:r>
            <a:r>
              <a:rPr lang="cs-CZ" sz="2000" i="1"/>
              <a:t>intermediates</a:t>
            </a:r>
            <a:r>
              <a:rPr lang="cs-CZ" sz="2000"/>
              <a:t>) – tj. studentů, kteří se stýkali s oběma skupinami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8034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9355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017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982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pojďme se na sociální sítě v kontextu sociolingvistiky podívat skrze schéma, které nám zde znázorňuje jazykovou situaci, ve které máme nějaké jazykové společenství, v rámci něhož máme </a:t>
            </a:r>
            <a:r>
              <a:rPr lang="cs-CZ" i="1"/>
              <a:t>variaci</a:t>
            </a:r>
            <a:r>
              <a:rPr lang="cs-CZ" i="0"/>
              <a:t>, tedy používání dvou variant (jedno jakých), říkejme jim varianta A a B – tedy jazykovou proměnnou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045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pojďme se na sociální sítě v kontextu sociolingvistiky podívat skrze schéma, které nám zde znázorňuje jazykovou situaci, ve které máme nějaké jazykové společenství, v rámci něhož máme </a:t>
            </a:r>
            <a:r>
              <a:rPr lang="cs-CZ" i="1"/>
              <a:t>variaci</a:t>
            </a:r>
            <a:r>
              <a:rPr lang="cs-CZ" i="0"/>
              <a:t>, tedy používání dvou variant (jedno jakých), říkejme jim varianta A a B – tedy jazykovou proměnnou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519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může se nám podařit identifikovat nějakou sociální proměnnou, která distribuci variant podmiňuje. Tím můžeme společenství rozdělit na dvě sociální skupiny (strata), říkejme jim stratum A a 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to je učebnicový, ideální případ – ve skutečnosti to tak málokdy bývá, že bychom mohli udělat jasnou dělící linii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63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Co když ale máme varianty 3? Můžeme se opět pokusit najít korelaci se sociální proměnnou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123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 takový moment variační sociolingvistika zaostřila na vnitřní strukturu sledovaných skupin (strat). Dejme tomu, že nám tato vnitřní struktura poodhalí souvislost mezi používám variant – vidíme, v našem myšleném příkladě, že jedna skupina používá variantu A, se druhou můžeme spojit variantu C. Stále však nevíme, kdo používá variantu B – pokud bychom teď skončili, řekli bychom prostě, že varianta B se používá nahodilě v rámci obou skupin.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409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Tím bychom ale ztratili důležitou informaci o skutečném rozsahu variace. Na pomoc nám nyní přichází další úroveň zaostření na sociální skupiny, další perspektiva: a to perspektiva vztahů mezi jednotlivými mluvčími. Pokud si je představíme obecně jako nějakou formu sociální interakce, vidíme, že v rámci oboud skupin jedinci interagují mezi sebou, ale zároveň někteří, ne všichni, ale někteří interagují i meziskupinově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476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nu a když tyto vnitřní a vnější vztahy v sociálních skupinách nahlížíme jako sociální proměnnou, najednou vidíme, že je to právě ta skupina mluvčích, která interaguje se sousední skupinou, pro níž je typická varianta B. V realitě by se to mohlo třeba projevovat tak, že by varianta B byla přímo produktem jazykového kontaktu mezi dvěma skupinami mluvčích.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440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tagliamonte2005" TargetMode="External"/><Relationship Id="rId2" Type="http://schemas.openxmlformats.org/officeDocument/2006/relationships/hyperlink" Target="https://tinyurl.com/chromy2015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tinyurl.com/bayley200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44E5260-5AD8-478A-B5F5-E1D82BA04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806" y="3146322"/>
            <a:ext cx="8437659" cy="2234397"/>
          </a:xfrm>
        </p:spPr>
        <p:txBody>
          <a:bodyPr/>
          <a:lstStyle/>
          <a:p>
            <a:r>
              <a:rPr lang="cs-CZ" dirty="0"/>
              <a:t>Úvod do sociolingvistiky</a:t>
            </a:r>
            <a:br>
              <a:rPr lang="cs-CZ" dirty="0"/>
            </a:br>
            <a:br>
              <a:rPr lang="cs-CZ" dirty="0"/>
            </a:br>
            <a:r>
              <a:rPr lang="cs-CZ" dirty="0"/>
              <a:t>hodina IV:	variační sociolingvistika</a:t>
            </a: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7E45BA4A-0F70-4A6D-AA8A-41F5B14EAA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54806" y="5567533"/>
            <a:ext cx="6218237" cy="974725"/>
          </a:xfrm>
        </p:spPr>
        <p:txBody>
          <a:bodyPr lIns="91440" tIns="45720" rIns="91440" bIns="45720" anchor="t"/>
          <a:lstStyle/>
          <a:p>
            <a:r>
              <a:rPr lang="cs-CZ" dirty="0">
                <a:cs typeface="Arial"/>
              </a:rPr>
              <a:t>7. </a:t>
            </a:r>
            <a:r>
              <a:rPr lang="cs-CZ" dirty="0" err="1">
                <a:cs typeface="Arial"/>
              </a:rPr>
              <a:t>březn</a:t>
            </a:r>
            <a:r>
              <a:rPr lang="cs-CZ" noProof="1">
                <a:cs typeface="Arial"/>
              </a:rPr>
              <a:t>a</a:t>
            </a:r>
            <a:r>
              <a:rPr lang="cs-CZ" dirty="0">
                <a:cs typeface="Arial"/>
              </a:rPr>
              <a:t>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08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02"/>
    </mc:Choice>
    <mc:Fallback xmlns="">
      <p:transition spd="slow" advTm="630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F680A-1D39-44F0-A8EA-019EAE2CB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sítě</a:t>
            </a:r>
          </a:p>
        </p:txBody>
      </p:sp>
    </p:spTree>
    <p:extLst>
      <p:ext uri="{BB962C8B-B14F-4D97-AF65-F5344CB8AC3E}">
        <p14:creationId xmlns:p14="http://schemas.microsoft.com/office/powerpoint/2010/main" val="344735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031"/>
    </mc:Choice>
    <mc:Fallback xmlns="">
      <p:transition spd="slow" advTm="3103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F680A-1D39-44F0-A8EA-019EAE2CB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sítě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08DA8EE9-95BB-4968-B964-2A0ADABB633F}"/>
              </a:ext>
            </a:extLst>
          </p:cNvPr>
          <p:cNvSpPr/>
          <p:nvPr/>
        </p:nvSpPr>
        <p:spPr>
          <a:xfrm>
            <a:off x="2397541" y="2817469"/>
            <a:ext cx="3650974" cy="3458789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03C5CED3-9764-4E4A-98E3-44E84ADE75C0}"/>
              </a:ext>
            </a:extLst>
          </p:cNvPr>
          <p:cNvCxnSpPr>
            <a:cxnSpLocks/>
          </p:cNvCxnSpPr>
          <p:nvPr/>
        </p:nvCxnSpPr>
        <p:spPr>
          <a:xfrm flipV="1">
            <a:off x="5839623" y="3333293"/>
            <a:ext cx="769898" cy="396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FC2D6AB7-68A9-44E4-A6EC-80B4D5CAC33D}"/>
              </a:ext>
            </a:extLst>
          </p:cNvPr>
          <p:cNvCxnSpPr>
            <a:cxnSpLocks/>
          </p:cNvCxnSpPr>
          <p:nvPr/>
        </p:nvCxnSpPr>
        <p:spPr>
          <a:xfrm>
            <a:off x="5935319" y="5162718"/>
            <a:ext cx="787398" cy="219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300439A-CCE7-4095-BD21-ADB890202514}"/>
              </a:ext>
            </a:extLst>
          </p:cNvPr>
          <p:cNvSpPr txBox="1"/>
          <p:nvPr/>
        </p:nvSpPr>
        <p:spPr>
          <a:xfrm>
            <a:off x="6845852" y="3057371"/>
            <a:ext cx="1441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varianta A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650C6EE-803E-4B21-A264-C58101475FBD}"/>
              </a:ext>
            </a:extLst>
          </p:cNvPr>
          <p:cNvSpPr txBox="1"/>
          <p:nvPr/>
        </p:nvSpPr>
        <p:spPr>
          <a:xfrm>
            <a:off x="6878430" y="5246913"/>
            <a:ext cx="1613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varianta B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A31396A-1F83-4841-B521-2062912B54CE}"/>
              </a:ext>
            </a:extLst>
          </p:cNvPr>
          <p:cNvSpPr txBox="1"/>
          <p:nvPr/>
        </p:nvSpPr>
        <p:spPr>
          <a:xfrm>
            <a:off x="3000515" y="4218188"/>
            <a:ext cx="244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i="1" dirty="0">
                <a:latin typeface="Nunito" panose="00000500000000000000" pitchFamily="2" charset="-18"/>
              </a:rPr>
              <a:t>jazykové společenství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5BBBBCD-8D0B-46E4-AF43-4D0181C7DA30}"/>
              </a:ext>
            </a:extLst>
          </p:cNvPr>
          <p:cNvSpPr txBox="1"/>
          <p:nvPr/>
        </p:nvSpPr>
        <p:spPr>
          <a:xfrm>
            <a:off x="6722717" y="1918252"/>
            <a:ext cx="250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Nunito" panose="00000500000000000000" pitchFamily="2" charset="-18"/>
              </a:rPr>
              <a:t>jazyková proměnná</a:t>
            </a:r>
          </a:p>
        </p:txBody>
      </p:sp>
    </p:spTree>
    <p:extLst>
      <p:ext uri="{BB962C8B-B14F-4D97-AF65-F5344CB8AC3E}">
        <p14:creationId xmlns:p14="http://schemas.microsoft.com/office/powerpoint/2010/main" val="3854098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031"/>
    </mc:Choice>
    <mc:Fallback xmlns="">
      <p:transition spd="slow" advTm="3103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F680A-1D39-44F0-A8EA-019EAE2CB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sítě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08DA8EE9-95BB-4968-B964-2A0ADABB633F}"/>
              </a:ext>
            </a:extLst>
          </p:cNvPr>
          <p:cNvSpPr/>
          <p:nvPr/>
        </p:nvSpPr>
        <p:spPr>
          <a:xfrm>
            <a:off x="2397541" y="2817469"/>
            <a:ext cx="3650974" cy="3458789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03C5CED3-9764-4E4A-98E3-44E84ADE75C0}"/>
              </a:ext>
            </a:extLst>
          </p:cNvPr>
          <p:cNvCxnSpPr>
            <a:cxnSpLocks/>
          </p:cNvCxnSpPr>
          <p:nvPr/>
        </p:nvCxnSpPr>
        <p:spPr>
          <a:xfrm flipV="1">
            <a:off x="5839623" y="3333293"/>
            <a:ext cx="769898" cy="396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FC2D6AB7-68A9-44E4-A6EC-80B4D5CAC33D}"/>
              </a:ext>
            </a:extLst>
          </p:cNvPr>
          <p:cNvCxnSpPr>
            <a:cxnSpLocks/>
          </p:cNvCxnSpPr>
          <p:nvPr/>
        </p:nvCxnSpPr>
        <p:spPr>
          <a:xfrm>
            <a:off x="5935319" y="5162718"/>
            <a:ext cx="787398" cy="219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300439A-CCE7-4095-BD21-ADB890202514}"/>
              </a:ext>
            </a:extLst>
          </p:cNvPr>
          <p:cNvSpPr txBox="1"/>
          <p:nvPr/>
        </p:nvSpPr>
        <p:spPr>
          <a:xfrm>
            <a:off x="6845852" y="3057371"/>
            <a:ext cx="1441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varianta A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650C6EE-803E-4B21-A264-C58101475FBD}"/>
              </a:ext>
            </a:extLst>
          </p:cNvPr>
          <p:cNvSpPr txBox="1"/>
          <p:nvPr/>
        </p:nvSpPr>
        <p:spPr>
          <a:xfrm>
            <a:off x="6878430" y="5246913"/>
            <a:ext cx="1613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varianta B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A31396A-1F83-4841-B521-2062912B54CE}"/>
              </a:ext>
            </a:extLst>
          </p:cNvPr>
          <p:cNvSpPr txBox="1"/>
          <p:nvPr/>
        </p:nvSpPr>
        <p:spPr>
          <a:xfrm>
            <a:off x="3558487" y="3807341"/>
            <a:ext cx="1273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stratum A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5BBBBCD-8D0B-46E4-AF43-4D0181C7DA30}"/>
              </a:ext>
            </a:extLst>
          </p:cNvPr>
          <p:cNvSpPr txBox="1"/>
          <p:nvPr/>
        </p:nvSpPr>
        <p:spPr>
          <a:xfrm>
            <a:off x="6722717" y="1918252"/>
            <a:ext cx="250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Nunito" panose="00000500000000000000" pitchFamily="2" charset="-18"/>
              </a:rPr>
              <a:t>jazyková proměnná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71C90B3-E6E1-455B-96E5-12E816DCACA1}"/>
              </a:ext>
            </a:extLst>
          </p:cNvPr>
          <p:cNvSpPr txBox="1"/>
          <p:nvPr/>
        </p:nvSpPr>
        <p:spPr>
          <a:xfrm>
            <a:off x="2944745" y="1932444"/>
            <a:ext cx="250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Nunito" panose="00000500000000000000" pitchFamily="2" charset="-18"/>
              </a:rPr>
              <a:t>sociální proměnná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8845AD6-65A4-429B-ADDE-A081ADA21F19}"/>
              </a:ext>
            </a:extLst>
          </p:cNvPr>
          <p:cNvCxnSpPr>
            <a:stCxn id="4" idx="2"/>
            <a:endCxn id="4" idx="6"/>
          </p:cNvCxnSpPr>
          <p:nvPr/>
        </p:nvCxnSpPr>
        <p:spPr>
          <a:xfrm>
            <a:off x="2397541" y="4546864"/>
            <a:ext cx="36509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072151A-4C75-4495-98BE-70A09783872D}"/>
              </a:ext>
            </a:extLst>
          </p:cNvPr>
          <p:cNvSpPr txBox="1"/>
          <p:nvPr/>
        </p:nvSpPr>
        <p:spPr>
          <a:xfrm>
            <a:off x="3558487" y="4993776"/>
            <a:ext cx="13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stratum B</a:t>
            </a:r>
          </a:p>
        </p:txBody>
      </p:sp>
    </p:spTree>
    <p:extLst>
      <p:ext uri="{BB962C8B-B14F-4D97-AF65-F5344CB8AC3E}">
        <p14:creationId xmlns:p14="http://schemas.microsoft.com/office/powerpoint/2010/main" val="143197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803"/>
    </mc:Choice>
    <mc:Fallback xmlns="">
      <p:transition spd="slow" advTm="31803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F680A-1D39-44F0-A8EA-019EAE2CB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sítě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08DA8EE9-95BB-4968-B964-2A0ADABB633F}"/>
              </a:ext>
            </a:extLst>
          </p:cNvPr>
          <p:cNvSpPr/>
          <p:nvPr/>
        </p:nvSpPr>
        <p:spPr>
          <a:xfrm>
            <a:off x="2397541" y="2817469"/>
            <a:ext cx="3650974" cy="3458789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03C5CED3-9764-4E4A-98E3-44E84ADE75C0}"/>
              </a:ext>
            </a:extLst>
          </p:cNvPr>
          <p:cNvCxnSpPr>
            <a:cxnSpLocks/>
          </p:cNvCxnSpPr>
          <p:nvPr/>
        </p:nvCxnSpPr>
        <p:spPr>
          <a:xfrm flipV="1">
            <a:off x="6048515" y="3414365"/>
            <a:ext cx="797337" cy="1132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FC2D6AB7-68A9-44E4-A6EC-80B4D5CAC33D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6053484" y="4553484"/>
            <a:ext cx="824946" cy="878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300439A-CCE7-4095-BD21-ADB890202514}"/>
              </a:ext>
            </a:extLst>
          </p:cNvPr>
          <p:cNvSpPr txBox="1"/>
          <p:nvPr/>
        </p:nvSpPr>
        <p:spPr>
          <a:xfrm>
            <a:off x="6845852" y="3057371"/>
            <a:ext cx="1441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varianta A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650C6EE-803E-4B21-A264-C58101475FBD}"/>
              </a:ext>
            </a:extLst>
          </p:cNvPr>
          <p:cNvSpPr txBox="1"/>
          <p:nvPr/>
        </p:nvSpPr>
        <p:spPr>
          <a:xfrm>
            <a:off x="6878430" y="5246913"/>
            <a:ext cx="1613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varianta C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5BBBBCD-8D0B-46E4-AF43-4D0181C7DA30}"/>
              </a:ext>
            </a:extLst>
          </p:cNvPr>
          <p:cNvSpPr txBox="1"/>
          <p:nvPr/>
        </p:nvSpPr>
        <p:spPr>
          <a:xfrm>
            <a:off x="6722717" y="1918252"/>
            <a:ext cx="250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Nunito" panose="00000500000000000000" pitchFamily="2" charset="-18"/>
              </a:rPr>
              <a:t>jazyková proměnná</a:t>
            </a:r>
          </a:p>
        </p:txBody>
      </p: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78404618-7015-472F-BE8C-1084D2FA7AAC}"/>
              </a:ext>
            </a:extLst>
          </p:cNvPr>
          <p:cNvCxnSpPr>
            <a:cxnSpLocks/>
            <a:stCxn id="4" idx="6"/>
          </p:cNvCxnSpPr>
          <p:nvPr/>
        </p:nvCxnSpPr>
        <p:spPr>
          <a:xfrm flipV="1">
            <a:off x="6048515" y="4532833"/>
            <a:ext cx="1266133" cy="140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3E340700-F8DC-4ED8-92EC-F28EE06354C4}"/>
              </a:ext>
            </a:extLst>
          </p:cNvPr>
          <p:cNvSpPr txBox="1"/>
          <p:nvPr/>
        </p:nvSpPr>
        <p:spPr>
          <a:xfrm>
            <a:off x="7480300" y="4340482"/>
            <a:ext cx="1613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varianta B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3A31396A-1F83-4841-B521-2062912B54CE}"/>
              </a:ext>
            </a:extLst>
          </p:cNvPr>
          <p:cNvSpPr txBox="1"/>
          <p:nvPr/>
        </p:nvSpPr>
        <p:spPr>
          <a:xfrm>
            <a:off x="3000515" y="4218188"/>
            <a:ext cx="244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i="1" dirty="0">
                <a:latin typeface="Nunito" panose="00000500000000000000" pitchFamily="2" charset="-18"/>
              </a:rPr>
              <a:t>jazykové společenství</a:t>
            </a:r>
          </a:p>
        </p:txBody>
      </p:sp>
    </p:spTree>
    <p:extLst>
      <p:ext uri="{BB962C8B-B14F-4D97-AF65-F5344CB8AC3E}">
        <p14:creationId xmlns:p14="http://schemas.microsoft.com/office/powerpoint/2010/main" val="302426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58"/>
    </mc:Choice>
    <mc:Fallback xmlns="">
      <p:transition spd="slow" advTm="10458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F680A-1D39-44F0-A8EA-019EAE2CB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sítě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08DA8EE9-95BB-4968-B964-2A0ADABB633F}"/>
              </a:ext>
            </a:extLst>
          </p:cNvPr>
          <p:cNvSpPr/>
          <p:nvPr/>
        </p:nvSpPr>
        <p:spPr>
          <a:xfrm>
            <a:off x="2397541" y="2817469"/>
            <a:ext cx="3650974" cy="3458789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03C5CED3-9764-4E4A-98E3-44E84ADE75C0}"/>
              </a:ext>
            </a:extLst>
          </p:cNvPr>
          <p:cNvCxnSpPr>
            <a:cxnSpLocks/>
          </p:cNvCxnSpPr>
          <p:nvPr/>
        </p:nvCxnSpPr>
        <p:spPr>
          <a:xfrm flipV="1">
            <a:off x="3437283" y="3414366"/>
            <a:ext cx="3408569" cy="978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FC2D6AB7-68A9-44E4-A6EC-80B4D5CAC33D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5285434" y="5156261"/>
            <a:ext cx="1592996" cy="2753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300439A-CCE7-4095-BD21-ADB890202514}"/>
              </a:ext>
            </a:extLst>
          </p:cNvPr>
          <p:cNvSpPr txBox="1"/>
          <p:nvPr/>
        </p:nvSpPr>
        <p:spPr>
          <a:xfrm>
            <a:off x="6845852" y="3057371"/>
            <a:ext cx="1441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varianta A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650C6EE-803E-4B21-A264-C58101475FBD}"/>
              </a:ext>
            </a:extLst>
          </p:cNvPr>
          <p:cNvSpPr txBox="1"/>
          <p:nvPr/>
        </p:nvSpPr>
        <p:spPr>
          <a:xfrm>
            <a:off x="6878430" y="5246913"/>
            <a:ext cx="1613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varianta C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5BBBBCD-8D0B-46E4-AF43-4D0181C7DA30}"/>
              </a:ext>
            </a:extLst>
          </p:cNvPr>
          <p:cNvSpPr txBox="1"/>
          <p:nvPr/>
        </p:nvSpPr>
        <p:spPr>
          <a:xfrm>
            <a:off x="6722717" y="1918252"/>
            <a:ext cx="250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Nunito" panose="00000500000000000000" pitchFamily="2" charset="-18"/>
              </a:rPr>
              <a:t>jazyková proměnná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71C90B3-E6E1-455B-96E5-12E816DCACA1}"/>
              </a:ext>
            </a:extLst>
          </p:cNvPr>
          <p:cNvSpPr txBox="1"/>
          <p:nvPr/>
        </p:nvSpPr>
        <p:spPr>
          <a:xfrm>
            <a:off x="2944745" y="1932444"/>
            <a:ext cx="250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Nunito" panose="00000500000000000000" pitchFamily="2" charset="-18"/>
              </a:rPr>
              <a:t>sociální proměnná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8845AD6-65A4-429B-ADDE-A081ADA21F19}"/>
              </a:ext>
            </a:extLst>
          </p:cNvPr>
          <p:cNvCxnSpPr>
            <a:cxnSpLocks/>
          </p:cNvCxnSpPr>
          <p:nvPr/>
        </p:nvCxnSpPr>
        <p:spPr>
          <a:xfrm>
            <a:off x="2397541" y="4555073"/>
            <a:ext cx="36509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78404618-7015-472F-BE8C-1084D2FA7AAC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2397541" y="4546864"/>
            <a:ext cx="4814917" cy="3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3E340700-F8DC-4ED8-92EC-F28EE06354C4}"/>
              </a:ext>
            </a:extLst>
          </p:cNvPr>
          <p:cNvSpPr txBox="1"/>
          <p:nvPr/>
        </p:nvSpPr>
        <p:spPr>
          <a:xfrm>
            <a:off x="7480300" y="4340482"/>
            <a:ext cx="1613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varianta B</a:t>
            </a:r>
          </a:p>
        </p:txBody>
      </p:sp>
      <p:sp>
        <p:nvSpPr>
          <p:cNvPr id="3" name="Vývojový diagram: spojnice 2">
            <a:extLst>
              <a:ext uri="{FF2B5EF4-FFF2-40B4-BE49-F238E27FC236}">
                <a16:creationId xmlns:a16="http://schemas.microsoft.com/office/drawing/2014/main" id="{A33657E6-1E5D-40A2-BDB1-407BA63F8BD3}"/>
              </a:ext>
            </a:extLst>
          </p:cNvPr>
          <p:cNvSpPr/>
          <p:nvPr/>
        </p:nvSpPr>
        <p:spPr>
          <a:xfrm>
            <a:off x="2802835" y="4194313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0" name="Vývojový diagram: spojnice 19">
            <a:extLst>
              <a:ext uri="{FF2B5EF4-FFF2-40B4-BE49-F238E27FC236}">
                <a16:creationId xmlns:a16="http://schemas.microsoft.com/office/drawing/2014/main" id="{BCAA9C1C-2379-4D0A-A84B-F66D434CEB52}"/>
              </a:ext>
            </a:extLst>
          </p:cNvPr>
          <p:cNvSpPr/>
          <p:nvPr/>
        </p:nvSpPr>
        <p:spPr>
          <a:xfrm>
            <a:off x="2955235" y="4346713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1" name="Vývojový diagram: spojnice 20">
            <a:extLst>
              <a:ext uri="{FF2B5EF4-FFF2-40B4-BE49-F238E27FC236}">
                <a16:creationId xmlns:a16="http://schemas.microsoft.com/office/drawing/2014/main" id="{983E6C06-361A-466B-AE27-CD8042067954}"/>
              </a:ext>
            </a:extLst>
          </p:cNvPr>
          <p:cNvSpPr/>
          <p:nvPr/>
        </p:nvSpPr>
        <p:spPr>
          <a:xfrm>
            <a:off x="3120059" y="4175797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2" name="Vývojový diagram: spojnice 21">
            <a:extLst>
              <a:ext uri="{FF2B5EF4-FFF2-40B4-BE49-F238E27FC236}">
                <a16:creationId xmlns:a16="http://schemas.microsoft.com/office/drawing/2014/main" id="{F80FCA79-7DD6-4F32-9B0A-5024A0539030}"/>
              </a:ext>
            </a:extLst>
          </p:cNvPr>
          <p:cNvSpPr/>
          <p:nvPr/>
        </p:nvSpPr>
        <p:spPr>
          <a:xfrm>
            <a:off x="3220277" y="4605327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3" name="Vývojový diagram: spojnice 22">
            <a:extLst>
              <a:ext uri="{FF2B5EF4-FFF2-40B4-BE49-F238E27FC236}">
                <a16:creationId xmlns:a16="http://schemas.microsoft.com/office/drawing/2014/main" id="{AD2D5FC9-8F17-43F9-B3E7-BEE575ECD374}"/>
              </a:ext>
            </a:extLst>
          </p:cNvPr>
          <p:cNvSpPr/>
          <p:nvPr/>
        </p:nvSpPr>
        <p:spPr>
          <a:xfrm>
            <a:off x="2884280" y="4717780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4" name="Vývojový diagram: spojnice 23">
            <a:extLst>
              <a:ext uri="{FF2B5EF4-FFF2-40B4-BE49-F238E27FC236}">
                <a16:creationId xmlns:a16="http://schemas.microsoft.com/office/drawing/2014/main" id="{F033FDAD-33AB-43A4-A5C9-6AA6FAD1034F}"/>
              </a:ext>
            </a:extLst>
          </p:cNvPr>
          <p:cNvSpPr/>
          <p:nvPr/>
        </p:nvSpPr>
        <p:spPr>
          <a:xfrm>
            <a:off x="4735444" y="5010101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5" name="Vývojový diagram: spojnice 24">
            <a:extLst>
              <a:ext uri="{FF2B5EF4-FFF2-40B4-BE49-F238E27FC236}">
                <a16:creationId xmlns:a16="http://schemas.microsoft.com/office/drawing/2014/main" id="{AD9AE793-19D4-4801-8EBE-12D0759173B7}"/>
              </a:ext>
            </a:extLst>
          </p:cNvPr>
          <p:cNvSpPr/>
          <p:nvPr/>
        </p:nvSpPr>
        <p:spPr>
          <a:xfrm>
            <a:off x="4954105" y="4625612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7" name="Vývojový diagram: spojnice 26">
            <a:extLst>
              <a:ext uri="{FF2B5EF4-FFF2-40B4-BE49-F238E27FC236}">
                <a16:creationId xmlns:a16="http://schemas.microsoft.com/office/drawing/2014/main" id="{2585941A-2EAC-428E-9996-5622212218DD}"/>
              </a:ext>
            </a:extLst>
          </p:cNvPr>
          <p:cNvSpPr/>
          <p:nvPr/>
        </p:nvSpPr>
        <p:spPr>
          <a:xfrm>
            <a:off x="3372677" y="4757727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8" name="Vývojový diagram: spojnice 27">
            <a:extLst>
              <a:ext uri="{FF2B5EF4-FFF2-40B4-BE49-F238E27FC236}">
                <a16:creationId xmlns:a16="http://schemas.microsoft.com/office/drawing/2014/main" id="{79643080-9B3A-4090-8F3A-10449D44D8CC}"/>
              </a:ext>
            </a:extLst>
          </p:cNvPr>
          <p:cNvSpPr/>
          <p:nvPr/>
        </p:nvSpPr>
        <p:spPr>
          <a:xfrm>
            <a:off x="4931742" y="5149079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9" name="Vývojový diagram: spojnice 28">
            <a:extLst>
              <a:ext uri="{FF2B5EF4-FFF2-40B4-BE49-F238E27FC236}">
                <a16:creationId xmlns:a16="http://schemas.microsoft.com/office/drawing/2014/main" id="{43761825-0F6C-4777-A549-0D66991F024C}"/>
              </a:ext>
            </a:extLst>
          </p:cNvPr>
          <p:cNvSpPr/>
          <p:nvPr/>
        </p:nvSpPr>
        <p:spPr>
          <a:xfrm>
            <a:off x="5038314" y="4927606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30" name="Vývojový diagram: spojnice 29">
            <a:extLst>
              <a:ext uri="{FF2B5EF4-FFF2-40B4-BE49-F238E27FC236}">
                <a16:creationId xmlns:a16="http://schemas.microsoft.com/office/drawing/2014/main" id="{6682702C-23D3-4390-A9BB-0831ECF16FFE}"/>
              </a:ext>
            </a:extLst>
          </p:cNvPr>
          <p:cNvSpPr/>
          <p:nvPr/>
        </p:nvSpPr>
        <p:spPr>
          <a:xfrm>
            <a:off x="4558198" y="4787946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31" name="Vývojový diagram: spojnice 30">
            <a:extLst>
              <a:ext uri="{FF2B5EF4-FFF2-40B4-BE49-F238E27FC236}">
                <a16:creationId xmlns:a16="http://schemas.microsoft.com/office/drawing/2014/main" id="{5DF5006F-4311-41DD-95E4-6D21904ACCB5}"/>
              </a:ext>
            </a:extLst>
          </p:cNvPr>
          <p:cNvSpPr/>
          <p:nvPr/>
        </p:nvSpPr>
        <p:spPr>
          <a:xfrm>
            <a:off x="3106264" y="4938324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67376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290"/>
    </mc:Choice>
    <mc:Fallback xmlns="">
      <p:transition spd="slow" advTm="3929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F680A-1D39-44F0-A8EA-019EAE2CB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sítě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08DA8EE9-95BB-4968-B964-2A0ADABB633F}"/>
              </a:ext>
            </a:extLst>
          </p:cNvPr>
          <p:cNvSpPr/>
          <p:nvPr/>
        </p:nvSpPr>
        <p:spPr>
          <a:xfrm>
            <a:off x="2397541" y="2817469"/>
            <a:ext cx="3650974" cy="3458789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03C5CED3-9764-4E4A-98E3-44E84ADE75C0}"/>
              </a:ext>
            </a:extLst>
          </p:cNvPr>
          <p:cNvCxnSpPr>
            <a:cxnSpLocks/>
          </p:cNvCxnSpPr>
          <p:nvPr/>
        </p:nvCxnSpPr>
        <p:spPr>
          <a:xfrm flipV="1">
            <a:off x="3437283" y="3414366"/>
            <a:ext cx="3408569" cy="978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FC2D6AB7-68A9-44E4-A6EC-80B4D5CAC33D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5285434" y="5156261"/>
            <a:ext cx="1592996" cy="2753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300439A-CCE7-4095-BD21-ADB890202514}"/>
              </a:ext>
            </a:extLst>
          </p:cNvPr>
          <p:cNvSpPr txBox="1"/>
          <p:nvPr/>
        </p:nvSpPr>
        <p:spPr>
          <a:xfrm>
            <a:off x="6845852" y="3057371"/>
            <a:ext cx="1441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varianta A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650C6EE-803E-4B21-A264-C58101475FBD}"/>
              </a:ext>
            </a:extLst>
          </p:cNvPr>
          <p:cNvSpPr txBox="1"/>
          <p:nvPr/>
        </p:nvSpPr>
        <p:spPr>
          <a:xfrm>
            <a:off x="6878430" y="5246913"/>
            <a:ext cx="1613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varianta C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5BBBBCD-8D0B-46E4-AF43-4D0181C7DA30}"/>
              </a:ext>
            </a:extLst>
          </p:cNvPr>
          <p:cNvSpPr txBox="1"/>
          <p:nvPr/>
        </p:nvSpPr>
        <p:spPr>
          <a:xfrm>
            <a:off x="6722717" y="1918252"/>
            <a:ext cx="250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Nunito" panose="00000500000000000000" pitchFamily="2" charset="-18"/>
              </a:rPr>
              <a:t>jazyková proměnná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71C90B3-E6E1-455B-96E5-12E816DCACA1}"/>
              </a:ext>
            </a:extLst>
          </p:cNvPr>
          <p:cNvSpPr txBox="1"/>
          <p:nvPr/>
        </p:nvSpPr>
        <p:spPr>
          <a:xfrm>
            <a:off x="2944745" y="1932444"/>
            <a:ext cx="250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Nunito" panose="00000500000000000000" pitchFamily="2" charset="-18"/>
              </a:rPr>
              <a:t>sociální proměnná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8845AD6-65A4-429B-ADDE-A081ADA21F19}"/>
              </a:ext>
            </a:extLst>
          </p:cNvPr>
          <p:cNvCxnSpPr>
            <a:cxnSpLocks/>
          </p:cNvCxnSpPr>
          <p:nvPr/>
        </p:nvCxnSpPr>
        <p:spPr>
          <a:xfrm>
            <a:off x="2397541" y="4555073"/>
            <a:ext cx="36509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78404618-7015-472F-BE8C-1084D2FA7AAC}"/>
              </a:ext>
            </a:extLst>
          </p:cNvPr>
          <p:cNvCxnSpPr>
            <a:cxnSpLocks/>
          </p:cNvCxnSpPr>
          <p:nvPr/>
        </p:nvCxnSpPr>
        <p:spPr>
          <a:xfrm>
            <a:off x="2453268" y="4555073"/>
            <a:ext cx="48927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3E340700-F8DC-4ED8-92EC-F28EE06354C4}"/>
              </a:ext>
            </a:extLst>
          </p:cNvPr>
          <p:cNvSpPr txBox="1"/>
          <p:nvPr/>
        </p:nvSpPr>
        <p:spPr>
          <a:xfrm>
            <a:off x="7480300" y="4340482"/>
            <a:ext cx="1613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varianta B</a:t>
            </a:r>
          </a:p>
        </p:txBody>
      </p:sp>
      <p:sp>
        <p:nvSpPr>
          <p:cNvPr id="3" name="Vývojový diagram: spojnice 2">
            <a:extLst>
              <a:ext uri="{FF2B5EF4-FFF2-40B4-BE49-F238E27FC236}">
                <a16:creationId xmlns:a16="http://schemas.microsoft.com/office/drawing/2014/main" id="{A33657E6-1E5D-40A2-BDB1-407BA63F8BD3}"/>
              </a:ext>
            </a:extLst>
          </p:cNvPr>
          <p:cNvSpPr/>
          <p:nvPr/>
        </p:nvSpPr>
        <p:spPr>
          <a:xfrm>
            <a:off x="2802835" y="4194313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0" name="Vývojový diagram: spojnice 19">
            <a:extLst>
              <a:ext uri="{FF2B5EF4-FFF2-40B4-BE49-F238E27FC236}">
                <a16:creationId xmlns:a16="http://schemas.microsoft.com/office/drawing/2014/main" id="{BCAA9C1C-2379-4D0A-A84B-F66D434CEB52}"/>
              </a:ext>
            </a:extLst>
          </p:cNvPr>
          <p:cNvSpPr/>
          <p:nvPr/>
        </p:nvSpPr>
        <p:spPr>
          <a:xfrm>
            <a:off x="2955235" y="4346713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1" name="Vývojový diagram: spojnice 20">
            <a:extLst>
              <a:ext uri="{FF2B5EF4-FFF2-40B4-BE49-F238E27FC236}">
                <a16:creationId xmlns:a16="http://schemas.microsoft.com/office/drawing/2014/main" id="{983E6C06-361A-466B-AE27-CD8042067954}"/>
              </a:ext>
            </a:extLst>
          </p:cNvPr>
          <p:cNvSpPr/>
          <p:nvPr/>
        </p:nvSpPr>
        <p:spPr>
          <a:xfrm>
            <a:off x="3120059" y="4175797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2" name="Vývojový diagram: spojnice 21">
            <a:extLst>
              <a:ext uri="{FF2B5EF4-FFF2-40B4-BE49-F238E27FC236}">
                <a16:creationId xmlns:a16="http://schemas.microsoft.com/office/drawing/2014/main" id="{F80FCA79-7DD6-4F32-9B0A-5024A0539030}"/>
              </a:ext>
            </a:extLst>
          </p:cNvPr>
          <p:cNvSpPr/>
          <p:nvPr/>
        </p:nvSpPr>
        <p:spPr>
          <a:xfrm>
            <a:off x="3220277" y="4605327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3" name="Vývojový diagram: spojnice 22">
            <a:extLst>
              <a:ext uri="{FF2B5EF4-FFF2-40B4-BE49-F238E27FC236}">
                <a16:creationId xmlns:a16="http://schemas.microsoft.com/office/drawing/2014/main" id="{AD2D5FC9-8F17-43F9-B3E7-BEE575ECD374}"/>
              </a:ext>
            </a:extLst>
          </p:cNvPr>
          <p:cNvSpPr/>
          <p:nvPr/>
        </p:nvSpPr>
        <p:spPr>
          <a:xfrm>
            <a:off x="2884280" y="4717780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4" name="Vývojový diagram: spojnice 23">
            <a:extLst>
              <a:ext uri="{FF2B5EF4-FFF2-40B4-BE49-F238E27FC236}">
                <a16:creationId xmlns:a16="http://schemas.microsoft.com/office/drawing/2014/main" id="{F033FDAD-33AB-43A4-A5C9-6AA6FAD1034F}"/>
              </a:ext>
            </a:extLst>
          </p:cNvPr>
          <p:cNvSpPr/>
          <p:nvPr/>
        </p:nvSpPr>
        <p:spPr>
          <a:xfrm>
            <a:off x="4735444" y="5010101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5" name="Vývojový diagram: spojnice 24">
            <a:extLst>
              <a:ext uri="{FF2B5EF4-FFF2-40B4-BE49-F238E27FC236}">
                <a16:creationId xmlns:a16="http://schemas.microsoft.com/office/drawing/2014/main" id="{AD9AE793-19D4-4801-8EBE-12D0759173B7}"/>
              </a:ext>
            </a:extLst>
          </p:cNvPr>
          <p:cNvSpPr/>
          <p:nvPr/>
        </p:nvSpPr>
        <p:spPr>
          <a:xfrm>
            <a:off x="4954105" y="4625612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7" name="Vývojový diagram: spojnice 26">
            <a:extLst>
              <a:ext uri="{FF2B5EF4-FFF2-40B4-BE49-F238E27FC236}">
                <a16:creationId xmlns:a16="http://schemas.microsoft.com/office/drawing/2014/main" id="{2585941A-2EAC-428E-9996-5622212218DD}"/>
              </a:ext>
            </a:extLst>
          </p:cNvPr>
          <p:cNvSpPr/>
          <p:nvPr/>
        </p:nvSpPr>
        <p:spPr>
          <a:xfrm>
            <a:off x="3372677" y="4757727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8" name="Vývojový diagram: spojnice 27">
            <a:extLst>
              <a:ext uri="{FF2B5EF4-FFF2-40B4-BE49-F238E27FC236}">
                <a16:creationId xmlns:a16="http://schemas.microsoft.com/office/drawing/2014/main" id="{79643080-9B3A-4090-8F3A-10449D44D8CC}"/>
              </a:ext>
            </a:extLst>
          </p:cNvPr>
          <p:cNvSpPr/>
          <p:nvPr/>
        </p:nvSpPr>
        <p:spPr>
          <a:xfrm>
            <a:off x="4931742" y="5149079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9" name="Vývojový diagram: spojnice 28">
            <a:extLst>
              <a:ext uri="{FF2B5EF4-FFF2-40B4-BE49-F238E27FC236}">
                <a16:creationId xmlns:a16="http://schemas.microsoft.com/office/drawing/2014/main" id="{43761825-0F6C-4777-A549-0D66991F024C}"/>
              </a:ext>
            </a:extLst>
          </p:cNvPr>
          <p:cNvSpPr/>
          <p:nvPr/>
        </p:nvSpPr>
        <p:spPr>
          <a:xfrm>
            <a:off x="5038314" y="4927606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30" name="Vývojový diagram: spojnice 29">
            <a:extLst>
              <a:ext uri="{FF2B5EF4-FFF2-40B4-BE49-F238E27FC236}">
                <a16:creationId xmlns:a16="http://schemas.microsoft.com/office/drawing/2014/main" id="{6682702C-23D3-4390-A9BB-0831ECF16FFE}"/>
              </a:ext>
            </a:extLst>
          </p:cNvPr>
          <p:cNvSpPr/>
          <p:nvPr/>
        </p:nvSpPr>
        <p:spPr>
          <a:xfrm>
            <a:off x="4558198" y="4787946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31" name="Vývojový diagram: spojnice 30">
            <a:extLst>
              <a:ext uri="{FF2B5EF4-FFF2-40B4-BE49-F238E27FC236}">
                <a16:creationId xmlns:a16="http://schemas.microsoft.com/office/drawing/2014/main" id="{5DF5006F-4311-41DD-95E4-6D21904ACCB5}"/>
              </a:ext>
            </a:extLst>
          </p:cNvPr>
          <p:cNvSpPr/>
          <p:nvPr/>
        </p:nvSpPr>
        <p:spPr>
          <a:xfrm>
            <a:off x="3106264" y="4938324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cxnSp>
        <p:nvCxnSpPr>
          <p:cNvPr id="34" name="Přímá spojnice se šipkou 33">
            <a:extLst>
              <a:ext uri="{FF2B5EF4-FFF2-40B4-BE49-F238E27FC236}">
                <a16:creationId xmlns:a16="http://schemas.microsoft.com/office/drawing/2014/main" id="{EAF710A9-C94D-4EA8-8C58-6BB947EA454F}"/>
              </a:ext>
            </a:extLst>
          </p:cNvPr>
          <p:cNvCxnSpPr>
            <a:stCxn id="20" idx="6"/>
            <a:endCxn id="30" idx="1"/>
          </p:cNvCxnSpPr>
          <p:nvPr/>
        </p:nvCxnSpPr>
        <p:spPr>
          <a:xfrm>
            <a:off x="3097145" y="4419793"/>
            <a:ext cx="1481835" cy="3895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9F25ACD0-8A63-4C1E-85BD-96235C5BD540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3351898" y="4687652"/>
            <a:ext cx="1404328" cy="34385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B102C548-AF41-4167-BC13-0915BE7CFE52}"/>
              </a:ext>
            </a:extLst>
          </p:cNvPr>
          <p:cNvCxnSpPr>
            <a:cxnSpLocks/>
            <a:endCxn id="21" idx="2"/>
          </p:cNvCxnSpPr>
          <p:nvPr/>
        </p:nvCxnSpPr>
        <p:spPr>
          <a:xfrm flipV="1">
            <a:off x="2925055" y="4248877"/>
            <a:ext cx="195004" cy="217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B725361F-7859-4C16-8D27-5085D3F1677E}"/>
              </a:ext>
            </a:extLst>
          </p:cNvPr>
          <p:cNvCxnSpPr>
            <a:cxnSpLocks/>
            <a:endCxn id="21" idx="3"/>
          </p:cNvCxnSpPr>
          <p:nvPr/>
        </p:nvCxnSpPr>
        <p:spPr>
          <a:xfrm flipV="1">
            <a:off x="3079717" y="4300552"/>
            <a:ext cx="61124" cy="837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860A6D27-0BFB-4523-AC92-10F8C497F09A}"/>
              </a:ext>
            </a:extLst>
          </p:cNvPr>
          <p:cNvCxnSpPr>
            <a:cxnSpLocks/>
            <a:stCxn id="23" idx="0"/>
            <a:endCxn id="20" idx="4"/>
          </p:cNvCxnSpPr>
          <p:nvPr/>
        </p:nvCxnSpPr>
        <p:spPr>
          <a:xfrm flipV="1">
            <a:off x="2955235" y="4492873"/>
            <a:ext cx="70955" cy="2249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Přímá spojnice se šipkou 44">
            <a:extLst>
              <a:ext uri="{FF2B5EF4-FFF2-40B4-BE49-F238E27FC236}">
                <a16:creationId xmlns:a16="http://schemas.microsoft.com/office/drawing/2014/main" id="{9FC3B20E-33CB-457C-91DD-B250F3AD3A93}"/>
              </a:ext>
            </a:extLst>
          </p:cNvPr>
          <p:cNvCxnSpPr>
            <a:cxnSpLocks/>
            <a:endCxn id="3" idx="4"/>
          </p:cNvCxnSpPr>
          <p:nvPr/>
        </p:nvCxnSpPr>
        <p:spPr>
          <a:xfrm flipH="1" flipV="1">
            <a:off x="2873790" y="4340473"/>
            <a:ext cx="87970" cy="37806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Přímá spojnice se šipkou 46">
            <a:extLst>
              <a:ext uri="{FF2B5EF4-FFF2-40B4-BE49-F238E27FC236}">
                <a16:creationId xmlns:a16="http://schemas.microsoft.com/office/drawing/2014/main" id="{B4F66627-6E89-4E8F-BD21-E4E85B3C830D}"/>
              </a:ext>
            </a:extLst>
          </p:cNvPr>
          <p:cNvCxnSpPr>
            <a:cxnSpLocks/>
            <a:stCxn id="31" idx="0"/>
          </p:cNvCxnSpPr>
          <p:nvPr/>
        </p:nvCxnSpPr>
        <p:spPr>
          <a:xfrm flipH="1" flipV="1">
            <a:off x="3056733" y="4488448"/>
            <a:ext cx="120486" cy="44987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Přímá spojnice se šipkou 48">
            <a:extLst>
              <a:ext uri="{FF2B5EF4-FFF2-40B4-BE49-F238E27FC236}">
                <a16:creationId xmlns:a16="http://schemas.microsoft.com/office/drawing/2014/main" id="{51FF77D1-77EC-4338-ADA6-C8FED70566F5}"/>
              </a:ext>
            </a:extLst>
          </p:cNvPr>
          <p:cNvCxnSpPr>
            <a:cxnSpLocks/>
            <a:endCxn id="23" idx="5"/>
          </p:cNvCxnSpPr>
          <p:nvPr/>
        </p:nvCxnSpPr>
        <p:spPr>
          <a:xfrm flipH="1" flipV="1">
            <a:off x="3005408" y="4842535"/>
            <a:ext cx="104982" cy="1496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Přímá spojnice se šipkou 50">
            <a:extLst>
              <a:ext uri="{FF2B5EF4-FFF2-40B4-BE49-F238E27FC236}">
                <a16:creationId xmlns:a16="http://schemas.microsoft.com/office/drawing/2014/main" id="{501705D5-B0DC-405D-BEDA-09E6C4BD9C1F}"/>
              </a:ext>
            </a:extLst>
          </p:cNvPr>
          <p:cNvCxnSpPr>
            <a:cxnSpLocks/>
            <a:stCxn id="27" idx="3"/>
            <a:endCxn id="31" idx="7"/>
          </p:cNvCxnSpPr>
          <p:nvPr/>
        </p:nvCxnSpPr>
        <p:spPr>
          <a:xfrm flipH="1">
            <a:off x="3227392" y="4882482"/>
            <a:ext cx="166067" cy="7724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Přímá spojnice se šipkou 53">
            <a:extLst>
              <a:ext uri="{FF2B5EF4-FFF2-40B4-BE49-F238E27FC236}">
                <a16:creationId xmlns:a16="http://schemas.microsoft.com/office/drawing/2014/main" id="{41E1AC15-3B17-4F8F-B74F-D94F39A8A35A}"/>
              </a:ext>
            </a:extLst>
          </p:cNvPr>
          <p:cNvCxnSpPr>
            <a:cxnSpLocks/>
            <a:stCxn id="22" idx="4"/>
            <a:endCxn id="31" idx="7"/>
          </p:cNvCxnSpPr>
          <p:nvPr/>
        </p:nvCxnSpPr>
        <p:spPr>
          <a:xfrm flipH="1">
            <a:off x="3227392" y="4751487"/>
            <a:ext cx="63840" cy="20824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Přímá spojnice se šipkou 56">
            <a:extLst>
              <a:ext uri="{FF2B5EF4-FFF2-40B4-BE49-F238E27FC236}">
                <a16:creationId xmlns:a16="http://schemas.microsoft.com/office/drawing/2014/main" id="{6CD85E0D-C906-4948-9AC4-2A44DE2007BF}"/>
              </a:ext>
            </a:extLst>
          </p:cNvPr>
          <p:cNvCxnSpPr>
            <a:cxnSpLocks/>
            <a:stCxn id="20" idx="5"/>
          </p:cNvCxnSpPr>
          <p:nvPr/>
        </p:nvCxnSpPr>
        <p:spPr>
          <a:xfrm>
            <a:off x="3076363" y="4471468"/>
            <a:ext cx="164914" cy="1606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Přímá spojnice se šipkou 59">
            <a:extLst>
              <a:ext uri="{FF2B5EF4-FFF2-40B4-BE49-F238E27FC236}">
                <a16:creationId xmlns:a16="http://schemas.microsoft.com/office/drawing/2014/main" id="{19391381-40ED-4295-82E0-7F5D1D9A0BF8}"/>
              </a:ext>
            </a:extLst>
          </p:cNvPr>
          <p:cNvCxnSpPr>
            <a:cxnSpLocks/>
            <a:endCxn id="27" idx="1"/>
          </p:cNvCxnSpPr>
          <p:nvPr/>
        </p:nvCxnSpPr>
        <p:spPr>
          <a:xfrm>
            <a:off x="3316559" y="4733676"/>
            <a:ext cx="76900" cy="454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Přímá spojnice se šipkou 61">
            <a:extLst>
              <a:ext uri="{FF2B5EF4-FFF2-40B4-BE49-F238E27FC236}">
                <a16:creationId xmlns:a16="http://schemas.microsoft.com/office/drawing/2014/main" id="{4F93D200-77CE-4A88-86B3-480591D04463}"/>
              </a:ext>
            </a:extLst>
          </p:cNvPr>
          <p:cNvCxnSpPr>
            <a:cxnSpLocks/>
            <a:stCxn id="23" idx="6"/>
          </p:cNvCxnSpPr>
          <p:nvPr/>
        </p:nvCxnSpPr>
        <p:spPr>
          <a:xfrm flipV="1">
            <a:off x="3026190" y="4784540"/>
            <a:ext cx="367487" cy="632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Přímá spojnice se šipkou 64">
            <a:extLst>
              <a:ext uri="{FF2B5EF4-FFF2-40B4-BE49-F238E27FC236}">
                <a16:creationId xmlns:a16="http://schemas.microsoft.com/office/drawing/2014/main" id="{F0797954-FD31-4E7A-A9A7-9627E1332C9E}"/>
              </a:ext>
            </a:extLst>
          </p:cNvPr>
          <p:cNvCxnSpPr>
            <a:cxnSpLocks/>
            <a:endCxn id="22" idx="2"/>
          </p:cNvCxnSpPr>
          <p:nvPr/>
        </p:nvCxnSpPr>
        <p:spPr>
          <a:xfrm flipV="1">
            <a:off x="3030574" y="4678407"/>
            <a:ext cx="189703" cy="10816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Přímá spojnice se šipkou 66">
            <a:extLst>
              <a:ext uri="{FF2B5EF4-FFF2-40B4-BE49-F238E27FC236}">
                <a16:creationId xmlns:a16="http://schemas.microsoft.com/office/drawing/2014/main" id="{F04DF6E4-6D07-4F85-87B2-EE0C8C2361B8}"/>
              </a:ext>
            </a:extLst>
          </p:cNvPr>
          <p:cNvCxnSpPr>
            <a:cxnSpLocks/>
          </p:cNvCxnSpPr>
          <p:nvPr/>
        </p:nvCxnSpPr>
        <p:spPr>
          <a:xfrm>
            <a:off x="3497183" y="4838206"/>
            <a:ext cx="1251928" cy="19145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Přímá spojnice se šipkou 68">
            <a:extLst>
              <a:ext uri="{FF2B5EF4-FFF2-40B4-BE49-F238E27FC236}">
                <a16:creationId xmlns:a16="http://schemas.microsoft.com/office/drawing/2014/main" id="{4311E4FF-2315-4B5F-99D4-A56037483244}"/>
              </a:ext>
            </a:extLst>
          </p:cNvPr>
          <p:cNvCxnSpPr>
            <a:cxnSpLocks/>
            <a:endCxn id="30" idx="2"/>
          </p:cNvCxnSpPr>
          <p:nvPr/>
        </p:nvCxnSpPr>
        <p:spPr>
          <a:xfrm>
            <a:off x="3504298" y="4840052"/>
            <a:ext cx="1053900" cy="209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Přímá spojnice se šipkou 70">
            <a:extLst>
              <a:ext uri="{FF2B5EF4-FFF2-40B4-BE49-F238E27FC236}">
                <a16:creationId xmlns:a16="http://schemas.microsoft.com/office/drawing/2014/main" id="{334DC6D0-8F8C-4A36-91E6-A02FE7C94FD7}"/>
              </a:ext>
            </a:extLst>
          </p:cNvPr>
          <p:cNvCxnSpPr>
            <a:cxnSpLocks/>
            <a:endCxn id="29" idx="2"/>
          </p:cNvCxnSpPr>
          <p:nvPr/>
        </p:nvCxnSpPr>
        <p:spPr>
          <a:xfrm flipV="1">
            <a:off x="4863687" y="5000686"/>
            <a:ext cx="174627" cy="8086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3" name="Přímá spojnice se šipkou 72">
            <a:extLst>
              <a:ext uri="{FF2B5EF4-FFF2-40B4-BE49-F238E27FC236}">
                <a16:creationId xmlns:a16="http://schemas.microsoft.com/office/drawing/2014/main" id="{DBB52A33-8301-4A99-B76A-F6C99CA170D7}"/>
              </a:ext>
            </a:extLst>
          </p:cNvPr>
          <p:cNvCxnSpPr>
            <a:cxnSpLocks/>
            <a:endCxn id="29" idx="3"/>
          </p:cNvCxnSpPr>
          <p:nvPr/>
        </p:nvCxnSpPr>
        <p:spPr>
          <a:xfrm flipV="1">
            <a:off x="5042178" y="5052361"/>
            <a:ext cx="16918" cy="12314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Přímá spojnice se šipkou 74">
            <a:extLst>
              <a:ext uri="{FF2B5EF4-FFF2-40B4-BE49-F238E27FC236}">
                <a16:creationId xmlns:a16="http://schemas.microsoft.com/office/drawing/2014/main" id="{439E2C8D-D9D4-4973-A20D-89BF5F88EBBD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5002697" y="4751487"/>
            <a:ext cx="9799" cy="3975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" name="Přímá spojnice se šipkou 76">
            <a:extLst>
              <a:ext uri="{FF2B5EF4-FFF2-40B4-BE49-F238E27FC236}">
                <a16:creationId xmlns:a16="http://schemas.microsoft.com/office/drawing/2014/main" id="{E699E83E-BA58-47ED-B87D-A64EF2F2688D}"/>
              </a:ext>
            </a:extLst>
          </p:cNvPr>
          <p:cNvCxnSpPr>
            <a:cxnSpLocks/>
            <a:stCxn id="30" idx="6"/>
          </p:cNvCxnSpPr>
          <p:nvPr/>
        </p:nvCxnSpPr>
        <p:spPr>
          <a:xfrm flipV="1">
            <a:off x="4700108" y="4722310"/>
            <a:ext cx="287748" cy="1387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Přímá spojnice se šipkou 78">
            <a:extLst>
              <a:ext uri="{FF2B5EF4-FFF2-40B4-BE49-F238E27FC236}">
                <a16:creationId xmlns:a16="http://schemas.microsoft.com/office/drawing/2014/main" id="{5A399230-188F-4A70-B90B-AEA61AB32724}"/>
              </a:ext>
            </a:extLst>
          </p:cNvPr>
          <p:cNvCxnSpPr>
            <a:cxnSpLocks/>
            <a:stCxn id="24" idx="1"/>
            <a:endCxn id="30" idx="5"/>
          </p:cNvCxnSpPr>
          <p:nvPr/>
        </p:nvCxnSpPr>
        <p:spPr>
          <a:xfrm flipH="1" flipV="1">
            <a:off x="4679326" y="4912701"/>
            <a:ext cx="76900" cy="11880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2" name="Přímá spojnice se šipkou 81">
            <a:extLst>
              <a:ext uri="{FF2B5EF4-FFF2-40B4-BE49-F238E27FC236}">
                <a16:creationId xmlns:a16="http://schemas.microsoft.com/office/drawing/2014/main" id="{DFD305F7-2084-4C3C-9FE0-5C65045D2D3E}"/>
              </a:ext>
            </a:extLst>
          </p:cNvPr>
          <p:cNvCxnSpPr>
            <a:cxnSpLocks/>
            <a:stCxn id="28" idx="1"/>
          </p:cNvCxnSpPr>
          <p:nvPr/>
        </p:nvCxnSpPr>
        <p:spPr>
          <a:xfrm flipH="1" flipV="1">
            <a:off x="4866098" y="5116106"/>
            <a:ext cx="86426" cy="5437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4" name="Přímá spojnice se šipkou 83">
            <a:extLst>
              <a:ext uri="{FF2B5EF4-FFF2-40B4-BE49-F238E27FC236}">
                <a16:creationId xmlns:a16="http://schemas.microsoft.com/office/drawing/2014/main" id="{515BF99F-CDA6-4019-B1BA-4B4DEA17CE32}"/>
              </a:ext>
            </a:extLst>
          </p:cNvPr>
          <p:cNvCxnSpPr>
            <a:cxnSpLocks/>
            <a:stCxn id="24" idx="0"/>
            <a:endCxn id="25" idx="3"/>
          </p:cNvCxnSpPr>
          <p:nvPr/>
        </p:nvCxnSpPr>
        <p:spPr>
          <a:xfrm flipV="1">
            <a:off x="4806399" y="4750367"/>
            <a:ext cx="168488" cy="25973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7" name="Přímá spojnice se šipkou 86">
            <a:extLst>
              <a:ext uri="{FF2B5EF4-FFF2-40B4-BE49-F238E27FC236}">
                <a16:creationId xmlns:a16="http://schemas.microsoft.com/office/drawing/2014/main" id="{6A80A27E-BBC3-448C-93D2-64C4C9F936F8}"/>
              </a:ext>
            </a:extLst>
          </p:cNvPr>
          <p:cNvCxnSpPr>
            <a:cxnSpLocks/>
            <a:stCxn id="30" idx="6"/>
            <a:endCxn id="29" idx="1"/>
          </p:cNvCxnSpPr>
          <p:nvPr/>
        </p:nvCxnSpPr>
        <p:spPr>
          <a:xfrm>
            <a:off x="4700108" y="4861026"/>
            <a:ext cx="358988" cy="8798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910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188"/>
    </mc:Choice>
    <mc:Fallback xmlns="">
      <p:transition spd="slow" advTm="35188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F680A-1D39-44F0-A8EA-019EAE2CB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sítě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08DA8EE9-95BB-4968-B964-2A0ADABB633F}"/>
              </a:ext>
            </a:extLst>
          </p:cNvPr>
          <p:cNvSpPr/>
          <p:nvPr/>
        </p:nvSpPr>
        <p:spPr>
          <a:xfrm>
            <a:off x="2397541" y="2817469"/>
            <a:ext cx="3650974" cy="3458789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03C5CED3-9764-4E4A-98E3-44E84ADE75C0}"/>
              </a:ext>
            </a:extLst>
          </p:cNvPr>
          <p:cNvCxnSpPr>
            <a:cxnSpLocks/>
          </p:cNvCxnSpPr>
          <p:nvPr/>
        </p:nvCxnSpPr>
        <p:spPr>
          <a:xfrm flipV="1">
            <a:off x="3372677" y="3414366"/>
            <a:ext cx="3473175" cy="1004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FC2D6AB7-68A9-44E4-A6EC-80B4D5CAC33D}"/>
              </a:ext>
            </a:extLst>
          </p:cNvPr>
          <p:cNvCxnSpPr>
            <a:cxnSpLocks/>
            <a:stCxn id="52" idx="5"/>
            <a:endCxn id="14" idx="1"/>
          </p:cNvCxnSpPr>
          <p:nvPr/>
        </p:nvCxnSpPr>
        <p:spPr>
          <a:xfrm>
            <a:off x="5303977" y="5212849"/>
            <a:ext cx="1574453" cy="218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300439A-CCE7-4095-BD21-ADB890202514}"/>
              </a:ext>
            </a:extLst>
          </p:cNvPr>
          <p:cNvSpPr txBox="1"/>
          <p:nvPr/>
        </p:nvSpPr>
        <p:spPr>
          <a:xfrm>
            <a:off x="6845852" y="3057371"/>
            <a:ext cx="1441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varianta A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650C6EE-803E-4B21-A264-C58101475FBD}"/>
              </a:ext>
            </a:extLst>
          </p:cNvPr>
          <p:cNvSpPr txBox="1"/>
          <p:nvPr/>
        </p:nvSpPr>
        <p:spPr>
          <a:xfrm>
            <a:off x="6878430" y="5246913"/>
            <a:ext cx="1613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varianta C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5BBBBCD-8D0B-46E4-AF43-4D0181C7DA30}"/>
              </a:ext>
            </a:extLst>
          </p:cNvPr>
          <p:cNvSpPr txBox="1"/>
          <p:nvPr/>
        </p:nvSpPr>
        <p:spPr>
          <a:xfrm>
            <a:off x="6722717" y="1918252"/>
            <a:ext cx="250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Nunito" panose="00000500000000000000" pitchFamily="2" charset="-18"/>
              </a:rPr>
              <a:t>jazyková proměnná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71C90B3-E6E1-455B-96E5-12E816DCACA1}"/>
              </a:ext>
            </a:extLst>
          </p:cNvPr>
          <p:cNvSpPr txBox="1"/>
          <p:nvPr/>
        </p:nvSpPr>
        <p:spPr>
          <a:xfrm>
            <a:off x="2944745" y="1932444"/>
            <a:ext cx="250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Nunito" panose="00000500000000000000" pitchFamily="2" charset="-18"/>
              </a:rPr>
              <a:t>sociální proměnná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8845AD6-65A4-429B-ADDE-A081ADA21F19}"/>
              </a:ext>
            </a:extLst>
          </p:cNvPr>
          <p:cNvCxnSpPr>
            <a:cxnSpLocks/>
          </p:cNvCxnSpPr>
          <p:nvPr/>
        </p:nvCxnSpPr>
        <p:spPr>
          <a:xfrm>
            <a:off x="2397541" y="4561601"/>
            <a:ext cx="36509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78404618-7015-472F-BE8C-1084D2FA7AAC}"/>
              </a:ext>
            </a:extLst>
          </p:cNvPr>
          <p:cNvCxnSpPr>
            <a:cxnSpLocks/>
          </p:cNvCxnSpPr>
          <p:nvPr/>
        </p:nvCxnSpPr>
        <p:spPr>
          <a:xfrm flipV="1">
            <a:off x="4578980" y="4528019"/>
            <a:ext cx="2798062" cy="104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3E340700-F8DC-4ED8-92EC-F28EE06354C4}"/>
              </a:ext>
            </a:extLst>
          </p:cNvPr>
          <p:cNvSpPr txBox="1"/>
          <p:nvPr/>
        </p:nvSpPr>
        <p:spPr>
          <a:xfrm>
            <a:off x="7480300" y="4340482"/>
            <a:ext cx="1613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Nunito" panose="00000500000000000000" pitchFamily="2" charset="-18"/>
              </a:rPr>
              <a:t>varianta B</a:t>
            </a:r>
          </a:p>
        </p:txBody>
      </p:sp>
      <p:sp>
        <p:nvSpPr>
          <p:cNvPr id="3" name="Vývojový diagram: spojnice 2">
            <a:extLst>
              <a:ext uri="{FF2B5EF4-FFF2-40B4-BE49-F238E27FC236}">
                <a16:creationId xmlns:a16="http://schemas.microsoft.com/office/drawing/2014/main" id="{A33657E6-1E5D-40A2-BDB1-407BA63F8BD3}"/>
              </a:ext>
            </a:extLst>
          </p:cNvPr>
          <p:cNvSpPr/>
          <p:nvPr/>
        </p:nvSpPr>
        <p:spPr>
          <a:xfrm>
            <a:off x="2802835" y="4194313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0" name="Vývojový diagram: spojnice 19">
            <a:extLst>
              <a:ext uri="{FF2B5EF4-FFF2-40B4-BE49-F238E27FC236}">
                <a16:creationId xmlns:a16="http://schemas.microsoft.com/office/drawing/2014/main" id="{BCAA9C1C-2379-4D0A-A84B-F66D434CEB52}"/>
              </a:ext>
            </a:extLst>
          </p:cNvPr>
          <p:cNvSpPr/>
          <p:nvPr/>
        </p:nvSpPr>
        <p:spPr>
          <a:xfrm>
            <a:off x="2955235" y="4346713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1" name="Vývojový diagram: spojnice 20">
            <a:extLst>
              <a:ext uri="{FF2B5EF4-FFF2-40B4-BE49-F238E27FC236}">
                <a16:creationId xmlns:a16="http://schemas.microsoft.com/office/drawing/2014/main" id="{983E6C06-361A-466B-AE27-CD8042067954}"/>
              </a:ext>
            </a:extLst>
          </p:cNvPr>
          <p:cNvSpPr/>
          <p:nvPr/>
        </p:nvSpPr>
        <p:spPr>
          <a:xfrm>
            <a:off x="3120059" y="4175797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2" name="Vývojový diagram: spojnice 21">
            <a:extLst>
              <a:ext uri="{FF2B5EF4-FFF2-40B4-BE49-F238E27FC236}">
                <a16:creationId xmlns:a16="http://schemas.microsoft.com/office/drawing/2014/main" id="{F80FCA79-7DD6-4F32-9B0A-5024A0539030}"/>
              </a:ext>
            </a:extLst>
          </p:cNvPr>
          <p:cNvSpPr/>
          <p:nvPr/>
        </p:nvSpPr>
        <p:spPr>
          <a:xfrm>
            <a:off x="3220277" y="4605327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3" name="Vývojový diagram: spojnice 22">
            <a:extLst>
              <a:ext uri="{FF2B5EF4-FFF2-40B4-BE49-F238E27FC236}">
                <a16:creationId xmlns:a16="http://schemas.microsoft.com/office/drawing/2014/main" id="{AD2D5FC9-8F17-43F9-B3E7-BEE575ECD374}"/>
              </a:ext>
            </a:extLst>
          </p:cNvPr>
          <p:cNvSpPr/>
          <p:nvPr/>
        </p:nvSpPr>
        <p:spPr>
          <a:xfrm>
            <a:off x="2884280" y="4717780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4" name="Vývojový diagram: spojnice 23">
            <a:extLst>
              <a:ext uri="{FF2B5EF4-FFF2-40B4-BE49-F238E27FC236}">
                <a16:creationId xmlns:a16="http://schemas.microsoft.com/office/drawing/2014/main" id="{F033FDAD-33AB-43A4-A5C9-6AA6FAD1034F}"/>
              </a:ext>
            </a:extLst>
          </p:cNvPr>
          <p:cNvSpPr/>
          <p:nvPr/>
        </p:nvSpPr>
        <p:spPr>
          <a:xfrm>
            <a:off x="4735444" y="5010101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5" name="Vývojový diagram: spojnice 24">
            <a:extLst>
              <a:ext uri="{FF2B5EF4-FFF2-40B4-BE49-F238E27FC236}">
                <a16:creationId xmlns:a16="http://schemas.microsoft.com/office/drawing/2014/main" id="{AD9AE793-19D4-4801-8EBE-12D0759173B7}"/>
              </a:ext>
            </a:extLst>
          </p:cNvPr>
          <p:cNvSpPr/>
          <p:nvPr/>
        </p:nvSpPr>
        <p:spPr>
          <a:xfrm>
            <a:off x="4954105" y="4625612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7" name="Vývojový diagram: spojnice 26">
            <a:extLst>
              <a:ext uri="{FF2B5EF4-FFF2-40B4-BE49-F238E27FC236}">
                <a16:creationId xmlns:a16="http://schemas.microsoft.com/office/drawing/2014/main" id="{2585941A-2EAC-428E-9996-5622212218DD}"/>
              </a:ext>
            </a:extLst>
          </p:cNvPr>
          <p:cNvSpPr/>
          <p:nvPr/>
        </p:nvSpPr>
        <p:spPr>
          <a:xfrm>
            <a:off x="3372677" y="4757727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8" name="Vývojový diagram: spojnice 27">
            <a:extLst>
              <a:ext uri="{FF2B5EF4-FFF2-40B4-BE49-F238E27FC236}">
                <a16:creationId xmlns:a16="http://schemas.microsoft.com/office/drawing/2014/main" id="{79643080-9B3A-4090-8F3A-10449D44D8CC}"/>
              </a:ext>
            </a:extLst>
          </p:cNvPr>
          <p:cNvSpPr/>
          <p:nvPr/>
        </p:nvSpPr>
        <p:spPr>
          <a:xfrm>
            <a:off x="4931742" y="5149079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29" name="Vývojový diagram: spojnice 28">
            <a:extLst>
              <a:ext uri="{FF2B5EF4-FFF2-40B4-BE49-F238E27FC236}">
                <a16:creationId xmlns:a16="http://schemas.microsoft.com/office/drawing/2014/main" id="{43761825-0F6C-4777-A549-0D66991F024C}"/>
              </a:ext>
            </a:extLst>
          </p:cNvPr>
          <p:cNvSpPr/>
          <p:nvPr/>
        </p:nvSpPr>
        <p:spPr>
          <a:xfrm>
            <a:off x="5038314" y="4927606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30" name="Vývojový diagram: spojnice 29">
            <a:extLst>
              <a:ext uri="{FF2B5EF4-FFF2-40B4-BE49-F238E27FC236}">
                <a16:creationId xmlns:a16="http://schemas.microsoft.com/office/drawing/2014/main" id="{6682702C-23D3-4390-A9BB-0831ECF16FFE}"/>
              </a:ext>
            </a:extLst>
          </p:cNvPr>
          <p:cNvSpPr/>
          <p:nvPr/>
        </p:nvSpPr>
        <p:spPr>
          <a:xfrm>
            <a:off x="4558198" y="4787946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31" name="Vývojový diagram: spojnice 30">
            <a:extLst>
              <a:ext uri="{FF2B5EF4-FFF2-40B4-BE49-F238E27FC236}">
                <a16:creationId xmlns:a16="http://schemas.microsoft.com/office/drawing/2014/main" id="{5DF5006F-4311-41DD-95E4-6D21904ACCB5}"/>
              </a:ext>
            </a:extLst>
          </p:cNvPr>
          <p:cNvSpPr/>
          <p:nvPr/>
        </p:nvSpPr>
        <p:spPr>
          <a:xfrm>
            <a:off x="3106264" y="4938324"/>
            <a:ext cx="141910" cy="146160"/>
          </a:xfrm>
          <a:prstGeom prst="flowChartConnector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cxnSp>
        <p:nvCxnSpPr>
          <p:cNvPr id="34" name="Přímá spojnice se šipkou 33">
            <a:extLst>
              <a:ext uri="{FF2B5EF4-FFF2-40B4-BE49-F238E27FC236}">
                <a16:creationId xmlns:a16="http://schemas.microsoft.com/office/drawing/2014/main" id="{EAF710A9-C94D-4EA8-8C58-6BB947EA454F}"/>
              </a:ext>
            </a:extLst>
          </p:cNvPr>
          <p:cNvCxnSpPr>
            <a:stCxn id="20" idx="6"/>
            <a:endCxn id="30" idx="1"/>
          </p:cNvCxnSpPr>
          <p:nvPr/>
        </p:nvCxnSpPr>
        <p:spPr>
          <a:xfrm>
            <a:off x="3097145" y="4419793"/>
            <a:ext cx="1481835" cy="3895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9F25ACD0-8A63-4C1E-85BD-96235C5BD540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3351898" y="4687652"/>
            <a:ext cx="1404328" cy="34385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B102C548-AF41-4167-BC13-0915BE7CFE52}"/>
              </a:ext>
            </a:extLst>
          </p:cNvPr>
          <p:cNvCxnSpPr>
            <a:cxnSpLocks/>
            <a:endCxn id="21" idx="2"/>
          </p:cNvCxnSpPr>
          <p:nvPr/>
        </p:nvCxnSpPr>
        <p:spPr>
          <a:xfrm flipV="1">
            <a:off x="2925055" y="4248877"/>
            <a:ext cx="195004" cy="217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B725361F-7859-4C16-8D27-5085D3F1677E}"/>
              </a:ext>
            </a:extLst>
          </p:cNvPr>
          <p:cNvCxnSpPr>
            <a:cxnSpLocks/>
            <a:endCxn id="21" idx="3"/>
          </p:cNvCxnSpPr>
          <p:nvPr/>
        </p:nvCxnSpPr>
        <p:spPr>
          <a:xfrm flipV="1">
            <a:off x="3079717" y="4300552"/>
            <a:ext cx="61124" cy="837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860A6D27-0BFB-4523-AC92-10F8C497F09A}"/>
              </a:ext>
            </a:extLst>
          </p:cNvPr>
          <p:cNvCxnSpPr>
            <a:cxnSpLocks/>
            <a:stCxn id="23" idx="0"/>
            <a:endCxn id="20" idx="4"/>
          </p:cNvCxnSpPr>
          <p:nvPr/>
        </p:nvCxnSpPr>
        <p:spPr>
          <a:xfrm flipV="1">
            <a:off x="2955235" y="4492873"/>
            <a:ext cx="70955" cy="2249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Přímá spojnice se šipkou 44">
            <a:extLst>
              <a:ext uri="{FF2B5EF4-FFF2-40B4-BE49-F238E27FC236}">
                <a16:creationId xmlns:a16="http://schemas.microsoft.com/office/drawing/2014/main" id="{9FC3B20E-33CB-457C-91DD-B250F3AD3A93}"/>
              </a:ext>
            </a:extLst>
          </p:cNvPr>
          <p:cNvCxnSpPr>
            <a:cxnSpLocks/>
            <a:endCxn id="3" idx="4"/>
          </p:cNvCxnSpPr>
          <p:nvPr/>
        </p:nvCxnSpPr>
        <p:spPr>
          <a:xfrm flipH="1" flipV="1">
            <a:off x="2873790" y="4340473"/>
            <a:ext cx="87970" cy="37806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Přímá spojnice se šipkou 46">
            <a:extLst>
              <a:ext uri="{FF2B5EF4-FFF2-40B4-BE49-F238E27FC236}">
                <a16:creationId xmlns:a16="http://schemas.microsoft.com/office/drawing/2014/main" id="{B4F66627-6E89-4E8F-BD21-E4E85B3C830D}"/>
              </a:ext>
            </a:extLst>
          </p:cNvPr>
          <p:cNvCxnSpPr>
            <a:cxnSpLocks/>
            <a:stCxn id="31" idx="0"/>
          </p:cNvCxnSpPr>
          <p:nvPr/>
        </p:nvCxnSpPr>
        <p:spPr>
          <a:xfrm flipH="1" flipV="1">
            <a:off x="3056733" y="4488448"/>
            <a:ext cx="120486" cy="44987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Přímá spojnice se šipkou 48">
            <a:extLst>
              <a:ext uri="{FF2B5EF4-FFF2-40B4-BE49-F238E27FC236}">
                <a16:creationId xmlns:a16="http://schemas.microsoft.com/office/drawing/2014/main" id="{51FF77D1-77EC-4338-ADA6-C8FED70566F5}"/>
              </a:ext>
            </a:extLst>
          </p:cNvPr>
          <p:cNvCxnSpPr>
            <a:cxnSpLocks/>
            <a:endCxn id="23" idx="5"/>
          </p:cNvCxnSpPr>
          <p:nvPr/>
        </p:nvCxnSpPr>
        <p:spPr>
          <a:xfrm flipH="1" flipV="1">
            <a:off x="3005408" y="4842535"/>
            <a:ext cx="104982" cy="1496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Přímá spojnice se šipkou 50">
            <a:extLst>
              <a:ext uri="{FF2B5EF4-FFF2-40B4-BE49-F238E27FC236}">
                <a16:creationId xmlns:a16="http://schemas.microsoft.com/office/drawing/2014/main" id="{501705D5-B0DC-405D-BEDA-09E6C4BD9C1F}"/>
              </a:ext>
            </a:extLst>
          </p:cNvPr>
          <p:cNvCxnSpPr>
            <a:cxnSpLocks/>
            <a:stCxn id="27" idx="3"/>
            <a:endCxn id="31" idx="7"/>
          </p:cNvCxnSpPr>
          <p:nvPr/>
        </p:nvCxnSpPr>
        <p:spPr>
          <a:xfrm flipH="1">
            <a:off x="3227392" y="4882482"/>
            <a:ext cx="166067" cy="7724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Přímá spojnice se šipkou 53">
            <a:extLst>
              <a:ext uri="{FF2B5EF4-FFF2-40B4-BE49-F238E27FC236}">
                <a16:creationId xmlns:a16="http://schemas.microsoft.com/office/drawing/2014/main" id="{41E1AC15-3B17-4F8F-B74F-D94F39A8A35A}"/>
              </a:ext>
            </a:extLst>
          </p:cNvPr>
          <p:cNvCxnSpPr>
            <a:cxnSpLocks/>
            <a:stCxn id="22" idx="4"/>
            <a:endCxn id="31" idx="7"/>
          </p:cNvCxnSpPr>
          <p:nvPr/>
        </p:nvCxnSpPr>
        <p:spPr>
          <a:xfrm flipH="1">
            <a:off x="3227392" y="4751487"/>
            <a:ext cx="63840" cy="20824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Přímá spojnice se šipkou 56">
            <a:extLst>
              <a:ext uri="{FF2B5EF4-FFF2-40B4-BE49-F238E27FC236}">
                <a16:creationId xmlns:a16="http://schemas.microsoft.com/office/drawing/2014/main" id="{6CD85E0D-C906-4948-9AC4-2A44DE2007BF}"/>
              </a:ext>
            </a:extLst>
          </p:cNvPr>
          <p:cNvCxnSpPr>
            <a:cxnSpLocks/>
            <a:stCxn id="20" idx="5"/>
          </p:cNvCxnSpPr>
          <p:nvPr/>
        </p:nvCxnSpPr>
        <p:spPr>
          <a:xfrm>
            <a:off x="3076363" y="4471468"/>
            <a:ext cx="164914" cy="1606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Přímá spojnice se šipkou 59">
            <a:extLst>
              <a:ext uri="{FF2B5EF4-FFF2-40B4-BE49-F238E27FC236}">
                <a16:creationId xmlns:a16="http://schemas.microsoft.com/office/drawing/2014/main" id="{19391381-40ED-4295-82E0-7F5D1D9A0BF8}"/>
              </a:ext>
            </a:extLst>
          </p:cNvPr>
          <p:cNvCxnSpPr>
            <a:cxnSpLocks/>
            <a:endCxn id="27" idx="1"/>
          </p:cNvCxnSpPr>
          <p:nvPr/>
        </p:nvCxnSpPr>
        <p:spPr>
          <a:xfrm>
            <a:off x="3316559" y="4733676"/>
            <a:ext cx="76900" cy="454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Přímá spojnice se šipkou 61">
            <a:extLst>
              <a:ext uri="{FF2B5EF4-FFF2-40B4-BE49-F238E27FC236}">
                <a16:creationId xmlns:a16="http://schemas.microsoft.com/office/drawing/2014/main" id="{4F93D200-77CE-4A88-86B3-480591D04463}"/>
              </a:ext>
            </a:extLst>
          </p:cNvPr>
          <p:cNvCxnSpPr>
            <a:cxnSpLocks/>
            <a:stCxn id="23" idx="6"/>
          </p:cNvCxnSpPr>
          <p:nvPr/>
        </p:nvCxnSpPr>
        <p:spPr>
          <a:xfrm flipV="1">
            <a:off x="3026190" y="4784540"/>
            <a:ext cx="367487" cy="632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Přímá spojnice se šipkou 64">
            <a:extLst>
              <a:ext uri="{FF2B5EF4-FFF2-40B4-BE49-F238E27FC236}">
                <a16:creationId xmlns:a16="http://schemas.microsoft.com/office/drawing/2014/main" id="{F0797954-FD31-4E7A-A9A7-9627E1332C9E}"/>
              </a:ext>
            </a:extLst>
          </p:cNvPr>
          <p:cNvCxnSpPr>
            <a:cxnSpLocks/>
            <a:endCxn id="22" idx="2"/>
          </p:cNvCxnSpPr>
          <p:nvPr/>
        </p:nvCxnSpPr>
        <p:spPr>
          <a:xfrm flipV="1">
            <a:off x="3030574" y="4678407"/>
            <a:ext cx="189703" cy="10816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Přímá spojnice se šipkou 66">
            <a:extLst>
              <a:ext uri="{FF2B5EF4-FFF2-40B4-BE49-F238E27FC236}">
                <a16:creationId xmlns:a16="http://schemas.microsoft.com/office/drawing/2014/main" id="{F04DF6E4-6D07-4F85-87B2-EE0C8C2361B8}"/>
              </a:ext>
            </a:extLst>
          </p:cNvPr>
          <p:cNvCxnSpPr>
            <a:cxnSpLocks/>
          </p:cNvCxnSpPr>
          <p:nvPr/>
        </p:nvCxnSpPr>
        <p:spPr>
          <a:xfrm>
            <a:off x="3497183" y="4838206"/>
            <a:ext cx="1251928" cy="19145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Přímá spojnice se šipkou 68">
            <a:extLst>
              <a:ext uri="{FF2B5EF4-FFF2-40B4-BE49-F238E27FC236}">
                <a16:creationId xmlns:a16="http://schemas.microsoft.com/office/drawing/2014/main" id="{4311E4FF-2315-4B5F-99D4-A56037483244}"/>
              </a:ext>
            </a:extLst>
          </p:cNvPr>
          <p:cNvCxnSpPr>
            <a:cxnSpLocks/>
            <a:endCxn id="30" idx="2"/>
          </p:cNvCxnSpPr>
          <p:nvPr/>
        </p:nvCxnSpPr>
        <p:spPr>
          <a:xfrm>
            <a:off x="3504298" y="4840052"/>
            <a:ext cx="1053900" cy="209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Přímá spojnice se šipkou 70">
            <a:extLst>
              <a:ext uri="{FF2B5EF4-FFF2-40B4-BE49-F238E27FC236}">
                <a16:creationId xmlns:a16="http://schemas.microsoft.com/office/drawing/2014/main" id="{334DC6D0-8F8C-4A36-91E6-A02FE7C94FD7}"/>
              </a:ext>
            </a:extLst>
          </p:cNvPr>
          <p:cNvCxnSpPr>
            <a:cxnSpLocks/>
            <a:endCxn id="29" idx="2"/>
          </p:cNvCxnSpPr>
          <p:nvPr/>
        </p:nvCxnSpPr>
        <p:spPr>
          <a:xfrm flipV="1">
            <a:off x="4863687" y="5000686"/>
            <a:ext cx="174627" cy="8086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3" name="Přímá spojnice se šipkou 72">
            <a:extLst>
              <a:ext uri="{FF2B5EF4-FFF2-40B4-BE49-F238E27FC236}">
                <a16:creationId xmlns:a16="http://schemas.microsoft.com/office/drawing/2014/main" id="{DBB52A33-8301-4A99-B76A-F6C99CA170D7}"/>
              </a:ext>
            </a:extLst>
          </p:cNvPr>
          <p:cNvCxnSpPr>
            <a:cxnSpLocks/>
            <a:endCxn id="29" idx="3"/>
          </p:cNvCxnSpPr>
          <p:nvPr/>
        </p:nvCxnSpPr>
        <p:spPr>
          <a:xfrm flipV="1">
            <a:off x="5042178" y="5052361"/>
            <a:ext cx="16918" cy="12314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Přímá spojnice se šipkou 74">
            <a:extLst>
              <a:ext uri="{FF2B5EF4-FFF2-40B4-BE49-F238E27FC236}">
                <a16:creationId xmlns:a16="http://schemas.microsoft.com/office/drawing/2014/main" id="{439E2C8D-D9D4-4973-A20D-89BF5F88EBBD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5002697" y="4751487"/>
            <a:ext cx="9799" cy="3975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" name="Přímá spojnice se šipkou 76">
            <a:extLst>
              <a:ext uri="{FF2B5EF4-FFF2-40B4-BE49-F238E27FC236}">
                <a16:creationId xmlns:a16="http://schemas.microsoft.com/office/drawing/2014/main" id="{E699E83E-BA58-47ED-B87D-A64EF2F2688D}"/>
              </a:ext>
            </a:extLst>
          </p:cNvPr>
          <p:cNvCxnSpPr>
            <a:cxnSpLocks/>
            <a:stCxn id="30" idx="6"/>
          </p:cNvCxnSpPr>
          <p:nvPr/>
        </p:nvCxnSpPr>
        <p:spPr>
          <a:xfrm flipV="1">
            <a:off x="4700108" y="4722310"/>
            <a:ext cx="287748" cy="1387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Přímá spojnice se šipkou 78">
            <a:extLst>
              <a:ext uri="{FF2B5EF4-FFF2-40B4-BE49-F238E27FC236}">
                <a16:creationId xmlns:a16="http://schemas.microsoft.com/office/drawing/2014/main" id="{5A399230-188F-4A70-B90B-AEA61AB32724}"/>
              </a:ext>
            </a:extLst>
          </p:cNvPr>
          <p:cNvCxnSpPr>
            <a:cxnSpLocks/>
            <a:stCxn id="24" idx="1"/>
            <a:endCxn id="30" idx="5"/>
          </p:cNvCxnSpPr>
          <p:nvPr/>
        </p:nvCxnSpPr>
        <p:spPr>
          <a:xfrm flipH="1" flipV="1">
            <a:off x="4679326" y="4912701"/>
            <a:ext cx="76900" cy="11880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2" name="Přímá spojnice se šipkou 81">
            <a:extLst>
              <a:ext uri="{FF2B5EF4-FFF2-40B4-BE49-F238E27FC236}">
                <a16:creationId xmlns:a16="http://schemas.microsoft.com/office/drawing/2014/main" id="{DFD305F7-2084-4C3C-9FE0-5C65045D2D3E}"/>
              </a:ext>
            </a:extLst>
          </p:cNvPr>
          <p:cNvCxnSpPr>
            <a:cxnSpLocks/>
            <a:stCxn id="28" idx="1"/>
          </p:cNvCxnSpPr>
          <p:nvPr/>
        </p:nvCxnSpPr>
        <p:spPr>
          <a:xfrm flipH="1" flipV="1">
            <a:off x="4866098" y="5116106"/>
            <a:ext cx="86426" cy="5437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4" name="Přímá spojnice se šipkou 83">
            <a:extLst>
              <a:ext uri="{FF2B5EF4-FFF2-40B4-BE49-F238E27FC236}">
                <a16:creationId xmlns:a16="http://schemas.microsoft.com/office/drawing/2014/main" id="{515BF99F-CDA6-4019-B1BA-4B4DEA17CE32}"/>
              </a:ext>
            </a:extLst>
          </p:cNvPr>
          <p:cNvCxnSpPr>
            <a:cxnSpLocks/>
            <a:stCxn id="24" idx="0"/>
            <a:endCxn id="25" idx="3"/>
          </p:cNvCxnSpPr>
          <p:nvPr/>
        </p:nvCxnSpPr>
        <p:spPr>
          <a:xfrm flipV="1">
            <a:off x="4806399" y="4750367"/>
            <a:ext cx="168488" cy="25973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7" name="Přímá spojnice se šipkou 86">
            <a:extLst>
              <a:ext uri="{FF2B5EF4-FFF2-40B4-BE49-F238E27FC236}">
                <a16:creationId xmlns:a16="http://schemas.microsoft.com/office/drawing/2014/main" id="{6A80A27E-BBC3-448C-93D2-64C4C9F936F8}"/>
              </a:ext>
            </a:extLst>
          </p:cNvPr>
          <p:cNvCxnSpPr>
            <a:cxnSpLocks/>
            <a:stCxn id="30" idx="6"/>
            <a:endCxn id="29" idx="1"/>
          </p:cNvCxnSpPr>
          <p:nvPr/>
        </p:nvCxnSpPr>
        <p:spPr>
          <a:xfrm>
            <a:off x="4700108" y="4861026"/>
            <a:ext cx="358988" cy="8798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Ovál 8">
            <a:extLst>
              <a:ext uri="{FF2B5EF4-FFF2-40B4-BE49-F238E27FC236}">
                <a16:creationId xmlns:a16="http://schemas.microsoft.com/office/drawing/2014/main" id="{B88D4010-CCFE-48ED-8AF0-7F8CC9B8181A}"/>
              </a:ext>
            </a:extLst>
          </p:cNvPr>
          <p:cNvSpPr/>
          <p:nvPr/>
        </p:nvSpPr>
        <p:spPr>
          <a:xfrm>
            <a:off x="2684875" y="4021667"/>
            <a:ext cx="691180" cy="1148817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E8E75569-93A9-44CF-945F-E4761CA2996B}"/>
              </a:ext>
            </a:extLst>
          </p:cNvPr>
          <p:cNvSpPr/>
          <p:nvPr/>
        </p:nvSpPr>
        <p:spPr>
          <a:xfrm>
            <a:off x="4714018" y="4575887"/>
            <a:ext cx="691180" cy="746247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B1DC77B3-5010-46A4-8479-7E3AB9FE9E95}"/>
              </a:ext>
            </a:extLst>
          </p:cNvPr>
          <p:cNvSpPr/>
          <p:nvPr/>
        </p:nvSpPr>
        <p:spPr>
          <a:xfrm>
            <a:off x="2942949" y="4608621"/>
            <a:ext cx="2222225" cy="486036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latin typeface="Nunito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62957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423"/>
    </mc:Choice>
    <mc:Fallback xmlns="">
      <p:transition spd="slow" advTm="34423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E39E2-6030-4554-8A5E-C28E12646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 </a:t>
            </a:r>
            <a:r>
              <a:rPr lang="cs-CZ" dirty="0" err="1"/>
              <a:t>Penelope</a:t>
            </a:r>
            <a:r>
              <a:rPr lang="cs-CZ" dirty="0"/>
              <a:t> Eckert (1989)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8D94E9D-94B9-4E5A-BFA6-32CA48EC3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0217"/>
            <a:ext cx="10515600" cy="4351338"/>
          </a:xfrm>
        </p:spPr>
        <p:txBody>
          <a:bodyPr/>
          <a:lstStyle/>
          <a:p>
            <a:r>
              <a:rPr lang="cs-CZ"/>
              <a:t>jazyková variace a sociální sítě na americké střední škole</a:t>
            </a:r>
          </a:p>
        </p:txBody>
      </p:sp>
    </p:spTree>
    <p:extLst>
      <p:ext uri="{BB962C8B-B14F-4D97-AF65-F5344CB8AC3E}">
        <p14:creationId xmlns:p14="http://schemas.microsoft.com/office/powerpoint/2010/main" val="332562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28"/>
    </mc:Choice>
    <mc:Fallback xmlns="">
      <p:transition spd="slow" advTm="19828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E39E2-6030-4554-8A5E-C28E12646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 </a:t>
            </a:r>
            <a:r>
              <a:rPr lang="cs-CZ" dirty="0" err="1"/>
              <a:t>Penelope</a:t>
            </a:r>
            <a:r>
              <a:rPr lang="cs-CZ" dirty="0"/>
              <a:t> Eckert (1989)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857E0079-AB3D-4C93-9842-D739A90110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911" y="1825625"/>
            <a:ext cx="9102178" cy="4351338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C1ADAA9-006E-45E5-A6D5-5FE9AAF5CF77}"/>
              </a:ext>
            </a:extLst>
          </p:cNvPr>
          <p:cNvSpPr txBox="1"/>
          <p:nvPr/>
        </p:nvSpPr>
        <p:spPr>
          <a:xfrm>
            <a:off x="8364071" y="1825625"/>
            <a:ext cx="2698376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cs-CZ" sz="1400" i="1" dirty="0" err="1">
                <a:latin typeface="Consolas" panose="020B0609020204030204" pitchFamily="49" charset="0"/>
              </a:rPr>
              <a:t>The</a:t>
            </a:r>
            <a:r>
              <a:rPr lang="cs-CZ" sz="1400" i="1" dirty="0">
                <a:latin typeface="Consolas" panose="020B0609020204030204" pitchFamily="49" charset="0"/>
              </a:rPr>
              <a:t> </a:t>
            </a:r>
            <a:r>
              <a:rPr lang="cs-CZ" sz="1400" i="1" dirty="0" err="1">
                <a:latin typeface="Consolas" panose="020B0609020204030204" pitchFamily="49" charset="0"/>
              </a:rPr>
              <a:t>Breakfast</a:t>
            </a:r>
            <a:r>
              <a:rPr lang="cs-CZ" sz="1400" i="1" dirty="0">
                <a:latin typeface="Consolas" panose="020B0609020204030204" pitchFamily="49" charset="0"/>
              </a:rPr>
              <a:t> Club</a:t>
            </a:r>
            <a:r>
              <a:rPr lang="cs-CZ" sz="1400" dirty="0">
                <a:latin typeface="Consolas" panose="020B0609020204030204" pitchFamily="49" charset="0"/>
              </a:rPr>
              <a:t>, 1985</a:t>
            </a:r>
          </a:p>
        </p:txBody>
      </p:sp>
    </p:spTree>
    <p:extLst>
      <p:ext uri="{BB962C8B-B14F-4D97-AF65-F5344CB8AC3E}">
        <p14:creationId xmlns:p14="http://schemas.microsoft.com/office/powerpoint/2010/main" val="1949850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18"/>
    </mc:Choice>
    <mc:Fallback xmlns="">
      <p:transition spd="slow" advTm="34218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D82565-EC77-4309-BBC7-D754C6D4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 </a:t>
            </a:r>
            <a:r>
              <a:rPr lang="cs-CZ" dirty="0" err="1"/>
              <a:t>Penelope</a:t>
            </a:r>
            <a:r>
              <a:rPr lang="cs-CZ" dirty="0"/>
              <a:t> Eckert (1989)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769413-E006-4124-9C8C-6B3690778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jazykové společenství: střední škola v Detroitu („</a:t>
            </a:r>
            <a:r>
              <a:rPr lang="cs-CZ" sz="2400" dirty="0" err="1"/>
              <a:t>Belten</a:t>
            </a:r>
            <a:r>
              <a:rPr lang="cs-CZ" sz="2400" dirty="0"/>
              <a:t> </a:t>
            </a:r>
            <a:r>
              <a:rPr lang="cs-CZ" sz="2400" dirty="0" err="1"/>
              <a:t>High</a:t>
            </a:r>
            <a:r>
              <a:rPr lang="cs-CZ" sz="2400" dirty="0"/>
              <a:t>“) </a:t>
            </a:r>
          </a:p>
          <a:p>
            <a:r>
              <a:rPr lang="cs-CZ" sz="2400" dirty="0"/>
              <a:t>longitudinální studie, zúčastněné pozorování</a:t>
            </a:r>
          </a:p>
          <a:p>
            <a:r>
              <a:rPr lang="cs-CZ" sz="2400" dirty="0"/>
              <a:t>jazykové proměnné: fonologické varianty (3 hodnoty realizace /u/ v sekvencích typu </a:t>
            </a:r>
            <a:r>
              <a:rPr lang="cs-CZ" sz="2400" dirty="0" err="1"/>
              <a:t>CuC</a:t>
            </a:r>
            <a:r>
              <a:rPr lang="cs-CZ" sz="2400" dirty="0"/>
              <a:t>)</a:t>
            </a:r>
          </a:p>
          <a:p>
            <a:r>
              <a:rPr lang="cs-CZ" sz="2400" dirty="0"/>
              <a:t>v rámci širšího společenství detroitských mluvčích distribuce hodnot korespondovala s „vertikálními“ soc. proměnnými (sociální třída)</a:t>
            </a:r>
          </a:p>
          <a:p>
            <a:r>
              <a:rPr lang="cs-CZ" sz="2400" dirty="0"/>
              <a:t>v rámci skupiny studentů ale tento jednoznačný vztah neexistoval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332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235"/>
    </mc:Choice>
    <mc:Fallback xmlns="">
      <p:transition spd="slow" advTm="8023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3AAAF-35C7-8406-654C-545222CD9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úkol: typy jazykových proměnných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3B145-CBCC-BDDC-7826-C334A21A7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CZ" sz="2400" dirty="0"/>
              <a:t>fonetická</a:t>
            </a:r>
          </a:p>
          <a:p>
            <a:pPr marL="742950" lvl="1" indent="-514350">
              <a:buFont typeface="Arial" panose="020B0604020202020204" pitchFamily="34" charset="0"/>
              <a:buChar char="•"/>
            </a:pPr>
            <a:r>
              <a:rPr lang="en-CZ" sz="2000" dirty="0"/>
              <a:t>centralizace vokálů		</a:t>
            </a:r>
            <a:r>
              <a:rPr lang="en-CZ" sz="2000" i="1" dirty="0"/>
              <a:t>dobře x dobř</a:t>
            </a:r>
            <a:r>
              <a:rPr lang="en-GB" sz="2000" i="1" dirty="0" err="1"/>
              <a:t>ə</a:t>
            </a:r>
            <a:endParaRPr lang="en-CZ" sz="2000" i="1" dirty="0"/>
          </a:p>
          <a:p>
            <a:pPr marL="514350" indent="-514350">
              <a:buAutoNum type="alphaLcParenR"/>
            </a:pPr>
            <a:r>
              <a:rPr lang="en-CZ" sz="2400" dirty="0"/>
              <a:t>fonologická</a:t>
            </a:r>
          </a:p>
          <a:p>
            <a:pPr marL="742950" lvl="1" indent="-514350">
              <a:buFont typeface="Arial" panose="020B0604020202020204" pitchFamily="34" charset="0"/>
              <a:buChar char="•"/>
            </a:pPr>
            <a:r>
              <a:rPr lang="en-CZ" sz="2000" dirty="0"/>
              <a:t>protetické v-		</a:t>
            </a:r>
            <a:r>
              <a:rPr lang="en-CZ" sz="2000" i="1" dirty="0"/>
              <a:t>odejít x vodejít</a:t>
            </a:r>
          </a:p>
          <a:p>
            <a:pPr marL="514350" indent="-514350">
              <a:buAutoNum type="alphaLcParenR"/>
            </a:pPr>
            <a:r>
              <a:rPr lang="en-CZ" sz="2400" dirty="0"/>
              <a:t>morfologická</a:t>
            </a:r>
          </a:p>
          <a:p>
            <a:pPr marL="742950" lvl="1" indent="-514350">
              <a:buFont typeface="Arial" panose="020B0604020202020204" pitchFamily="34" charset="0"/>
              <a:buChar char="•"/>
            </a:pPr>
            <a:r>
              <a:rPr lang="en-CZ" sz="2000" dirty="0"/>
              <a:t>vokativ			</a:t>
            </a:r>
            <a:r>
              <a:rPr lang="en-CZ" sz="2000" i="1" dirty="0"/>
              <a:t>pane Moravče x pane Moravec</a:t>
            </a:r>
          </a:p>
          <a:p>
            <a:pPr marL="514350" indent="-514350">
              <a:buAutoNum type="alphaLcParenR"/>
            </a:pPr>
            <a:r>
              <a:rPr lang="en-CZ" sz="2400" dirty="0"/>
              <a:t>syntaktická</a:t>
            </a:r>
          </a:p>
          <a:p>
            <a:pPr marL="742950" lvl="1" indent="-514350">
              <a:buFont typeface="Arial" panose="020B0604020202020204" pitchFamily="34" charset="0"/>
              <a:buChar char="•"/>
            </a:pPr>
            <a:r>
              <a:rPr lang="en-CZ" sz="2000" dirty="0"/>
              <a:t>kondenzace		</a:t>
            </a:r>
            <a:r>
              <a:rPr lang="en-CZ" sz="2000" i="1" dirty="0"/>
              <a:t>rozhodnutí o porušení předpisů obžalovaným x</a:t>
            </a:r>
          </a:p>
          <a:p>
            <a:pPr marL="228600" lvl="1"/>
            <a:r>
              <a:rPr lang="en-CZ" sz="2000" i="1" dirty="0"/>
              <a:t>				rozhodnutí o tom, že obžalovaný porušil předpisy</a:t>
            </a:r>
          </a:p>
          <a:p>
            <a:pPr marL="514350" indent="-514350">
              <a:buAutoNum type="alphaLcParenR"/>
            </a:pPr>
            <a:r>
              <a:rPr lang="en-CZ" sz="2400" dirty="0"/>
              <a:t>lexikální</a:t>
            </a:r>
          </a:p>
          <a:p>
            <a:pPr marL="571500" lvl="1" indent="-342900">
              <a:buFont typeface="Arial" panose="020B0604020202020204" pitchFamily="34" charset="0"/>
              <a:buChar char="•"/>
            </a:pPr>
            <a:r>
              <a:rPr lang="en-CZ" sz="2000" dirty="0"/>
              <a:t>SPOLEČENSKÁ UDÁLOST	</a:t>
            </a:r>
            <a:r>
              <a:rPr lang="en-CZ" sz="2000" i="1" dirty="0"/>
              <a:t>večírek x mejdan x party</a:t>
            </a:r>
          </a:p>
        </p:txBody>
      </p:sp>
    </p:spTree>
    <p:extLst>
      <p:ext uri="{BB962C8B-B14F-4D97-AF65-F5344CB8AC3E}">
        <p14:creationId xmlns:p14="http://schemas.microsoft.com/office/powerpoint/2010/main" val="3375166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D82565-EC77-4309-BBC7-D754C6D4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 </a:t>
            </a:r>
            <a:r>
              <a:rPr lang="cs-CZ" dirty="0" err="1"/>
              <a:t>Penelope</a:t>
            </a:r>
            <a:r>
              <a:rPr lang="cs-CZ" dirty="0"/>
              <a:t> Eckert (1989)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769413-E006-4124-9C8C-6B3690778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 rámci užšího společenství střední školy existoval vztah mezi distribucí </a:t>
            </a:r>
            <a:r>
              <a:rPr lang="cs-CZ" sz="2400"/>
              <a:t>variant -u- </a:t>
            </a:r>
            <a:r>
              <a:rPr lang="cs-CZ" sz="2400" dirty="0"/>
              <a:t>a příslušností ke dvěma skupinám studentům: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„</a:t>
            </a:r>
            <a:r>
              <a:rPr lang="cs-CZ" sz="2000" dirty="0" err="1"/>
              <a:t>jocks</a:t>
            </a:r>
            <a:r>
              <a:rPr lang="cs-CZ" sz="2000" dirty="0"/>
              <a:t>“ – motivovaní studenti, často školní sportovci, soustředění na studium a s vazbami především mezi sebou – typicky příslušníci střední třídy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„</a:t>
            </a:r>
            <a:r>
              <a:rPr lang="cs-CZ" sz="2000" dirty="0" err="1"/>
              <a:t>burnouts</a:t>
            </a:r>
            <a:r>
              <a:rPr lang="cs-CZ" sz="2000" dirty="0"/>
              <a:t>“ – antisystémoví studenti, silnější vazby mimo školní komunitu a napříč soc. skupinami – typicky příslušníci dělnické třídy</a:t>
            </a:r>
          </a:p>
          <a:p>
            <a:r>
              <a:rPr lang="cs-CZ" sz="2400" dirty="0"/>
              <a:t>pouze příslušnost k soc. třídě však nebyla určujícím faktorem distribuce variant: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zatímco </a:t>
            </a:r>
            <a:r>
              <a:rPr lang="cs-CZ" sz="2000" i="1" dirty="0" err="1"/>
              <a:t>burnouti</a:t>
            </a:r>
            <a:r>
              <a:rPr lang="cs-CZ" sz="2000" dirty="0"/>
              <a:t> užívali „dělnické“ varianty v </a:t>
            </a:r>
            <a:r>
              <a:rPr lang="cs-CZ" sz="2000" dirty="0" err="1"/>
              <a:t>nějvětší</a:t>
            </a:r>
            <a:r>
              <a:rPr lang="cs-CZ" sz="2000" dirty="0"/>
              <a:t> míře, </a:t>
            </a:r>
            <a:r>
              <a:rPr lang="cs-CZ" sz="2000" i="1" dirty="0" err="1"/>
              <a:t>jockové</a:t>
            </a:r>
            <a:r>
              <a:rPr lang="cs-CZ" sz="2000" dirty="0"/>
              <a:t> je užívali méně, přesto však více než bylo obvyklé pro střední třídu obecně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vysvětlení: </a:t>
            </a:r>
            <a:r>
              <a:rPr lang="cs-CZ" sz="2000" i="1" dirty="0" err="1"/>
              <a:t>burnouti</a:t>
            </a:r>
            <a:r>
              <a:rPr lang="cs-CZ" sz="2000" dirty="0"/>
              <a:t> byli jakožto otevřenější skupina nositeli jazykové změny, jejímu šíření pak napomáhala přítomnost „přechodové skupiny“ – studentů, kteří se stýkali s oběma skupinami</a:t>
            </a:r>
          </a:p>
          <a:p>
            <a:pPr lvl="1"/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96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091"/>
    </mc:Choice>
    <mc:Fallback xmlns="">
      <p:transition spd="slow" advTm="130091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D5551-44F1-47BB-9C46-70977AC17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postoje k afroamerické angličtině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E95CF1-ABBD-4904-9DD4-D667BAE31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9184"/>
          </a:xfrm>
        </p:spPr>
        <p:txBody>
          <a:bodyPr/>
          <a:lstStyle/>
          <a:p>
            <a:r>
              <a:rPr lang="cs-CZ" sz="2400" dirty="0"/>
              <a:t>Jones et al., 2019: „</a:t>
            </a:r>
            <a:r>
              <a:rPr lang="en-US" sz="2400" dirty="0"/>
              <a:t>Testifying while black: An experimental study of court reporter accuracy in transcription of African American English</a:t>
            </a:r>
            <a:r>
              <a:rPr lang="cs-CZ" sz="2400" i="1" dirty="0"/>
              <a:t>“</a:t>
            </a:r>
          </a:p>
          <a:p>
            <a:r>
              <a:rPr lang="cs-CZ" sz="2400" dirty="0"/>
              <a:t>analýza přepisů afroamerické angličtiny (AAVE*) u soudu</a:t>
            </a:r>
          </a:p>
          <a:p>
            <a:r>
              <a:rPr lang="cs-CZ" sz="2400" dirty="0"/>
              <a:t>soudní přepisovatelé mají často problémy s porozuměním AAVE</a:t>
            </a:r>
          </a:p>
          <a:p>
            <a:r>
              <a:rPr lang="cs-CZ" sz="2400" dirty="0"/>
              <a:t>chyby jako např.: 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endParaRPr lang="cs-CZ" i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C002F9F-0A39-4D26-B491-C0455FCD3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796" y="4001294"/>
            <a:ext cx="8073958" cy="134249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C7FAA83-E2FA-4EA4-8FFF-8C6A3F1B4FED}"/>
              </a:ext>
            </a:extLst>
          </p:cNvPr>
          <p:cNvSpPr txBox="1"/>
          <p:nvPr/>
        </p:nvSpPr>
        <p:spPr>
          <a:xfrm>
            <a:off x="7406640" y="6380414"/>
            <a:ext cx="587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Gentium Plus" panose="02000503060000020004" pitchFamily="2" charset="0"/>
              </a:rPr>
              <a:t>*African-American Vernacular English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B77BF9-E646-77B8-72E1-39C7A0F61D0B}"/>
              </a:ext>
            </a:extLst>
          </p:cNvPr>
          <p:cNvSpPr/>
          <p:nvPr/>
        </p:nvSpPr>
        <p:spPr>
          <a:xfrm>
            <a:off x="4084983" y="4323522"/>
            <a:ext cx="5710771" cy="8547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21350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911"/>
    </mc:Choice>
    <mc:Fallback xmlns="">
      <p:transition spd="slow" advTm="138911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D5551-44F1-47BB-9C46-70977AC17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postoje k afroamerické angličtině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E95CF1-ABBD-4904-9DD4-D667BAE31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9184"/>
          </a:xfrm>
        </p:spPr>
        <p:txBody>
          <a:bodyPr/>
          <a:lstStyle/>
          <a:p>
            <a:r>
              <a:rPr lang="cs-CZ" sz="2400"/>
              <a:t>Jones et al., 2019: „</a:t>
            </a:r>
            <a:r>
              <a:rPr lang="en-US" sz="2400"/>
              <a:t>Testifying while black: An experimental study of court reporter accuracy in transcription of African American English</a:t>
            </a:r>
            <a:r>
              <a:rPr lang="cs-CZ" sz="2400" i="1"/>
              <a:t>“</a:t>
            </a:r>
          </a:p>
          <a:p>
            <a:r>
              <a:rPr lang="cs-CZ" sz="2400"/>
              <a:t>analýza přepisů afromarické angličtiny (AAVE*) u soudu</a:t>
            </a:r>
          </a:p>
          <a:p>
            <a:r>
              <a:rPr lang="cs-CZ" sz="2400"/>
              <a:t>soudní přepisovatelé mají často problémy s porozuměním AAVE</a:t>
            </a:r>
          </a:p>
          <a:p>
            <a:r>
              <a:rPr lang="cs-CZ" sz="2400"/>
              <a:t>chyby jako např.: </a:t>
            </a:r>
          </a:p>
          <a:p>
            <a:endParaRPr lang="cs-CZ" sz="2400"/>
          </a:p>
          <a:p>
            <a:endParaRPr lang="cs-CZ" sz="2400"/>
          </a:p>
          <a:p>
            <a:endParaRPr lang="cs-CZ" sz="2400"/>
          </a:p>
          <a:p>
            <a:pPr marL="0" indent="0">
              <a:buNone/>
            </a:pPr>
            <a:r>
              <a:rPr lang="cs-CZ" sz="2400"/>
              <a:t>můžou vést k nesrovnalostem ve výpovědi a k nespravedlivým verdiktům</a:t>
            </a:r>
          </a:p>
          <a:p>
            <a:r>
              <a:rPr lang="cs-CZ" sz="2400"/>
              <a:t>jiné studie ukazují, že u mluvčích AAVE se u soudu výrazně zvyšuje šance na negativní verdikt</a:t>
            </a:r>
          </a:p>
          <a:p>
            <a:pPr marL="0" indent="0">
              <a:buNone/>
            </a:pPr>
            <a:endParaRPr lang="cs-CZ" i="1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C002F9F-0A39-4D26-B491-C0455FCD3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796" y="4001294"/>
            <a:ext cx="8073958" cy="134249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C7FAA83-E2FA-4EA4-8FFF-8C6A3F1B4FED}"/>
              </a:ext>
            </a:extLst>
          </p:cNvPr>
          <p:cNvSpPr txBox="1"/>
          <p:nvPr/>
        </p:nvSpPr>
        <p:spPr>
          <a:xfrm>
            <a:off x="7406640" y="6380414"/>
            <a:ext cx="587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Gentium Plus" panose="02000503060000020004" pitchFamily="2" charset="0"/>
              </a:rPr>
              <a:t>*African-American Vernacular English</a:t>
            </a:r>
          </a:p>
        </p:txBody>
      </p:sp>
    </p:spTree>
    <p:extLst>
      <p:ext uri="{BB962C8B-B14F-4D97-AF65-F5344CB8AC3E}">
        <p14:creationId xmlns:p14="http://schemas.microsoft.com/office/powerpoint/2010/main" val="20605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911"/>
    </mc:Choice>
    <mc:Fallback xmlns="">
      <p:transition spd="slow" advTm="138911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AA8B1-9695-4417-BA79-4F59788CD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7091"/>
            <a:ext cx="10515600" cy="1325563"/>
          </a:xfrm>
        </p:spPr>
        <p:txBody>
          <a:bodyPr lIns="91440" tIns="45720" rIns="91440" bIns="45720" anchor="t"/>
          <a:lstStyle/>
          <a:p>
            <a:pPr algn="ctr"/>
            <a:r>
              <a:rPr lang="cs-CZ" sz="8800" i="1" dirty="0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Konec</a:t>
            </a:r>
            <a:br>
              <a:rPr lang="cs-CZ" sz="8800" i="1" dirty="0"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</a:br>
            <a:br>
              <a:rPr lang="cs-CZ" sz="8800" i="1" dirty="0"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</a:br>
            <a:endParaRPr lang="cs-CZ" sz="1200">
              <a:solidFill>
                <a:srgbClr val="000000"/>
              </a:solidFill>
              <a:latin typeface="Gentium Book Plus" panose="02000503060000020004" pitchFamily="2" charset="0"/>
              <a:ea typeface="Gentium Book Plus" panose="02000503060000020004" pitchFamily="2" charset="0"/>
              <a:cs typeface="Gentium Book Plus" panose="02000503060000020004" pitchFamily="2" charset="0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16CED72-4C89-79E7-B21D-DB1549C1633E}"/>
              </a:ext>
            </a:extLst>
          </p:cNvPr>
          <p:cNvSpPr txBox="1">
            <a:spLocks/>
          </p:cNvSpPr>
          <p:nvPr/>
        </p:nvSpPr>
        <p:spPr>
          <a:xfrm>
            <a:off x="838200" y="3429000"/>
            <a:ext cx="10515600" cy="1325563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Gentium Plus" panose="02000503060000020004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pPr marL="457200" indent="-457200"/>
            <a:r>
              <a:rPr lang="en-GB" sz="1400" dirty="0">
                <a:solidFill>
                  <a:schemeClr val="bg1"/>
                </a:solidFill>
              </a:rPr>
              <a:t>Bayley, R., Lucas, C., &amp; Rose, M. (2000). Variation in American Sign Language: the case of DEAF. </a:t>
            </a:r>
            <a:r>
              <a:rPr lang="en-GB" sz="1400" i="1" dirty="0">
                <a:solidFill>
                  <a:schemeClr val="bg1"/>
                </a:solidFill>
              </a:rPr>
              <a:t>Journal of Sociolinguistics</a:t>
            </a:r>
            <a:r>
              <a:rPr lang="en-GB" sz="1400" dirty="0">
                <a:solidFill>
                  <a:schemeClr val="bg1"/>
                </a:solidFill>
              </a:rPr>
              <a:t>, </a:t>
            </a:r>
            <a:r>
              <a:rPr lang="en-GB" sz="1400" i="1" dirty="0">
                <a:solidFill>
                  <a:schemeClr val="bg1"/>
                </a:solidFill>
              </a:rPr>
              <a:t>4</a:t>
            </a:r>
            <a:r>
              <a:rPr lang="en-GB" sz="1400" dirty="0">
                <a:solidFill>
                  <a:schemeClr val="bg1"/>
                </a:solidFill>
              </a:rPr>
              <a:t>(1), 81-107.</a:t>
            </a:r>
          </a:p>
          <a:p>
            <a:pPr marL="457200" indent="-457200"/>
            <a:r>
              <a:rPr lang="en-GB" sz="1400" dirty="0">
                <a:solidFill>
                  <a:schemeClr val="bg1"/>
                </a:solidFill>
              </a:rPr>
              <a:t>Eckert, P. (1989). </a:t>
            </a:r>
            <a:r>
              <a:rPr lang="en-GB" sz="1400" i="1" dirty="0">
                <a:solidFill>
                  <a:schemeClr val="bg1"/>
                </a:solidFill>
              </a:rPr>
              <a:t>Jocks and burnouts: Social categories and identity in the high school</a:t>
            </a:r>
            <a:r>
              <a:rPr lang="en-GB" sz="1400" dirty="0">
                <a:solidFill>
                  <a:schemeClr val="bg1"/>
                </a:solidFill>
              </a:rPr>
              <a:t>. Teachers college press.</a:t>
            </a:r>
          </a:p>
          <a:p>
            <a:pPr marL="457200" indent="-457200"/>
            <a:r>
              <a:rPr lang="en-GB" sz="1400" dirty="0">
                <a:solidFill>
                  <a:schemeClr val="bg1"/>
                </a:solidFill>
              </a:rPr>
              <a:t>Fenlon, J., Cormier, K. A., </a:t>
            </a:r>
            <a:r>
              <a:rPr lang="en-GB" sz="1400" dirty="0" err="1">
                <a:solidFill>
                  <a:schemeClr val="bg1"/>
                </a:solidFill>
              </a:rPr>
              <a:t>Rentelis</a:t>
            </a:r>
            <a:r>
              <a:rPr lang="en-GB" sz="1400" dirty="0">
                <a:solidFill>
                  <a:schemeClr val="bg1"/>
                </a:solidFill>
              </a:rPr>
              <a:t>, R., Schembri, A., Rowley, K., Adam, R., &amp; </a:t>
            </a:r>
            <a:r>
              <a:rPr lang="en-GB" sz="1400" dirty="0" err="1">
                <a:solidFill>
                  <a:schemeClr val="bg1"/>
                </a:solidFill>
              </a:rPr>
              <a:t>Woll</a:t>
            </a:r>
            <a:r>
              <a:rPr lang="en-GB" sz="1400" dirty="0">
                <a:solidFill>
                  <a:schemeClr val="bg1"/>
                </a:solidFill>
              </a:rPr>
              <a:t>, B. (2014). </a:t>
            </a:r>
            <a:r>
              <a:rPr lang="en-GB" sz="1400" dirty="0" err="1">
                <a:solidFill>
                  <a:schemeClr val="bg1"/>
                </a:solidFill>
              </a:rPr>
              <a:t>Bsl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err="1">
                <a:solidFill>
                  <a:schemeClr val="bg1"/>
                </a:solidFill>
              </a:rPr>
              <a:t>signbank</a:t>
            </a:r>
            <a:r>
              <a:rPr lang="en-GB" sz="1400" dirty="0">
                <a:solidFill>
                  <a:schemeClr val="bg1"/>
                </a:solidFill>
              </a:rPr>
              <a:t>: A lexical database and dictionary of </a:t>
            </a:r>
            <a:r>
              <a:rPr lang="en-GB" sz="1400" dirty="0" err="1">
                <a:solidFill>
                  <a:schemeClr val="bg1"/>
                </a:solidFill>
              </a:rPr>
              <a:t>british</a:t>
            </a:r>
            <a:r>
              <a:rPr lang="en-GB" sz="1400" dirty="0">
                <a:solidFill>
                  <a:schemeClr val="bg1"/>
                </a:solidFill>
              </a:rPr>
              <a:t> sign language.</a:t>
            </a:r>
          </a:p>
          <a:p>
            <a:pPr marL="457200" indent="-457200"/>
            <a:r>
              <a:rPr lang="en-GB" sz="1400" dirty="0" err="1">
                <a:solidFill>
                  <a:schemeClr val="bg1"/>
                </a:solidFill>
              </a:rPr>
              <a:t>Chromý</a:t>
            </a:r>
            <a:r>
              <a:rPr lang="en-GB" sz="1400" dirty="0">
                <a:solidFill>
                  <a:schemeClr val="bg1"/>
                </a:solidFill>
              </a:rPr>
              <a:t>, J. (2015). </a:t>
            </a:r>
            <a:r>
              <a:rPr lang="en-GB" sz="1400" dirty="0" err="1">
                <a:solidFill>
                  <a:schemeClr val="bg1"/>
                </a:solidFill>
              </a:rPr>
              <a:t>Vliv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err="1">
                <a:solidFill>
                  <a:schemeClr val="bg1"/>
                </a:solidFill>
              </a:rPr>
              <a:t>jazykových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err="1">
                <a:solidFill>
                  <a:schemeClr val="bg1"/>
                </a:solidFill>
              </a:rPr>
              <a:t>faktorů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err="1">
                <a:solidFill>
                  <a:schemeClr val="bg1"/>
                </a:solidFill>
              </a:rPr>
              <a:t>na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err="1">
                <a:solidFill>
                  <a:schemeClr val="bg1"/>
                </a:solidFill>
              </a:rPr>
              <a:t>užívání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err="1">
                <a:solidFill>
                  <a:schemeClr val="bg1"/>
                </a:solidFill>
              </a:rPr>
              <a:t>protetického</a:t>
            </a:r>
            <a:r>
              <a:rPr lang="en-GB" sz="1400" dirty="0">
                <a:solidFill>
                  <a:schemeClr val="bg1"/>
                </a:solidFill>
              </a:rPr>
              <a:t> v-v </a:t>
            </a:r>
            <a:r>
              <a:rPr lang="en-GB" sz="1400" dirty="0" err="1">
                <a:solidFill>
                  <a:schemeClr val="bg1"/>
                </a:solidFill>
              </a:rPr>
              <a:t>pražské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err="1">
                <a:solidFill>
                  <a:schemeClr val="bg1"/>
                </a:solidFill>
              </a:rPr>
              <a:t>mluvě</a:t>
            </a:r>
            <a:r>
              <a:rPr lang="en-GB" sz="1400" dirty="0">
                <a:solidFill>
                  <a:schemeClr val="bg1"/>
                </a:solidFill>
              </a:rPr>
              <a:t>. </a:t>
            </a:r>
            <a:r>
              <a:rPr lang="en-GB" sz="1400" i="1" dirty="0" err="1">
                <a:solidFill>
                  <a:schemeClr val="bg1"/>
                </a:solidFill>
              </a:rPr>
              <a:t>Slovo</a:t>
            </a:r>
            <a:r>
              <a:rPr lang="en-GB" sz="1400" i="1" dirty="0">
                <a:solidFill>
                  <a:schemeClr val="bg1"/>
                </a:solidFill>
              </a:rPr>
              <a:t> a </a:t>
            </a:r>
            <a:r>
              <a:rPr lang="en-GB" sz="1400" i="1" dirty="0" err="1">
                <a:solidFill>
                  <a:schemeClr val="bg1"/>
                </a:solidFill>
              </a:rPr>
              <a:t>slovesnost</a:t>
            </a:r>
            <a:r>
              <a:rPr lang="en-GB" sz="1400" dirty="0">
                <a:solidFill>
                  <a:schemeClr val="bg1"/>
                </a:solidFill>
              </a:rPr>
              <a:t>, </a:t>
            </a:r>
            <a:r>
              <a:rPr lang="en-GB" sz="1400" i="1" dirty="0">
                <a:solidFill>
                  <a:schemeClr val="bg1"/>
                </a:solidFill>
              </a:rPr>
              <a:t>76</a:t>
            </a:r>
            <a:r>
              <a:rPr lang="en-GB" sz="1400" dirty="0">
                <a:solidFill>
                  <a:schemeClr val="bg1"/>
                </a:solidFill>
              </a:rPr>
              <a:t>(1), 21-38.</a:t>
            </a:r>
          </a:p>
          <a:p>
            <a:pPr marL="457200" indent="-457200"/>
            <a:r>
              <a:rPr lang="en-GB" sz="1400" dirty="0">
                <a:solidFill>
                  <a:schemeClr val="bg1"/>
                </a:solidFill>
              </a:rPr>
              <a:t>Jones, T., </a:t>
            </a:r>
            <a:r>
              <a:rPr lang="en-GB" sz="1400" dirty="0" err="1">
                <a:solidFill>
                  <a:schemeClr val="bg1"/>
                </a:solidFill>
              </a:rPr>
              <a:t>Kalbfeld</a:t>
            </a:r>
            <a:r>
              <a:rPr lang="en-GB" sz="1400" dirty="0">
                <a:solidFill>
                  <a:schemeClr val="bg1"/>
                </a:solidFill>
              </a:rPr>
              <a:t>, J. R., Hancock, R., &amp; Clark, R. (2019). Testifying while black: An experimental study of court reporter accuracy in transcription of African American English. </a:t>
            </a:r>
            <a:r>
              <a:rPr lang="en-GB" sz="1400" i="1" dirty="0">
                <a:solidFill>
                  <a:schemeClr val="bg1"/>
                </a:solidFill>
              </a:rPr>
              <a:t>Language</a:t>
            </a:r>
            <a:r>
              <a:rPr lang="en-GB" sz="1400" dirty="0">
                <a:solidFill>
                  <a:schemeClr val="bg1"/>
                </a:solidFill>
              </a:rPr>
              <a:t>, </a:t>
            </a:r>
            <a:r>
              <a:rPr lang="en-GB" sz="1400" i="1" dirty="0">
                <a:solidFill>
                  <a:schemeClr val="bg1"/>
                </a:solidFill>
              </a:rPr>
              <a:t>95</a:t>
            </a:r>
            <a:r>
              <a:rPr lang="en-GB" sz="1400" dirty="0">
                <a:solidFill>
                  <a:schemeClr val="bg1"/>
                </a:solidFill>
              </a:rPr>
              <a:t>(2), e216-e252.</a:t>
            </a:r>
          </a:p>
          <a:p>
            <a:pPr marL="457200" indent="-457200"/>
            <a:r>
              <a:rPr lang="en-GB" sz="1400" dirty="0" err="1">
                <a:solidFill>
                  <a:schemeClr val="bg1"/>
                </a:solidFill>
              </a:rPr>
              <a:t>Labov</a:t>
            </a:r>
            <a:r>
              <a:rPr lang="en-GB" sz="1400" dirty="0">
                <a:solidFill>
                  <a:schemeClr val="bg1"/>
                </a:solidFill>
              </a:rPr>
              <a:t>, W. (1972). </a:t>
            </a:r>
            <a:r>
              <a:rPr lang="en-GB" sz="1400" i="1" dirty="0">
                <a:solidFill>
                  <a:schemeClr val="bg1"/>
                </a:solidFill>
              </a:rPr>
              <a:t>Language in the inner city: Studies in the Black English vernacular</a:t>
            </a:r>
            <a:r>
              <a:rPr lang="en-GB" sz="1400" dirty="0">
                <a:solidFill>
                  <a:schemeClr val="bg1"/>
                </a:solidFill>
              </a:rPr>
              <a:t> (No. 3). University of Pennsylvania Press.</a:t>
            </a:r>
          </a:p>
          <a:p>
            <a:pPr marL="457200" indent="-457200"/>
            <a:r>
              <a:rPr lang="en-GB" sz="1400" dirty="0" err="1">
                <a:solidFill>
                  <a:schemeClr val="bg1"/>
                </a:solidFill>
              </a:rPr>
              <a:t>Tagliamonte</a:t>
            </a:r>
            <a:r>
              <a:rPr lang="en-GB" sz="1400" dirty="0">
                <a:solidFill>
                  <a:schemeClr val="bg1"/>
                </a:solidFill>
              </a:rPr>
              <a:t>, S., &amp; Roberts, C. (2005). So weird; so cool; so innovative: The use of intensifiers in the television series Friends. </a:t>
            </a:r>
            <a:r>
              <a:rPr lang="en-GB" sz="1400" i="1" dirty="0">
                <a:solidFill>
                  <a:schemeClr val="bg1"/>
                </a:solidFill>
              </a:rPr>
              <a:t>American speech</a:t>
            </a:r>
            <a:r>
              <a:rPr lang="en-GB" sz="1400" dirty="0">
                <a:solidFill>
                  <a:schemeClr val="bg1"/>
                </a:solidFill>
              </a:rPr>
              <a:t>, </a:t>
            </a:r>
            <a:r>
              <a:rPr lang="en-GB" sz="1400" i="1" dirty="0">
                <a:solidFill>
                  <a:schemeClr val="bg1"/>
                </a:solidFill>
              </a:rPr>
              <a:t>80</a:t>
            </a:r>
            <a:r>
              <a:rPr lang="en-GB" sz="1400" dirty="0">
                <a:solidFill>
                  <a:schemeClr val="bg1"/>
                </a:solidFill>
              </a:rPr>
              <a:t>(3), 280-300.</a:t>
            </a:r>
          </a:p>
          <a:p>
            <a:pPr marL="457200" indent="-457200"/>
            <a:endParaRPr lang="en-GB" sz="1400" dirty="0">
              <a:solidFill>
                <a:schemeClr val="bg1"/>
              </a:solidFill>
            </a:endParaRPr>
          </a:p>
          <a:p>
            <a:pPr marL="457200" indent="-457200"/>
            <a:r>
              <a:rPr lang="en-GB" sz="1400" dirty="0">
                <a:solidFill>
                  <a:schemeClr val="bg1"/>
                </a:solidFill>
              </a:rPr>
              <a:t>+ Lucas, C. (Ed.). (2001). </a:t>
            </a:r>
            <a:r>
              <a:rPr lang="en-GB" sz="1400" i="1" dirty="0">
                <a:solidFill>
                  <a:schemeClr val="bg1"/>
                </a:solidFill>
              </a:rPr>
              <a:t>The sociolinguistics of sign languages</a:t>
            </a:r>
            <a:r>
              <a:rPr lang="en-GB" sz="1400" dirty="0">
                <a:solidFill>
                  <a:schemeClr val="bg1"/>
                </a:solidFill>
              </a:rPr>
              <a:t>.</a:t>
            </a:r>
          </a:p>
          <a:p>
            <a:pPr marL="457200" indent="-457200"/>
            <a:endParaRPr lang="en-GB" sz="1400" dirty="0">
              <a:solidFill>
                <a:schemeClr val="bg1"/>
              </a:solidFill>
            </a:endParaRPr>
          </a:p>
          <a:p>
            <a:pPr marL="457200" indent="-457200"/>
            <a:endParaRPr lang="en-GB" sz="1400" dirty="0">
              <a:solidFill>
                <a:schemeClr val="bg1"/>
              </a:solidFill>
            </a:endParaRPr>
          </a:p>
          <a:p>
            <a:pPr marL="457200" indent="-457200"/>
            <a:endParaRPr lang="en-GB" sz="1400" dirty="0">
              <a:solidFill>
                <a:schemeClr val="bg1"/>
              </a:solidFill>
            </a:endParaRPr>
          </a:p>
          <a:p>
            <a:pPr indent="-457200"/>
            <a:endParaRPr lang="cs-CZ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80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381"/>
    </mc:Choice>
    <mc:Fallback xmlns="">
      <p:transition spd="slow" advTm="4838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13103-B56A-3543-D70A-A899DB34F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úkol: typy jazykových proměnných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49918-0951-457D-4A7A-1D8D4074A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 fontAlgn="base"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U každého příkladu níže určete úroveň jazykové struktury, na které dochází k variaci. </a:t>
            </a:r>
            <a:endParaRPr lang="cs-CZ" b="0" i="0" dirty="0">
              <a:effectLst/>
            </a:endParaRPr>
          </a:p>
          <a:p>
            <a:pPr marL="0" indent="0" algn="l" rtl="0" fontAlgn="base"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úrovně: </a:t>
            </a:r>
            <a:r>
              <a:rPr lang="cs-CZ" sz="1800" b="1" i="0" dirty="0">
                <a:solidFill>
                  <a:srgbClr val="000000"/>
                </a:solidFill>
                <a:effectLst/>
                <a:latin typeface="Gentium Plus" panose="02000503060000020004"/>
              </a:rPr>
              <a:t>fonetická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, </a:t>
            </a:r>
            <a:r>
              <a:rPr lang="cs-CZ" sz="1800" b="1" i="0" dirty="0">
                <a:solidFill>
                  <a:srgbClr val="000000"/>
                </a:solidFill>
                <a:effectLst/>
                <a:latin typeface="Gentium Plus" panose="02000503060000020004"/>
              </a:rPr>
              <a:t>fonologická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, </a:t>
            </a:r>
            <a:r>
              <a:rPr lang="cs-CZ" sz="1800" b="1" i="0" dirty="0">
                <a:solidFill>
                  <a:srgbClr val="000000"/>
                </a:solidFill>
                <a:effectLst/>
                <a:latin typeface="Gentium Plus" panose="02000503060000020004"/>
              </a:rPr>
              <a:t>morfologická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, </a:t>
            </a:r>
            <a:r>
              <a:rPr lang="cs-CZ" sz="1800" b="1" i="0" dirty="0">
                <a:solidFill>
                  <a:srgbClr val="000000"/>
                </a:solidFill>
                <a:effectLst/>
                <a:latin typeface="Gentium Plus" panose="02000503060000020004"/>
              </a:rPr>
              <a:t>syntaktická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, </a:t>
            </a:r>
            <a:r>
              <a:rPr lang="cs-CZ" sz="1800" b="1" i="0" dirty="0">
                <a:solidFill>
                  <a:srgbClr val="000000"/>
                </a:solidFill>
                <a:effectLst/>
                <a:latin typeface="Gentium Plus" panose="02000503060000020004"/>
              </a:rPr>
              <a:t>lexikální</a:t>
            </a:r>
            <a:endParaRPr lang="cs-CZ" b="1" i="0" dirty="0">
              <a:effectLst/>
            </a:endParaRPr>
          </a:p>
          <a:p>
            <a:pPr marL="342900" indent="-342900" algn="l" rtl="0" fontAlgn="base">
              <a:buFont typeface="+mj-lt"/>
              <a:buAutoNum type="alphaLcParenR"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V karibských dialektech angličtiny se hlásky [</a:t>
            </a:r>
            <a:r>
              <a:rPr lang="el-GR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θ]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nebo [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ð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] nevyskytují; místo nich se nahrazují hláskami [t], respektive [d], například </a:t>
            </a:r>
            <a:r>
              <a:rPr lang="cs-CZ" sz="1800" b="0" i="1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both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 [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boʊt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], </a:t>
            </a:r>
            <a:r>
              <a:rPr lang="cs-CZ" sz="1800" b="0" i="1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there</a:t>
            </a:r>
            <a:r>
              <a:rPr lang="cs-CZ" sz="1800" b="0" i="1" dirty="0">
                <a:solidFill>
                  <a:srgbClr val="000000"/>
                </a:solidFill>
                <a:effectLst/>
                <a:latin typeface="Gentium Plus" panose="02000503060000020004"/>
              </a:rPr>
              <a:t>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[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dɛɹ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]. </a:t>
            </a:r>
            <a:endParaRPr lang="cs-CZ" b="0" i="0" dirty="0">
              <a:effectLst/>
            </a:endParaRPr>
          </a:p>
          <a:p>
            <a:pPr marL="342900" indent="-342900" algn="l" rtl="0" fontAlgn="base">
              <a:buFont typeface="+mj-lt"/>
              <a:buAutoNum type="alphaLcParenR"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V mnoha dialektech angličtiny se vyskytuje dvojí negace, jako například ve větě </a:t>
            </a:r>
            <a:r>
              <a:rPr lang="cs-CZ" sz="1800" b="0" i="1" dirty="0">
                <a:solidFill>
                  <a:srgbClr val="000000"/>
                </a:solidFill>
                <a:effectLst/>
                <a:latin typeface="Gentium Plus" panose="02000503060000020004"/>
              </a:rPr>
              <a:t>I </a:t>
            </a:r>
            <a:r>
              <a:rPr lang="cs-CZ" sz="1800" b="0" i="1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didn't</a:t>
            </a:r>
            <a:r>
              <a:rPr lang="cs-CZ" sz="1800" b="0" i="1" dirty="0">
                <a:solidFill>
                  <a:srgbClr val="000000"/>
                </a:solidFill>
                <a:effectLst/>
                <a:latin typeface="Gentium Plus" panose="02000503060000020004"/>
              </a:rPr>
              <a:t> </a:t>
            </a:r>
            <a:r>
              <a:rPr lang="cs-CZ" sz="1800" b="0" i="1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see</a:t>
            </a:r>
            <a:r>
              <a:rPr lang="cs-CZ" sz="1800" b="0" i="1" dirty="0">
                <a:solidFill>
                  <a:srgbClr val="000000"/>
                </a:solidFill>
                <a:effectLst/>
                <a:latin typeface="Gentium Plus" panose="02000503060000020004"/>
              </a:rPr>
              <a:t> </a:t>
            </a:r>
            <a:r>
              <a:rPr lang="cs-CZ" sz="1800" b="0" i="1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nobody</a:t>
            </a:r>
            <a:r>
              <a:rPr lang="cs-CZ" sz="1800" b="0" i="1" dirty="0">
                <a:solidFill>
                  <a:srgbClr val="000000"/>
                </a:solidFill>
                <a:effectLst/>
                <a:latin typeface="Gentium Plus" panose="02000503060000020004"/>
              </a:rPr>
              <a:t> </a:t>
            </a:r>
            <a:r>
              <a:rPr lang="cs-CZ" sz="1800" b="0" i="1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take</a:t>
            </a:r>
            <a:r>
              <a:rPr lang="cs-CZ" sz="1800" b="0" i="1" dirty="0">
                <a:solidFill>
                  <a:srgbClr val="000000"/>
                </a:solidFill>
                <a:effectLst/>
                <a:latin typeface="Gentium Plus" panose="02000503060000020004"/>
              </a:rPr>
              <a:t> no </a:t>
            </a:r>
            <a:r>
              <a:rPr lang="cs-CZ" sz="1800" b="0" i="1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pictures</a:t>
            </a:r>
            <a:r>
              <a:rPr lang="cs-CZ" sz="1800" b="0" i="1" dirty="0">
                <a:solidFill>
                  <a:srgbClr val="000000"/>
                </a:solidFill>
                <a:effectLst/>
                <a:latin typeface="Gentium Plus" panose="02000503060000020004"/>
              </a:rPr>
              <a:t>.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 </a:t>
            </a:r>
            <a:endParaRPr lang="cs-CZ" b="0" i="0" dirty="0">
              <a:effectLst/>
            </a:endParaRPr>
          </a:p>
          <a:p>
            <a:pPr marL="342900" indent="-342900" algn="l" rtl="0" fontAlgn="base">
              <a:buFont typeface="+mj-lt"/>
              <a:buAutoNum type="alphaLcParenR"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Mnoho amerických dialektů má polootevřený zadní vokál [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ɔ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] (srov. </a:t>
            </a:r>
            <a:r>
              <a:rPr lang="cs-CZ" sz="1800" b="0" i="1" dirty="0">
                <a:solidFill>
                  <a:srgbClr val="000000"/>
                </a:solidFill>
                <a:effectLst/>
                <a:latin typeface="Gentium Plus" panose="02000503060000020004"/>
              </a:rPr>
              <a:t>on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 /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ɔn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/, </a:t>
            </a:r>
            <a:r>
              <a:rPr lang="cs-CZ" sz="1800" b="0" i="1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because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 </a:t>
            </a:r>
            <a:r>
              <a:rPr lang="en-GB" sz="1800" dirty="0"/>
              <a:t>/</a:t>
            </a:r>
            <a:r>
              <a:rPr lang="en-GB" sz="1800" dirty="0" err="1"/>
              <a:t>biˈkɔz</a:t>
            </a:r>
            <a:r>
              <a:rPr lang="en-GB" sz="1800" dirty="0"/>
              <a:t>/)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. Tento vokál se však v různých dialektech tvoří velmi odlišně -- v některých je více zaokrouhlená, v některých méně; v některých je vyšší nebo nižší. </a:t>
            </a:r>
            <a:endParaRPr lang="cs-CZ" b="0" i="0" dirty="0">
              <a:effectLst/>
            </a:endParaRPr>
          </a:p>
          <a:p>
            <a:pPr marL="342900" indent="-342900" algn="l" rtl="0" fontAlgn="base">
              <a:buFont typeface="+mj-lt"/>
              <a:buAutoNum type="alphaLcParenR"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Názvy pro </a:t>
            </a:r>
            <a:r>
              <a:rPr lang="cs-CZ" sz="1800" i="0" dirty="0">
                <a:solidFill>
                  <a:srgbClr val="000000"/>
                </a:solidFill>
                <a:effectLst/>
                <a:latin typeface="Gentium Plus" panose="02000503060000020004"/>
              </a:rPr>
              <a:t>světlušku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 se v různých varietách angličtiny liší: </a:t>
            </a:r>
            <a:r>
              <a:rPr lang="cs-CZ" sz="1800" b="0" i="1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firefly</a:t>
            </a:r>
            <a:r>
              <a:rPr lang="cs-CZ" sz="1800" b="0" i="1" dirty="0">
                <a:solidFill>
                  <a:srgbClr val="000000"/>
                </a:solidFill>
                <a:effectLst/>
                <a:latin typeface="Gentium Plus" panose="02000503060000020004"/>
              </a:rPr>
              <a:t>, </a:t>
            </a:r>
            <a:r>
              <a:rPr lang="cs-CZ" sz="1800" b="0" i="1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lightning</a:t>
            </a:r>
            <a:r>
              <a:rPr lang="cs-CZ" sz="1800" b="0" i="1" dirty="0">
                <a:solidFill>
                  <a:srgbClr val="000000"/>
                </a:solidFill>
                <a:effectLst/>
                <a:latin typeface="Gentium Plus" panose="02000503060000020004"/>
              </a:rPr>
              <a:t> bug, </a:t>
            </a:r>
            <a:r>
              <a:rPr lang="cs-CZ" sz="1800" b="0" i="1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glowworm</a:t>
            </a:r>
            <a:r>
              <a:rPr lang="cs-CZ" sz="1800" b="0" i="1" dirty="0">
                <a:solidFill>
                  <a:srgbClr val="000000"/>
                </a:solidFill>
                <a:effectLst/>
                <a:latin typeface="Gentium Plus" panose="02000503060000020004"/>
              </a:rPr>
              <a:t>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nebo </a:t>
            </a:r>
            <a:r>
              <a:rPr lang="cs-CZ" sz="1800" b="0" i="1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fire</a:t>
            </a:r>
            <a:r>
              <a:rPr lang="cs-CZ" sz="1800" b="0" i="1" dirty="0">
                <a:solidFill>
                  <a:srgbClr val="000000"/>
                </a:solidFill>
                <a:effectLst/>
                <a:latin typeface="Gentium Plus" panose="02000503060000020004"/>
              </a:rPr>
              <a:t> bug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 </a:t>
            </a:r>
          </a:p>
          <a:p>
            <a:pPr marL="342900" indent="-342900" algn="l" rtl="0" fontAlgn="base">
              <a:buFont typeface="+mj-lt"/>
              <a:buAutoNum type="alphaLcParenR"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Některá afroamerická anglická nářečí neoznačují třetí osobu jednotného čísla přítomného času koncovkou, například he 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kiss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, 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she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 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see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, 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it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 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jump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. </a:t>
            </a:r>
            <a:endParaRPr lang="cs-CZ" b="0" i="0" dirty="0">
              <a:effectLst/>
            </a:endParaRPr>
          </a:p>
          <a:p>
            <a:pPr marL="342900" indent="-342900" algn="l" rtl="0" fontAlgn="base">
              <a:buFont typeface="+mj-lt"/>
              <a:buAutoNum type="alphaLcParenR"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V některých dialektech americké angličtiny (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Midland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 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American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 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English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, MAE) se nerozlišuje mezi [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ʊ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] a [u] před [l] na konci slova. Slova </a:t>
            </a:r>
            <a:r>
              <a:rPr lang="cs-CZ" sz="1800" b="0" i="1" dirty="0">
                <a:solidFill>
                  <a:srgbClr val="000000"/>
                </a:solidFill>
                <a:effectLst/>
                <a:latin typeface="Gentium Plus" panose="02000503060000020004"/>
              </a:rPr>
              <a:t>full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 a </a:t>
            </a:r>
            <a:r>
              <a:rPr lang="cs-CZ" sz="1800" b="0" i="1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fool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, která se vyslovují [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fʊl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] a [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ful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] v mnoha jiných amerických anglických dialektech, jsou homofonní, vyslovují se v MAE jako [</a:t>
            </a:r>
            <a:r>
              <a:rPr lang="cs-CZ" sz="1800" b="0" i="0" dirty="0" err="1">
                <a:solidFill>
                  <a:srgbClr val="000000"/>
                </a:solidFill>
                <a:effectLst/>
                <a:latin typeface="Gentium Plus" panose="02000503060000020004"/>
              </a:rPr>
              <a:t>fʊl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Gentium Plus" panose="02000503060000020004"/>
              </a:rPr>
              <a:t>] pro obě slova </a:t>
            </a:r>
            <a:endParaRPr lang="cs-CZ" b="0" i="0" dirty="0">
              <a:effectLst/>
            </a:endParaRP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908656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9B1A0-2B48-7ABE-0035-A4E1D0420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opakování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96E5C-6F19-6307-4862-4714D874C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variace</a:t>
            </a:r>
          </a:p>
          <a:p>
            <a:r>
              <a:rPr lang="en-CZ" dirty="0"/>
              <a:t>jazyková proměnná</a:t>
            </a:r>
          </a:p>
          <a:p>
            <a:r>
              <a:rPr lang="en-CZ" dirty="0"/>
              <a:t>sociální faktor</a:t>
            </a:r>
          </a:p>
          <a:p>
            <a:r>
              <a:rPr lang="en-CZ" dirty="0"/>
              <a:t>korelace</a:t>
            </a:r>
          </a:p>
          <a:p>
            <a:pPr marL="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289021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F7DB5C-96DE-40E3-882A-2E1FA7342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variační sociolingvistika a znakové jazyky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08E420-7F2E-480C-BDDF-818BA89B2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sociolingvistická variace v BSL (</a:t>
            </a:r>
            <a:r>
              <a:rPr lang="cs-CZ" dirty="0" err="1"/>
              <a:t>Fenlon</a:t>
            </a:r>
            <a:r>
              <a:rPr lang="cs-CZ" dirty="0"/>
              <a:t> et al., 2014)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cs-CZ" dirty="0"/>
              <a:t>korpusová sonda (+ velké množství dat, - předem dané proměnné (soubor korpusových metadat))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cs-CZ" dirty="0"/>
              <a:t>lexikální variace </a:t>
            </a:r>
          </a:p>
          <a:p>
            <a:pPr marL="1485900" lvl="2" indent="-342900"/>
            <a:r>
              <a:rPr lang="cs-CZ" dirty="0">
                <a:latin typeface="Nunito" panose="00000500000000000000" pitchFamily="2" charset="-18"/>
                <a:ea typeface="Lato" panose="020F0502020204030203" pitchFamily="34" charset="0"/>
                <a:cs typeface="Lato" panose="020F0502020204030203" pitchFamily="34" charset="0"/>
              </a:rPr>
              <a:t>lex. oblasti – čísla, barvy, znaky pro místa a prstová abeceda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cs-CZ" dirty="0"/>
              <a:t>korelace mezi lex. variantami a sociálními proměnnými</a:t>
            </a:r>
          </a:p>
        </p:txBody>
      </p:sp>
    </p:spTree>
    <p:extLst>
      <p:ext uri="{BB962C8B-B14F-4D97-AF65-F5344CB8AC3E}">
        <p14:creationId xmlns:p14="http://schemas.microsoft.com/office/powerpoint/2010/main" val="283569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810"/>
    </mc:Choice>
    <mc:Fallback xmlns="">
      <p:transition spd="slow" advTm="8381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1BC4A79E-14D3-4E6D-877A-1F9E69EBB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875" y="266700"/>
            <a:ext cx="885825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60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65"/>
    </mc:Choice>
    <mc:Fallback xmlns="">
      <p:transition spd="slow" advTm="1756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85EEB37B-08F5-4477-BC87-9061EF933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875" y="266700"/>
            <a:ext cx="8877300" cy="600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2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248"/>
    </mc:Choice>
    <mc:Fallback xmlns="">
      <p:transition spd="slow" advTm="2924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F7DB5C-96DE-40E3-882A-2E1FA7342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variační sociolingvistika a znakové jazyky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08E420-7F2E-480C-BDDF-818BA89B2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sociolingvistická variace v BSL (</a:t>
            </a:r>
            <a:r>
              <a:rPr lang="cs-CZ" dirty="0" err="1"/>
              <a:t>Fenlon</a:t>
            </a:r>
            <a:r>
              <a:rPr lang="cs-CZ" dirty="0"/>
              <a:t> et al., 2014)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cs-CZ" dirty="0"/>
              <a:t>výsledky:</a:t>
            </a:r>
          </a:p>
          <a:p>
            <a:pPr marL="800100" lvl="1" indent="-342900"/>
            <a:r>
              <a:rPr lang="cs-CZ" dirty="0">
                <a:latin typeface="Nunito" panose="00000500000000000000" pitchFamily="2" charset="-18"/>
                <a:ea typeface="Lato" panose="020F0502020204030203" pitchFamily="34" charset="0"/>
                <a:cs typeface="Lato" panose="020F0502020204030203" pitchFamily="34" charset="0"/>
              </a:rPr>
              <a:t>užití nových variant znaků podmíněno</a:t>
            </a:r>
          </a:p>
          <a:p>
            <a:pPr marL="1485900" lvl="2" indent="-342900"/>
            <a:r>
              <a:rPr lang="cs-CZ" dirty="0">
                <a:latin typeface="Nunito" panose="00000500000000000000" pitchFamily="2" charset="-18"/>
                <a:ea typeface="Lato" panose="020F0502020204030203" pitchFamily="34" charset="0"/>
                <a:cs typeface="Lato" panose="020F0502020204030203" pitchFamily="34" charset="0"/>
              </a:rPr>
              <a:t>věkem</a:t>
            </a:r>
          </a:p>
          <a:p>
            <a:pPr marL="1485900" lvl="2" indent="-342900"/>
            <a:r>
              <a:rPr lang="cs-CZ" dirty="0">
                <a:latin typeface="Nunito" panose="00000500000000000000" pitchFamily="2" charset="-18"/>
                <a:ea typeface="Lato" panose="020F0502020204030203" pitchFamily="34" charset="0"/>
                <a:cs typeface="Lato" panose="020F0502020204030203" pitchFamily="34" charset="0"/>
              </a:rPr>
              <a:t>regionem vzdělání</a:t>
            </a:r>
          </a:p>
          <a:p>
            <a:pPr marL="1485900" lvl="2" indent="-342900"/>
            <a:r>
              <a:rPr lang="cs-CZ" dirty="0">
                <a:latin typeface="Nunito" panose="00000500000000000000" pitchFamily="2" charset="-18"/>
                <a:ea typeface="Lato" panose="020F0502020204030203" pitchFamily="34" charset="0"/>
                <a:cs typeface="Lato" panose="020F0502020204030203" pitchFamily="34" charset="0"/>
              </a:rPr>
              <a:t>jazykovým pozadím (věk osvojení, neslyšící rodiče, typ školy </a:t>
            </a:r>
            <a:r>
              <a:rPr lang="cs-CZ" dirty="0" err="1">
                <a:latin typeface="Nunito" panose="00000500000000000000" pitchFamily="2" charset="-18"/>
                <a:ea typeface="Lato" panose="020F0502020204030203" pitchFamily="34" charset="0"/>
                <a:cs typeface="Lato" panose="020F0502020204030203" pitchFamily="34" charset="0"/>
              </a:rPr>
              <a:t>etc</a:t>
            </a:r>
            <a:r>
              <a:rPr lang="cs-CZ" dirty="0">
                <a:latin typeface="Nunito" panose="00000500000000000000" pitchFamily="2" charset="-18"/>
                <a:ea typeface="Lato" panose="020F0502020204030203" pitchFamily="34" charset="0"/>
                <a:cs typeface="Lato" panose="020F0502020204030203" pitchFamily="34" charset="0"/>
              </a:rPr>
              <a:t>.)</a:t>
            </a:r>
          </a:p>
          <a:p>
            <a:pPr marL="1485900" lvl="2" indent="-342900"/>
            <a:r>
              <a:rPr lang="cs-CZ" dirty="0">
                <a:latin typeface="Nunito" panose="00000500000000000000" pitchFamily="2" charset="-18"/>
                <a:ea typeface="Lato" panose="020F0502020204030203" pitchFamily="34" charset="0"/>
                <a:cs typeface="Lato" panose="020F0502020204030203" pitchFamily="34" charset="0"/>
              </a:rPr>
              <a:t>sémantikou</a:t>
            </a:r>
          </a:p>
          <a:p>
            <a:pPr marL="800100" lvl="1" indent="-342900"/>
            <a:r>
              <a:rPr lang="cs-CZ" dirty="0">
                <a:latin typeface="Nunito" panose="00000500000000000000" pitchFamily="2" charset="-18"/>
                <a:ea typeface="Lato" panose="020F0502020204030203" pitchFamily="34" charset="0"/>
                <a:cs typeface="Lato" panose="020F0502020204030203" pitchFamily="34" charset="0"/>
              </a:rPr>
              <a:t>není podmíněno:</a:t>
            </a:r>
          </a:p>
          <a:p>
            <a:pPr marL="1485900" lvl="2" indent="-342900"/>
            <a:r>
              <a:rPr lang="cs-CZ" dirty="0">
                <a:latin typeface="Nunito" panose="00000500000000000000" pitchFamily="2" charset="-18"/>
                <a:ea typeface="Lato" panose="020F0502020204030203" pitchFamily="34" charset="0"/>
                <a:cs typeface="Lato" panose="020F0502020204030203" pitchFamily="34" charset="0"/>
              </a:rPr>
              <a:t>pohlavím</a:t>
            </a:r>
          </a:p>
          <a:p>
            <a:pPr marL="1485900" lvl="2" indent="-342900"/>
            <a:r>
              <a:rPr lang="cs-CZ" dirty="0">
                <a:latin typeface="Nunito" panose="00000500000000000000" pitchFamily="2" charset="-18"/>
                <a:ea typeface="Lato" panose="020F0502020204030203" pitchFamily="34" charset="0"/>
                <a:cs typeface="Lato" panose="020F0502020204030203" pitchFamily="34" charset="0"/>
              </a:rPr>
              <a:t>socio-ekonomických statusem</a:t>
            </a:r>
          </a:p>
        </p:txBody>
      </p:sp>
    </p:spTree>
    <p:extLst>
      <p:ext uri="{BB962C8B-B14F-4D97-AF65-F5344CB8AC3E}">
        <p14:creationId xmlns:p14="http://schemas.microsoft.com/office/powerpoint/2010/main" val="171690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774"/>
    </mc:Choice>
    <mc:Fallback xmlns="">
      <p:transition spd="slow" advTm="61774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0129A-71AE-7324-26E9-8D62BDAB2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úkol: případové studie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E07BA-8B0F-8006-E881-F44BD4553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986131" cy="4351338"/>
          </a:xfrm>
        </p:spPr>
        <p:txBody>
          <a:bodyPr/>
          <a:lstStyle/>
          <a:p>
            <a:pPr marL="0" indent="0">
              <a:buNone/>
            </a:pPr>
            <a:r>
              <a:rPr lang="en-CZ" sz="2400" dirty="0"/>
              <a:t>a) Chromý (2015)</a:t>
            </a:r>
            <a:endParaRPr lang="en-GB" sz="2400" dirty="0"/>
          </a:p>
          <a:p>
            <a:pPr marL="0" indent="0">
              <a:buNone/>
            </a:pPr>
            <a:r>
              <a:rPr lang="en-GB" sz="2400" dirty="0" err="1"/>
              <a:t>protetické</a:t>
            </a:r>
            <a:r>
              <a:rPr lang="en-GB" sz="2400" dirty="0"/>
              <a:t> </a:t>
            </a:r>
            <a:r>
              <a:rPr lang="en-GB" sz="2400" i="1" dirty="0"/>
              <a:t>v-</a:t>
            </a:r>
            <a:r>
              <a:rPr lang="en-GB" sz="2400" dirty="0"/>
              <a:t> v </a:t>
            </a:r>
            <a:r>
              <a:rPr lang="en-GB" sz="2400" dirty="0" err="1"/>
              <a:t>češtině</a:t>
            </a:r>
            <a:endParaRPr lang="en-GB" sz="2400" dirty="0"/>
          </a:p>
          <a:p>
            <a:pPr marL="0" indent="0">
              <a:buNone/>
            </a:pPr>
            <a:r>
              <a:rPr lang="en-GB" sz="2400" dirty="0">
                <a:hlinkClick r:id="rId2"/>
              </a:rPr>
              <a:t>https://tinyurl.com/chromy2015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b) </a:t>
            </a:r>
            <a:r>
              <a:rPr lang="en-GB" sz="2400" dirty="0" err="1"/>
              <a:t>Tagliamonte</a:t>
            </a:r>
            <a:r>
              <a:rPr lang="en-GB" sz="2400" dirty="0"/>
              <a:t> &amp; Roberts (2005)</a:t>
            </a:r>
          </a:p>
          <a:p>
            <a:pPr marL="0" indent="0">
              <a:buNone/>
            </a:pPr>
            <a:r>
              <a:rPr lang="en-GB" sz="2400" dirty="0" err="1"/>
              <a:t>intenzifikátory</a:t>
            </a:r>
            <a:r>
              <a:rPr lang="en-GB" sz="2400" dirty="0"/>
              <a:t> v </a:t>
            </a:r>
            <a:r>
              <a:rPr lang="en-GB" sz="2400" dirty="0" err="1"/>
              <a:t>angličtině</a:t>
            </a:r>
            <a:endParaRPr lang="en-GB" sz="2400" dirty="0"/>
          </a:p>
          <a:p>
            <a:pPr marL="0" indent="0">
              <a:buNone/>
            </a:pPr>
            <a:r>
              <a:rPr lang="en-GB" sz="2400" dirty="0">
                <a:hlinkClick r:id="rId3"/>
              </a:rPr>
              <a:t>https://tinyurl.com/tagliamonte2005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c) Bayley et al. (2000)</a:t>
            </a:r>
          </a:p>
          <a:p>
            <a:pPr marL="0" indent="0">
              <a:buNone/>
            </a:pPr>
            <a:r>
              <a:rPr lang="en-GB" sz="2400" dirty="0"/>
              <a:t>DEAF v ASL</a:t>
            </a:r>
          </a:p>
          <a:p>
            <a:pPr marL="0" indent="0">
              <a:buNone/>
            </a:pPr>
            <a:r>
              <a:rPr lang="en-GB" sz="2400" dirty="0">
                <a:hlinkClick r:id="rId4"/>
              </a:rPr>
              <a:t>https://</a:t>
            </a:r>
            <a:r>
              <a:rPr lang="en-GB" sz="2400" dirty="0" err="1">
                <a:hlinkClick r:id="rId4"/>
              </a:rPr>
              <a:t>tinyurl.com</a:t>
            </a:r>
            <a:r>
              <a:rPr lang="en-GB" sz="2400" dirty="0">
                <a:hlinkClick r:id="rId4"/>
              </a:rPr>
              <a:t>/bayley2000</a:t>
            </a:r>
            <a:endParaRPr lang="en-CZ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CZ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2FB2C4E-6F7B-E786-1452-BC68336E4452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78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22D4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Gentium Plus" panose="02000503060000020004" pitchFamily="2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entium Plus" panose="02000503060000020004" pitchFamily="2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Wingdings" panose="05000000000000000000" pitchFamily="2" charset="2"/>
              <a:buAutoNum type="arabicParenR"/>
            </a:pPr>
            <a:r>
              <a:rPr lang="en-CZ" dirty="0"/>
              <a:t>výzkumná otázka</a:t>
            </a:r>
          </a:p>
          <a:p>
            <a:pPr marL="514350" indent="-514350">
              <a:buFont typeface="Wingdings" panose="05000000000000000000" pitchFamily="2" charset="2"/>
              <a:buAutoNum type="arabicParenR"/>
            </a:pPr>
            <a:r>
              <a:rPr lang="en-CZ" dirty="0"/>
              <a:t>zkoumané jazykové a sociální proměnné</a:t>
            </a:r>
          </a:p>
          <a:p>
            <a:pPr marL="514350" indent="-514350">
              <a:buFont typeface="Wingdings" panose="05000000000000000000" pitchFamily="2" charset="2"/>
              <a:buAutoNum type="arabicParenR"/>
            </a:pPr>
            <a:r>
              <a:rPr lang="en-CZ" dirty="0"/>
              <a:t>materiál</a:t>
            </a:r>
          </a:p>
          <a:p>
            <a:pPr marL="514350" indent="-514350">
              <a:buFont typeface="Wingdings" panose="05000000000000000000" pitchFamily="2" charset="2"/>
              <a:buAutoNum type="arabicParenR"/>
            </a:pPr>
            <a:r>
              <a:rPr lang="en-CZ" dirty="0"/>
              <a:t>hlavní zjištění</a:t>
            </a:r>
          </a:p>
          <a:p>
            <a:pPr marL="514350" indent="-514350">
              <a:buFont typeface="Wingdings" panose="05000000000000000000" pitchFamily="2" charset="2"/>
              <a:buAutoNum type="arabicParenR"/>
            </a:pPr>
            <a:endParaRPr lang="en-CZ" dirty="0"/>
          </a:p>
          <a:p>
            <a:pPr marL="0" indent="0">
              <a:buNone/>
            </a:pPr>
            <a:r>
              <a:rPr lang="en-CZ" i="1" dirty="0"/>
              <a:t>10 minut čtení + 3 minuty stručná prezentace</a:t>
            </a:r>
            <a:endParaRPr lang="en-CZ" dirty="0"/>
          </a:p>
          <a:p>
            <a:pPr marL="0" indent="0">
              <a:buNone/>
            </a:pPr>
            <a:endParaRPr lang="en-CZ" i="1" dirty="0"/>
          </a:p>
        </p:txBody>
      </p:sp>
    </p:spTree>
    <p:extLst>
      <p:ext uri="{BB962C8B-B14F-4D97-AF65-F5344CB8AC3E}">
        <p14:creationId xmlns:p14="http://schemas.microsoft.com/office/powerpoint/2010/main" val="15255419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Franklin Gothic Book"/>
        <a:ea typeface=""/>
        <a:cs typeface=""/>
      </a:majorFont>
      <a:minorFont>
        <a:latin typeface="Century School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ff_uk_sablona_CZ</Template>
  <TotalTime>13733</TotalTime>
  <Words>1989</Words>
  <Application>Microsoft Macintosh PowerPoint</Application>
  <PresentationFormat>Widescreen</PresentationFormat>
  <Paragraphs>185</Paragraphs>
  <Slides>23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Calibri</vt:lpstr>
      <vt:lpstr>Century Schoolbook</vt:lpstr>
      <vt:lpstr>Consolas</vt:lpstr>
      <vt:lpstr>Gentium Book Plus</vt:lpstr>
      <vt:lpstr>Gentium Plus</vt:lpstr>
      <vt:lpstr>Nunito</vt:lpstr>
      <vt:lpstr>Wingdings</vt:lpstr>
      <vt:lpstr>Motiv Office</vt:lpstr>
      <vt:lpstr>Úvod do sociolingvistiky  hodina IV: variační sociolingvistika</vt:lpstr>
      <vt:lpstr>úkol: typy jazykových proměnných</vt:lpstr>
      <vt:lpstr>úkol: typy jazykových proměnných</vt:lpstr>
      <vt:lpstr>opakování</vt:lpstr>
      <vt:lpstr>variační sociolingvistika a znakové jazyky</vt:lpstr>
      <vt:lpstr>PowerPoint Presentation</vt:lpstr>
      <vt:lpstr>PowerPoint Presentation</vt:lpstr>
      <vt:lpstr>variační sociolingvistika a znakové jazyky</vt:lpstr>
      <vt:lpstr>úkol: případové studie</vt:lpstr>
      <vt:lpstr>sociální sítě</vt:lpstr>
      <vt:lpstr>sociální sítě</vt:lpstr>
      <vt:lpstr>sociální sítě</vt:lpstr>
      <vt:lpstr>sociální sítě</vt:lpstr>
      <vt:lpstr>sociální sítě</vt:lpstr>
      <vt:lpstr>sociální sítě</vt:lpstr>
      <vt:lpstr>sociální sítě</vt:lpstr>
      <vt:lpstr>výzkum Penelope Eckert (1989)</vt:lpstr>
      <vt:lpstr>výzkum Penelope Eckert (1989)</vt:lpstr>
      <vt:lpstr>Výzkum Penelope Eckert (1989)</vt:lpstr>
      <vt:lpstr>Výzkum Penelope Eckert (1989)</vt:lpstr>
      <vt:lpstr>postoje k afroamerické angličtině</vt:lpstr>
      <vt:lpstr>postoje k afroamerické angličtině</vt:lpstr>
      <vt:lpstr>Konec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PsyLing01</dc:title>
  <dc:creator>Jakub Jehlička</dc:creator>
  <cp:lastModifiedBy>Preininger, Mikuláš</cp:lastModifiedBy>
  <cp:revision>460</cp:revision>
  <dcterms:created xsi:type="dcterms:W3CDTF">2017-09-17T17:37:04Z</dcterms:created>
  <dcterms:modified xsi:type="dcterms:W3CDTF">2023-03-08T09:09:12Z</dcterms:modified>
</cp:coreProperties>
</file>