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  <p:sldMasterId id="2147483662" r:id="rId3"/>
  </p:sldMasterIdLst>
  <p:notesMasterIdLst>
    <p:notesMasterId r:id="rId13"/>
  </p:notesMasterIdLst>
  <p:handoutMasterIdLst>
    <p:handoutMasterId r:id="rId14"/>
  </p:handoutMasterIdLst>
  <p:sldIdLst>
    <p:sldId id="282" r:id="rId4"/>
    <p:sldId id="289" r:id="rId5"/>
    <p:sldId id="290" r:id="rId6"/>
    <p:sldId id="291" r:id="rId7"/>
    <p:sldId id="293" r:id="rId8"/>
    <p:sldId id="292" r:id="rId9"/>
    <p:sldId id="294" r:id="rId10"/>
    <p:sldId id="295" r:id="rId11"/>
    <p:sldId id="29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8" autoAdjust="0"/>
    <p:restoredTop sz="94660"/>
  </p:normalViewPr>
  <p:slideViewPr>
    <p:cSldViewPr>
      <p:cViewPr varScale="1">
        <p:scale>
          <a:sx n="108" d="100"/>
          <a:sy n="108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2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33E76-F9C6-477F-A9D3-FC8B9E3F2C55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24C22-336C-47F4-A32D-13792C8F37D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506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7D34D-B518-482E-8C37-199EAE699A5B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EA84D-6064-4E4E-AC58-DC288C8CF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295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14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5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719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518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687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79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560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0498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562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926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44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lnSpc>
                <a:spcPts val="3000"/>
              </a:lnSpc>
              <a:buSzPct val="45000"/>
              <a:buFontTx/>
              <a:buBlip>
                <a:blip r:embed="rId2"/>
              </a:buBlip>
              <a:defRPr/>
            </a:lvl1pPr>
            <a:lvl2pPr marL="742950" indent="-285750">
              <a:lnSpc>
                <a:spcPts val="2600"/>
              </a:lnSpc>
              <a:buSzPct val="45000"/>
              <a:buFontTx/>
              <a:buBlip>
                <a:blip r:embed="rId3"/>
              </a:buBlip>
              <a:defRPr/>
            </a:lvl2pPr>
            <a:lvl3pPr marL="1143000" indent="-228600">
              <a:lnSpc>
                <a:spcPts val="2300"/>
              </a:lnSpc>
              <a:buSzPct val="45000"/>
              <a:buFontTx/>
              <a:buBlip>
                <a:blip r:embed="rId4"/>
              </a:buBlip>
              <a:defRPr/>
            </a:lvl3pPr>
            <a:lvl4pPr>
              <a:lnSpc>
                <a:spcPts val="2300"/>
              </a:lnSpc>
              <a:defRPr/>
            </a:lvl4pPr>
          </a:lstStyle>
          <a:p>
            <a:pPr lvl="0"/>
            <a:r>
              <a:rPr lang="cs-CZ" dirty="0" err="1"/>
              <a:t>Kllllliknutím</a:t>
            </a:r>
            <a:r>
              <a:rPr lang="cs-CZ" dirty="0"/>
              <a:t>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9276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39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2137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934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7749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6296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124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5875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5172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5767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39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cs-CZ" sz="3200" b="0" i="0" u="none" strike="noStrike" baseline="0" dirty="0" err="1">
                <a:solidFill>
                  <a:srgbClr val="000081"/>
                </a:solidFill>
                <a:latin typeface="SegoeUIBlack"/>
              </a:rPr>
              <a:t>Imageability</a:t>
            </a:r>
            <a:r>
              <a:rPr lang="cs-CZ" sz="3200" b="0" i="0" u="none" strike="noStrike" baseline="0" dirty="0">
                <a:solidFill>
                  <a:srgbClr val="000081"/>
                </a:solidFill>
                <a:latin typeface="SegoeUIBlack"/>
              </a:rPr>
              <a:t> in </a:t>
            </a:r>
            <a:r>
              <a:rPr lang="cs-CZ" sz="3200" b="0" i="0" u="none" strike="noStrike" baseline="0" dirty="0" err="1">
                <a:solidFill>
                  <a:srgbClr val="000081"/>
                </a:solidFill>
                <a:latin typeface="SegoeUIBlack"/>
              </a:rPr>
              <a:t>psycholinguistics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SzPct val="45000"/>
              <a:buFontTx/>
              <a:buBlip>
                <a:blip r:embed="rId2"/>
              </a:buBlip>
              <a:defRPr/>
            </a:lvl1pPr>
            <a:lvl2pPr marL="742950" indent="-285750">
              <a:buSzPct val="45000"/>
              <a:buFontTx/>
              <a:buBlip>
                <a:blip r:embed="rId3"/>
              </a:buBlip>
              <a:defRPr/>
            </a:lvl2pPr>
            <a:lvl3pPr marL="1143000" indent="-228600">
              <a:buSzPct val="45000"/>
              <a:buFontTx/>
              <a:buBlip>
                <a:blip r:embed="rId4"/>
              </a:buBlip>
              <a:defRPr/>
            </a:lvl3pPr>
          </a:lstStyle>
          <a:p>
            <a:pPr lvl="0"/>
            <a:r>
              <a:rPr lang="cs-CZ" dirty="0" err="1"/>
              <a:t>Kllllliknuf§f</a:t>
            </a:r>
            <a:r>
              <a:rPr lang="cs-CZ" dirty="0"/>
              <a:t>§</a:t>
            </a:r>
          </a:p>
          <a:p>
            <a:pPr lvl="0"/>
            <a:r>
              <a:rPr lang="cs-CZ" dirty="0"/>
              <a:t>tím lze upravit styly předlohy textu.)</a:t>
            </a:r>
          </a:p>
          <a:p>
            <a:pPr lvl="1"/>
            <a:r>
              <a:rPr lang="cs-CZ" dirty="0" err="1"/>
              <a:t>Dd</a:t>
            </a:r>
            <a:endParaRPr lang="cs-CZ" dirty="0"/>
          </a:p>
          <a:p>
            <a:pPr lvl="2"/>
            <a:endParaRPr lang="cs-CZ" dirty="0"/>
          </a:p>
          <a:p>
            <a:pPr lvl="2"/>
            <a:r>
              <a:rPr lang="cs-CZ" dirty="0"/>
              <a:t>D</a:t>
            </a:r>
          </a:p>
          <a:p>
            <a:pPr lvl="2"/>
            <a:endParaRPr lang="cs-CZ" dirty="0"/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8270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438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5310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5127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5220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0699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893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3029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733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1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97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16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99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49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9A6E9-8350-42C0-BC2B-4E18AB12E8D4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20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4" r:id="rId3"/>
    <p:sldLayoutId id="2147483660" r:id="rId4"/>
    <p:sldLayoutId id="2147483661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SzPct val="114000"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00000"/>
        </a:buClr>
        <a:buSzPct val="106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C3AE1-4D97-4C0F-9DE0-495819A1D573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75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BB2F3-4420-459F-89BD-0C436E425196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67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molik@praha.psu.cas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208912" cy="261972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chemeClr val="tx2"/>
                </a:solidFill>
              </a:rPr>
              <a:t>První rok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685800" y="2952378"/>
            <a:ext cx="8206680" cy="3068910"/>
          </a:xfrm>
        </p:spPr>
        <p:txBody>
          <a:bodyPr>
            <a:normAutofit/>
          </a:bodyPr>
          <a:lstStyle/>
          <a:p>
            <a:r>
              <a:rPr lang="cs-CZ" sz="2800" dirty="0"/>
              <a:t>Filip Smolík</a:t>
            </a:r>
          </a:p>
          <a:p>
            <a:r>
              <a:rPr lang="en-US" sz="2400" dirty="0" err="1">
                <a:hlinkClick r:id="rId2"/>
              </a:rPr>
              <a:t>smolik@praha.psu.cas.cz</a:t>
            </a:r>
            <a:endParaRPr lang="en-US" sz="2400" dirty="0"/>
          </a:p>
          <a:p>
            <a:pPr algn="l"/>
            <a:r>
              <a:rPr lang="cs-CZ" sz="2600" dirty="0"/>
              <a:t>	</a:t>
            </a:r>
            <a:r>
              <a:rPr lang="cs-CZ" sz="2600"/>
              <a:t>	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96207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0FE2D-FFC1-43BB-B801-681A2F821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Předjazykové</a:t>
            </a:r>
            <a:r>
              <a:rPr lang="cs-CZ" dirty="0"/>
              <a:t>“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AEEED8-477D-4DEB-B158-94079E203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zkoumat z jazyka u dětí, které nemluví?</a:t>
            </a:r>
          </a:p>
          <a:p>
            <a:pPr lvl="1"/>
            <a:r>
              <a:rPr lang="cs-CZ" dirty="0"/>
              <a:t>Percepce řeči</a:t>
            </a:r>
          </a:p>
          <a:p>
            <a:pPr lvl="2"/>
            <a:r>
              <a:rPr lang="cs-CZ" dirty="0"/>
              <a:t>Diskriminace hlásek, slabik,  </a:t>
            </a:r>
            <a:r>
              <a:rPr lang="cs-CZ" dirty="0" err="1"/>
              <a:t>prozodie</a:t>
            </a:r>
            <a:endParaRPr lang="cs-CZ" dirty="0"/>
          </a:p>
          <a:p>
            <a:pPr lvl="2"/>
            <a:r>
              <a:rPr lang="cs-CZ" dirty="0"/>
              <a:t>Citlivost k jednotkám: segmentace slov apod.</a:t>
            </a:r>
          </a:p>
          <a:p>
            <a:pPr lvl="1"/>
            <a:r>
              <a:rPr lang="cs-CZ" dirty="0"/>
              <a:t>Porozumění – slovům, větám</a:t>
            </a:r>
          </a:p>
          <a:p>
            <a:pPr lvl="1"/>
            <a:r>
              <a:rPr lang="cs-CZ" dirty="0"/>
              <a:t>Produkce</a:t>
            </a:r>
          </a:p>
          <a:p>
            <a:pPr lvl="2"/>
            <a:r>
              <a:rPr lang="cs-CZ" dirty="0"/>
              <a:t>Rané vokalizace („</a:t>
            </a:r>
            <a:r>
              <a:rPr lang="cs-CZ" dirty="0" err="1"/>
              <a:t>protofony</a:t>
            </a:r>
            <a:r>
              <a:rPr lang="cs-CZ" dirty="0"/>
              <a:t>“), vliv </a:t>
            </a:r>
            <a:r>
              <a:rPr lang="cs-CZ" dirty="0" err="1"/>
              <a:t>prozodie</a:t>
            </a:r>
            <a:r>
              <a:rPr lang="cs-CZ" dirty="0"/>
              <a:t> na nejazykové projevy (pláče)</a:t>
            </a:r>
          </a:p>
          <a:p>
            <a:pPr lvl="2"/>
            <a:r>
              <a:rPr lang="cs-CZ" dirty="0"/>
              <a:t>Vokální imitace</a:t>
            </a:r>
          </a:p>
        </p:txBody>
      </p:sp>
    </p:spTree>
    <p:extLst>
      <p:ext uri="{BB962C8B-B14F-4D97-AF65-F5344CB8AC3E}">
        <p14:creationId xmlns:p14="http://schemas.microsoft.com/office/powerpoint/2010/main" val="3644768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19D41-B532-48D6-AAE7-D97731DD9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	 pro raný věk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15175A-9C93-4602-9344-4715F6F15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Kojenci nejenže nemluví</a:t>
            </a:r>
          </a:p>
          <a:p>
            <a:pPr lvl="1"/>
            <a:r>
              <a:rPr lang="cs-CZ" dirty="0"/>
              <a:t>Ale ani neumějí poslouchat</a:t>
            </a:r>
          </a:p>
          <a:p>
            <a:pPr lvl="2"/>
            <a:r>
              <a:rPr lang="cs-CZ" dirty="0"/>
              <a:t>Nevysvětlíme jim, co chceme</a:t>
            </a:r>
          </a:p>
          <a:p>
            <a:pPr lvl="1"/>
            <a:r>
              <a:rPr lang="cs-CZ" dirty="0"/>
              <a:t>Dovedou se jen omezeně ovládat</a:t>
            </a:r>
          </a:p>
          <a:p>
            <a:pPr lvl="2"/>
            <a:r>
              <a:rPr lang="cs-CZ" dirty="0"/>
              <a:t>Takže nezvládnou udělat, co chceme</a:t>
            </a:r>
          </a:p>
          <a:p>
            <a:pPr lvl="1"/>
            <a:r>
              <a:rPr lang="cs-CZ" dirty="0"/>
              <a:t>Nevydrží dávat pozor</a:t>
            </a:r>
          </a:p>
          <a:p>
            <a:r>
              <a:rPr lang="cs-CZ" dirty="0"/>
              <a:t>Musíme využít toho, co umějí „sami od sebe“</a:t>
            </a:r>
          </a:p>
          <a:p>
            <a:pPr lvl="1"/>
            <a:r>
              <a:rPr lang="cs-CZ" dirty="0"/>
              <a:t>Dávat pozor na nové podněty</a:t>
            </a:r>
          </a:p>
          <a:p>
            <a:pPr lvl="1"/>
            <a:r>
              <a:rPr lang="cs-CZ" dirty="0"/>
              <a:t>Nudit se: nedávat pozor na staré podněty</a:t>
            </a:r>
          </a:p>
          <a:p>
            <a:pPr lvl="1"/>
            <a:r>
              <a:rPr lang="cs-CZ" dirty="0"/>
              <a:t>Případně se opřít o fyziologické funkce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07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46AB1-8376-400C-A178-A3830809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9C20FD-9365-4037-B6A8-8013576C0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Srdeční puls, elektrická aktivita mozku (EEG)</a:t>
            </a:r>
          </a:p>
          <a:p>
            <a:pPr lvl="1"/>
            <a:r>
              <a:rPr lang="cs-CZ" dirty="0"/>
              <a:t>Puls</a:t>
            </a:r>
          </a:p>
          <a:p>
            <a:pPr lvl="2"/>
            <a:r>
              <a:rPr lang="cs-CZ" dirty="0"/>
              <a:t>Dá se použít už v prenatální době (echokardiografie)</a:t>
            </a:r>
          </a:p>
          <a:p>
            <a:pPr lvl="2"/>
            <a:r>
              <a:rPr lang="cs-CZ" dirty="0"/>
              <a:t>Nenarozené děti reagují na známý hlas, rozpoznají různé typy jazyků apod. – většinou změřeno pulsem</a:t>
            </a:r>
          </a:p>
          <a:p>
            <a:pPr lvl="2"/>
            <a:r>
              <a:rPr lang="cs-CZ" dirty="0"/>
              <a:t>(Puls se používá i u starších dětí pro měření pozornosti)</a:t>
            </a:r>
          </a:p>
          <a:p>
            <a:pPr lvl="1"/>
            <a:r>
              <a:rPr lang="cs-CZ" dirty="0"/>
              <a:t>EEG/ERP – projevy elektrické aktivity mozku</a:t>
            </a:r>
          </a:p>
          <a:p>
            <a:pPr lvl="2"/>
            <a:r>
              <a:rPr lang="cs-CZ" dirty="0"/>
              <a:t>Citlivé, nezávislé na volní spolupráci</a:t>
            </a:r>
          </a:p>
          <a:p>
            <a:pPr lvl="2"/>
            <a:r>
              <a:rPr lang="cs-CZ" dirty="0"/>
              <a:t>Ale vyžaduje klid: u nejmenších dětí spíš ve spánku</a:t>
            </a:r>
          </a:p>
          <a:p>
            <a:pPr lvl="2"/>
            <a:r>
              <a:rPr lang="cs-CZ" dirty="0"/>
              <a:t>ERP vyžaduje opakovanou prezentaci podobných podnětů: trvá dlouho</a:t>
            </a:r>
          </a:p>
        </p:txBody>
      </p:sp>
    </p:spTree>
    <p:extLst>
      <p:ext uri="{BB962C8B-B14F-4D97-AF65-F5344CB8AC3E}">
        <p14:creationId xmlns:p14="http://schemas.microsoft.com/office/powerpoint/2010/main" val="2428323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685C9-3A46-4CC8-9E3D-A78F5EEBB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Habituace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333973-C73B-4D1A-BD84-54423A149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Učení se nereagovat na opakované podněty</a:t>
            </a:r>
          </a:p>
          <a:p>
            <a:pPr lvl="1"/>
            <a:r>
              <a:rPr lang="cs-CZ" dirty="0"/>
              <a:t>… „nuda“</a:t>
            </a:r>
          </a:p>
          <a:p>
            <a:pPr lvl="1"/>
            <a:r>
              <a:rPr lang="cs-CZ" dirty="0"/>
              <a:t>Pokud dítě rozlišuje dva podněty, můžeme to pomocí habituace odhalit</a:t>
            </a:r>
          </a:p>
          <a:p>
            <a:pPr lvl="2"/>
            <a:r>
              <a:rPr lang="cs-CZ" dirty="0"/>
              <a:t>Necháme dítě </a:t>
            </a:r>
            <a:r>
              <a:rPr lang="cs-CZ" dirty="0" err="1"/>
              <a:t>habituovat</a:t>
            </a:r>
            <a:r>
              <a:rPr lang="cs-CZ" dirty="0"/>
              <a:t> na jeden podnět, dokud nepřestane dávat pozor</a:t>
            </a:r>
            <a:endParaRPr lang="en-US" dirty="0"/>
          </a:p>
          <a:p>
            <a:pPr marL="914400" lvl="2" indent="0">
              <a:buNone/>
            </a:pPr>
            <a:r>
              <a:rPr lang="cs-CZ" dirty="0"/>
              <a:t>	</a:t>
            </a:r>
            <a:r>
              <a:rPr lang="en-US" dirty="0"/>
              <a:t>[da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….]</a:t>
            </a:r>
            <a:endParaRPr lang="cs-CZ" dirty="0"/>
          </a:p>
          <a:p>
            <a:pPr lvl="2"/>
            <a:r>
              <a:rPr lang="en-US" dirty="0"/>
              <a:t>Pak ho </a:t>
            </a:r>
            <a:r>
              <a:rPr lang="cs-CZ" dirty="0"/>
              <a:t>změníme</a:t>
            </a:r>
            <a:r>
              <a:rPr lang="en-US" dirty="0"/>
              <a:t> </a:t>
            </a:r>
          </a:p>
          <a:p>
            <a:pPr marL="914400" lvl="2" indent="0">
              <a:buNone/>
            </a:pPr>
            <a:r>
              <a:rPr lang="cs-CZ" dirty="0"/>
              <a:t>	</a:t>
            </a:r>
            <a:r>
              <a:rPr lang="en-US" dirty="0"/>
              <a:t>[ta 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ta</a:t>
            </a:r>
            <a:r>
              <a:rPr lang="en-US" dirty="0"/>
              <a:t> …]</a:t>
            </a:r>
          </a:p>
          <a:p>
            <a:pPr lvl="2"/>
            <a:r>
              <a:rPr lang="en-US" dirty="0" err="1"/>
              <a:t>Pokud</a:t>
            </a:r>
            <a:r>
              <a:rPr lang="en-US" dirty="0"/>
              <a:t> je d</a:t>
            </a:r>
            <a:r>
              <a:rPr lang="cs-CZ" dirty="0" err="1"/>
              <a:t>ítě</a:t>
            </a:r>
            <a:r>
              <a:rPr lang="cs-CZ" dirty="0"/>
              <a:t> rozlišuje, mělo by </a:t>
            </a:r>
            <a:r>
              <a:rPr lang="cs-CZ" i="1" dirty="0" err="1"/>
              <a:t>dishabituovat</a:t>
            </a:r>
            <a:r>
              <a:rPr lang="cs-CZ" dirty="0"/>
              <a:t>, tj. znovu začít dávat pozor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55160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C7DD6-81AD-4A99-9B5D-ED9D9B96B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Dudlíková</a:t>
            </a:r>
            <a:r>
              <a:rPr lang="cs-CZ" dirty="0"/>
              <a:t> metoda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5FD579-7741-406B-A2E9-E5B5AA3A9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Habituační metoda</a:t>
            </a:r>
          </a:p>
          <a:p>
            <a:r>
              <a:rPr lang="cs-CZ" dirty="0"/>
              <a:t>Podmiňování nenutritivního sání</a:t>
            </a:r>
          </a:p>
          <a:p>
            <a:pPr lvl="1"/>
            <a:r>
              <a:rPr lang="cs-CZ" dirty="0"/>
              <a:t>Děti cucají dudlík se spínačem</a:t>
            </a:r>
          </a:p>
          <a:p>
            <a:pPr lvl="2"/>
            <a:r>
              <a:rPr lang="cs-CZ" dirty="0"/>
              <a:t>Silnější sání spustí zvuk -</a:t>
            </a:r>
            <a:r>
              <a:rPr lang="en-US" dirty="0"/>
              <a:t>&gt;  t</a:t>
            </a:r>
            <a:r>
              <a:rPr lang="cs-CZ" dirty="0"/>
              <a:t>o zvýší frekvenci sání</a:t>
            </a:r>
          </a:p>
          <a:p>
            <a:pPr lvl="1"/>
            <a:r>
              <a:rPr lang="cs-CZ" dirty="0"/>
              <a:t>Čekáme, až dítě </a:t>
            </a:r>
            <a:r>
              <a:rPr lang="cs-CZ" dirty="0" err="1"/>
              <a:t>habituuje</a:t>
            </a:r>
            <a:endParaRPr lang="cs-CZ" dirty="0"/>
          </a:p>
          <a:p>
            <a:pPr lvl="2"/>
            <a:r>
              <a:rPr lang="cs-CZ" dirty="0"/>
              <a:t>Pak změníme zvuk</a:t>
            </a:r>
          </a:p>
          <a:p>
            <a:pPr lvl="1"/>
            <a:r>
              <a:rPr lang="cs-CZ" dirty="0"/>
              <a:t>Pokud dítě rozlišuje, mělo by začít zase sát silněji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Eimas</a:t>
            </a:r>
            <a:r>
              <a:rPr lang="cs-CZ" dirty="0"/>
              <a:t>, </a:t>
            </a:r>
            <a:r>
              <a:rPr lang="cs-CZ" dirty="0" err="1"/>
              <a:t>Siqueland</a:t>
            </a:r>
            <a:r>
              <a:rPr lang="cs-CZ" dirty="0"/>
              <a:t>, </a:t>
            </a:r>
            <a:r>
              <a:rPr lang="cs-CZ" dirty="0" err="1"/>
              <a:t>Jusczyk</a:t>
            </a:r>
            <a:r>
              <a:rPr lang="cs-CZ" dirty="0"/>
              <a:t> … (1971)</a:t>
            </a:r>
          </a:p>
        </p:txBody>
      </p:sp>
    </p:spTree>
    <p:extLst>
      <p:ext uri="{BB962C8B-B14F-4D97-AF65-F5344CB8AC3E}">
        <p14:creationId xmlns:p14="http://schemas.microsoft.com/office/powerpoint/2010/main" val="2716159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1F14BB-49F3-4957-8F56-3EA890AFF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fixation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F09C17-FDAD-485F-A960-B77D4201E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Pouštíme dítěti zvuky a zároveň ukazujeme něco na obrazovce (šachovnice apod.)</a:t>
            </a:r>
          </a:p>
          <a:p>
            <a:pPr lvl="1"/>
            <a:r>
              <a:rPr lang="cs-CZ" dirty="0"/>
              <a:t>Zvuky přicházejí „od obrazovky“</a:t>
            </a:r>
          </a:p>
          <a:p>
            <a:pPr lvl="1"/>
            <a:r>
              <a:rPr lang="cs-CZ" dirty="0"/>
              <a:t>Habituační podnět</a:t>
            </a:r>
          </a:p>
          <a:p>
            <a:pPr lvl="2"/>
            <a:r>
              <a:rPr lang="cs-CZ" dirty="0"/>
              <a:t>Měříme, kdy se dítě dívá na obrazovku</a:t>
            </a:r>
          </a:p>
          <a:p>
            <a:pPr lvl="2"/>
            <a:r>
              <a:rPr lang="cs-CZ" dirty="0"/>
              <a:t>Až se přestane dívat („habituační kritérium“, např. 2 sekundy v kuse nesleduje obrazovku), změníme podnět</a:t>
            </a:r>
          </a:p>
          <a:p>
            <a:pPr lvl="1"/>
            <a:r>
              <a:rPr lang="cs-CZ" dirty="0"/>
              <a:t>Pokud změna vede k opětovnému zvýšení fixace obrazovky, svědčí to o rozlišování podnětů</a:t>
            </a:r>
          </a:p>
        </p:txBody>
      </p:sp>
    </p:spTree>
    <p:extLst>
      <p:ext uri="{BB962C8B-B14F-4D97-AF65-F5344CB8AC3E}">
        <p14:creationId xmlns:p14="http://schemas.microsoft.com/office/powerpoint/2010/main" val="2373335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67F57B-B2D6-4DEE-97A9-CE9D345A3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Headturn</a:t>
            </a:r>
            <a:r>
              <a:rPr lang="cs-CZ" dirty="0"/>
              <a:t> preference </a:t>
            </a:r>
            <a:r>
              <a:rPr lang="cs-CZ" dirty="0" err="1"/>
              <a:t>procedure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DB29B6-8326-4519-A52D-0F955DAAD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Podobné jako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fixation</a:t>
            </a:r>
            <a:r>
              <a:rPr lang="cs-CZ" dirty="0"/>
              <a:t>, ale světla/obrazovky jsou 2 a umístěné na stranách, náhodně se střídají</a:t>
            </a:r>
          </a:p>
          <a:p>
            <a:pPr lvl="1"/>
            <a:r>
              <a:rPr lang="cs-CZ" dirty="0"/>
              <a:t>Nutí dítě k aktivnímu pohybu směrem ke zdroji zvuku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651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2E29D-BE46-4112-A9AB-5AC431D39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Preferential</a:t>
            </a:r>
            <a:r>
              <a:rPr lang="cs-CZ" dirty="0"/>
              <a:t> </a:t>
            </a:r>
            <a:r>
              <a:rPr lang="cs-CZ" dirty="0" err="1"/>
              <a:t>looking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4DA1AC-7F4B-47EE-A5C5-BFA88D7E9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Nemusí se používat při habituaci</a:t>
            </a:r>
          </a:p>
          <a:p>
            <a:pPr lvl="1"/>
            <a:r>
              <a:rPr lang="cs-CZ" dirty="0"/>
              <a:t>Elementární „</a:t>
            </a:r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“ technika</a:t>
            </a:r>
          </a:p>
          <a:p>
            <a:r>
              <a:rPr lang="cs-CZ" dirty="0"/>
              <a:t>Prezentujeme 2 obrázky / 2 videa a sledujeme, jestli dítě nějaké preferuje</a:t>
            </a:r>
          </a:p>
          <a:p>
            <a:pPr lvl="1"/>
            <a:r>
              <a:rPr lang="cs-CZ" dirty="0"/>
              <a:t>Při studiu jazyka sledujeme, jestli/</a:t>
            </a:r>
            <a:r>
              <a:rPr lang="cs-CZ"/>
              <a:t>jak rychle </a:t>
            </a:r>
            <a:r>
              <a:rPr lang="cs-CZ" dirty="0"/>
              <a:t>se dítě dívá na podnět, který </a:t>
            </a:r>
            <a:r>
              <a:rPr lang="cs-CZ"/>
              <a:t>slyší popsaný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74284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3272</TotalTime>
  <Words>474</Words>
  <Application>Microsoft Office PowerPoint</Application>
  <PresentationFormat>Předvádění na obrazovce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SegoeUIBlack</vt:lpstr>
      <vt:lpstr>Motiv systému Office</vt:lpstr>
      <vt:lpstr>1_Vlastní návrh</vt:lpstr>
      <vt:lpstr>Vlastní návrh</vt:lpstr>
      <vt:lpstr>První rok</vt:lpstr>
      <vt:lpstr>„Předjazykové“ období</vt:lpstr>
      <vt:lpstr>Metody  pro raný věk</vt:lpstr>
      <vt:lpstr>Fyziologie</vt:lpstr>
      <vt:lpstr>Habituace</vt:lpstr>
      <vt:lpstr>Dudlíková metoda</vt:lpstr>
      <vt:lpstr>Central fixation</vt:lpstr>
      <vt:lpstr>Headturn preference procedure</vt:lpstr>
      <vt:lpstr>Preferential looking</vt:lpstr>
    </vt:vector>
  </TitlesOfParts>
  <Company>Ústav pro jazyk český AV ČR, v. v. i.,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Kříž</dc:creator>
  <cp:lastModifiedBy>Smolik Filip</cp:lastModifiedBy>
  <cp:revision>214</cp:revision>
  <dcterms:created xsi:type="dcterms:W3CDTF">2015-07-16T14:09:50Z</dcterms:created>
  <dcterms:modified xsi:type="dcterms:W3CDTF">2020-03-03T14:22:13Z</dcterms:modified>
</cp:coreProperties>
</file>