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it-IT" dirty="0" smtClean="0"/>
              <a:t>Ludovico Ariosto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858732"/>
            <a:ext cx="6400800" cy="422366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it-IT" dirty="0" err="1">
                <a:latin typeface="Times New Roman"/>
                <a:ea typeface="ＭＳ 明朝"/>
                <a:cs typeface="Times New Roman"/>
              </a:rPr>
              <a:t>Zuřivý</a:t>
            </a:r>
            <a:r>
              <a:rPr lang="it-IT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it-IT" dirty="0" smtClean="0">
                <a:latin typeface="Times New Roman"/>
                <a:ea typeface="ＭＳ 明朝"/>
                <a:cs typeface="Times New Roman"/>
              </a:rPr>
              <a:t>Roland</a:t>
            </a:r>
          </a:p>
          <a:p>
            <a:pPr>
              <a:spcAft>
                <a:spcPts val="0"/>
              </a:spcAft>
            </a:pPr>
            <a:r>
              <a:rPr lang="it-IT" dirty="0" smtClean="0">
                <a:latin typeface="Times New Roman"/>
                <a:ea typeface="ＭＳ 明朝"/>
                <a:cs typeface="Times New Roman"/>
              </a:rPr>
              <a:t>(Orlando furioso – </a:t>
            </a:r>
            <a:r>
              <a:rPr lang="it-IT" dirty="0" err="1" smtClean="0">
                <a:latin typeface="Times New Roman"/>
                <a:ea typeface="ＭＳ 明朝"/>
                <a:cs typeface="Times New Roman"/>
              </a:rPr>
              <a:t>Raging</a:t>
            </a:r>
            <a:r>
              <a:rPr lang="it-IT" dirty="0" smtClean="0">
                <a:latin typeface="Times New Roman"/>
                <a:ea typeface="ＭＳ 明朝"/>
                <a:cs typeface="Times New Roman"/>
              </a:rPr>
              <a:t> Orlando)</a:t>
            </a:r>
          </a:p>
          <a:p>
            <a:pPr>
              <a:spcAft>
                <a:spcPts val="0"/>
              </a:spcAft>
            </a:pPr>
            <a:endParaRPr lang="it-IT" dirty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dirty="0" smtClean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 err="1" smtClean="0">
                <a:latin typeface="Times New Roman"/>
                <a:ea typeface="ＭＳ 明朝"/>
                <a:cs typeface="Times New Roman"/>
              </a:rPr>
              <a:t>Orlando</a:t>
            </a:r>
            <a:r>
              <a:rPr lang="en-GB" dirty="0" smtClean="0">
                <a:latin typeface="Times New Roman"/>
                <a:ea typeface="ＭＳ 明朝"/>
                <a:cs typeface="Times New Roman"/>
              </a:rPr>
              <a:t>, his Madness 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Times New Roman"/>
                <a:ea typeface="ＭＳ 明朝"/>
                <a:cs typeface="Times New Roman"/>
              </a:rPr>
              <a:t>and the Identity Crisis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47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Madness, </a:t>
            </a:r>
            <a:r>
              <a:rPr lang="it-IT" dirty="0" err="1" smtClean="0"/>
              <a:t>Folly</a:t>
            </a:r>
            <a:r>
              <a:rPr lang="it-IT" dirty="0" smtClean="0"/>
              <a:t>, </a:t>
            </a:r>
            <a:r>
              <a:rPr lang="it-IT" dirty="0" err="1" smtClean="0"/>
              <a:t>Rage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89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Madness, </a:t>
            </a:r>
            <a:r>
              <a:rPr lang="it-IT" dirty="0" err="1" smtClean="0"/>
              <a:t>Folly</a:t>
            </a:r>
            <a:r>
              <a:rPr lang="it-IT" dirty="0" smtClean="0"/>
              <a:t>, </a:t>
            </a:r>
            <a:r>
              <a:rPr lang="it-IT" dirty="0" err="1" smtClean="0"/>
              <a:t>Rage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605" y="1501591"/>
            <a:ext cx="71889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(1) Different variations of the same phenomenon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Identity Crisis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No Control over the “Self”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79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Madness, </a:t>
            </a:r>
            <a:r>
              <a:rPr lang="it-IT" dirty="0" err="1" smtClean="0"/>
              <a:t>Folly</a:t>
            </a:r>
            <a:r>
              <a:rPr lang="it-IT" dirty="0" smtClean="0"/>
              <a:t>, </a:t>
            </a:r>
            <a:r>
              <a:rPr lang="it-IT" dirty="0" err="1" smtClean="0"/>
              <a:t>Rage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605" y="1501591"/>
            <a:ext cx="71889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(1) Different variations of the same phenomenon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Identity Crisis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No Control over the “Self”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(2) General instability of human identity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- If the cavalier/paladin per excellence can lose his mind, then 	everybody can lose his or her mind: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“How vacillating is the mind 	of man!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How rapid are the changes which it makes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How quickly jettisoned is every plan!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How soon new love in angry hearts awakes!” (XXIX, 1)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67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Madness, </a:t>
            </a:r>
            <a:r>
              <a:rPr lang="it-IT" dirty="0" err="1" smtClean="0"/>
              <a:t>Folly</a:t>
            </a:r>
            <a:r>
              <a:rPr lang="it-IT" dirty="0" smtClean="0"/>
              <a:t>, </a:t>
            </a:r>
            <a:r>
              <a:rPr lang="it-IT" dirty="0" err="1" smtClean="0"/>
              <a:t>Rage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605" y="1501591"/>
            <a:ext cx="71889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(1) Different variations of the same phenomenon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Identity Crisis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No Control over the “Self”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(2) </a:t>
            </a:r>
            <a:r>
              <a:rPr lang="en-US" dirty="0">
                <a:latin typeface="Times New Roman"/>
                <a:cs typeface="Times New Roman"/>
              </a:rPr>
              <a:t>General instability of human identity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- If the cavalier/paladin per excellence can lose his mind, then 	everybody can lose his or her mind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(3) The world itself is mad: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“foolish world” (XXVIII, 99)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84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Orlando’s</a:t>
            </a:r>
            <a:r>
              <a:rPr lang="it-IT" dirty="0" smtClean="0"/>
              <a:t> Madness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endParaRPr lang="it-IT" sz="1800" dirty="0"/>
          </a:p>
          <a:p>
            <a:r>
              <a:rPr lang="it-IT" sz="1800" dirty="0" smtClean="0"/>
              <a:t>Canto 23</a:t>
            </a:r>
          </a:p>
          <a:p>
            <a:endParaRPr lang="it-IT" sz="1800" dirty="0"/>
          </a:p>
          <a:p>
            <a:r>
              <a:rPr lang="it-IT" sz="1800" dirty="0" smtClean="0">
                <a:sym typeface="Wingdings"/>
              </a:rPr>
              <a:t> 4 </a:t>
            </a:r>
            <a:r>
              <a:rPr lang="it-IT" sz="1800" dirty="0" err="1" smtClean="0">
                <a:sym typeface="Wingdings"/>
              </a:rPr>
              <a:t>psychological</a:t>
            </a:r>
            <a:r>
              <a:rPr lang="it-IT" sz="1800" dirty="0" smtClean="0">
                <a:sym typeface="Wingdings"/>
              </a:rPr>
              <a:t> </a:t>
            </a:r>
            <a:r>
              <a:rPr lang="it-IT" sz="1800" dirty="0" err="1" smtClean="0">
                <a:sym typeface="Wingdings"/>
              </a:rPr>
              <a:t>stages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783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Orlando’s</a:t>
            </a:r>
            <a:r>
              <a:rPr lang="it-IT" dirty="0" smtClean="0"/>
              <a:t> Madness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1225" y="273050"/>
            <a:ext cx="5585575" cy="62397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Orlando reads the names of Angelica and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 but tells himself that this cannot be the same Angelica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endParaRPr lang="it-IT" sz="1800" dirty="0"/>
          </a:p>
          <a:p>
            <a:r>
              <a:rPr lang="it-IT" sz="1800" dirty="0" smtClean="0"/>
              <a:t>Canto 23</a:t>
            </a:r>
          </a:p>
          <a:p>
            <a:endParaRPr lang="it-IT" sz="1800" dirty="0"/>
          </a:p>
          <a:p>
            <a:r>
              <a:rPr lang="it-IT" sz="1800" dirty="0" smtClean="0">
                <a:sym typeface="Wingdings"/>
              </a:rPr>
              <a:t> 4 </a:t>
            </a:r>
            <a:r>
              <a:rPr lang="it-IT" sz="1800" dirty="0" err="1" smtClean="0">
                <a:sym typeface="Wingdings"/>
              </a:rPr>
              <a:t>psychological</a:t>
            </a:r>
            <a:r>
              <a:rPr lang="it-IT" sz="1800" dirty="0" smtClean="0">
                <a:sym typeface="Wingdings"/>
              </a:rPr>
              <a:t> </a:t>
            </a:r>
            <a:r>
              <a:rPr lang="it-IT" sz="1800" dirty="0" err="1" smtClean="0">
                <a:sym typeface="Wingdings"/>
              </a:rPr>
              <a:t>stages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5678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Orlando’s</a:t>
            </a:r>
            <a:r>
              <a:rPr lang="it-IT" dirty="0" smtClean="0"/>
              <a:t> Madness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1225" y="273050"/>
            <a:ext cx="5585575" cy="62397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Orlando reads the names of Angelica and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 but tells himself that this cannot be the same Angelica</a:t>
            </a: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This is Angelica, but she writes “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” to mean Orlando himself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endParaRPr lang="it-IT" sz="1800" dirty="0"/>
          </a:p>
          <a:p>
            <a:r>
              <a:rPr lang="it-IT" sz="1800" dirty="0" smtClean="0"/>
              <a:t>Canto 23</a:t>
            </a:r>
          </a:p>
          <a:p>
            <a:endParaRPr lang="it-IT" sz="1800" dirty="0"/>
          </a:p>
          <a:p>
            <a:r>
              <a:rPr lang="it-IT" sz="1800" dirty="0" smtClean="0">
                <a:sym typeface="Wingdings"/>
              </a:rPr>
              <a:t> 4 </a:t>
            </a:r>
            <a:r>
              <a:rPr lang="it-IT" sz="1800" dirty="0" err="1" smtClean="0">
                <a:sym typeface="Wingdings"/>
              </a:rPr>
              <a:t>psychological</a:t>
            </a:r>
            <a:r>
              <a:rPr lang="it-IT" sz="1800" dirty="0" smtClean="0">
                <a:sym typeface="Wingdings"/>
              </a:rPr>
              <a:t> </a:t>
            </a:r>
            <a:r>
              <a:rPr lang="it-IT" sz="1800" dirty="0" err="1" smtClean="0">
                <a:sym typeface="Wingdings"/>
              </a:rPr>
              <a:t>stages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51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Orlando’s</a:t>
            </a:r>
            <a:r>
              <a:rPr lang="it-IT" dirty="0" smtClean="0"/>
              <a:t> Madness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1225" y="273050"/>
            <a:ext cx="5585575" cy="62397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Orlando reads the names of Angelica and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 but tells himself that this cannot be the same Angelica</a:t>
            </a: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This is Angelica, but she writes “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” to mean Orlando himself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Someone (a certain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) wants to slander his woman, making as if she had been here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endParaRPr lang="it-IT" sz="1800" dirty="0"/>
          </a:p>
          <a:p>
            <a:r>
              <a:rPr lang="it-IT" sz="1800" dirty="0" smtClean="0"/>
              <a:t>Canto 23</a:t>
            </a:r>
          </a:p>
          <a:p>
            <a:endParaRPr lang="it-IT" sz="1800" dirty="0"/>
          </a:p>
          <a:p>
            <a:r>
              <a:rPr lang="it-IT" sz="1800" dirty="0" smtClean="0">
                <a:sym typeface="Wingdings"/>
              </a:rPr>
              <a:t> 4 </a:t>
            </a:r>
            <a:r>
              <a:rPr lang="it-IT" sz="1800" dirty="0" err="1" smtClean="0">
                <a:sym typeface="Wingdings"/>
              </a:rPr>
              <a:t>psychological</a:t>
            </a:r>
            <a:r>
              <a:rPr lang="it-IT" sz="1800" dirty="0" smtClean="0">
                <a:sym typeface="Wingdings"/>
              </a:rPr>
              <a:t> </a:t>
            </a:r>
            <a:r>
              <a:rPr lang="it-IT" sz="1800" dirty="0" err="1" smtClean="0">
                <a:sym typeface="Wingdings"/>
              </a:rPr>
              <a:t>stages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329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Orlando’s</a:t>
            </a:r>
            <a:r>
              <a:rPr lang="it-IT" dirty="0" smtClean="0"/>
              <a:t> Madness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1225" y="273050"/>
            <a:ext cx="5585575" cy="62397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Orlando reads the names of Angelica and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 but tells himself that this cannot be the same Angelica</a:t>
            </a:r>
          </a:p>
          <a:p>
            <a:pPr algn="just"/>
            <a:endParaRPr lang="en-US" sz="20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This is Angelica, but she writes “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” to mean Orlando himself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Someone (a certain </a:t>
            </a:r>
            <a:r>
              <a:rPr lang="en-US" sz="2000" dirty="0" err="1" smtClean="0">
                <a:latin typeface="Times New Roman"/>
                <a:cs typeface="Times New Roman"/>
              </a:rPr>
              <a:t>Medoro</a:t>
            </a:r>
            <a:r>
              <a:rPr lang="en-US" sz="2000" dirty="0" smtClean="0">
                <a:latin typeface="Times New Roman"/>
                <a:cs typeface="Times New Roman"/>
              </a:rPr>
              <a:t>) wants to slander his woman, making as if she had been here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shepherd shows to Orlando the gift he received from Angelica – Orlando recognizes his own gift: the evidence is too strong and Orlando goes mad:</a:t>
            </a:r>
          </a:p>
          <a:p>
            <a:pPr marL="0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“This </a:t>
            </a:r>
            <a:r>
              <a:rPr lang="en-US" sz="1800" dirty="0">
                <a:latin typeface="Times New Roman"/>
                <a:cs typeface="Times New Roman"/>
              </a:rPr>
              <a:t>was the axe which at one final blow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His head then severed from Orlando’s neck,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For Love the Slaughter was sated </a:t>
            </a:r>
            <a:r>
              <a:rPr lang="en-US" sz="1800" dirty="0" smtClean="0">
                <a:latin typeface="Times New Roman"/>
                <a:cs typeface="Times New Roman"/>
              </a:rPr>
              <a:t>now”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endParaRPr lang="it-IT" sz="1800" dirty="0"/>
          </a:p>
          <a:p>
            <a:r>
              <a:rPr lang="it-IT" sz="1800" dirty="0" smtClean="0"/>
              <a:t>Canto 23</a:t>
            </a:r>
          </a:p>
          <a:p>
            <a:endParaRPr lang="it-IT" sz="1800" dirty="0"/>
          </a:p>
          <a:p>
            <a:r>
              <a:rPr lang="it-IT" sz="1800" dirty="0" smtClean="0">
                <a:sym typeface="Wingdings"/>
              </a:rPr>
              <a:t> 4 </a:t>
            </a:r>
            <a:r>
              <a:rPr lang="it-IT" sz="1800" dirty="0" err="1" smtClean="0">
                <a:sym typeface="Wingdings"/>
              </a:rPr>
              <a:t>psychological</a:t>
            </a:r>
            <a:r>
              <a:rPr lang="it-IT" sz="1800" dirty="0" smtClean="0">
                <a:sym typeface="Wingdings"/>
              </a:rPr>
              <a:t> </a:t>
            </a:r>
            <a:r>
              <a:rPr lang="it-IT" sz="1800" dirty="0" err="1" smtClean="0">
                <a:sym typeface="Wingdings"/>
              </a:rPr>
              <a:t>stages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9362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6722" y="504954"/>
            <a:ext cx="7757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“‘I am not he, I am not he I seem.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He who Orlando was is dead and gone,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Slain by his lady, so untrue to him,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By her ingratitude, alas! undone.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 am his spirit whom the Fates condemn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To suffer in this dread infernal zone,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 body, but a shadow which must rove,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 warning to all those who trust in love’”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(Canto XXIII, 128)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88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631-don-quixote-153-620x350 (1)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0" y="346364"/>
            <a:ext cx="3386667" cy="254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4120" y="523394"/>
            <a:ext cx="482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1: Angelica flees from the French camp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5: Orlando leaves the French camp in disguise (wearing a full black armor) and looks for Angelica until canto 23 (the center of the book)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28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6722" y="504954"/>
            <a:ext cx="775738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“Soaked with his sweat, he falls upon the grass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gazes at the sky without a word.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He neither sleeps nor eats; though three days pass,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Three times the dark descends, he has not stirred.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grief so swells, his sorrows so amass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That madness clouds him, in which long he erred.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On the fourth day, by fury roused once more,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mail and </a:t>
            </a:r>
            <a:r>
              <a:rPr lang="en-GB" dirty="0" smtClean="0">
                <a:latin typeface="Times New Roman"/>
                <a:cs typeface="Times New Roman"/>
              </a:rPr>
              <a:t>armour</a:t>
            </a:r>
            <a:r>
              <a:rPr lang="en-US" dirty="0" smtClean="0">
                <a:latin typeface="Times New Roman"/>
                <a:cs typeface="Times New Roman"/>
              </a:rPr>
              <a:t> from his back he tore.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shield and helmet lie, one here, one there,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hauberk somewhere else; all through the wood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scattered arms mute testimony bear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To his unhinged and catastrophic mood.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Then next his clothing he begins to tear,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Laying his matted paunch and torso nude,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that horrendous madness then began,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Not fully to be grasped by any man”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(Canto XXIII, 132-133)</a:t>
            </a:r>
          </a:p>
        </p:txBody>
      </p:sp>
    </p:spTree>
    <p:extLst>
      <p:ext uri="{BB962C8B-B14F-4D97-AF65-F5344CB8AC3E}">
        <p14:creationId xmlns:p14="http://schemas.microsoft.com/office/powerpoint/2010/main" val="20404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-follia-696x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29" y="865988"/>
            <a:ext cx="4494201" cy="46039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3164" y="5725218"/>
            <a:ext cx="35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Giovanni </a:t>
            </a:r>
            <a:r>
              <a:rPr lang="it-IT" dirty="0" err="1" smtClean="0"/>
              <a:t>Boulanger</a:t>
            </a:r>
            <a:r>
              <a:rPr lang="it-IT" dirty="0" smtClean="0"/>
              <a:t> (1650-1652)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99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B-TJDfUAAA_b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" y="252478"/>
            <a:ext cx="3650605" cy="29914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12407" y="320288"/>
            <a:ext cx="36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Giuseppe Maraniello (2010)</a:t>
            </a:r>
            <a:endParaRPr lang="it-IT" dirty="0"/>
          </a:p>
        </p:txBody>
      </p:sp>
      <p:pic>
        <p:nvPicPr>
          <p:cNvPr id="6" name="Immagine 5" descr="Roberto-Barni,-addos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1" y="3358708"/>
            <a:ext cx="4882605" cy="32577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29120" y="6153350"/>
            <a:ext cx="22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Roberto Barni (2010)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8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Platonic</a:t>
            </a:r>
            <a:r>
              <a:rPr lang="it-IT" dirty="0" smtClean="0"/>
              <a:t> </a:t>
            </a:r>
            <a:r>
              <a:rPr lang="it-IT" dirty="0" err="1" smtClean="0"/>
              <a:t>Theme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Love and Madness</a:t>
            </a:r>
            <a:endParaRPr lang="it-IT" dirty="0"/>
          </a:p>
        </p:txBody>
      </p:sp>
      <p:pic>
        <p:nvPicPr>
          <p:cNvPr id="5" name="Immagine 4" descr="Pla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81" y="4681837"/>
            <a:ext cx="1920178" cy="21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</a:t>
            </a:r>
            <a:r>
              <a:rPr lang="it-IT" dirty="0" err="1"/>
              <a:t>Platonic</a:t>
            </a:r>
            <a:r>
              <a:rPr lang="it-IT" dirty="0"/>
              <a:t> </a:t>
            </a:r>
            <a:r>
              <a:rPr lang="it-IT" dirty="0" err="1"/>
              <a:t>Theme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Love and Madness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5772" y="1606672"/>
            <a:ext cx="8031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Times New Roman"/>
                <a:cs typeface="Times New Roman"/>
              </a:rPr>
              <a:t>Phaedrus</a:t>
            </a:r>
            <a:r>
              <a:rPr lang="it-IT" dirty="0" smtClean="0">
                <a:latin typeface="Times New Roman"/>
                <a:cs typeface="Times New Roman"/>
              </a:rPr>
              <a:t> (237d)</a:t>
            </a:r>
            <a:endParaRPr lang="it-IT" i="1" dirty="0" smtClean="0">
              <a:latin typeface="Times New Roman"/>
              <a:cs typeface="Times New Roman"/>
            </a:endParaRPr>
          </a:p>
          <a:p>
            <a:endParaRPr lang="it-IT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“Now everyone sees that love is a desire […]. We must observe that in each one of us there are two ruling principles, which we follow </a:t>
            </a:r>
            <a:r>
              <a:rPr lang="en-US" dirty="0" err="1" smtClean="0">
                <a:latin typeface="Times New Roman"/>
                <a:cs typeface="Times New Roman"/>
              </a:rPr>
              <a:t>withersoever</a:t>
            </a:r>
            <a:r>
              <a:rPr lang="en-US" dirty="0" smtClean="0">
                <a:latin typeface="Times New Roman"/>
                <a:cs typeface="Times New Roman"/>
              </a:rPr>
              <a:t> they lead; one is the innate desire for pleasures (</a:t>
            </a:r>
            <a:r>
              <a:rPr lang="el-GR" dirty="0" smtClean="0">
                <a:latin typeface="Times New Roman"/>
                <a:cs typeface="Times New Roman"/>
              </a:rPr>
              <a:t>ἐπιθυμία ἡδονῶν</a:t>
            </a:r>
            <a:r>
              <a:rPr lang="en-US" dirty="0" smtClean="0">
                <a:latin typeface="Times New Roman"/>
                <a:cs typeface="Times New Roman"/>
              </a:rPr>
              <a:t>), the other an acquired opinion which strives for the best (</a:t>
            </a:r>
            <a:r>
              <a:rPr lang="el-GR" dirty="0" smtClean="0">
                <a:latin typeface="Times New Roman"/>
                <a:cs typeface="Times New Roman"/>
              </a:rPr>
              <a:t>τοῦ ἀρίστου</a:t>
            </a:r>
            <a:r>
              <a:rPr lang="en-US" dirty="0" smtClean="0">
                <a:latin typeface="Times New Roman"/>
                <a:cs typeface="Times New Roman"/>
              </a:rPr>
              <a:t>). These two sometimes agree, sometimes are in strife; and sometimes one, and sometimes the other has the greater power”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Immagine 4" descr="Pla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81" y="4681837"/>
            <a:ext cx="1920178" cy="21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0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</a:t>
            </a:r>
            <a:r>
              <a:rPr lang="it-IT" dirty="0" err="1"/>
              <a:t>Platonic</a:t>
            </a:r>
            <a:r>
              <a:rPr lang="it-IT" dirty="0"/>
              <a:t> </a:t>
            </a:r>
            <a:r>
              <a:rPr lang="it-IT" dirty="0" err="1"/>
              <a:t>Theme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Love and Madness</a:t>
            </a:r>
          </a:p>
        </p:txBody>
      </p:sp>
      <p:pic>
        <p:nvPicPr>
          <p:cNvPr id="4" name="Immagine 3" descr="Pla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81" y="4681837"/>
            <a:ext cx="1920178" cy="21532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5772" y="1606672"/>
            <a:ext cx="8031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Times New Roman"/>
                <a:cs typeface="Times New Roman"/>
              </a:rPr>
              <a:t>Phaedrus</a:t>
            </a:r>
            <a:r>
              <a:rPr lang="it-IT" dirty="0" smtClean="0">
                <a:latin typeface="Times New Roman"/>
                <a:cs typeface="Times New Roman"/>
              </a:rPr>
              <a:t> (237d)</a:t>
            </a:r>
            <a:endParaRPr lang="it-IT" i="1" dirty="0" smtClean="0">
              <a:latin typeface="Times New Roman"/>
              <a:cs typeface="Times New Roman"/>
            </a:endParaRPr>
          </a:p>
          <a:p>
            <a:endParaRPr lang="it-IT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“Now everyone sees that love is a desire […]. We must observe that in each one of us there are two ruling principles, which we follow </a:t>
            </a:r>
            <a:r>
              <a:rPr lang="en-US" dirty="0" err="1" smtClean="0">
                <a:latin typeface="Times New Roman"/>
                <a:cs typeface="Times New Roman"/>
              </a:rPr>
              <a:t>withersoever</a:t>
            </a:r>
            <a:r>
              <a:rPr lang="en-US" dirty="0" smtClean="0">
                <a:latin typeface="Times New Roman"/>
                <a:cs typeface="Times New Roman"/>
              </a:rPr>
              <a:t> they lead; one is the innate desire for pleasures (</a:t>
            </a:r>
            <a:r>
              <a:rPr lang="el-GR" dirty="0" smtClean="0">
                <a:latin typeface="Times New Roman"/>
                <a:cs typeface="Times New Roman"/>
              </a:rPr>
              <a:t>ἐπιθυμία ἡδονῶν</a:t>
            </a:r>
            <a:r>
              <a:rPr lang="en-US" dirty="0" smtClean="0">
                <a:latin typeface="Times New Roman"/>
                <a:cs typeface="Times New Roman"/>
              </a:rPr>
              <a:t>), the other an acquired opinion which strives for the best (</a:t>
            </a:r>
            <a:r>
              <a:rPr lang="el-GR" dirty="0" smtClean="0">
                <a:latin typeface="Times New Roman"/>
                <a:cs typeface="Times New Roman"/>
              </a:rPr>
              <a:t>τοῦ ἀρίστου</a:t>
            </a:r>
            <a:r>
              <a:rPr lang="en-US" dirty="0" smtClean="0">
                <a:latin typeface="Times New Roman"/>
                <a:cs typeface="Times New Roman"/>
              </a:rPr>
              <a:t>). These two sometimes agree, sometimes are in strife; and sometimes one, and sometimes the other has the greater power”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They think that everything that happens is done for the sake of hurting them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They desire primarily the body (of the lover)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Their judgment is obscured by the passion (</a:t>
            </a:r>
            <a:r>
              <a:rPr lang="el-GR" dirty="0">
                <a:latin typeface="Times New Roman"/>
                <a:cs typeface="Times New Roman"/>
              </a:rPr>
              <a:t>καὶ αὐτοὶ χεῖρον διὰ τὴν ἐπιθυμίαν </a:t>
            </a:r>
            <a:r>
              <a:rPr lang="el-GR" dirty="0" smtClean="0">
                <a:latin typeface="Times New Roman"/>
                <a:cs typeface="Times New Roman"/>
              </a:rPr>
              <a:t>γιγνώσκοντες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900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</a:t>
            </a:r>
            <a:r>
              <a:rPr lang="it-IT" dirty="0" err="1"/>
              <a:t>Platonic</a:t>
            </a:r>
            <a:r>
              <a:rPr lang="it-IT" dirty="0"/>
              <a:t> </a:t>
            </a:r>
            <a:r>
              <a:rPr lang="it-IT" dirty="0" err="1"/>
              <a:t>Theme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Love and Madness</a:t>
            </a:r>
          </a:p>
        </p:txBody>
      </p:sp>
      <p:pic>
        <p:nvPicPr>
          <p:cNvPr id="4" name="Immagine 3" descr="Pla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81" y="4681837"/>
            <a:ext cx="1920178" cy="21532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5772" y="1606672"/>
            <a:ext cx="80310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Times New Roman"/>
                <a:cs typeface="Times New Roman"/>
              </a:rPr>
              <a:t>Phaedrus</a:t>
            </a:r>
            <a:r>
              <a:rPr lang="it-IT" dirty="0" smtClean="0">
                <a:latin typeface="Times New Roman"/>
                <a:cs typeface="Times New Roman"/>
              </a:rPr>
              <a:t> (237d)</a:t>
            </a:r>
            <a:endParaRPr lang="it-IT" i="1" dirty="0" smtClean="0">
              <a:latin typeface="Times New Roman"/>
              <a:cs typeface="Times New Roman"/>
            </a:endParaRPr>
          </a:p>
          <a:p>
            <a:endParaRPr lang="it-IT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“Now everyone sees that love is a desire […]. We must observe that in each one of us there are two ruling principles, which we follow </a:t>
            </a:r>
            <a:r>
              <a:rPr lang="en-US" dirty="0" err="1" smtClean="0">
                <a:latin typeface="Times New Roman"/>
                <a:cs typeface="Times New Roman"/>
              </a:rPr>
              <a:t>withersoever</a:t>
            </a:r>
            <a:r>
              <a:rPr lang="en-US" dirty="0" smtClean="0">
                <a:latin typeface="Times New Roman"/>
                <a:cs typeface="Times New Roman"/>
              </a:rPr>
              <a:t> they lead; one is the innate desire for pleasures (</a:t>
            </a:r>
            <a:r>
              <a:rPr lang="el-GR" dirty="0" smtClean="0">
                <a:latin typeface="Times New Roman"/>
                <a:cs typeface="Times New Roman"/>
              </a:rPr>
              <a:t>ἐπιθυμία ἡδονῶν</a:t>
            </a:r>
            <a:r>
              <a:rPr lang="en-US" dirty="0" smtClean="0">
                <a:latin typeface="Times New Roman"/>
                <a:cs typeface="Times New Roman"/>
              </a:rPr>
              <a:t>), the other an acquired opinion which strives for the best (</a:t>
            </a:r>
            <a:r>
              <a:rPr lang="el-GR" dirty="0" smtClean="0">
                <a:latin typeface="Times New Roman"/>
                <a:cs typeface="Times New Roman"/>
              </a:rPr>
              <a:t>τοῦ ἀρίστου</a:t>
            </a:r>
            <a:r>
              <a:rPr lang="en-US" dirty="0" smtClean="0">
                <a:latin typeface="Times New Roman"/>
                <a:cs typeface="Times New Roman"/>
              </a:rPr>
              <a:t>). These two sometimes agree, sometimes are in strife; and sometimes one, and sometimes the other has the greater power”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They think that everything that happens is done for the sake of hurting them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They desire primarily the body (of the lover)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Their judgment is obscured by the passion (</a:t>
            </a:r>
            <a:r>
              <a:rPr lang="el-GR" dirty="0">
                <a:latin typeface="Times New Roman"/>
                <a:cs typeface="Times New Roman"/>
              </a:rPr>
              <a:t>καὶ αὐτοὶ χεῖρον διὰ τὴν ἐπιθυμίαν </a:t>
            </a:r>
            <a:r>
              <a:rPr lang="el-GR" dirty="0" smtClean="0">
                <a:latin typeface="Times New Roman"/>
                <a:cs typeface="Times New Roman"/>
              </a:rPr>
              <a:t>γιγνώσκοντες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“when desire irrationally drags us toward pleasures and rules within us,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its rule is called excess (</a:t>
            </a:r>
            <a:r>
              <a:rPr lang="el-GR" dirty="0" smtClean="0">
                <a:latin typeface="Times New Roman"/>
                <a:cs typeface="Times New Roman"/>
              </a:rPr>
              <a:t>ὕβρις</a:t>
            </a:r>
            <a:r>
              <a:rPr lang="en-US" dirty="0" smtClean="0">
                <a:latin typeface="Times New Roman"/>
                <a:cs typeface="Times New Roman"/>
              </a:rPr>
              <a:t>)” (238a)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35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/>
                <a:cs typeface="Times New Roman"/>
              </a:rPr>
              <a:t>Orlando’s</a:t>
            </a:r>
            <a:r>
              <a:rPr lang="en-GB" dirty="0" smtClean="0">
                <a:latin typeface="Times New Roman"/>
                <a:cs typeface="Times New Roman"/>
              </a:rPr>
              <a:t> Madness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7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/>
                <a:cs typeface="Times New Roman"/>
              </a:rPr>
              <a:t>Orlando’s</a:t>
            </a:r>
            <a:r>
              <a:rPr lang="en-GB" dirty="0" smtClean="0">
                <a:latin typeface="Times New Roman"/>
                <a:cs typeface="Times New Roman"/>
              </a:rPr>
              <a:t> Madness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6054" y="273050"/>
            <a:ext cx="5590746" cy="585311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Violence against humans, animals, and nature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00422" cy="469106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3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/>
                <a:cs typeface="Times New Roman"/>
              </a:rPr>
              <a:t>Orlando’s</a:t>
            </a:r>
            <a:r>
              <a:rPr lang="en-GB" dirty="0" smtClean="0">
                <a:latin typeface="Times New Roman"/>
                <a:cs typeface="Times New Roman"/>
              </a:rPr>
              <a:t> Madness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6054" y="273050"/>
            <a:ext cx="5590746" cy="585311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Violence against humans, animals, and nature</a:t>
            </a:r>
          </a:p>
          <a:p>
            <a:pPr marL="0" indent="0" algn="just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00422" cy="46910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32215" y="1929026"/>
            <a:ext cx="5862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“Barehanded</a:t>
            </a:r>
            <a:r>
              <a:rPr lang="en-US" dirty="0">
                <a:latin typeface="Times New Roman"/>
                <a:cs typeface="Times New Roman"/>
              </a:rPr>
              <a:t>, he uproots at the first blow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A tall and noble pine and lays it low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And other pines, after the first, he pulls,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And if so many fennel-stalks they were.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Tall </a:t>
            </a:r>
            <a:r>
              <a:rPr lang="en-US" dirty="0" smtClean="0">
                <a:latin typeface="Times New Roman"/>
                <a:cs typeface="Times New Roman"/>
              </a:rPr>
              <a:t>oak and seasoned elm likewise he culls,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beech and mountain ash and larch and fir.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As a bird-catcher who, before he gulls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prey with cunning nets, the ground will clear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Of stubble, nettles, reed, so now the Count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Rips forests up as if of no account” (XXIII, 134-135)</a:t>
            </a:r>
            <a:endParaRPr lang="en-US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74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482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1: Angelica flees from the French camp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5: Orlando leaves the French camp in disguise (wearing a full black armor) and looks for Angelica until canto 23 (the center of the book)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Meanwhile, Angelica has met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(a wounded cavalier of the opposite army): they fall in love and get married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Out of gratitude, Angelica gives a present from Orlando to a shepherd who has helped them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Immagine 6" descr="Peterzano_-_Angelica_and_Medo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80" y="2292748"/>
            <a:ext cx="4012620" cy="31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/>
                <a:cs typeface="Times New Roman"/>
              </a:rPr>
              <a:t>Orlando’s</a:t>
            </a:r>
            <a:r>
              <a:rPr lang="en-GB" dirty="0" smtClean="0">
                <a:latin typeface="Times New Roman"/>
                <a:cs typeface="Times New Roman"/>
              </a:rPr>
              <a:t> Madness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6054" y="273050"/>
            <a:ext cx="5590746" cy="585311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Violence against humans, animals, and nature</a:t>
            </a:r>
          </a:p>
          <a:p>
            <a:pPr marL="0" indent="0" algn="just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00422" cy="46910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32215" y="1929026"/>
            <a:ext cx="5862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“‘Did you not hear? I want that nag of yours,’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Orlando shouted, running after him.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shepherd, who proceeded on his horse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To where the river dwindled to a stream,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Struck out with a stout cudgel to endorse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scorn and laid his heavy blows with vim.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Orlando, roused to rage, drove his fist full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Upon the shepherd’s head and broke his skull” (XXX, 7)</a:t>
            </a:r>
            <a:endParaRPr lang="en-US" dirty="0">
              <a:latin typeface="Times New Roman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83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/>
                <a:cs typeface="Times New Roman"/>
              </a:rPr>
              <a:t>Orlando’s</a:t>
            </a:r>
            <a:r>
              <a:rPr lang="en-GB" dirty="0" smtClean="0">
                <a:latin typeface="Times New Roman"/>
                <a:cs typeface="Times New Roman"/>
              </a:rPr>
              <a:t> Madness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6054" y="273050"/>
            <a:ext cx="5590746" cy="585311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Violence against humans, animals, and nature</a:t>
            </a: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Naked and </a:t>
            </a:r>
            <a:r>
              <a:rPr lang="en-US" sz="2800" dirty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nrecognizable (as a human being)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00422" cy="469106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99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3080" y="233404"/>
            <a:ext cx="586259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“‘I saw Orlando a few days ago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Running quite naked, witless, without shame,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Uttering terrifying shrieks; and so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To this conclusion with regret I came: 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Orlando has gone mad; and this is I know’” (XXXI, 45)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“They come to where they see a man so savage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That, naked, the whole army he could ravage” (XXXIX, 36)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“His former noble aspect so forsook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Him now, they’d ne’er have known him otherwise.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for so long his body he disdains,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His face is like a beast’s, more than a man’s” (XXXIX, 45)</a:t>
            </a:r>
          </a:p>
        </p:txBody>
      </p:sp>
    </p:spTree>
    <p:extLst>
      <p:ext uri="{BB962C8B-B14F-4D97-AF65-F5344CB8AC3E}">
        <p14:creationId xmlns:p14="http://schemas.microsoft.com/office/powerpoint/2010/main" val="98327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name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79" y="1679633"/>
            <a:ext cx="2970166" cy="3664398"/>
          </a:xfrm>
          <a:prstGeom prst="rect">
            <a:avLst/>
          </a:prstGeom>
        </p:spPr>
      </p:pic>
      <p:pic>
        <p:nvPicPr>
          <p:cNvPr id="3" name="Immagine 2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20" y="1679633"/>
            <a:ext cx="2927224" cy="36643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14362" y="5600435"/>
            <a:ext cx="350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Gustave </a:t>
            </a:r>
            <a:r>
              <a:rPr lang="it-IT" dirty="0" err="1" smtClean="0"/>
              <a:t>Doré</a:t>
            </a:r>
            <a:r>
              <a:rPr lang="it-IT" dirty="0" smtClean="0"/>
              <a:t>, </a:t>
            </a:r>
            <a:r>
              <a:rPr lang="it-IT" i="1" dirty="0" err="1" smtClean="0"/>
              <a:t>Illustrations</a:t>
            </a:r>
            <a:r>
              <a:rPr lang="it-IT" i="1" dirty="0" smtClean="0"/>
              <a:t> for the Orlando Furioso (1879)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95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Astolfo on the Moon (XXXIV)</a:t>
            </a:r>
            <a:endParaRPr lang="it-IT" dirty="0"/>
          </a:p>
        </p:txBody>
      </p:sp>
      <p:pic>
        <p:nvPicPr>
          <p:cNvPr id="3" name="Immagine 2" descr="Astolfo_Dorè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9" y="1470099"/>
            <a:ext cx="3478195" cy="43676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05469" y="5938773"/>
            <a:ext cx="350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Gustave </a:t>
            </a:r>
            <a:r>
              <a:rPr lang="it-IT" dirty="0" err="1" smtClean="0"/>
              <a:t>Doré</a:t>
            </a:r>
            <a:r>
              <a:rPr lang="it-IT" dirty="0" smtClean="0"/>
              <a:t>, </a:t>
            </a:r>
            <a:r>
              <a:rPr lang="it-IT" i="1" dirty="0" err="1" smtClean="0"/>
              <a:t>Illustrations</a:t>
            </a:r>
            <a:r>
              <a:rPr lang="it-IT" i="1" dirty="0" smtClean="0"/>
              <a:t> for the Orlando Furioso (1879)</a:t>
            </a:r>
            <a:endParaRPr lang="it-IT" dirty="0"/>
          </a:p>
        </p:txBody>
      </p:sp>
      <p:pic>
        <p:nvPicPr>
          <p:cNvPr id="8" name="Immagine 7" descr="Julius_Schnorr_von_Caroesfeld,_stanza_dell'ariosto_(orlando_furioso),_1822-27,_astolfo_sulla_luna_col_carro_di_elia_01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4" y="2042912"/>
            <a:ext cx="4304270" cy="269515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17287" y="4878943"/>
            <a:ext cx="350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Julius </a:t>
            </a:r>
            <a:r>
              <a:rPr lang="it-IT" dirty="0" err="1" smtClean="0"/>
              <a:t>Schnorr</a:t>
            </a:r>
            <a:r>
              <a:rPr lang="it-IT" dirty="0" smtClean="0"/>
              <a:t> von </a:t>
            </a:r>
            <a:r>
              <a:rPr lang="it-IT" dirty="0" err="1" smtClean="0"/>
              <a:t>Caroesfeld</a:t>
            </a:r>
            <a:r>
              <a:rPr lang="it-IT" dirty="0" smtClean="0"/>
              <a:t>, </a:t>
            </a:r>
            <a:r>
              <a:rPr lang="it-IT" i="1" dirty="0" smtClean="0"/>
              <a:t>Orlando Furioso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718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Astolfo’s</a:t>
            </a:r>
            <a:r>
              <a:rPr lang="it-IT" dirty="0" smtClean="0"/>
              <a:t> </a:t>
            </a:r>
            <a:r>
              <a:rPr lang="it-IT" dirty="0" err="1" smtClean="0"/>
              <a:t>Voyage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4195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Astolfo</a:t>
            </a:r>
            <a:r>
              <a:rPr lang="en-US" sz="2400" dirty="0" smtClean="0"/>
              <a:t> finds by accident the gate to hell: he enters but turns back out of fear</a:t>
            </a:r>
          </a:p>
          <a:p>
            <a:endParaRPr lang="en-US" sz="2400" dirty="0" smtClean="0"/>
          </a:p>
          <a:p>
            <a:r>
              <a:rPr lang="en-US" sz="2400" dirty="0" smtClean="0"/>
              <a:t>He flies over the top of the mountain where he finds the terrestrial paradise</a:t>
            </a:r>
          </a:p>
          <a:p>
            <a:endParaRPr lang="en-US" sz="2400" dirty="0"/>
          </a:p>
          <a:p>
            <a:r>
              <a:rPr lang="en-US" sz="2400" dirty="0" smtClean="0"/>
              <a:t>St. John is awaiting him: </a:t>
            </a:r>
            <a:r>
              <a:rPr lang="en-US" sz="2400" dirty="0" err="1"/>
              <a:t>Astolfo</a:t>
            </a:r>
            <a:r>
              <a:rPr lang="en-US" sz="2400" dirty="0"/>
              <a:t> </a:t>
            </a:r>
            <a:r>
              <a:rPr lang="en-US" sz="2400" dirty="0" smtClean="0"/>
              <a:t>has been chosen to retrieve Orlando’s intellect</a:t>
            </a:r>
          </a:p>
          <a:p>
            <a:endParaRPr lang="en-US" sz="2400" dirty="0"/>
          </a:p>
          <a:p>
            <a:r>
              <a:rPr lang="en-US" sz="2400" dirty="0" smtClean="0"/>
              <a:t>Orlando’s intellect is on the moon: St. John leads </a:t>
            </a:r>
            <a:r>
              <a:rPr lang="en-US" sz="2400" dirty="0" err="1" smtClean="0"/>
              <a:t>Astolfo</a:t>
            </a:r>
            <a:r>
              <a:rPr lang="en-US" sz="2400" dirty="0" smtClean="0"/>
              <a:t> over to the moon</a:t>
            </a:r>
            <a:endParaRPr lang="en-US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75514" y="1435100"/>
            <a:ext cx="3190000" cy="4691063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A Parody of Dante’s (and others’) journey</a:t>
            </a:r>
            <a:endParaRPr lang="en-US" dirty="0"/>
          </a:p>
        </p:txBody>
      </p:sp>
      <p:pic>
        <p:nvPicPr>
          <p:cNvPr id="7" name="Immagine 6" descr="grif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" y="2194277"/>
            <a:ext cx="3575050" cy="22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6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stolfo_Dorè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" y="65742"/>
            <a:ext cx="4240211" cy="53245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8713" y="5754526"/>
            <a:ext cx="38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Why</a:t>
            </a:r>
            <a:r>
              <a:rPr lang="it-IT" dirty="0" smtClean="0"/>
              <a:t> the </a:t>
            </a:r>
            <a:r>
              <a:rPr lang="it-IT" dirty="0" err="1" smtClean="0"/>
              <a:t>moon</a:t>
            </a:r>
            <a:r>
              <a:rPr lang="it-IT" dirty="0" smtClean="0"/>
              <a:t>?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on the </a:t>
            </a:r>
            <a:r>
              <a:rPr lang="it-IT" dirty="0" err="1" smtClean="0"/>
              <a:t>moon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34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stolfo_Dorè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" y="65742"/>
            <a:ext cx="4240211" cy="53245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8713" y="5754526"/>
            <a:ext cx="38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Why</a:t>
            </a:r>
            <a:r>
              <a:rPr lang="it-IT" dirty="0" smtClean="0"/>
              <a:t> the </a:t>
            </a:r>
            <a:r>
              <a:rPr lang="it-IT" dirty="0" err="1" smtClean="0"/>
              <a:t>moon</a:t>
            </a:r>
            <a:r>
              <a:rPr lang="it-IT" dirty="0" smtClean="0"/>
              <a:t>?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smtClean="0"/>
              <a:t> on the </a:t>
            </a:r>
            <a:r>
              <a:rPr lang="it-IT" dirty="0" err="1" smtClean="0"/>
              <a:t>moon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60774" y="1089754"/>
            <a:ext cx="4594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0"/>
              <a:buChar char="à"/>
            </a:pPr>
            <a:r>
              <a:rPr lang="en-US" dirty="0" smtClean="0"/>
              <a:t>Photographic negative of earth</a:t>
            </a:r>
          </a:p>
          <a:p>
            <a:pPr marL="285750" indent="-285750" algn="ctr">
              <a:buFont typeface="Wingdings" charset="0"/>
              <a:buChar char="à"/>
            </a:pP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Whatever human beings lose on earth ends </a:t>
            </a:r>
            <a:r>
              <a:rPr lang="en-US" dirty="0"/>
              <a:t>u</a:t>
            </a:r>
            <a:r>
              <a:rPr lang="en-US" dirty="0" smtClean="0"/>
              <a:t>p on the moon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Whatever humans cannot have can be found on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6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22657" y="1886163"/>
            <a:ext cx="668844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“There, other lakes and rivers, other rills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From ours down here on earth are to be found,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other plains and valleys, other hills.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Cities and castles on the moon abound;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size of houses with amazement fills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paladin; extending all around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Are deep and solitary forests where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Diana’s huntress-nymphs pursue the deer” 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(XXXIV, 72)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44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22657" y="1886163"/>
            <a:ext cx="668844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“The duke did not delay to view each sight,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For that was not the aim of his ascent.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Between two mountains of prodigious height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travellers to a deep valley went.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What by our fault</a:t>
            </a:r>
            <a:r>
              <a:rPr lang="en-US" dirty="0" smtClean="0">
                <a:latin typeface="Times New Roman"/>
                <a:cs typeface="Times New Roman"/>
              </a:rPr>
              <a:t>, or </a:t>
            </a:r>
            <a:r>
              <a:rPr lang="en-US" u="sng" dirty="0" smtClean="0">
                <a:latin typeface="Times New Roman"/>
                <a:cs typeface="Times New Roman"/>
              </a:rPr>
              <a:t>Time’s relentless flight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u="sng" dirty="0" smtClean="0">
                <a:latin typeface="Times New Roman"/>
                <a:cs typeface="Times New Roman"/>
              </a:rPr>
              <a:t>Chance’s chances, or by accident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(Whatever be the cause) we lose down here,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Miraculously is assembled there” 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(XXXIV, 73)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27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482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Angelica and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engrave the trees with their love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96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9870" y="728917"/>
            <a:ext cx="668844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“Not only wealth and kingdoms, which the wheel 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Of Fortune whirls at random among men,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But what she has no power to give and steal,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Such as the following, I also mean: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Tatters of fame are there, on which a meal 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Is made (the tooth of Time is sharp and keen);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Prayers to God and penitential vows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Which sinners make with humbled knees and brows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tears of lovers and their endless sighs,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moments lost in empty game of chance,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Vain projects none could ever realize,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fruitless idleness of ignorance,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And unfulfilled desire – which occupies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More room than all the rest and more expanse: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In short, whatever has been lost on earth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Is found upon the moon, for what it’s worth”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(XXXIV, 74-75)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19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9870" y="526012"/>
            <a:ext cx="668844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“Every event in life, every affair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Is found, with one exception, on the moon: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Never will madness from the earth be gone</a:t>
            </a:r>
          </a:p>
          <a:p>
            <a:pPr algn="just"/>
            <a:endParaRPr lang="en-US" u="sng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Some days the duke had lost next caught his eye;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Some of his deeds which he performed in vain,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St. John interpreted as they walked by;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what we think we never lose, I mean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Our intellect </a:t>
            </a:r>
            <a:r>
              <a:rPr lang="en-US" dirty="0" smtClean="0">
                <a:latin typeface="Times New Roman"/>
                <a:cs typeface="Times New Roman"/>
              </a:rPr>
              <a:t>(for </a:t>
            </a:r>
            <a:r>
              <a:rPr lang="en-US" i="1" dirty="0" smtClean="0">
                <a:latin typeface="Times New Roman"/>
                <a:cs typeface="Times New Roman"/>
              </a:rPr>
              <a:t>it</a:t>
            </a:r>
            <a:r>
              <a:rPr lang="en-US" dirty="0" smtClean="0">
                <a:latin typeface="Times New Roman"/>
                <a:cs typeface="Times New Roman"/>
              </a:rPr>
              <a:t> we raise no prayers on high)</a:t>
            </a:r>
            <a:r>
              <a:rPr lang="en-US" u="sng" dirty="0" smtClean="0">
                <a:latin typeface="Times New Roman"/>
                <a:cs typeface="Times New Roman"/>
              </a:rPr>
              <a:t>,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Towering like a mountain on the plain,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Exceeded all the other smaller mounts,</a:t>
            </a:r>
          </a:p>
          <a:p>
            <a:pPr algn="just"/>
            <a:r>
              <a:rPr lang="en-US" u="sng" dirty="0" smtClean="0">
                <a:latin typeface="Times New Roman"/>
                <a:cs typeface="Times New Roman"/>
              </a:rPr>
              <a:t>In which the kingdom of the moon abounds</a:t>
            </a:r>
          </a:p>
          <a:p>
            <a:pPr algn="just"/>
            <a:endParaRPr lang="en-US" u="sng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 liquid, thin and clear, </a:t>
            </a:r>
            <a:r>
              <a:rPr lang="en-US" dirty="0" err="1" smtClean="0">
                <a:latin typeface="Times New Roman"/>
                <a:cs typeface="Times New Roman"/>
              </a:rPr>
              <a:t>Astolfo</a:t>
            </a:r>
            <a:r>
              <a:rPr lang="en-US" dirty="0" smtClean="0">
                <a:latin typeface="Times New Roman"/>
                <a:cs typeface="Times New Roman"/>
              </a:rPr>
              <a:t> sees,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Distilled in many vases, large and small,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Which must (so volatile the fluid is)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Be tightly corked; the largest of them all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Contains the greatest of those essences: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mind of mad </a:t>
            </a:r>
            <a:r>
              <a:rPr lang="en-US" dirty="0" err="1" smtClean="0">
                <a:latin typeface="Times New Roman"/>
                <a:cs typeface="Times New Roman"/>
              </a:rPr>
              <a:t>Anglante</a:t>
            </a:r>
            <a:r>
              <a:rPr lang="en-US" dirty="0" smtClean="0">
                <a:latin typeface="Times New Roman"/>
                <a:cs typeface="Times New Roman"/>
              </a:rPr>
              <a:t> [Orlando], of whose fall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You are aware and of his frenzied fits.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And on it the duke reads: ‘Orlando’s wits’”  (XXXIV, 81-83)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534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091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1171" y="1417638"/>
            <a:ext cx="772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Madness </a:t>
            </a:r>
            <a:r>
              <a:rPr lang="en-US" dirty="0" smtClean="0">
                <a:sym typeface="Wingdings"/>
              </a:rPr>
              <a:t> symbol (on earth) of impossible “identity”</a:t>
            </a:r>
          </a:p>
          <a:p>
            <a:pPr marL="285750" indent="-285750">
              <a:buFontTx/>
              <a:buChar char="-"/>
            </a:pPr>
            <a:endParaRPr lang="en-US" dirty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 Nobody is fully himself/</a:t>
            </a:r>
            <a:r>
              <a:rPr lang="en-US" dirty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erself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9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1171" y="1417638"/>
            <a:ext cx="77290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Madness </a:t>
            </a:r>
            <a:r>
              <a:rPr lang="en-US" dirty="0" smtClean="0">
                <a:sym typeface="Wingdings"/>
              </a:rPr>
              <a:t> symbol (on earth) of impossible “identity”</a:t>
            </a:r>
          </a:p>
          <a:p>
            <a:pPr marL="285750" indent="-285750">
              <a:buFontTx/>
              <a:buChar char="-"/>
            </a:pPr>
            <a:endParaRPr lang="en-US" dirty="0">
              <a:sym typeface="Wingdings"/>
            </a:endParaRPr>
          </a:p>
          <a:p>
            <a:pPr marL="1200150" lvl="2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Nobody is fully himself/herself</a:t>
            </a:r>
          </a:p>
          <a:p>
            <a:pPr lvl="2"/>
            <a:endParaRPr lang="en-US" dirty="0" smtClean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r>
              <a:rPr lang="en-US" smtClean="0">
                <a:sym typeface="Wingdings"/>
              </a:rPr>
              <a:t>- </a:t>
            </a:r>
            <a:endParaRPr lang="en-US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5752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ntonio_Zucchi_(1726-1796)_-_Angelica_and_Medoro,_Medoro_Carving_the_Name_of_Angelica_into_the_Trunk_of_a_Tree_-_960077.3_-_National_Tr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0" y="289790"/>
            <a:ext cx="3823436" cy="4283986"/>
          </a:xfrm>
          <a:prstGeom prst="rect">
            <a:avLst/>
          </a:prstGeom>
        </p:spPr>
      </p:pic>
      <p:pic>
        <p:nvPicPr>
          <p:cNvPr id="4" name="Immagine 3" descr="Bénard_Angelica_et_Medo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54" y="646982"/>
            <a:ext cx="2663484" cy="2177313"/>
          </a:xfrm>
          <a:prstGeom prst="rect">
            <a:avLst/>
          </a:prstGeom>
        </p:spPr>
      </p:pic>
      <p:pic>
        <p:nvPicPr>
          <p:cNvPr id="5" name="Immagine 4" descr="angelica-e-medo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0" y="3258979"/>
            <a:ext cx="4324350" cy="2857500"/>
          </a:xfrm>
          <a:prstGeom prst="rect">
            <a:avLst/>
          </a:prstGeom>
        </p:spPr>
      </p:pic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39" y="4287182"/>
            <a:ext cx="2417400" cy="24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7532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Angelica and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engrave the trees with their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23 (the center of the poem): Orlando finds the place in which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and Angelica got married and by accident sleeps in the same bed in which they had made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 Orlando loses his mind and falls into the darkness of folly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9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7532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Angelica and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engrave the trees with their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23 (the center of the poem): Orlando finds the place in which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and Angelica got married and by accident sleeps in the same bed in which they had made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 Orlando loses his mind and falls into the darkness of folly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From 23 to Canto 33: descriptions of the adventures of Orlando (whom nobody recognizes)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40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7532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Angelica and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engrave the trees with their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23 (the center of the poem): Orlando finds the place in which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and Angelica got married and by accident sleeps in the same bed in which they had made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 Orlando loses his mind and falls into the darkness of folly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From 23 to Canto 33: descriptions of the adventures of Orlando (whom nobody recognizes)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Canto 34: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Astolfo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flies over to the moon where he find Orlando’s intellect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26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4120" y="523394"/>
            <a:ext cx="753276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/>
                <a:cs typeface="Times New Roman"/>
              </a:rPr>
              <a:t>Orlando’s</a:t>
            </a:r>
            <a:r>
              <a:rPr lang="it-IT" dirty="0" smtClean="0">
                <a:latin typeface="Times New Roman"/>
                <a:cs typeface="Times New Roman"/>
              </a:rPr>
              <a:t> Desire and Madness</a:t>
            </a:r>
          </a:p>
          <a:p>
            <a:endParaRPr lang="it-IT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Angelica and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engrave the trees with their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Canto 23 (the center of the poem): Orlando finds the place in which </a:t>
            </a:r>
            <a:r>
              <a:rPr lang="en-US" dirty="0" err="1" smtClean="0">
                <a:latin typeface="Times New Roman"/>
                <a:cs typeface="Times New Roman"/>
              </a:rPr>
              <a:t>Medoro</a:t>
            </a:r>
            <a:r>
              <a:rPr lang="en-US" dirty="0" smtClean="0">
                <a:latin typeface="Times New Roman"/>
                <a:cs typeface="Times New Roman"/>
              </a:rPr>
              <a:t> and Angelica got married and by accident sleeps in the same bed in which they had made love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 Orlando loses his mind and falls into the darkness of folly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From 23 to Canto 33: descriptions of the adventures of Orlando (whom nobody recognizes)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Canto 34: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Astolfo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flies over to the moon where he find Orlando’s intellect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Canto 39: Orlando is given back his intellect by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Astolfo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69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379</TotalTime>
  <Words>2509</Words>
  <Application>Microsoft Macintosh PowerPoint</Application>
  <PresentationFormat>Presentazione su schermo (4:3)</PresentationFormat>
  <Paragraphs>345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 Nero </vt:lpstr>
      <vt:lpstr>Ludovico Ariosto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Madness, Folly, Rage</vt:lpstr>
      <vt:lpstr>Madness, Folly, Rage</vt:lpstr>
      <vt:lpstr>Madness, Folly, Rage</vt:lpstr>
      <vt:lpstr>Madness, Folly, Rage</vt:lpstr>
      <vt:lpstr>Orlando’s Madness</vt:lpstr>
      <vt:lpstr>Orlando’s Madness</vt:lpstr>
      <vt:lpstr>Orlando’s Madness</vt:lpstr>
      <vt:lpstr>Orlando’s Madness</vt:lpstr>
      <vt:lpstr>Orlando’s Madness</vt:lpstr>
      <vt:lpstr>Presentazione di PowerPoint</vt:lpstr>
      <vt:lpstr>Presentazione di PowerPoint</vt:lpstr>
      <vt:lpstr>Presentazione di PowerPoint</vt:lpstr>
      <vt:lpstr>Presentazione di PowerPoint</vt:lpstr>
      <vt:lpstr>A Platonic Theme:  Love and Madness</vt:lpstr>
      <vt:lpstr>A Platonic Theme:  Love and Madness</vt:lpstr>
      <vt:lpstr>A Platonic Theme:  Love and Madness</vt:lpstr>
      <vt:lpstr>A Platonic Theme:  Love and Madness</vt:lpstr>
      <vt:lpstr>Orlando’s Madness</vt:lpstr>
      <vt:lpstr>Orlando’s Madness</vt:lpstr>
      <vt:lpstr>Orlando’s Madness</vt:lpstr>
      <vt:lpstr>Orlando’s Madness</vt:lpstr>
      <vt:lpstr>Orlando’s Madness</vt:lpstr>
      <vt:lpstr>Presentazione di PowerPoint</vt:lpstr>
      <vt:lpstr>Presentazione di PowerPoint</vt:lpstr>
      <vt:lpstr>Astolfo on the Moon (XXXIV)</vt:lpstr>
      <vt:lpstr>Astolfo’s Voyage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Final Remarks</vt:lpstr>
      <vt:lpstr>Final Remarks</vt:lpstr>
      <vt:lpstr>Final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Ludovico Ariosto</dc:title>
  <dc:creator>Daniele De Santis</dc:creator>
  <cp:lastModifiedBy>Daniele De Santis</cp:lastModifiedBy>
  <cp:revision>114</cp:revision>
  <dcterms:created xsi:type="dcterms:W3CDTF">2021-10-26T12:45:01Z</dcterms:created>
  <dcterms:modified xsi:type="dcterms:W3CDTF">2021-11-30T15:33:00Z</dcterms:modified>
</cp:coreProperties>
</file>