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61" r:id="rId7"/>
    <p:sldId id="259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19.12.2018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hyperlink" Target="https://www.youtube.com/watch?v=96n33WWgE9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4676056" cy="2952328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Turecko a </a:t>
            </a:r>
            <a:r>
              <a:rPr lang="en-GB" sz="3600" b="1" dirty="0" err="1" smtClean="0"/>
              <a:t>Balkán</a:t>
            </a:r>
            <a:endParaRPr lang="en-GB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Balkán - „Turecko v Evropě“</a:t>
            </a:r>
            <a:endParaRPr lang="en-GB" dirty="0"/>
          </a:p>
        </p:txBody>
      </p:sp>
      <p:pic>
        <p:nvPicPr>
          <p:cNvPr id="6" name="Zástupný symbol pro obsah 5" descr="expansion of the ottoman empi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8234356" cy="587727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Osmanská expanze</a:t>
            </a:r>
            <a:endParaRPr lang="en-GB" dirty="0"/>
          </a:p>
        </p:txBody>
      </p:sp>
      <p:pic>
        <p:nvPicPr>
          <p:cNvPr id="4" name="Zástupný symbol pro obsah 3" descr="EU integr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7196510" cy="592212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835696" y="6488668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https://www.youtube.com/watch?v=96n33WWgE9g</a:t>
            </a:r>
            <a:endParaRPr lang="en-GB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Rozpad Osmanské říše na Balkáně</a:t>
            </a:r>
            <a:endParaRPr lang="en-GB" dirty="0"/>
          </a:p>
        </p:txBody>
      </p:sp>
      <p:pic>
        <p:nvPicPr>
          <p:cNvPr id="7" name="Obrázek 6" descr="18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48680"/>
            <a:ext cx="1923851" cy="3038733"/>
          </a:xfrm>
          <a:prstGeom prst="rect">
            <a:avLst/>
          </a:prstGeom>
        </p:spPr>
      </p:pic>
      <p:pic>
        <p:nvPicPr>
          <p:cNvPr id="8" name="Obrázek 7" descr="190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573016"/>
            <a:ext cx="1914736" cy="3024336"/>
          </a:xfrm>
          <a:prstGeom prst="rect">
            <a:avLst/>
          </a:prstGeom>
        </p:spPr>
      </p:pic>
      <p:pic>
        <p:nvPicPr>
          <p:cNvPr id="9" name="Obrázek 8" descr="183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548680"/>
            <a:ext cx="1914736" cy="3024336"/>
          </a:xfrm>
          <a:prstGeom prst="rect">
            <a:avLst/>
          </a:prstGeom>
        </p:spPr>
      </p:pic>
      <p:pic>
        <p:nvPicPr>
          <p:cNvPr id="10" name="Obrázek 9" descr="185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548680"/>
            <a:ext cx="1914736" cy="3024335"/>
          </a:xfrm>
          <a:prstGeom prst="rect">
            <a:avLst/>
          </a:prstGeom>
        </p:spPr>
      </p:pic>
      <p:pic>
        <p:nvPicPr>
          <p:cNvPr id="11" name="Obrázek 10" descr="187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548680"/>
            <a:ext cx="1914735" cy="3024335"/>
          </a:xfrm>
          <a:prstGeom prst="rect">
            <a:avLst/>
          </a:prstGeom>
        </p:spPr>
      </p:pic>
      <p:pic>
        <p:nvPicPr>
          <p:cNvPr id="12" name="Obrázek 11" descr="191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7744" y="3573016"/>
            <a:ext cx="1872207" cy="2957160"/>
          </a:xfrm>
          <a:prstGeom prst="rect">
            <a:avLst/>
          </a:prstGeom>
        </p:spPr>
      </p:pic>
      <p:pic>
        <p:nvPicPr>
          <p:cNvPr id="13" name="Obrázek 12" descr="1913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99992" y="3573017"/>
            <a:ext cx="1890817" cy="2952328"/>
          </a:xfrm>
          <a:prstGeom prst="rect">
            <a:avLst/>
          </a:prstGeom>
        </p:spPr>
      </p:pic>
      <p:pic>
        <p:nvPicPr>
          <p:cNvPr id="14" name="Obrázek 13" descr="1925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60233" y="3573016"/>
            <a:ext cx="1872208" cy="30218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muslim population in the balk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0029" y="908720"/>
            <a:ext cx="6082331" cy="5949280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Dědictví Osmanské říše: Islám na Balkáně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ottoman monument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3923360" cy="2952328"/>
          </a:xfrm>
        </p:spPr>
      </p:pic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Dědictví Osmanské říše:památky</a:t>
            </a:r>
            <a:endParaRPr lang="en-GB" dirty="0"/>
          </a:p>
        </p:txBody>
      </p:sp>
      <p:pic>
        <p:nvPicPr>
          <p:cNvPr id="9" name="Obrázek 8" descr="ottoman monuments restor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9405" y="3717032"/>
            <a:ext cx="4464595" cy="2996952"/>
          </a:xfrm>
          <a:prstGeom prst="rect">
            <a:avLst/>
          </a:prstGeom>
        </p:spPr>
      </p:pic>
      <p:pic>
        <p:nvPicPr>
          <p:cNvPr id="10" name="Obrázek 9" descr="most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8181" y="692696"/>
            <a:ext cx="4485819" cy="2952328"/>
          </a:xfrm>
          <a:prstGeom prst="rect">
            <a:avLst/>
          </a:prstGeom>
        </p:spPr>
      </p:pic>
      <p:pic>
        <p:nvPicPr>
          <p:cNvPr id="11" name="Obrázek 10" descr="GH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3789040"/>
            <a:ext cx="4380351" cy="29249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Sarajevo_Bascarsija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4212468" cy="2808312"/>
          </a:xfrm>
          <a:prstGeom prst="rect">
            <a:avLst/>
          </a:prstGeom>
        </p:spPr>
      </p:pic>
      <p:pic>
        <p:nvPicPr>
          <p:cNvPr id="8" name="Obrázek 7" descr="bosanska_kafa_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0559" y="260649"/>
            <a:ext cx="4312188" cy="2808312"/>
          </a:xfrm>
          <a:prstGeom prst="rect">
            <a:avLst/>
          </a:prstGeom>
        </p:spPr>
      </p:pic>
      <p:pic>
        <p:nvPicPr>
          <p:cNvPr id="9" name="Obrázek 8" descr="Transylvanian single niche ru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140968"/>
            <a:ext cx="2683696" cy="3717032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7504" y="3284984"/>
            <a:ext cx="3600400" cy="187220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Kulturní vliv</a:t>
            </a:r>
            <a:br>
              <a:rPr lang="cs-CZ" dirty="0" smtClean="0"/>
            </a:br>
            <a:r>
              <a:rPr lang="cs-CZ" dirty="0" smtClean="0"/>
              <a:t>- orientální prvky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Rekonstrukce a výstavba mešit</a:t>
            </a:r>
            <a:endParaRPr lang="en-GB" dirty="0"/>
          </a:p>
        </p:txBody>
      </p:sp>
      <p:pic>
        <p:nvPicPr>
          <p:cNvPr id="5" name="Zástupný symbol pro obsah 4" descr="Tirana mosq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764704"/>
            <a:ext cx="5616974" cy="3912142"/>
          </a:xfrm>
        </p:spPr>
      </p:pic>
      <p:sp>
        <p:nvSpPr>
          <p:cNvPr id="7" name="TextovéPole 6"/>
          <p:cNvSpPr txBox="1"/>
          <p:nvPr/>
        </p:nvSpPr>
        <p:spPr>
          <a:xfrm>
            <a:off x="1907704" y="4653136"/>
            <a:ext cx="619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The Great Mosque of Tirana</a:t>
            </a:r>
            <a:r>
              <a:rPr lang="cs-CZ" i="1" dirty="0" smtClean="0"/>
              <a:t>, </a:t>
            </a:r>
            <a:r>
              <a:rPr lang="cs-CZ" i="1" dirty="0" err="1" smtClean="0"/>
              <a:t>Diyanet</a:t>
            </a:r>
            <a:r>
              <a:rPr lang="cs-CZ" i="1" dirty="0" smtClean="0"/>
              <a:t>, zákl. kámen 2015 </a:t>
            </a:r>
            <a:r>
              <a:rPr lang="cs-CZ" i="1" dirty="0" err="1" smtClean="0"/>
              <a:t>Erdogan</a:t>
            </a:r>
            <a:endParaRPr lang="en-GB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971600" y="5013176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Diyanet</a:t>
            </a:r>
            <a:r>
              <a:rPr lang="cs-CZ" b="1" dirty="0" smtClean="0"/>
              <a:t> </a:t>
            </a:r>
            <a:r>
              <a:rPr lang="cs-CZ" dirty="0" smtClean="0"/>
              <a:t>– Turecký úřad pro náboženské záležitosti, </a:t>
            </a:r>
            <a:r>
              <a:rPr lang="en-GB" dirty="0" err="1" smtClean="0"/>
              <a:t>vznikl</a:t>
            </a:r>
            <a:r>
              <a:rPr lang="en-GB" dirty="0" smtClean="0"/>
              <a:t> v </a:t>
            </a:r>
            <a:r>
              <a:rPr lang="en-GB" dirty="0" err="1" smtClean="0"/>
              <a:t>roce</a:t>
            </a:r>
            <a:r>
              <a:rPr lang="en-GB" dirty="0" smtClean="0"/>
              <a:t> 1924 v </a:t>
            </a:r>
            <a:r>
              <a:rPr lang="en-GB" dirty="0" err="1" smtClean="0"/>
              <a:t>důsledku</a:t>
            </a:r>
            <a:r>
              <a:rPr lang="en-GB" dirty="0" smtClean="0"/>
              <a:t> </a:t>
            </a:r>
            <a:r>
              <a:rPr lang="en-GB" dirty="0" err="1" smtClean="0"/>
              <a:t>oddělení</a:t>
            </a:r>
            <a:r>
              <a:rPr lang="en-GB" dirty="0" smtClean="0"/>
              <a:t> </a:t>
            </a:r>
            <a:r>
              <a:rPr lang="en-GB" dirty="0" err="1" smtClean="0"/>
              <a:t>církve</a:t>
            </a:r>
            <a:r>
              <a:rPr lang="en-GB" dirty="0" smtClean="0"/>
              <a:t> </a:t>
            </a:r>
            <a:r>
              <a:rPr lang="en-GB" dirty="0" err="1" smtClean="0"/>
              <a:t>od</a:t>
            </a:r>
            <a:r>
              <a:rPr lang="en-GB" dirty="0" smtClean="0"/>
              <a:t> </a:t>
            </a:r>
            <a:r>
              <a:rPr lang="en-GB" dirty="0" err="1" smtClean="0"/>
              <a:t>státu</a:t>
            </a:r>
            <a:r>
              <a:rPr lang="en-GB" dirty="0" smtClean="0"/>
              <a:t> a </a:t>
            </a:r>
            <a:r>
              <a:rPr lang="en-GB" dirty="0" err="1" smtClean="0"/>
              <a:t>od</a:t>
            </a:r>
            <a:r>
              <a:rPr lang="en-GB" dirty="0" smtClean="0"/>
              <a:t> </a:t>
            </a:r>
            <a:r>
              <a:rPr lang="en-GB" dirty="0" err="1" smtClean="0"/>
              <a:t>té</a:t>
            </a:r>
            <a:r>
              <a:rPr lang="en-GB" dirty="0" smtClean="0"/>
              <a:t> </a:t>
            </a:r>
            <a:r>
              <a:rPr lang="en-GB" dirty="0" err="1" smtClean="0"/>
              <a:t>doby</a:t>
            </a:r>
            <a:r>
              <a:rPr lang="en-GB" dirty="0" smtClean="0"/>
              <a:t> </a:t>
            </a:r>
            <a:r>
              <a:rPr lang="en-GB" dirty="0" err="1" smtClean="0"/>
              <a:t>platí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nejvyšší</a:t>
            </a:r>
            <a:r>
              <a:rPr lang="en-GB" dirty="0" smtClean="0"/>
              <a:t> </a:t>
            </a:r>
            <a:r>
              <a:rPr lang="en-GB" dirty="0" err="1" smtClean="0"/>
              <a:t>islámskou</a:t>
            </a:r>
            <a:r>
              <a:rPr lang="en-GB" dirty="0" smtClean="0"/>
              <a:t> </a:t>
            </a:r>
            <a:r>
              <a:rPr lang="en-GB" dirty="0" err="1" smtClean="0"/>
              <a:t>náboženskou</a:t>
            </a:r>
            <a:r>
              <a:rPr lang="en-GB" dirty="0" smtClean="0"/>
              <a:t> </a:t>
            </a:r>
            <a:r>
              <a:rPr lang="en-GB" dirty="0" err="1" smtClean="0"/>
              <a:t>autoritu</a:t>
            </a:r>
            <a:r>
              <a:rPr lang="en-GB" dirty="0" smtClean="0"/>
              <a:t> v </a:t>
            </a:r>
            <a:r>
              <a:rPr lang="en-GB" dirty="0" err="1" smtClean="0"/>
              <a:t>zemi</a:t>
            </a:r>
            <a:r>
              <a:rPr lang="cs-CZ" dirty="0" smtClean="0"/>
              <a:t> a působí i v zahraničí od 70. </a:t>
            </a:r>
            <a:r>
              <a:rPr lang="cs-CZ" smtClean="0"/>
              <a:t>let</a:t>
            </a:r>
            <a:endParaRPr lang="cs-CZ" dirty="0" smtClean="0"/>
          </a:p>
          <a:p>
            <a:r>
              <a:rPr lang="cs-CZ" b="1" dirty="0" err="1" smtClean="0"/>
              <a:t>Tika</a:t>
            </a:r>
            <a:r>
              <a:rPr lang="cs-CZ" dirty="0" smtClean="0"/>
              <a:t> – Turecká mezinárodní koordinační a rozvojová agentura</a:t>
            </a:r>
          </a:p>
          <a:p>
            <a:endParaRPr lang="cs-CZ" dirty="0" smtClean="0"/>
          </a:p>
          <a:p>
            <a:r>
              <a:rPr lang="cs-CZ" dirty="0" err="1" smtClean="0"/>
              <a:t>Yunus</a:t>
            </a:r>
            <a:r>
              <a:rPr lang="cs-CZ" dirty="0" smtClean="0"/>
              <a:t> </a:t>
            </a:r>
            <a:r>
              <a:rPr lang="cs-CZ" dirty="0" err="1" smtClean="0"/>
              <a:t>Emre</a:t>
            </a:r>
            <a:r>
              <a:rPr lang="cs-CZ" dirty="0" smtClean="0"/>
              <a:t> instituty, agentura </a:t>
            </a:r>
            <a:r>
              <a:rPr lang="cs-CZ" dirty="0" err="1" smtClean="0"/>
              <a:t>Anadolu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90</Words>
  <Application>Microsoft Office PowerPoint</Application>
  <PresentationFormat>Předvádění na obrazovce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Turecko a Balkán</vt:lpstr>
      <vt:lpstr>Balkán - „Turecko v Evropě“</vt:lpstr>
      <vt:lpstr>Osmanská expanze</vt:lpstr>
      <vt:lpstr>Rozpad Osmanské říše na Balkáně</vt:lpstr>
      <vt:lpstr>Dědictví Osmanské říše: Islám na Balkáně</vt:lpstr>
      <vt:lpstr>Dědictví Osmanské říše:památky</vt:lpstr>
      <vt:lpstr>Kulturní vliv - orientální prvky</vt:lpstr>
      <vt:lpstr>Rekonstrukce a výstavba mešit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„Evropeizace Balkánu“  EU a Balkán od 90. let do současnosti</dc:title>
  <dc:creator>Barbora Knappová</dc:creator>
  <cp:lastModifiedBy>Barbora Knappová</cp:lastModifiedBy>
  <cp:revision>21</cp:revision>
  <dcterms:created xsi:type="dcterms:W3CDTF">2018-11-28T00:35:07Z</dcterms:created>
  <dcterms:modified xsi:type="dcterms:W3CDTF">2018-12-19T08:31:40Z</dcterms:modified>
</cp:coreProperties>
</file>