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sldIdLst>
    <p:sldId id="262" r:id="rId3"/>
    <p:sldId id="258" r:id="rId4"/>
    <p:sldId id="295" r:id="rId5"/>
    <p:sldId id="296" r:id="rId6"/>
    <p:sldId id="297" r:id="rId7"/>
    <p:sldId id="264" r:id="rId8"/>
    <p:sldId id="267" r:id="rId9"/>
    <p:sldId id="274" r:id="rId10"/>
    <p:sldId id="265" r:id="rId11"/>
    <p:sldId id="275" r:id="rId12"/>
    <p:sldId id="276" r:id="rId13"/>
    <p:sldId id="293" r:id="rId14"/>
    <p:sldId id="294" r:id="rId15"/>
    <p:sldId id="292" r:id="rId16"/>
    <p:sldId id="299" r:id="rId17"/>
    <p:sldId id="291" r:id="rId18"/>
    <p:sldId id="298" r:id="rId19"/>
    <p:sldId id="278" r:id="rId20"/>
    <p:sldId id="280" r:id="rId21"/>
    <p:sldId id="283" r:id="rId22"/>
    <p:sldId id="284" r:id="rId23"/>
    <p:sldId id="286" r:id="rId24"/>
    <p:sldId id="281" r:id="rId25"/>
    <p:sldId id="290" r:id="rId26"/>
    <p:sldId id="277" r:id="rId27"/>
    <p:sldId id="266" r:id="rId28"/>
    <p:sldId id="300" r:id="rId29"/>
    <p:sldId id="268" r:id="rId30"/>
    <p:sldId id="269" r:id="rId31"/>
    <p:sldId id="270" r:id="rId32"/>
    <p:sldId id="273" r:id="rId33"/>
    <p:sldId id="28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8C7"/>
    <a:srgbClr val="E8BEE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9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3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51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26.03.2025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78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26.03.2025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6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26.03.2025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52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26.03.2025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9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26.03.2025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71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26.03.2025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48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26.03.2025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29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26.03.2025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5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740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26.03.2025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23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26.03.2025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66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26.03.2025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65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6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14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93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4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45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A3FB-8095-464F-A291-B42D0C0D7C36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79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EEB8C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EA3FB-8095-464F-A291-B42D0C0D7C36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A0E5-B645-44BE-8F65-8DC7E9BEE4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07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EEB8C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08B9967-AB0C-4A89-9852-D7A77CE04834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26.03.2025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A5B7071-C85B-4F44-8EA4-52176B6D934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5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hyperlink" Target="https://www.stylomat.cz/Damske-obleceni/Kalhoty-kratasy-a-legin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hyperlink" Target="http://hobby.blesk.cz/soutez/nejpes/2013/profil/257/navarro" TargetMode="External"/><Relationship Id="rId21" Type="http://schemas.openxmlformats.org/officeDocument/2006/relationships/image" Target="../media/image18.jpeg"/><Relationship Id="rId42" Type="http://schemas.openxmlformats.org/officeDocument/2006/relationships/hyperlink" Target="http://www.blesk.cz/clanek/zpravy-udalosti/192792/cssd-uz-ma-hlavni-tahak-na-volice-socialni-demokrate-zvysi-minimalni-mzdu.html" TargetMode="External"/><Relationship Id="rId47" Type="http://schemas.openxmlformats.org/officeDocument/2006/relationships/image" Target="../media/image33.jpeg"/><Relationship Id="rId63" Type="http://schemas.openxmlformats.org/officeDocument/2006/relationships/hyperlink" Target="http://www.blesk.cz/clanek/zpravy-udalosti/192668/nezodpovedna-dcera-havlove-hazard-se-zivotem-ditete.html" TargetMode="External"/><Relationship Id="rId68" Type="http://schemas.openxmlformats.org/officeDocument/2006/relationships/image" Target="../media/image45.jpeg"/><Relationship Id="rId84" Type="http://schemas.openxmlformats.org/officeDocument/2006/relationships/image" Target="../media/image53.jpeg"/><Relationship Id="rId89" Type="http://schemas.openxmlformats.org/officeDocument/2006/relationships/hyperlink" Target="http://www.auto.cz/jak-meri-automobilky-evrope-spotrebu-73468" TargetMode="External"/><Relationship Id="rId7" Type="http://schemas.openxmlformats.org/officeDocument/2006/relationships/image" Target="../media/image11.jpeg"/><Relationship Id="rId71" Type="http://schemas.openxmlformats.org/officeDocument/2006/relationships/hyperlink" Target="http://tv.blesk.cz/" TargetMode="External"/><Relationship Id="rId92" Type="http://schemas.openxmlformats.org/officeDocument/2006/relationships/image" Target="../media/image57.jpeg"/><Relationship Id="rId2" Type="http://schemas.openxmlformats.org/officeDocument/2006/relationships/hyperlink" Target="http://img.blesk.cz/img/1/full/1512566-img-vitek-tuma-elias-h-system.jpg" TargetMode="External"/><Relationship Id="rId16" Type="http://schemas.openxmlformats.org/officeDocument/2006/relationships/hyperlink" Target="http://hobby.blesk.cz/soutez/nejpes/2013/profil/7544/andy" TargetMode="External"/><Relationship Id="rId29" Type="http://schemas.openxmlformats.org/officeDocument/2006/relationships/image" Target="../media/image22.jpeg"/><Relationship Id="rId11" Type="http://schemas.openxmlformats.org/officeDocument/2006/relationships/image" Target="../media/image13.jpeg"/><Relationship Id="rId24" Type="http://schemas.openxmlformats.org/officeDocument/2006/relationships/hyperlink" Target="http://hobby.blesk.cz/soutez/nejpes/2013/profil/6389/utulacek-dusty" TargetMode="External"/><Relationship Id="rId32" Type="http://schemas.openxmlformats.org/officeDocument/2006/relationships/hyperlink" Target="http://hobby.blesk.cz/soutez/nejpes/2013/profil/5862/chikka-jamo-super" TargetMode="External"/><Relationship Id="rId37" Type="http://schemas.openxmlformats.org/officeDocument/2006/relationships/image" Target="../media/image26.gif"/><Relationship Id="rId40" Type="http://schemas.openxmlformats.org/officeDocument/2006/relationships/image" Target="../media/image29.gif"/><Relationship Id="rId45" Type="http://schemas.openxmlformats.org/officeDocument/2006/relationships/image" Target="../media/image32.jpeg"/><Relationship Id="rId53" Type="http://schemas.openxmlformats.org/officeDocument/2006/relationships/image" Target="../media/image37.png"/><Relationship Id="rId58" Type="http://schemas.openxmlformats.org/officeDocument/2006/relationships/image" Target="../media/image40.jpeg"/><Relationship Id="rId66" Type="http://schemas.openxmlformats.org/officeDocument/2006/relationships/image" Target="../media/image44.jpeg"/><Relationship Id="rId74" Type="http://schemas.openxmlformats.org/officeDocument/2006/relationships/image" Target="../media/image48.gif"/><Relationship Id="rId79" Type="http://schemas.openxmlformats.org/officeDocument/2006/relationships/hyperlink" Target="http://www.blesk.cz/clanek/system-komercni-prezentace/90013/prace.html" TargetMode="External"/><Relationship Id="rId87" Type="http://schemas.openxmlformats.org/officeDocument/2006/relationships/hyperlink" Target="http://www.auto.cz/video-modelky-zeneve-2013-73403" TargetMode="External"/><Relationship Id="rId102" Type="http://schemas.openxmlformats.org/officeDocument/2006/relationships/image" Target="../media/image62.jpeg"/><Relationship Id="rId5" Type="http://schemas.openxmlformats.org/officeDocument/2006/relationships/image" Target="../media/image10.gif"/><Relationship Id="rId61" Type="http://schemas.openxmlformats.org/officeDocument/2006/relationships/hyperlink" Target="http://www.blesk.cz/clanek/zpravy-udalosti/192324/hvezdny-tym-na-hrade-zeman-si-vybral-mynare-kmonicka-i-burianovou.html" TargetMode="External"/><Relationship Id="rId82" Type="http://schemas.openxmlformats.org/officeDocument/2006/relationships/image" Target="../media/image52.gif"/><Relationship Id="rId90" Type="http://schemas.openxmlformats.org/officeDocument/2006/relationships/image" Target="../media/image56.jpeg"/><Relationship Id="rId95" Type="http://schemas.openxmlformats.org/officeDocument/2006/relationships/hyperlink" Target="http://www.denik.cz/jihomoravsky-kraj/brnenske-ledni-medvidky-dnes-matka-poprve-pustila-do-vybehu-20130316.html?utm_source=blesk.cz&amp;utm_medium=traffic-exchange" TargetMode="External"/><Relationship Id="rId19" Type="http://schemas.openxmlformats.org/officeDocument/2006/relationships/image" Target="../media/image17.jpeg"/><Relationship Id="rId14" Type="http://schemas.openxmlformats.org/officeDocument/2006/relationships/hyperlink" Target="http://hobby.blesk.cz/soutez/nejpes/2013/profil/3328/dhul" TargetMode="External"/><Relationship Id="rId22" Type="http://schemas.openxmlformats.org/officeDocument/2006/relationships/hyperlink" Target="http://hobby.blesk.cz/soutez/nejpes/2013/profil/4569/dolarek" TargetMode="External"/><Relationship Id="rId27" Type="http://schemas.openxmlformats.org/officeDocument/2006/relationships/image" Target="../media/image21.jpeg"/><Relationship Id="rId30" Type="http://schemas.openxmlformats.org/officeDocument/2006/relationships/hyperlink" Target="http://hobby.blesk.cz/soutez/nejpes/2013/profil/1014/sam" TargetMode="External"/><Relationship Id="rId35" Type="http://schemas.openxmlformats.org/officeDocument/2006/relationships/image" Target="../media/image25.jpeg"/><Relationship Id="rId43" Type="http://schemas.openxmlformats.org/officeDocument/2006/relationships/image" Target="../media/image31.jpeg"/><Relationship Id="rId48" Type="http://schemas.openxmlformats.org/officeDocument/2006/relationships/hyperlink" Target="http://gdecz.hit.gemius.pl/hitredir/id=B7ZFX6s7NREmeC3gtGMgR8dRTDOktCwjd8nJ1M7g96r.A7/stparam=kflrenlsec/fastid=dljddlcdnveycemeimigoqkgjcim/sarg=0000000CFBE7B666|_cdata:444132_0,444846_0,444853_0,444856_0,444867_0,444871_0/url=https:/www.allianzdirect.cz/povinne-ruceni-havarijni-pojisteni/?utm_source=ringier_ahaonlinecz&amp;utm_medium=display&amp;utm_campaign=AP_Nahradni_vuz&amp;utm_content=480x300_A!729" TargetMode="External"/><Relationship Id="rId56" Type="http://schemas.openxmlformats.org/officeDocument/2006/relationships/image" Target="../media/image39.jpeg"/><Relationship Id="rId64" Type="http://schemas.openxmlformats.org/officeDocument/2006/relationships/image" Target="../media/image43.jpeg"/><Relationship Id="rId69" Type="http://schemas.openxmlformats.org/officeDocument/2006/relationships/hyperlink" Target="http://horoskopy.blesk.cz/" TargetMode="External"/><Relationship Id="rId77" Type="http://schemas.openxmlformats.org/officeDocument/2006/relationships/hyperlink" Target="http://hry.abc.blesk.cz/" TargetMode="External"/><Relationship Id="rId100" Type="http://schemas.openxmlformats.org/officeDocument/2006/relationships/image" Target="../media/image61.jpeg"/><Relationship Id="rId8" Type="http://schemas.openxmlformats.org/officeDocument/2006/relationships/hyperlink" Target="http://www.blesk.cz/clanek/zpravy-udalosti/188228/horacek-zuri-kvuli-amnestii-zapomente-na-ukradene-miliardy-a-jdete-makat.html" TargetMode="External"/><Relationship Id="rId51" Type="http://schemas.openxmlformats.org/officeDocument/2006/relationships/hyperlink" Target="http://www.blesk.cz/clanek/video-udalosti/192697/rath-propusten-na-kauci-zaplatil-2-miliony.html" TargetMode="External"/><Relationship Id="rId72" Type="http://schemas.openxmlformats.org/officeDocument/2006/relationships/image" Target="../media/image47.gif"/><Relationship Id="rId80" Type="http://schemas.openxmlformats.org/officeDocument/2006/relationships/image" Target="../media/image51.gif"/><Relationship Id="rId85" Type="http://schemas.openxmlformats.org/officeDocument/2006/relationships/hyperlink" Target="http://www.sleviste.cz/?sleva=a7be261113ce1c4470a0c0ee1bee5ef3&amp;utm_source=blesk.cz&amp;utm_medium=box" TargetMode="External"/><Relationship Id="rId93" Type="http://schemas.openxmlformats.org/officeDocument/2006/relationships/hyperlink" Target="http://www.denik.cz/ze_sveta/papez-si-preje-chudou-cirkev-a-cirkev-pro-chude-20130316.html?utm_source=blesk.cz&amp;utm_medium=traffic-exchange" TargetMode="External"/><Relationship Id="rId98" Type="http://schemas.openxmlformats.org/officeDocument/2006/relationships/image" Target="../media/image60.jpeg"/><Relationship Id="rId3" Type="http://schemas.openxmlformats.org/officeDocument/2006/relationships/image" Target="../media/image9.jpeg"/><Relationship Id="rId12" Type="http://schemas.openxmlformats.org/officeDocument/2006/relationships/hyperlink" Target="http://hobby.blesk.cz/soutez/nejpes/2013/profil/7832/princezna" TargetMode="External"/><Relationship Id="rId17" Type="http://schemas.openxmlformats.org/officeDocument/2006/relationships/image" Target="../media/image16.jpeg"/><Relationship Id="rId25" Type="http://schemas.openxmlformats.org/officeDocument/2006/relationships/image" Target="../media/image20.jpeg"/><Relationship Id="rId33" Type="http://schemas.openxmlformats.org/officeDocument/2006/relationships/image" Target="../media/image24.jpeg"/><Relationship Id="rId38" Type="http://schemas.openxmlformats.org/officeDocument/2006/relationships/image" Target="../media/image27.gif"/><Relationship Id="rId46" Type="http://schemas.openxmlformats.org/officeDocument/2006/relationships/hyperlink" Target="http://www.blesk.cz/clanek/zpravy-udalosti/192786/sestra-unesenych-cesek-o-jejich-ceste-nebylo-to-rozhodnuti-ze-dne-na-den-dlouho-se-pripravovaly.html" TargetMode="External"/><Relationship Id="rId59" Type="http://schemas.openxmlformats.org/officeDocument/2006/relationships/hyperlink" Target="http://www.sportnanetu.cz/auto-moto/?utm_source=blesk&amp;utm_medium=BANNER-BLESK&amp;utm_campaign=Autokamery" TargetMode="External"/><Relationship Id="rId67" Type="http://schemas.openxmlformats.org/officeDocument/2006/relationships/hyperlink" Target="http://www.blesk.cz/clanek/radce-auto/192454/11-1-nejlepsich-mobilnich-aplikaci-pro-motoristy-to-musite-mit.html" TargetMode="External"/><Relationship Id="rId103" Type="http://schemas.openxmlformats.org/officeDocument/2006/relationships/hyperlink" Target="http://www.blesk.cz/david-rath" TargetMode="External"/><Relationship Id="rId20" Type="http://schemas.openxmlformats.org/officeDocument/2006/relationships/hyperlink" Target="http://hobby.blesk.cz/soutez/nejpes/2013/profil/1066/vernak" TargetMode="External"/><Relationship Id="rId41" Type="http://schemas.openxmlformats.org/officeDocument/2006/relationships/image" Target="../media/image30.gif"/><Relationship Id="rId54" Type="http://schemas.openxmlformats.org/officeDocument/2006/relationships/image" Target="../media/image38.png"/><Relationship Id="rId62" Type="http://schemas.openxmlformats.org/officeDocument/2006/relationships/image" Target="../media/image42.jpeg"/><Relationship Id="rId70" Type="http://schemas.openxmlformats.org/officeDocument/2006/relationships/image" Target="../media/image46.png"/><Relationship Id="rId75" Type="http://schemas.openxmlformats.org/officeDocument/2006/relationships/hyperlink" Target="http://www.sleviste.cz/" TargetMode="External"/><Relationship Id="rId83" Type="http://schemas.openxmlformats.org/officeDocument/2006/relationships/hyperlink" Target="http://isport.blesk.cz/clanek/fotbal-gambrinus-liga-gambrinus-liga-12-13/144315/online-slavia-hraje-s-libercem-skacel-uz-je-mezi-nahradniky.html" TargetMode="External"/><Relationship Id="rId88" Type="http://schemas.openxmlformats.org/officeDocument/2006/relationships/image" Target="../media/image55.jpeg"/><Relationship Id="rId91" Type="http://schemas.openxmlformats.org/officeDocument/2006/relationships/hyperlink" Target="http://www.auto.cz/autosalon-leneva-2013-toto-vs-zajm-nejvc-73404" TargetMode="External"/><Relationship Id="rId96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decz.hit.gemius.pl/hitredir/id=.WbgG2u7o4IKUfj54Ukr.Xam7_ZZVM__CYMaijJLr_f.W7/stparam=viggbqppdf/fastid=cgfjqoyittkmxsllirpedwgumjml/sarg=0000000CFBE7B666|_cdata:444132_0,444846_0,444853_0,444856_0,444867_0,444871_0/url=http:/www.slevomat.cz/restaurace?utm_source=blesk&amp;utm_medium=cpc&amp;utm_content=food&amp;utm_campaign=restaurace_obecna" TargetMode="External"/><Relationship Id="rId15" Type="http://schemas.openxmlformats.org/officeDocument/2006/relationships/image" Target="../media/image15.jpeg"/><Relationship Id="rId23" Type="http://schemas.openxmlformats.org/officeDocument/2006/relationships/image" Target="../media/image19.jpeg"/><Relationship Id="rId28" Type="http://schemas.openxmlformats.org/officeDocument/2006/relationships/hyperlink" Target="http://hobby.blesk.cz/soutez/nejpes/2013/profil/5118/bertik" TargetMode="External"/><Relationship Id="rId36" Type="http://schemas.openxmlformats.org/officeDocument/2006/relationships/hyperlink" Target="http://www.blesk.cz/diskuse/205153/1#addItem" TargetMode="External"/><Relationship Id="rId49" Type="http://schemas.openxmlformats.org/officeDocument/2006/relationships/image" Target="../media/image34.jpeg"/><Relationship Id="rId57" Type="http://schemas.openxmlformats.org/officeDocument/2006/relationships/hyperlink" Target="http://gdecz.hit.gemius.pl/hitredir/id=baCaBgNT4xeds4RzeeKHa8bi38MYAyOyxGLgadcfTYj.R7/stparam=mkkqovjszs/fastid=norvplbetvvmomddplgnewwzsonn/sarg=0000000CFBE7B666|_cdata:444132_0,444846_0,444853_0,444856_0,444867_0,444871_0/url=http:/www.sportnanetu.cz/balancni-polstar-insportline-2ks-pumpicka-zdarma-masazni-micek/?utm_source=blesk&amp;utm_medium=KP-BPZ&amp;utm_campaign=Balancaky" TargetMode="External"/><Relationship Id="rId10" Type="http://schemas.openxmlformats.org/officeDocument/2006/relationships/hyperlink" Target="http://hobby.blesk.cz/soutez/nejpes/2013" TargetMode="External"/><Relationship Id="rId31" Type="http://schemas.openxmlformats.org/officeDocument/2006/relationships/image" Target="../media/image23.jpeg"/><Relationship Id="rId44" Type="http://schemas.openxmlformats.org/officeDocument/2006/relationships/hyperlink" Target="http://www.blesk.cz/clanek/zpravy-udalosti/192789/exkluzivne-ledni-medvidci-z-brna-jsou-s-mamou-corou-poprve-venku.html" TargetMode="External"/><Relationship Id="rId52" Type="http://schemas.openxmlformats.org/officeDocument/2006/relationships/image" Target="../media/image36.jpeg"/><Relationship Id="rId60" Type="http://schemas.openxmlformats.org/officeDocument/2006/relationships/image" Target="../media/image41.jpeg"/><Relationship Id="rId65" Type="http://schemas.openxmlformats.org/officeDocument/2006/relationships/hyperlink" Target="http://www.blesk.cz/clanek/radce-penize/191466/pozor-kvuli-nenahlasene-zmene-adresy-muzete-prijit-o-sve-uspory.html" TargetMode="External"/><Relationship Id="rId73" Type="http://schemas.openxmlformats.org/officeDocument/2006/relationships/hyperlink" Target="http://recepty.blesk.cz/" TargetMode="External"/><Relationship Id="rId78" Type="http://schemas.openxmlformats.org/officeDocument/2006/relationships/image" Target="../media/image50.gif"/><Relationship Id="rId81" Type="http://schemas.openxmlformats.org/officeDocument/2006/relationships/hyperlink" Target="http://www.blesk.cz/kategorie/3398" TargetMode="External"/><Relationship Id="rId86" Type="http://schemas.openxmlformats.org/officeDocument/2006/relationships/image" Target="../media/image54.jpeg"/><Relationship Id="rId94" Type="http://schemas.openxmlformats.org/officeDocument/2006/relationships/image" Target="../media/image58.jpeg"/><Relationship Id="rId99" Type="http://schemas.openxmlformats.org/officeDocument/2006/relationships/hyperlink" Target="http://www.denik.cz/z_domova/pokracuje-sjezd-cssd-ze-stranickeho-vedeni-vypadl-dienstbier-20130316.html?utm_source=blesk.cz&amp;utm_medium=traffic-exchange" TargetMode="External"/><Relationship Id="rId101" Type="http://schemas.openxmlformats.org/officeDocument/2006/relationships/hyperlink" Target="http://zahranicni.eurozpravy.cz/asie-a-australie/67092-peklo-v-indii-osm-muzu-znasilnilo-mladou-svycarku-pred-zraky-manzela/#utm_source=blesk.cz&amp;utm_medium=rss-exchange" TargetMode="External"/><Relationship Id="rId4" Type="http://schemas.openxmlformats.org/officeDocument/2006/relationships/hyperlink" Target="http://www.facebook.com/share.php?u=http://www.blesk.cz/clanek/zpravy-udalosti/188684/kocour-vyhlasil-amnestii-a-mysi-maji-pre-manazeri-h-systemu-jsou-volni.html" TargetMode="External"/><Relationship Id="rId9" Type="http://schemas.openxmlformats.org/officeDocument/2006/relationships/image" Target="../media/image12.jpeg"/><Relationship Id="rId13" Type="http://schemas.openxmlformats.org/officeDocument/2006/relationships/image" Target="../media/image14.jpeg"/><Relationship Id="rId18" Type="http://schemas.openxmlformats.org/officeDocument/2006/relationships/hyperlink" Target="http://hobby.blesk.cz/soutez/nejpes/2013/profil/5234/barney" TargetMode="External"/><Relationship Id="rId39" Type="http://schemas.openxmlformats.org/officeDocument/2006/relationships/image" Target="../media/image28.gif"/><Relationship Id="rId34" Type="http://schemas.openxmlformats.org/officeDocument/2006/relationships/hyperlink" Target="http://hobby.blesk.cz/soutez/nejpes/2013/profil/13/besinka-maxipes-fik" TargetMode="External"/><Relationship Id="rId50" Type="http://schemas.openxmlformats.org/officeDocument/2006/relationships/image" Target="../media/image35.png"/><Relationship Id="rId55" Type="http://schemas.openxmlformats.org/officeDocument/2006/relationships/hyperlink" Target="http://gdecz.hit.gemius.pl/hitredir/id=baCaBgNT4xeds4RzeeKHa8bi38MYAyOyxGLgadcfTYj.R7/stparam=rgpkhqoffp/fastid=norvplbetvvmomddplgnewwzsonn/sarg=0000000CFBE7B666|_cdata:444132_0,444846_0,444853_0,444856_0,444867_0,444871_0/url=http:/www.netmedik.cz/tlakomery/?znacka=ilwy" TargetMode="External"/><Relationship Id="rId76" Type="http://schemas.openxmlformats.org/officeDocument/2006/relationships/image" Target="../media/image49.gif"/><Relationship Id="rId97" Type="http://schemas.openxmlformats.org/officeDocument/2006/relationships/hyperlink" Target="http://www.denik.cz/z_domova/fico-evropa-v-krizi-potrebuje-hodnoty-socialni-demokracie-20130316.html?utm_source=blesk.cz&amp;utm_medium=traffic-exchange" TargetMode="External"/><Relationship Id="rId104" Type="http://schemas.openxmlformats.org/officeDocument/2006/relationships/image" Target="../media/image6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568952" cy="2376264"/>
          </a:xfrm>
        </p:spPr>
        <p:txBody>
          <a:bodyPr>
            <a:noAutofit/>
          </a:bodyPr>
          <a:lstStyle/>
          <a:p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/>
              <a:t>LITERÁRNÍ MYSL</a:t>
            </a:r>
            <a:br>
              <a:rPr lang="cs-CZ" sz="3200" b="1" dirty="0"/>
            </a:br>
            <a:r>
              <a:rPr lang="cs-CZ" sz="3200" b="1" dirty="0"/>
              <a:t>A. Metafora, příběh a parabola</a:t>
            </a:r>
            <a:br>
              <a:rPr lang="cs-CZ" sz="3200" b="1" dirty="0"/>
            </a:br>
            <a:r>
              <a:rPr lang="cs-CZ" sz="3200" b="1" dirty="0"/>
              <a:t>B. Mentální prostory a jejich mísení (</a:t>
            </a:r>
            <a:r>
              <a:rPr lang="cs-CZ" sz="3200" b="1" i="1" dirty="0" err="1"/>
              <a:t>blending</a:t>
            </a:r>
            <a:r>
              <a:rPr lang="cs-CZ" sz="3200" b="1" dirty="0"/>
              <a:t>)</a:t>
            </a:r>
            <a:r>
              <a:rPr lang="cs-CZ" sz="3200" b="1" i="1" dirty="0"/>
              <a:t/>
            </a:r>
            <a:br>
              <a:rPr lang="cs-CZ" sz="3200" b="1" i="1" dirty="0"/>
            </a:br>
            <a:r>
              <a:rPr lang="cs-CZ" sz="3200" b="1" dirty="0"/>
              <a:t>C. Literární mysl a poetická metafora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920"/>
            <a:ext cx="4158893" cy="396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2841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cs-CZ" b="1" dirty="0"/>
              <a:t>Lidský 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cs-CZ" b="1" dirty="0"/>
              <a:t>význam má zkušenostní základ </a:t>
            </a:r>
            <a:r>
              <a:rPr lang="cs-CZ" dirty="0"/>
              <a:t>(X není popsatelný nástroji formální logiky)</a:t>
            </a:r>
          </a:p>
          <a:p>
            <a:pPr>
              <a:buFontTx/>
              <a:buChar char="-"/>
            </a:pPr>
            <a:r>
              <a:rPr lang="cs-CZ" dirty="0"/>
              <a:t>už jako děti máme osvojen „koncept nádoby, tekutiny, </a:t>
            </a:r>
          </a:p>
          <a:p>
            <a:pPr marL="0" indent="0">
              <a:buNone/>
            </a:pPr>
            <a:r>
              <a:rPr lang="cs-CZ" dirty="0"/>
              <a:t>lití, proudění, cesty, </a:t>
            </a:r>
          </a:p>
          <a:p>
            <a:pPr marL="0" indent="0">
              <a:buNone/>
            </a:pPr>
            <a:r>
              <a:rPr lang="cs-CZ" dirty="0"/>
              <a:t>pohybu po cestě, </a:t>
            </a:r>
          </a:p>
          <a:p>
            <a:pPr marL="0" indent="0">
              <a:buNone/>
            </a:pPr>
            <a:r>
              <a:rPr lang="cs-CZ" dirty="0"/>
              <a:t>resp. výsledek těchto konceptů: </a:t>
            </a:r>
          </a:p>
          <a:p>
            <a:pPr marL="0" indent="0">
              <a:buNone/>
            </a:pPr>
            <a:r>
              <a:rPr lang="cs-CZ" b="1" dirty="0"/>
              <a:t>malý prostorový příběh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v němž někdo lije tekutinu </a:t>
            </a:r>
          </a:p>
          <a:p>
            <a:pPr marL="0" indent="0">
              <a:buNone/>
            </a:pPr>
            <a:r>
              <a:rPr lang="cs-CZ" dirty="0"/>
              <a:t>a ta proudí po dráze do nádoby“ </a:t>
            </a:r>
          </a:p>
          <a:p>
            <a:pPr marL="0" indent="0">
              <a:buNone/>
            </a:pPr>
            <a:r>
              <a:rPr lang="cs-CZ" dirty="0"/>
              <a:t>(s. 26); </a:t>
            </a:r>
          </a:p>
          <a:p>
            <a:pPr marL="0" indent="0">
              <a:buNone/>
            </a:pPr>
            <a:r>
              <a:rPr lang="cs-CZ" dirty="0"/>
              <a:t>- součásti tohoto příběhu např. …?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80928"/>
            <a:ext cx="2870853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/>
              <a:t>Einstein sedící na židli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980728"/>
            <a:ext cx="8085584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Usedání / sezení na židli – </a:t>
            </a:r>
          </a:p>
          <a:p>
            <a:pPr marL="0" indent="0">
              <a:buNone/>
            </a:pPr>
            <a:r>
              <a:rPr lang="cs-CZ" dirty="0"/>
              <a:t>živý činitel (</a:t>
            </a:r>
            <a:r>
              <a:rPr lang="cs-CZ" b="1" dirty="0"/>
              <a:t>osoba</a:t>
            </a:r>
            <a:r>
              <a:rPr lang="cs-CZ" dirty="0"/>
              <a:t>) vykonává </a:t>
            </a:r>
            <a:r>
              <a:rPr lang="cs-CZ" b="1" dirty="0"/>
              <a:t>záměrný úkon</a:t>
            </a:r>
            <a:r>
              <a:rPr lang="cs-CZ" dirty="0"/>
              <a:t>;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ten zahrnuje základní lidské kategorie: </a:t>
            </a:r>
            <a:r>
              <a:rPr lang="cs-CZ" b="1" dirty="0"/>
              <a:t>událost</a:t>
            </a:r>
            <a:r>
              <a:rPr lang="cs-CZ" dirty="0"/>
              <a:t> (usedání, sezení) a </a:t>
            </a:r>
            <a:r>
              <a:rPr lang="cs-CZ" b="1" dirty="0"/>
              <a:t>předmět</a:t>
            </a:r>
            <a:r>
              <a:rPr lang="cs-CZ" dirty="0"/>
              <a:t> (židle)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● „…kde fyzika nabízí </a:t>
            </a:r>
          </a:p>
          <a:p>
            <a:pPr marL="0" indent="0">
              <a:buNone/>
            </a:pPr>
            <a:r>
              <a:rPr lang="cs-CZ" dirty="0"/>
              <a:t>neproniknutelný,</a:t>
            </a:r>
          </a:p>
          <a:p>
            <a:pPr marL="0" indent="0">
              <a:buNone/>
            </a:pPr>
            <a:r>
              <a:rPr lang="cs-CZ" dirty="0"/>
              <a:t>avšak přesný  fyzikální popis </a:t>
            </a:r>
          </a:p>
          <a:p>
            <a:pPr marL="0" indent="0">
              <a:buNone/>
            </a:pPr>
            <a:r>
              <a:rPr lang="cs-CZ" dirty="0"/>
              <a:t>ve formě vlnové rovnice, </a:t>
            </a:r>
          </a:p>
          <a:p>
            <a:pPr marL="0" indent="0">
              <a:buNone/>
            </a:pPr>
            <a:r>
              <a:rPr lang="cs-CZ" dirty="0"/>
              <a:t>tam příběh nabízí Einsteina </a:t>
            </a:r>
          </a:p>
          <a:p>
            <a:pPr marL="0" indent="0">
              <a:buNone/>
            </a:pPr>
            <a:r>
              <a:rPr lang="cs-CZ" dirty="0"/>
              <a:t>sedícího na židli“ (s. 26)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89360"/>
            <a:ext cx="2874375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cs-CZ" dirty="0"/>
              <a:t>V humanitních vědách obecně –narativní obrat, „obrat k příběhu“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6700" dirty="0"/>
              <a:t>Literární věda</a:t>
            </a:r>
          </a:p>
          <a:p>
            <a:pPr marL="0" indent="0">
              <a:buNone/>
            </a:pPr>
            <a:r>
              <a:rPr lang="cs-CZ" sz="6700" dirty="0"/>
              <a:t>Antropologie, etnologie</a:t>
            </a:r>
          </a:p>
          <a:p>
            <a:pPr marL="0" indent="0">
              <a:buNone/>
            </a:pPr>
            <a:r>
              <a:rPr lang="cs-CZ" sz="6700" dirty="0"/>
              <a:t>Sociologie</a:t>
            </a:r>
          </a:p>
          <a:p>
            <a:pPr marL="0" indent="0">
              <a:buNone/>
            </a:pPr>
            <a:r>
              <a:rPr lang="cs-CZ" sz="6700" dirty="0"/>
              <a:t>Psychologie</a:t>
            </a:r>
          </a:p>
          <a:p>
            <a:pPr marL="0" indent="0">
              <a:buNone/>
            </a:pPr>
            <a:r>
              <a:rPr lang="cs-CZ" sz="6700" dirty="0"/>
              <a:t>Historie</a:t>
            </a:r>
          </a:p>
          <a:p>
            <a:pPr marL="0" indent="0">
              <a:buNone/>
            </a:pPr>
            <a:r>
              <a:rPr lang="cs-CZ" sz="6700" dirty="0"/>
              <a:t>Biologie …</a:t>
            </a:r>
          </a:p>
          <a:p>
            <a:pPr marL="0" indent="0">
              <a:buNone/>
            </a:pPr>
            <a:endParaRPr lang="cs-CZ" sz="6700" dirty="0"/>
          </a:p>
          <a:p>
            <a:pPr marL="0" indent="0">
              <a:buNone/>
            </a:pPr>
            <a:r>
              <a:rPr lang="cs-CZ" sz="6700" dirty="0"/>
              <a:t>Filosofie</a:t>
            </a:r>
          </a:p>
          <a:p>
            <a:pPr marL="0" indent="0">
              <a:buNone/>
            </a:pPr>
            <a:endParaRPr lang="cs-CZ" sz="6700" dirty="0"/>
          </a:p>
          <a:p>
            <a:pPr marL="0" indent="0">
              <a:buNone/>
            </a:pPr>
            <a:r>
              <a:rPr lang="cs-CZ" sz="6700" dirty="0"/>
              <a:t>Uplatnění v psychoterapii, pedagogice, marketingu, reklamě, kreativním průmyslu…</a:t>
            </a:r>
          </a:p>
          <a:p>
            <a:pPr marL="0" indent="0">
              <a:buNone/>
            </a:pPr>
            <a:endParaRPr lang="cs-CZ" sz="6700" dirty="0"/>
          </a:p>
          <a:p>
            <a:pPr marL="0" indent="0">
              <a:buNone/>
            </a:pPr>
            <a:endParaRPr lang="cs-CZ" sz="6700" dirty="0"/>
          </a:p>
          <a:p>
            <a:pPr marL="0" indent="0">
              <a:buNone/>
            </a:pPr>
            <a:endParaRPr lang="cs-CZ" sz="67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7734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53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i v lingvistice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4997152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americká kognitivní lingvistika (scénář a scéna, skript, rámec, příběh a parabola…) – Charles </a:t>
            </a:r>
            <a:r>
              <a:rPr lang="cs-CZ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Fillmore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 Turner aj.</a:t>
            </a:r>
            <a:endParaRPr lang="cs-CZ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polská kognitivní etnolingvistika (Dorota </a:t>
            </a:r>
            <a:r>
              <a:rPr lang="cs-CZ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Filar</a:t>
            </a:r>
            <a:r>
              <a:rPr lang="cs-CZ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aj.):</a:t>
            </a:r>
          </a:p>
          <a:p>
            <a:pPr>
              <a:buFontTx/>
              <a:buChar char="-"/>
            </a:pPr>
            <a:endParaRPr lang="cs-CZ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Times New Roman"/>
                <a:cs typeface="Times New Roman"/>
              </a:rPr>
              <a:t>▪ </a:t>
            </a:r>
            <a:r>
              <a:rPr lang="cs-CZ" dirty="0"/>
              <a:t>jazykový obraz světa je strukturován na základě příběhů</a:t>
            </a:r>
          </a:p>
          <a:p>
            <a:pPr marL="0" indent="0">
              <a:buNone/>
            </a:pPr>
            <a:r>
              <a:rPr lang="cs-CZ" dirty="0">
                <a:latin typeface="Times New Roman"/>
                <a:cs typeface="Times New Roman"/>
              </a:rPr>
              <a:t>▪ </a:t>
            </a:r>
            <a:r>
              <a:rPr lang="cs-CZ" dirty="0"/>
              <a:t>jazyk je chápán jako „velká narace“, která má kolektivního autora a spojuje velké množství „</a:t>
            </a:r>
            <a:r>
              <a:rPr lang="cs-CZ" dirty="0" err="1"/>
              <a:t>mikronarací</a:t>
            </a:r>
            <a:r>
              <a:rPr lang="cs-CZ" dirty="0"/>
              <a:t>“ různého typu a obecnosti (i ve slově je „svinutý“ příběh, narace)</a:t>
            </a:r>
          </a:p>
          <a:p>
            <a:pPr marL="0" indent="0">
              <a:buNone/>
            </a:pPr>
            <a:r>
              <a:rPr lang="cs-CZ" dirty="0">
                <a:latin typeface="Times New Roman"/>
                <a:cs typeface="Times New Roman"/>
              </a:rPr>
              <a:t>▪ příběhové struktury se uplatňují všude, </a:t>
            </a:r>
            <a:r>
              <a:rPr lang="cs-CZ" dirty="0"/>
              <a:t>od roviny lexikální přes frazeologii až k textovým jednotkám (folklorní žánry apod.)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569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 fontScale="90000"/>
          </a:bodyPr>
          <a:lstStyle/>
          <a:p>
            <a:r>
              <a:rPr lang="cs-CZ" dirty="0"/>
              <a:t>Ve významových strukturách hrají roli: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7638"/>
            <a:ext cx="8640960" cy="517971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b="1" dirty="0"/>
              <a:t>postavy</a:t>
            </a:r>
            <a:r>
              <a:rPr lang="cs-CZ" dirty="0"/>
              <a:t> / účastníci příběhu, jejich motivace a cíle, hodnoty (spojeno se studiem stereotypů) </a:t>
            </a:r>
          </a:p>
          <a:p>
            <a:pPr>
              <a:buFontTx/>
              <a:buChar char="-"/>
            </a:pPr>
            <a:r>
              <a:rPr lang="cs-CZ" b="1" dirty="0"/>
              <a:t>perspektiva</a:t>
            </a:r>
          </a:p>
          <a:p>
            <a:pPr>
              <a:buFontTx/>
              <a:buChar char="-"/>
            </a:pPr>
            <a:r>
              <a:rPr lang="cs-CZ" dirty="0"/>
              <a:t>místní a prostorové okolnosti – </a:t>
            </a:r>
            <a:r>
              <a:rPr lang="cs-CZ" b="1" dirty="0"/>
              <a:t>„scéna“</a:t>
            </a:r>
          </a:p>
          <a:p>
            <a:pPr>
              <a:buFontTx/>
              <a:buChar char="-"/>
            </a:pPr>
            <a:r>
              <a:rPr lang="cs-CZ" b="1" dirty="0"/>
              <a:t>čas</a:t>
            </a:r>
            <a:r>
              <a:rPr lang="cs-CZ" dirty="0"/>
              <a:t> – sekvence scén</a:t>
            </a:r>
          </a:p>
          <a:p>
            <a:pPr>
              <a:buFontTx/>
              <a:buChar char="-"/>
            </a:pPr>
            <a:r>
              <a:rPr lang="cs-CZ" b="1" dirty="0"/>
              <a:t>příčiny a důsledky</a:t>
            </a:r>
            <a:r>
              <a:rPr lang="cs-CZ" dirty="0"/>
              <a:t>, účely a funkce…</a:t>
            </a:r>
          </a:p>
          <a:p>
            <a:pPr>
              <a:buFontTx/>
              <a:buChar char="-"/>
            </a:pPr>
            <a:r>
              <a:rPr lang="cs-CZ" dirty="0"/>
              <a:t>oblasti zkušenosti, které jsou v centru pozornosti</a:t>
            </a:r>
          </a:p>
          <a:p>
            <a:pPr>
              <a:buFontTx/>
              <a:buChar char="-"/>
            </a:pPr>
            <a:r>
              <a:rPr lang="cs-CZ" dirty="0"/>
              <a:t>„rekvizity“ 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84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– příběhové struktury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1125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židle</a:t>
            </a:r>
          </a:p>
          <a:p>
            <a:pPr marL="0" indent="0">
              <a:buNone/>
            </a:pPr>
            <a:r>
              <a:rPr lang="cs-CZ" dirty="0"/>
              <a:t>kámen</a:t>
            </a:r>
          </a:p>
          <a:p>
            <a:pPr marL="0" indent="0">
              <a:buNone/>
            </a:pPr>
            <a:r>
              <a:rPr lang="cs-CZ" dirty="0"/>
              <a:t>čáp</a:t>
            </a:r>
          </a:p>
          <a:p>
            <a:pPr marL="0" indent="0">
              <a:buNone/>
            </a:pPr>
            <a:r>
              <a:rPr lang="cs-CZ" dirty="0"/>
              <a:t>déšť</a:t>
            </a:r>
          </a:p>
          <a:p>
            <a:pPr marL="0" indent="0">
              <a:buNone/>
            </a:pPr>
            <a:r>
              <a:rPr lang="cs-CZ" dirty="0"/>
              <a:t>učitel</a:t>
            </a:r>
          </a:p>
          <a:p>
            <a:pPr marL="0" indent="0">
              <a:buNone/>
            </a:pPr>
            <a:r>
              <a:rPr lang="cs-CZ" dirty="0"/>
              <a:t>král; příklad A. </a:t>
            </a:r>
            <a:r>
              <a:rPr lang="cs-CZ" dirty="0" err="1"/>
              <a:t>Pajdzińské</a:t>
            </a:r>
            <a:r>
              <a:rPr lang="cs-CZ" dirty="0"/>
              <a:t> – královrah (+ kulturní aspekty)</a:t>
            </a:r>
          </a:p>
          <a:p>
            <a:pPr marL="0" indent="0">
              <a:buNone/>
            </a:pPr>
            <a:r>
              <a:rPr lang="cs-CZ" dirty="0"/>
              <a:t>koleno</a:t>
            </a:r>
          </a:p>
          <a:p>
            <a:pPr marL="0" indent="0">
              <a:buNone/>
            </a:pPr>
            <a:r>
              <a:rPr lang="cs-CZ" dirty="0"/>
              <a:t>pomluva</a:t>
            </a:r>
          </a:p>
          <a:p>
            <a:pPr marL="0" indent="0">
              <a:buNone/>
            </a:pPr>
            <a:r>
              <a:rPr lang="cs-CZ" dirty="0"/>
              <a:t>svatba</a:t>
            </a:r>
          </a:p>
          <a:p>
            <a:pPr marL="0" indent="0">
              <a:buNone/>
            </a:pPr>
            <a:r>
              <a:rPr lang="cs-CZ" dirty="0"/>
              <a:t>narozeniny</a:t>
            </a:r>
          </a:p>
          <a:p>
            <a:pPr marL="0" indent="0">
              <a:buNone/>
            </a:pPr>
            <a:r>
              <a:rPr lang="cs-CZ" dirty="0"/>
              <a:t>bílá barva 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0162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II. Mentální prostory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„Tvořivá smíšení“ prostorů - </a:t>
            </a:r>
            <a:r>
              <a:rPr lang="cs-CZ" i="1" dirty="0" err="1"/>
              <a:t>blending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8352928" cy="504542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dirty="0"/>
              <a:t>Mark Turner + </a:t>
            </a:r>
            <a:r>
              <a:rPr lang="cs-CZ" sz="9600" dirty="0" err="1"/>
              <a:t>Gilles</a:t>
            </a:r>
            <a:r>
              <a:rPr lang="cs-CZ" sz="9600" dirty="0"/>
              <a:t> </a:t>
            </a:r>
            <a:r>
              <a:rPr lang="cs-CZ" sz="9600" dirty="0" err="1"/>
              <a:t>Fauconnier</a:t>
            </a:r>
            <a:r>
              <a:rPr lang="cs-CZ" sz="9600" dirty="0"/>
              <a:t>:</a:t>
            </a:r>
          </a:p>
          <a:p>
            <a:pPr marL="0" indent="0">
              <a:buNone/>
            </a:pPr>
            <a:r>
              <a:rPr lang="cs-CZ" sz="9600" dirty="0"/>
              <a:t>mentální (konceptuální) prostory</a:t>
            </a:r>
          </a:p>
          <a:p>
            <a:pPr marL="0" indent="0">
              <a:buNone/>
            </a:pPr>
            <a:r>
              <a:rPr lang="cs-CZ" sz="9600" dirty="0"/>
              <a:t>(</a:t>
            </a:r>
            <a:r>
              <a:rPr lang="cs-CZ" sz="9600" i="1" dirty="0" err="1"/>
              <a:t>mental</a:t>
            </a:r>
            <a:r>
              <a:rPr lang="cs-CZ" sz="9600" i="1" dirty="0"/>
              <a:t> </a:t>
            </a:r>
            <a:r>
              <a:rPr lang="cs-CZ" sz="9600" i="1" dirty="0" err="1"/>
              <a:t>spaces</a:t>
            </a:r>
            <a:r>
              <a:rPr lang="cs-CZ" sz="9600" dirty="0"/>
              <a:t>):</a:t>
            </a:r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r>
              <a:rPr lang="cs-CZ" sz="9600" dirty="0"/>
              <a:t>●  Generický prostor</a:t>
            </a:r>
          </a:p>
          <a:p>
            <a:pPr marL="0" indent="0">
              <a:buNone/>
            </a:pPr>
            <a:r>
              <a:rPr lang="cs-CZ" sz="9600" dirty="0"/>
              <a:t>●  Vstupní prostory 1, 2, …</a:t>
            </a:r>
          </a:p>
          <a:p>
            <a:pPr marL="0" indent="0">
              <a:buNone/>
            </a:pPr>
            <a:r>
              <a:rPr lang="cs-CZ" sz="9600" dirty="0"/>
              <a:t>● „</a:t>
            </a:r>
            <a:r>
              <a:rPr lang="cs-CZ" sz="9600" dirty="0" err="1"/>
              <a:t>Blend</a:t>
            </a:r>
            <a:r>
              <a:rPr lang="cs-CZ" sz="9600" dirty="0"/>
              <a:t>“ – smíšený prostor</a:t>
            </a:r>
          </a:p>
          <a:p>
            <a:pPr marL="0" indent="0">
              <a:buNone/>
            </a:pPr>
            <a:endParaRPr lang="cs-CZ" sz="9600" dirty="0"/>
          </a:p>
          <a:p>
            <a:pPr marL="0" indent="0">
              <a:buNone/>
            </a:pPr>
            <a:r>
              <a:rPr lang="cs-CZ" sz="9600" b="1" dirty="0"/>
              <a:t>Příklady slovotvorných </a:t>
            </a:r>
            <a:r>
              <a:rPr lang="cs-CZ" sz="9600" b="1" dirty="0" err="1"/>
              <a:t>blendů</a:t>
            </a:r>
            <a:r>
              <a:rPr lang="cs-CZ" sz="9600" dirty="0"/>
              <a:t>: </a:t>
            </a:r>
          </a:p>
          <a:p>
            <a:pPr marL="0" indent="0">
              <a:buNone/>
            </a:pPr>
            <a:r>
              <a:rPr lang="cs-CZ" sz="9600" dirty="0"/>
              <a:t>slovotvorné </a:t>
            </a:r>
            <a:r>
              <a:rPr lang="cs-CZ" sz="9600" dirty="0" err="1"/>
              <a:t>blendy</a:t>
            </a:r>
            <a:r>
              <a:rPr lang="cs-CZ" sz="9600" dirty="0"/>
              <a:t> - </a:t>
            </a:r>
            <a:r>
              <a:rPr lang="cs-CZ" sz="9600" i="1" dirty="0" err="1"/>
              <a:t>boat</a:t>
            </a:r>
            <a:r>
              <a:rPr lang="cs-CZ" sz="9600" dirty="0"/>
              <a:t> + </a:t>
            </a:r>
            <a:r>
              <a:rPr lang="cs-CZ" sz="9600" i="1" dirty="0"/>
              <a:t>hotel</a:t>
            </a:r>
            <a:r>
              <a:rPr lang="cs-CZ" sz="9600" dirty="0"/>
              <a:t> → </a:t>
            </a:r>
            <a:r>
              <a:rPr lang="cs-CZ" sz="9600" i="1" dirty="0"/>
              <a:t>botel  </a:t>
            </a:r>
          </a:p>
          <a:p>
            <a:pPr marL="0" indent="0">
              <a:buNone/>
            </a:pPr>
            <a:r>
              <a:rPr lang="cs-CZ" sz="9600" i="1" dirty="0" err="1"/>
              <a:t>breakfest</a:t>
            </a:r>
            <a:r>
              <a:rPr lang="cs-CZ" sz="9600" dirty="0"/>
              <a:t> + </a:t>
            </a:r>
            <a:r>
              <a:rPr lang="cs-CZ" sz="9600" i="1" dirty="0"/>
              <a:t>lunch </a:t>
            </a:r>
            <a:r>
              <a:rPr lang="cs-CZ" sz="9600" dirty="0"/>
              <a:t>→ </a:t>
            </a:r>
            <a:r>
              <a:rPr lang="cs-CZ" sz="9600" i="1" dirty="0" err="1"/>
              <a:t>brunch</a:t>
            </a:r>
            <a:r>
              <a:rPr lang="cs-CZ" sz="9600" i="1" dirty="0"/>
              <a:t> </a:t>
            </a:r>
          </a:p>
          <a:p>
            <a:pPr marL="0" indent="0">
              <a:buNone/>
            </a:pPr>
            <a:r>
              <a:rPr lang="cs-CZ" sz="9600" i="1" dirty="0" err="1"/>
              <a:t>frappé</a:t>
            </a:r>
            <a:r>
              <a:rPr lang="cs-CZ" sz="9600" i="1" dirty="0"/>
              <a:t> + </a:t>
            </a:r>
            <a:r>
              <a:rPr lang="cs-CZ" sz="9600" i="1" dirty="0" err="1"/>
              <a:t>capuccino</a:t>
            </a:r>
            <a:r>
              <a:rPr lang="cs-CZ" sz="9600" i="1" dirty="0"/>
              <a:t> </a:t>
            </a:r>
            <a:r>
              <a:rPr lang="cs-CZ" sz="9600" dirty="0"/>
              <a:t>→ </a:t>
            </a:r>
            <a:r>
              <a:rPr lang="cs-CZ" sz="9600" i="1" dirty="0" err="1"/>
              <a:t>frappuccino</a:t>
            </a:r>
            <a:endParaRPr lang="cs-CZ" sz="9600" i="1" dirty="0"/>
          </a:p>
          <a:p>
            <a:pPr marL="0" indent="0">
              <a:buNone/>
            </a:pPr>
            <a:r>
              <a:rPr lang="cs-CZ" sz="9600" i="1" dirty="0"/>
              <a:t>chat</a:t>
            </a:r>
            <a:r>
              <a:rPr lang="cs-CZ" sz="9600" dirty="0"/>
              <a:t>  + </a:t>
            </a:r>
            <a:r>
              <a:rPr lang="cs-CZ" sz="9600" i="1" dirty="0"/>
              <a:t>robot</a:t>
            </a:r>
            <a:r>
              <a:rPr lang="cs-CZ" sz="9600" dirty="0"/>
              <a:t> →  </a:t>
            </a:r>
            <a:r>
              <a:rPr lang="cs-CZ" sz="9600" i="1" dirty="0"/>
              <a:t>chatbot</a:t>
            </a:r>
            <a:endParaRPr lang="cs-CZ" sz="9600" dirty="0"/>
          </a:p>
          <a:p>
            <a:pPr marL="0" indent="0">
              <a:buNone/>
            </a:pPr>
            <a:endParaRPr lang="cs-CZ" sz="7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9147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11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260648"/>
            <a:ext cx="8928992" cy="1143000"/>
          </a:xfrm>
        </p:spPr>
        <p:txBody>
          <a:bodyPr>
            <a:noAutofit/>
          </a:bodyPr>
          <a:lstStyle/>
          <a:p>
            <a:r>
              <a:rPr lang="cs-CZ" sz="3200" dirty="0"/>
              <a:t>Další příklady </a:t>
            </a:r>
            <a:r>
              <a:rPr lang="cs-CZ" sz="3200" dirty="0" err="1"/>
              <a:t>blendů</a:t>
            </a:r>
            <a:r>
              <a:rPr lang="cs-CZ" sz="3200" dirty="0"/>
              <a:t> – mísení sémantických prostorů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03648"/>
            <a:ext cx="8435280" cy="54543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Obecnější sémantické struktury: </a:t>
            </a:r>
          </a:p>
          <a:p>
            <a:pPr marL="0" indent="0">
              <a:buNone/>
            </a:pPr>
            <a:r>
              <a:rPr lang="cs-CZ" dirty="0"/>
              <a:t>a/název organizace </a:t>
            </a:r>
            <a:r>
              <a:rPr lang="cs-CZ" i="1" dirty="0"/>
              <a:t>Pomocné tlapky </a:t>
            </a:r>
          </a:p>
          <a:p>
            <a:pPr marL="0" indent="0">
              <a:buNone/>
            </a:pPr>
            <a:r>
              <a:rPr lang="cs-CZ" dirty="0"/>
              <a:t>b/ zvíře + člověk → mluvící zvíře (liška v bajce)</a:t>
            </a:r>
          </a:p>
          <a:p>
            <a:pPr marL="0" indent="0">
              <a:buNone/>
            </a:pPr>
            <a:r>
              <a:rPr lang="cs-CZ" dirty="0"/>
              <a:t>c/ představa za vyjádřením </a:t>
            </a:r>
            <a:r>
              <a:rPr lang="cs-CZ" i="1" dirty="0"/>
              <a:t>on je chodící encyklopedie</a:t>
            </a:r>
          </a:p>
          <a:p>
            <a:pPr marL="0" indent="0">
              <a:buNone/>
            </a:pPr>
            <a:r>
              <a:rPr lang="cs-CZ" dirty="0"/>
              <a:t>d/ přísloví (metafora GENERICKÉ JE KONKRÉTNÍ): konkretizací vzniká </a:t>
            </a:r>
            <a:r>
              <a:rPr lang="cs-CZ" dirty="0" err="1"/>
              <a:t>blend</a:t>
            </a:r>
            <a:r>
              <a:rPr lang="cs-CZ" dirty="0"/>
              <a:t> (přísloví – např. </a:t>
            </a:r>
            <a:r>
              <a:rPr lang="cs-CZ" i="1" dirty="0"/>
              <a:t>Jedno shnilé jablíčko může všecky nakazit 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→ …, …, …</a:t>
            </a:r>
            <a:r>
              <a:rPr lang="cs-CZ" dirty="0"/>
              <a:t>)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e/ mnich a hora – </a:t>
            </a:r>
            <a:r>
              <a:rPr lang="cs-CZ" dirty="0" smtClean="0"/>
              <a:t>komplexní, paradoxní zenový </a:t>
            </a:r>
            <a:r>
              <a:rPr lang="cs-CZ" dirty="0" err="1" smtClean="0"/>
              <a:t>kóan</a:t>
            </a:r>
            <a:r>
              <a:rPr lang="cs-CZ" dirty="0" smtClean="0"/>
              <a:t>: ráno mnich stoupá </a:t>
            </a:r>
            <a:r>
              <a:rPr lang="cs-CZ" dirty="0"/>
              <a:t>na horu, další ráno z hory dolů – kde potká sám sebe včerejšího</a:t>
            </a:r>
            <a:r>
              <a:rPr lang="cs-CZ" dirty="0" smtClean="0"/>
              <a:t>? (zkřížení dvou časoprostorů)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31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Smíšené prostory (</a:t>
            </a:r>
            <a:r>
              <a:rPr lang="cs-CZ" i="1" dirty="0" err="1"/>
              <a:t>blends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18487" cy="4713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Mnich („</a:t>
            </a:r>
            <a:r>
              <a:rPr lang="cs-CZ" i="1" dirty="0" err="1"/>
              <a:t>monk</a:t>
            </a:r>
            <a:r>
              <a:rPr lang="cs-CZ" i="1" dirty="0"/>
              <a:t> </a:t>
            </a:r>
            <a:r>
              <a:rPr lang="cs-CZ" i="1" dirty="0" err="1"/>
              <a:t>climbing</a:t>
            </a:r>
            <a:r>
              <a:rPr lang="cs-CZ" i="1" dirty="0"/>
              <a:t> </a:t>
            </a:r>
            <a:r>
              <a:rPr lang="cs-CZ" i="1" dirty="0" err="1"/>
              <a:t>mountain</a:t>
            </a:r>
            <a:r>
              <a:rPr lang="cs-CZ" i="1" dirty="0"/>
              <a:t> </a:t>
            </a:r>
            <a:r>
              <a:rPr lang="cs-CZ" i="1" dirty="0" err="1"/>
              <a:t>problem</a:t>
            </a:r>
            <a:r>
              <a:rPr lang="cs-CZ" i="1" dirty="0"/>
              <a:t>“</a:t>
            </a:r>
            <a:r>
              <a:rPr lang="cs-CZ" dirty="0"/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(G. </a:t>
            </a:r>
            <a:r>
              <a:rPr lang="cs-CZ" dirty="0" err="1"/>
              <a:t>Fauconnier</a:t>
            </a:r>
            <a:r>
              <a:rPr lang="cs-CZ" dirty="0"/>
              <a:t>)</a:t>
            </a:r>
          </a:p>
        </p:txBody>
      </p:sp>
      <p:pic>
        <p:nvPicPr>
          <p:cNvPr id="18435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708920"/>
            <a:ext cx="51450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304" y="2517307"/>
            <a:ext cx="50958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65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Jeggins</a:t>
            </a:r>
            <a:r>
              <a:rPr lang="cs-CZ" dirty="0"/>
              <a:t> – klasické džíny jsou passé!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400" dirty="0">
              <a:hlinkClick r:id="rId2"/>
            </a:endParaRPr>
          </a:p>
          <a:p>
            <a:pPr marL="0" indent="0">
              <a:buNone/>
            </a:pPr>
            <a:endParaRPr lang="cs-CZ" sz="2400" dirty="0">
              <a:hlinkClick r:id="rId2"/>
            </a:endParaRPr>
          </a:p>
          <a:p>
            <a:pPr marL="0" indent="0">
              <a:buNone/>
            </a:pPr>
            <a:endParaRPr lang="cs-CZ" sz="2400" dirty="0">
              <a:hlinkClick r:id="rId2"/>
            </a:endParaRPr>
          </a:p>
          <a:p>
            <a:pPr marL="0" indent="0">
              <a:buNone/>
            </a:pPr>
            <a:endParaRPr lang="cs-CZ" sz="6500" dirty="0">
              <a:hlinkClick r:id="rId2"/>
            </a:endParaRPr>
          </a:p>
          <a:p>
            <a:pPr marL="0" indent="0">
              <a:buNone/>
            </a:pPr>
            <a:endParaRPr lang="cs-CZ" sz="11200" dirty="0">
              <a:hlinkClick r:id="rId2"/>
            </a:endParaRPr>
          </a:p>
          <a:p>
            <a:pPr marL="0" indent="0">
              <a:buNone/>
            </a:pPr>
            <a:endParaRPr lang="cs-CZ" sz="11200" dirty="0">
              <a:hlinkClick r:id="rId2"/>
            </a:endParaRPr>
          </a:p>
          <a:p>
            <a:pPr marL="0" indent="0">
              <a:buNone/>
            </a:pPr>
            <a:r>
              <a:rPr lang="cs-CZ" sz="11200" dirty="0" err="1">
                <a:hlinkClick r:id="rId2"/>
              </a:rPr>
              <a:t>Džegíny</a:t>
            </a:r>
            <a:r>
              <a:rPr lang="cs-CZ" sz="11200" dirty="0"/>
              <a:t> (</a:t>
            </a:r>
            <a:r>
              <a:rPr lang="cs-CZ" sz="11200" dirty="0" err="1"/>
              <a:t>jeggings</a:t>
            </a:r>
            <a:r>
              <a:rPr lang="cs-CZ" sz="11200" dirty="0"/>
              <a:t>) jsou kombinací legín a </a:t>
            </a:r>
            <a:r>
              <a:rPr lang="cs-CZ" sz="11200" dirty="0" err="1"/>
              <a:t>džín</a:t>
            </a:r>
            <a:r>
              <a:rPr lang="cs-CZ" sz="11200" dirty="0"/>
              <a:t>. Jedná se o upnuté kalhoty vyrobené z džínoviny s vysokým podílem </a:t>
            </a:r>
            <a:r>
              <a:rPr lang="cs-CZ" sz="11200" dirty="0" err="1"/>
              <a:t>elastanu</a:t>
            </a:r>
            <a:r>
              <a:rPr lang="cs-CZ" sz="11200" dirty="0"/>
              <a:t>, tedy vysokou pružností, které přiléhají a vypadají téměř jako džíny, ale zároveň jsou pružné skoro jako legíny.</a:t>
            </a:r>
          </a:p>
          <a:p>
            <a:pPr marL="0" indent="0">
              <a:buNone/>
            </a:pPr>
            <a:endParaRPr lang="cs-CZ" sz="11200" dirty="0"/>
          </a:p>
          <a:p>
            <a:pPr marL="0" indent="0">
              <a:buNone/>
            </a:pPr>
            <a:r>
              <a:rPr lang="cs-CZ" sz="8000" dirty="0"/>
              <a:t>… Tak nám v </a:t>
            </a:r>
            <a:r>
              <a:rPr lang="cs-CZ" sz="8000" dirty="0" err="1"/>
              <a:t>Lidlu</a:t>
            </a:r>
            <a:r>
              <a:rPr lang="cs-CZ" sz="8000" dirty="0"/>
              <a:t> začali prodávat </a:t>
            </a:r>
            <a:r>
              <a:rPr lang="cs-CZ" sz="8000" dirty="0" err="1"/>
              <a:t>džegíny</a:t>
            </a:r>
            <a:r>
              <a:rPr lang="cs-CZ" sz="8000" dirty="0"/>
              <a:t>. A nejenom tam. A bohužel skutečně nenabízejí </a:t>
            </a:r>
            <a:r>
              <a:rPr lang="cs-CZ" sz="8000" dirty="0" err="1"/>
              <a:t>jeggins</a:t>
            </a:r>
            <a:r>
              <a:rPr lang="cs-CZ" sz="8000" dirty="0"/>
              <a:t>, ale naprosto nesmyslně počeštělé </a:t>
            </a:r>
            <a:r>
              <a:rPr lang="cs-CZ" sz="8000" dirty="0" err="1"/>
              <a:t>džegíny</a:t>
            </a:r>
            <a:r>
              <a:rPr lang="cs-CZ" sz="8000" dirty="0"/>
              <a:t>. Asi je to víc </a:t>
            </a:r>
            <a:r>
              <a:rPr lang="cs-CZ" sz="8000" dirty="0" err="1"/>
              <a:t>cool</a:t>
            </a:r>
            <a:r>
              <a:rPr lang="cs-CZ" sz="8000" dirty="0"/>
              <a:t>, než nabízet prachobyčejné </a:t>
            </a:r>
            <a:r>
              <a:rPr lang="cs-CZ" sz="8000" dirty="0" err="1"/>
              <a:t>leginy</a:t>
            </a:r>
            <a:r>
              <a:rPr lang="cs-CZ" sz="8000" dirty="0"/>
              <a:t>.</a:t>
            </a:r>
          </a:p>
          <a:p>
            <a:pPr marL="0" indent="0">
              <a:buNone/>
            </a:pPr>
            <a:r>
              <a:rPr lang="cs-CZ" sz="8000" dirty="0"/>
              <a:t/>
            </a:r>
            <a:br>
              <a:rPr lang="cs-CZ" sz="8000" dirty="0"/>
            </a:br>
            <a:endParaRPr lang="cs-CZ" sz="8000" dirty="0"/>
          </a:p>
          <a:p>
            <a:pPr marL="0" indent="0">
              <a:buNone/>
            </a:pPr>
            <a:endParaRPr lang="cs-CZ" sz="8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0728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54162"/>
          </a:xfrm>
        </p:spPr>
        <p:txBody>
          <a:bodyPr>
            <a:normAutofit fontScale="90000"/>
          </a:bodyPr>
          <a:lstStyle/>
          <a:p>
            <a:r>
              <a:rPr lang="cs-CZ" sz="5300" b="1" dirty="0"/>
              <a:t>Literární mysl</a:t>
            </a:r>
            <a:r>
              <a:rPr lang="cs-CZ" dirty="0"/>
              <a:t/>
            </a:r>
            <a:br>
              <a:rPr lang="cs-CZ" dirty="0"/>
            </a:br>
            <a:r>
              <a:rPr lang="cs-CZ" sz="3100" dirty="0"/>
              <a:t>Mark Turner: </a:t>
            </a:r>
            <a:r>
              <a:rPr lang="cs-CZ" sz="3100" i="1" dirty="0"/>
              <a:t>Literární mysl</a:t>
            </a:r>
            <a:r>
              <a:rPr lang="cs-CZ" sz="3100" dirty="0"/>
              <a:t>. Brno: Host, 2005. </a:t>
            </a:r>
            <a:br>
              <a:rPr lang="cs-CZ" sz="3100" dirty="0"/>
            </a:br>
            <a:r>
              <a:rPr lang="cs-CZ" sz="3100" dirty="0"/>
              <a:t>(</a:t>
            </a:r>
            <a:r>
              <a:rPr lang="cs-CZ" sz="3100" dirty="0" err="1"/>
              <a:t>Literary</a:t>
            </a:r>
            <a:r>
              <a:rPr lang="cs-CZ" sz="3100" dirty="0"/>
              <a:t> Mind, 1996)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20764"/>
            <a:ext cx="2208000" cy="3312000"/>
          </a:xfrm>
        </p:spPr>
      </p:pic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82" y="2647403"/>
            <a:ext cx="1676191" cy="186666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29824"/>
            <a:ext cx="2125148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err="1"/>
              <a:t>Blending</a:t>
            </a:r>
            <a:r>
              <a:rPr lang="cs-CZ" b="1" dirty="0"/>
              <a:t> a </a:t>
            </a:r>
            <a:r>
              <a:rPr lang="cs-CZ" b="1" dirty="0" err="1"/>
              <a:t>Opráski</a:t>
            </a:r>
            <a:r>
              <a:rPr lang="cs-CZ" b="1" dirty="0"/>
              <a:t> </a:t>
            </a:r>
            <a:r>
              <a:rPr lang="cs-CZ" b="1" dirty="0" err="1"/>
              <a:t>sčeskí</a:t>
            </a:r>
            <a:r>
              <a:rPr lang="cs-CZ" b="1" dirty="0"/>
              <a:t> </a:t>
            </a:r>
            <a:r>
              <a:rPr lang="cs-CZ" b="1" dirty="0" err="1"/>
              <a:t>historje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622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Příklady </a:t>
            </a:r>
            <a:r>
              <a:rPr lang="cs-CZ" dirty="0" err="1"/>
              <a:t>blendů</a:t>
            </a:r>
            <a:r>
              <a:rPr lang="cs-CZ" dirty="0"/>
              <a:t> různého druhu a řádu, různé obecnosti:</a:t>
            </a:r>
          </a:p>
          <a:p>
            <a:pPr>
              <a:buFontTx/>
              <a:buChar char="-"/>
            </a:pPr>
            <a:r>
              <a:rPr lang="cs-CZ" dirty="0"/>
              <a:t>historická doba (např. postavy mistra Jana Husa a císaře Zikmunda) + dnešní realita (např. obchodní dům Tesco - dále) – </a:t>
            </a:r>
            <a:r>
              <a:rPr lang="cs-CZ" dirty="0" err="1"/>
              <a:t>blend</a:t>
            </a:r>
            <a:r>
              <a:rPr lang="cs-CZ" dirty="0"/>
              <a:t> / mísení / „splynulina“ (</a:t>
            </a:r>
            <a:r>
              <a:rPr lang="cs-CZ" b="1" dirty="0" err="1"/>
              <a:t>anachronie</a:t>
            </a:r>
            <a:r>
              <a:rPr lang="cs-CZ" b="1" dirty="0"/>
              <a:t> </a:t>
            </a:r>
            <a:r>
              <a:rPr lang="cs-CZ" dirty="0"/>
              <a:t>– mísení dvou světů, které patří k různým historickým obdobím)</a:t>
            </a:r>
          </a:p>
          <a:p>
            <a:pPr>
              <a:buFontTx/>
              <a:buChar char="-"/>
            </a:pPr>
            <a:r>
              <a:rPr lang="cs-CZ" i="1" dirty="0" err="1"/>
              <a:t>Zmikund</a:t>
            </a:r>
            <a:r>
              <a:rPr lang="cs-CZ" dirty="0"/>
              <a:t>: zpodobení Zikmunda s liščími atributy</a:t>
            </a:r>
          </a:p>
          <a:p>
            <a:pPr>
              <a:buFontTx/>
              <a:buChar char="-"/>
            </a:pPr>
            <a:r>
              <a:rPr lang="cs-CZ" dirty="0"/>
              <a:t>na úrovni jednoho slova:</a:t>
            </a:r>
          </a:p>
          <a:p>
            <a:pPr marL="0" indent="0">
              <a:buNone/>
            </a:pPr>
            <a:r>
              <a:rPr lang="cs-CZ" i="1" dirty="0" err="1"/>
              <a:t>opráski</a:t>
            </a:r>
            <a:r>
              <a:rPr lang="cs-CZ" dirty="0"/>
              <a:t> (obrázky + </a:t>
            </a:r>
            <a:r>
              <a:rPr lang="cs-CZ" dirty="0" err="1"/>
              <a:t>oprásknout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i="1" dirty="0" err="1"/>
              <a:t>běsceler</a:t>
            </a:r>
            <a:r>
              <a:rPr lang="cs-CZ" dirty="0"/>
              <a:t> (bestseller + běs, celer) </a:t>
            </a:r>
          </a:p>
          <a:p>
            <a:pPr marL="0" indent="0">
              <a:buNone/>
            </a:pPr>
            <a:r>
              <a:rPr lang="cs-CZ" i="1" dirty="0"/>
              <a:t>chřest </a:t>
            </a:r>
            <a:r>
              <a:rPr lang="cs-CZ" i="1" dirty="0" err="1"/>
              <a:t>běsceleru</a:t>
            </a:r>
            <a:r>
              <a:rPr lang="cs-CZ" i="1" dirty="0"/>
              <a:t> </a:t>
            </a:r>
            <a:r>
              <a:rPr lang="cs-CZ" dirty="0"/>
              <a:t>– křest bestselleru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614442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80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688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470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7704" y="0"/>
            <a:ext cx="5560956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2160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Ěden</a:t>
            </a:r>
            <a:r>
              <a:rPr lang="cs-CZ" dirty="0"/>
              <a:t> </a:t>
            </a:r>
            <a:r>
              <a:rPr lang="cs-CZ" dirty="0" err="1"/>
              <a:t>bi</a:t>
            </a:r>
            <a:r>
              <a:rPr lang="cs-CZ" dirty="0"/>
              <a:t> </a:t>
            </a:r>
            <a:r>
              <a:rPr lang="cs-CZ" dirty="0" err="1"/>
              <a:t>nevejřil</a:t>
            </a:r>
            <a:r>
              <a:rPr lang="cs-CZ" dirty="0"/>
              <a:t>, </a:t>
            </a:r>
            <a:r>
              <a:rPr lang="cs-CZ" dirty="0" err="1"/>
              <a:t>cose</a:t>
            </a:r>
            <a:r>
              <a:rPr lang="cs-CZ" dirty="0"/>
              <a:t> </a:t>
            </a:r>
            <a:r>
              <a:rPr lang="cs-CZ" dirty="0" err="1"/>
              <a:t>nezka</a:t>
            </a:r>
            <a:r>
              <a:rPr lang="cs-CZ" dirty="0"/>
              <a:t> dá f Tresku </a:t>
            </a:r>
            <a:r>
              <a:rPr lang="cs-CZ" dirty="0" err="1"/>
              <a:t>koupid</a:t>
            </a:r>
            <a:r>
              <a:rPr lang="cs-CZ" dirty="0"/>
              <a:t>!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664" y="1700808"/>
            <a:ext cx="6447751" cy="4320000"/>
          </a:xfrm>
        </p:spPr>
      </p:pic>
    </p:spTree>
    <p:extLst>
      <p:ext uri="{BB962C8B-B14F-4D97-AF65-F5344CB8AC3E}">
        <p14:creationId xmlns:p14="http://schemas.microsoft.com/office/powerpoint/2010/main" val="1523550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cs-CZ" dirty="0"/>
              <a:t>„Překlepy“ jako </a:t>
            </a:r>
            <a:r>
              <a:rPr lang="cs-CZ" dirty="0" err="1"/>
              <a:t>blendy</a:t>
            </a:r>
            <a:r>
              <a:rPr lang="cs-CZ" dirty="0"/>
              <a:t> 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3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Apelativa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040188" cy="420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000" dirty="0" err="1"/>
              <a:t>aleorgie</a:t>
            </a:r>
            <a:r>
              <a:rPr lang="cs-CZ" sz="2000" dirty="0"/>
              <a:t> </a:t>
            </a:r>
          </a:p>
          <a:p>
            <a:pPr marL="0" indent="0" algn="ctr">
              <a:buNone/>
            </a:pPr>
            <a:r>
              <a:rPr lang="cs-CZ" sz="2000" dirty="0" err="1"/>
              <a:t>nádorní</a:t>
            </a:r>
            <a:r>
              <a:rPr lang="cs-CZ" sz="2000" dirty="0"/>
              <a:t> </a:t>
            </a:r>
            <a:r>
              <a:rPr lang="cs-CZ" sz="2000" dirty="0" err="1"/>
              <a:t>identuta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 err="1"/>
              <a:t>puťinkinova</a:t>
            </a:r>
            <a:r>
              <a:rPr lang="cs-CZ" sz="2000" dirty="0"/>
              <a:t> vesnička</a:t>
            </a:r>
          </a:p>
          <a:p>
            <a:pPr marL="0" indent="0" algn="ctr">
              <a:buNone/>
            </a:pPr>
            <a:r>
              <a:rPr lang="cs-CZ" sz="2000" dirty="0" err="1"/>
              <a:t>jebulium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 err="1"/>
              <a:t>holosensuál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 err="1"/>
              <a:t>kartolíci</a:t>
            </a:r>
            <a:r>
              <a:rPr lang="cs-CZ" sz="2000" dirty="0"/>
              <a:t> a </a:t>
            </a:r>
            <a:r>
              <a:rPr lang="cs-CZ" sz="2000" dirty="0" err="1"/>
              <a:t>potrestanti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mučitelé a </a:t>
            </a:r>
            <a:r>
              <a:rPr lang="cs-CZ" sz="2000" dirty="0" err="1"/>
              <a:t>žváci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 err="1"/>
              <a:t>voyáci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 err="1"/>
              <a:t>pyjoníři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 err="1"/>
              <a:t>víchova</a:t>
            </a:r>
            <a:r>
              <a:rPr lang="cs-CZ" sz="2000" dirty="0"/>
              <a:t> </a:t>
            </a:r>
            <a:r>
              <a:rPr lang="cs-CZ" sz="2000" dirty="0" err="1"/>
              <a:t>pitomstva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fanoušek - </a:t>
            </a:r>
            <a:r>
              <a:rPr lang="cs-CZ" sz="2000" dirty="0" err="1"/>
              <a:t>fanošuk</a:t>
            </a:r>
            <a:r>
              <a:rPr lang="cs-CZ" sz="2000" dirty="0"/>
              <a:t> – </a:t>
            </a:r>
            <a:r>
              <a:rPr lang="cs-CZ" sz="2000" dirty="0" err="1"/>
              <a:t>fašounek</a:t>
            </a: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břitva tří písařů</a:t>
            </a:r>
          </a:p>
          <a:p>
            <a:pPr marL="0" indent="0" algn="ctr">
              <a:buNone/>
            </a:pPr>
            <a:r>
              <a:rPr lang="cs-CZ" sz="2000" dirty="0"/>
              <a:t>mnichovská pohoda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572000" y="1052736"/>
            <a:ext cx="4041775" cy="648071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Propria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042792" cy="435334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Cylir</a:t>
            </a:r>
            <a:r>
              <a:rPr lang="cs-CZ" sz="2000" dirty="0"/>
              <a:t> a </a:t>
            </a:r>
            <a:r>
              <a:rPr lang="cs-CZ" sz="2000" dirty="0" err="1"/>
              <a:t>Metojed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Přemisl</a:t>
            </a:r>
            <a:r>
              <a:rPr lang="cs-CZ" sz="2000" dirty="0"/>
              <a:t> Autokar II.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/>
              <a:t>Jikra z Podebrat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Fridex</a:t>
            </a:r>
            <a:r>
              <a:rPr lang="cs-CZ" sz="2000" dirty="0"/>
              <a:t> </a:t>
            </a:r>
            <a:r>
              <a:rPr lang="cs-CZ" sz="2000" dirty="0" err="1"/>
              <a:t>falckí</a:t>
            </a:r>
            <a:r>
              <a:rPr lang="cs-CZ" sz="2000" dirty="0"/>
              <a:t>, </a:t>
            </a:r>
            <a:r>
              <a:rPr lang="cs-CZ" sz="2000" dirty="0" err="1"/>
              <a:t>zymňí</a:t>
            </a:r>
            <a:r>
              <a:rPr lang="cs-CZ" sz="2000" dirty="0"/>
              <a:t> </a:t>
            </a:r>
            <a:r>
              <a:rPr lang="cs-CZ" sz="2000" dirty="0" err="1"/>
              <a:t>klár</a:t>
            </a:r>
            <a:r>
              <a:rPr lang="cs-CZ" sz="2000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/>
              <a:t>Dement </a:t>
            </a:r>
            <a:r>
              <a:rPr lang="cs-CZ" sz="2000" dirty="0" err="1"/>
              <a:t>Kutvald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/>
              <a:t>Vojta </a:t>
            </a:r>
            <a:r>
              <a:rPr lang="cs-CZ" sz="2000" dirty="0" err="1"/>
              <a:t>Náprctek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Zmikund</a:t>
            </a:r>
            <a:r>
              <a:rPr lang="cs-CZ" sz="2000" dirty="0"/>
              <a:t> a Hanspaulka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Čundrlejn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Blejorusko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Frňákfurt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Mňuchov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 err="1"/>
              <a:t>Nádorní</a:t>
            </a:r>
            <a:r>
              <a:rPr lang="cs-CZ" sz="2000" dirty="0"/>
              <a:t> / Náhrobní / Marodní muzeum / Národní </a:t>
            </a:r>
            <a:r>
              <a:rPr lang="cs-CZ" sz="2000" dirty="0" err="1"/>
              <a:t>mueziin</a:t>
            </a:r>
            <a:endParaRPr lang="cs-CZ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000" dirty="0"/>
              <a:t>Vleklá </a:t>
            </a:r>
            <a:r>
              <a:rPr lang="cs-CZ" sz="2000" dirty="0" err="1"/>
              <a:t>prdubická</a:t>
            </a:r>
            <a:endParaRPr lang="cs-CZ" sz="2000" dirty="0"/>
          </a:p>
          <a:p>
            <a:pPr>
              <a:spcBef>
                <a:spcPts val="0"/>
              </a:spcBef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54300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„Jediné životy“ a „význam“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● „Lidská bytost nemá pohled Božího oka“: </a:t>
            </a:r>
            <a:r>
              <a:rPr lang="cs-CZ" dirty="0" err="1"/>
              <a:t>partikularita</a:t>
            </a:r>
            <a:r>
              <a:rPr lang="cs-CZ" dirty="0"/>
              <a:t>, omezená perspektiva (druhově i individuálně): „Jsme singulární bytosti, ale máme představivost a významy budujeme tak, aby tuto singularitu přesáhly“ (Turner, s. 165)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● Význam není „mentální předmět“  („balíček“ s nálepkou </a:t>
            </a:r>
            <a:r>
              <a:rPr lang="cs-CZ" i="1" dirty="0"/>
              <a:t>svatba, narození, smrt, elektřina, čas, zítra</a:t>
            </a:r>
            <a:r>
              <a:rPr lang="cs-CZ" dirty="0"/>
              <a:t>), ale spíš proces „projekce, spojování, vztahů, míšení a sjednocování napříč četnými prostory“; význam „je parabolický a literární“ (Turner, s. 82)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34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III. V čem je specifika metafory v literárních textech?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200" dirty="0"/>
              <a:t>(Pokud je „literární“ celá naše mysl…)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36327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Georg </a:t>
            </a:r>
            <a:r>
              <a:rPr lang="cs-CZ" dirty="0" err="1"/>
              <a:t>Lakoff</a:t>
            </a:r>
            <a:r>
              <a:rPr lang="cs-CZ" dirty="0"/>
              <a:t> – Mark Turner: </a:t>
            </a:r>
            <a:r>
              <a:rPr lang="cs-CZ" i="1" dirty="0"/>
              <a:t>More </a:t>
            </a:r>
            <a:r>
              <a:rPr lang="cs-CZ" i="1" dirty="0" err="1"/>
              <a:t>than</a:t>
            </a:r>
            <a:r>
              <a:rPr lang="cs-CZ" i="1" dirty="0"/>
              <a:t> </a:t>
            </a:r>
            <a:r>
              <a:rPr lang="cs-CZ" i="1" dirty="0" err="1"/>
              <a:t>Cool</a:t>
            </a:r>
            <a:r>
              <a:rPr lang="cs-CZ" i="1" dirty="0"/>
              <a:t> </a:t>
            </a:r>
            <a:r>
              <a:rPr lang="cs-CZ" i="1" dirty="0" err="1"/>
              <a:t>Reason</a:t>
            </a:r>
            <a:r>
              <a:rPr lang="cs-CZ" dirty="0"/>
              <a:t> (1989)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metafora běžná, konvenční:</a:t>
            </a:r>
          </a:p>
          <a:p>
            <a:pPr marL="0" indent="0">
              <a:buNone/>
            </a:pPr>
            <a:r>
              <a:rPr lang="cs-CZ" sz="2400" dirty="0"/>
              <a:t>     každodenní zkušenost</a:t>
            </a:r>
          </a:p>
          <a:p>
            <a:pPr marL="0" indent="0">
              <a:buNone/>
            </a:pPr>
            <a:r>
              <a:rPr lang="cs-CZ" sz="2400" dirty="0"/>
              <a:t>-   metafora poetická, kreativní: umění; </a:t>
            </a:r>
          </a:p>
          <a:p>
            <a:pPr marL="0" indent="0">
              <a:buNone/>
            </a:pPr>
            <a:r>
              <a:rPr lang="cs-CZ" sz="2400" dirty="0"/>
              <a:t>ale tytéž principy se mohou uplatnit v kterékoli </a:t>
            </a:r>
          </a:p>
          <a:p>
            <a:pPr marL="0" indent="0">
              <a:buNone/>
            </a:pPr>
            <a:r>
              <a:rPr lang="cs-CZ" sz="2400" dirty="0"/>
              <a:t>jiné komunikační oblasti  (v reklamě apod.), </a:t>
            </a:r>
          </a:p>
          <a:p>
            <a:pPr marL="0" indent="0">
              <a:buNone/>
            </a:pPr>
            <a:r>
              <a:rPr lang="cs-CZ" sz="2400" dirty="0"/>
              <a:t>v různých kódech (slovesný, obrazový…)</a:t>
            </a:r>
          </a:p>
          <a:p>
            <a:pPr marL="0" indent="0">
              <a:buNone/>
            </a:pPr>
            <a:r>
              <a:rPr lang="cs-CZ" sz="2400" dirty="0"/>
              <a:t>- „kreativci“ (specifické povolání)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20888"/>
            <a:ext cx="265374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Poetická metafora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„nekonvenční užití konvenční metafory“ (</a:t>
            </a:r>
            <a:r>
              <a:rPr lang="cs-CZ" dirty="0" err="1"/>
              <a:t>Hiraga</a:t>
            </a:r>
            <a:r>
              <a:rPr lang="cs-CZ" dirty="0"/>
              <a:t>)</a:t>
            </a:r>
          </a:p>
          <a:p>
            <a:r>
              <a:rPr lang="cs-CZ" sz="2800" dirty="0"/>
              <a:t>Mnohdy se zdá metafora velmi originální, bývá ale většinou založena na konvenční pojmové metafoře – inovativní je jen způsob jejího rozvinutí:</a:t>
            </a:r>
          </a:p>
          <a:p>
            <a:pPr marL="0" indent="0">
              <a:buNone/>
            </a:pPr>
            <a:r>
              <a:rPr lang="cs-CZ" sz="2800" dirty="0" err="1"/>
              <a:t>Lakoff</a:t>
            </a:r>
            <a:r>
              <a:rPr lang="cs-CZ" sz="2800" dirty="0"/>
              <a:t> a Turner (1989) – 4 hlavní způsoby dosažení poetického efektu:</a:t>
            </a:r>
          </a:p>
          <a:p>
            <a:r>
              <a:rPr lang="cs-CZ" dirty="0" err="1"/>
              <a:t>Extending</a:t>
            </a:r>
            <a:r>
              <a:rPr lang="cs-CZ" dirty="0"/>
              <a:t> (extenze)</a:t>
            </a:r>
          </a:p>
          <a:p>
            <a:r>
              <a:rPr lang="cs-CZ" dirty="0" err="1"/>
              <a:t>Elaborating</a:t>
            </a:r>
            <a:r>
              <a:rPr lang="cs-CZ" dirty="0"/>
              <a:t> (</a:t>
            </a:r>
            <a:r>
              <a:rPr lang="cs-CZ" dirty="0" err="1"/>
              <a:t>elaborace</a:t>
            </a:r>
            <a:r>
              <a:rPr lang="cs-CZ" dirty="0"/>
              <a:t>)</a:t>
            </a:r>
          </a:p>
          <a:p>
            <a:r>
              <a:rPr lang="cs-CZ" dirty="0" err="1"/>
              <a:t>Questionning</a:t>
            </a:r>
            <a:r>
              <a:rPr lang="cs-CZ" dirty="0"/>
              <a:t> (</a:t>
            </a:r>
            <a:r>
              <a:rPr lang="cs-CZ" dirty="0" err="1"/>
              <a:t>problematizace</a:t>
            </a:r>
            <a:r>
              <a:rPr lang="cs-CZ" dirty="0"/>
              <a:t>)</a:t>
            </a:r>
          </a:p>
          <a:p>
            <a:r>
              <a:rPr lang="cs-CZ" dirty="0" err="1"/>
              <a:t>Combinig</a:t>
            </a:r>
            <a:r>
              <a:rPr lang="cs-CZ" dirty="0"/>
              <a:t> (kombinace)</a:t>
            </a:r>
          </a:p>
        </p:txBody>
      </p:sp>
    </p:spTree>
    <p:extLst>
      <p:ext uri="{BB962C8B-B14F-4D97-AF65-F5344CB8AC3E}">
        <p14:creationId xmlns:p14="http://schemas.microsoft.com/office/powerpoint/2010/main" val="3358341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72008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b="1" dirty="0"/>
              <a:t>Poetická metafora -  a/extenze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3600" dirty="0"/>
              <a:t>Konvenční metafora SMRT JE SPÁNEK </a:t>
            </a:r>
            <a:br>
              <a:rPr lang="cs-CZ" sz="3600" dirty="0"/>
            </a:br>
            <a:r>
              <a:rPr lang="cs-CZ" sz="3100" dirty="0"/>
              <a:t>(</a:t>
            </a:r>
            <a:r>
              <a:rPr lang="cs-CZ" sz="3100" i="1" dirty="0"/>
              <a:t>usnout navždy, zesnout, věčný spánek</a:t>
            </a:r>
            <a:r>
              <a:rPr lang="cs-CZ" sz="3100" dirty="0"/>
              <a:t>…)</a:t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8000" dirty="0"/>
              <a:t/>
            </a:r>
            <a:br>
              <a:rPr lang="cs-CZ" sz="8000" dirty="0"/>
            </a:br>
            <a:r>
              <a:rPr lang="cs-CZ" sz="8000" dirty="0"/>
              <a:t/>
            </a:r>
            <a:br>
              <a:rPr lang="cs-CZ" sz="8000" dirty="0"/>
            </a:br>
            <a:endParaRPr lang="cs-CZ" sz="4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3813820" cy="936104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endParaRPr lang="cs-CZ" sz="70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r>
              <a:rPr lang="cs-CZ" sz="9600" dirty="0"/>
              <a:t> </a:t>
            </a:r>
          </a:p>
          <a:p>
            <a:endParaRPr lang="cs-CZ" sz="9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23528" y="2204864"/>
            <a:ext cx="4029844" cy="37772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Budoucí čas?! – Zítřejší den?!</a:t>
            </a:r>
          </a:p>
          <a:p>
            <a:pPr marL="0" indent="0">
              <a:buNone/>
            </a:pPr>
            <a:r>
              <a:rPr lang="cs-CZ" i="1" dirty="0"/>
              <a:t>Co přes něj dál, pouhý to sen,</a:t>
            </a:r>
          </a:p>
          <a:p>
            <a:pPr marL="0" indent="0">
              <a:buNone/>
            </a:pPr>
            <a:r>
              <a:rPr lang="cs-CZ" i="1" dirty="0"/>
              <a:t>či spaní je bez snění?</a:t>
            </a:r>
          </a:p>
          <a:p>
            <a:pPr marL="0" indent="0">
              <a:buNone/>
            </a:pPr>
            <a:r>
              <a:rPr lang="cs-CZ" i="1" dirty="0"/>
              <a:t>Snad spaní je i život ten,</a:t>
            </a:r>
          </a:p>
          <a:p>
            <a:pPr marL="0" indent="0">
              <a:buNone/>
            </a:pPr>
            <a:r>
              <a:rPr lang="cs-CZ" i="1" dirty="0"/>
              <a:t>jejž žiji teď; a příští den</a:t>
            </a:r>
          </a:p>
          <a:p>
            <a:pPr marL="0" indent="0">
              <a:buNone/>
            </a:pPr>
            <a:r>
              <a:rPr lang="cs-CZ" i="1" dirty="0"/>
              <a:t>jen v jiný sen jej změní?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/>
              <a:t>(K. H. Mácha, Máj)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4600" dirty="0"/>
              <a:t>… budou se nám znát po smrti sny?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68960"/>
            <a:ext cx="4238548" cy="2700000"/>
          </a:xfrm>
        </p:spPr>
      </p:pic>
    </p:spTree>
    <p:extLst>
      <p:ext uri="{BB962C8B-B14F-4D97-AF65-F5344CB8AC3E}">
        <p14:creationId xmlns:p14="http://schemas.microsoft.com/office/powerpoint/2010/main" val="134038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8409112" cy="144016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b="1" dirty="0"/>
              <a:t>Poetická metafora – b/ </a:t>
            </a:r>
            <a:r>
              <a:rPr lang="cs-CZ" b="1" dirty="0" err="1"/>
              <a:t>elaborace</a:t>
            </a:r>
            <a:r>
              <a:rPr lang="cs-CZ" dirty="0"/>
              <a:t/>
            </a:r>
            <a:br>
              <a:rPr lang="cs-CZ" dirty="0"/>
            </a:br>
            <a:r>
              <a:rPr lang="cs-CZ" sz="3600" dirty="0"/>
              <a:t>Konvenční metafora SMRT JE ODCHOD</a:t>
            </a:r>
            <a:br>
              <a:rPr lang="cs-CZ" sz="3600" dirty="0"/>
            </a:br>
            <a:r>
              <a:rPr lang="cs-CZ" sz="3600" dirty="0"/>
              <a:t>(</a:t>
            </a:r>
            <a:r>
              <a:rPr lang="cs-CZ" sz="3600" i="1" dirty="0"/>
              <a:t>odešel, opustil nás, poslední cesta, ro</a:t>
            </a:r>
            <a:r>
              <a:rPr lang="cs-CZ" sz="3600" dirty="0"/>
              <a:t>z</a:t>
            </a:r>
            <a:r>
              <a:rPr lang="cs-CZ" sz="3600" i="1" dirty="0"/>
              <a:t>loučení …</a:t>
            </a:r>
            <a:r>
              <a:rPr lang="cs-CZ" sz="3600" dirty="0"/>
              <a:t>)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4245868" cy="216024"/>
          </a:xfrm>
        </p:spPr>
        <p:txBody>
          <a:bodyPr>
            <a:normAutofit fontScale="25000" lnSpcReduction="20000"/>
          </a:bodyPr>
          <a:lstStyle/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  <a:p>
            <a:endParaRPr lang="cs-CZ" sz="9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6774" y="2276872"/>
            <a:ext cx="5399362" cy="4175639"/>
          </a:xfrm>
        </p:spPr>
        <p:txBody>
          <a:bodyPr/>
          <a:lstStyle/>
          <a:p>
            <a:r>
              <a:rPr lang="cs-CZ" dirty="0"/>
              <a:t>dopravní prostředek (vlak, loď, kočár…)</a:t>
            </a:r>
          </a:p>
          <a:p>
            <a:r>
              <a:rPr lang="cs-CZ" dirty="0"/>
              <a:t>způsob cestování (průvodci, překážky, zavazadla…)</a:t>
            </a:r>
          </a:p>
          <a:p>
            <a:r>
              <a:rPr lang="cs-CZ" dirty="0"/>
              <a:t>možné destinace, směr; kdo hrdinu očekává v cíli … </a:t>
            </a:r>
          </a:p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32751"/>
            <a:ext cx="3968000" cy="2232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32751"/>
            <a:ext cx="285712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5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16449"/>
            <a:ext cx="7886700" cy="548255"/>
          </a:xfrm>
        </p:spPr>
        <p:txBody>
          <a:bodyPr>
            <a:no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znamená, že mysl je literární?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568952" cy="5688632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„Příběh je základním principem myšlení. Naše zkušenost, naše vědění a naše uvažování je většinou organizováno ve formě příběhu.“</a:t>
            </a:r>
          </a:p>
          <a:p>
            <a:r>
              <a:rPr lang="cs-CZ" sz="2800" dirty="0"/>
              <a:t>Narativní představivost je vlastní každému člověku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 </a:t>
            </a:r>
            <a:r>
              <a:rPr lang="cs-CZ" sz="2800" b="1" dirty="0"/>
              <a:t>příběh</a:t>
            </a:r>
            <a:r>
              <a:rPr lang="cs-CZ" sz="2800" dirty="0"/>
              <a:t>   …….                  → → jeho </a:t>
            </a:r>
            <a:r>
              <a:rPr lang="cs-CZ" sz="2800" b="1" dirty="0"/>
              <a:t>projekce</a:t>
            </a:r>
            <a:r>
              <a:rPr lang="cs-CZ" sz="2800" dirty="0"/>
              <a:t> – </a:t>
            </a:r>
            <a:r>
              <a:rPr lang="cs-CZ" sz="2800" b="1" dirty="0"/>
              <a:t>parabola    						   </a:t>
            </a:r>
            <a:r>
              <a:rPr lang="cs-CZ" sz="2800" dirty="0"/>
              <a:t>(podobenství)</a:t>
            </a:r>
          </a:p>
          <a:p>
            <a:pPr marL="0" indent="0">
              <a:buNone/>
            </a:pPr>
            <a:r>
              <a:rPr lang="cs-CZ" sz="2800" dirty="0"/>
              <a:t>(Např. bajka: mluví se o zvířatech </a:t>
            </a:r>
          </a:p>
          <a:p>
            <a:pPr marL="0" indent="0">
              <a:buNone/>
            </a:pPr>
            <a:r>
              <a:rPr lang="cs-CZ" sz="2800" dirty="0"/>
              <a:t>			… příběh se vztahuje k lidem a jejich světu)</a:t>
            </a:r>
          </a:p>
          <a:p>
            <a:r>
              <a:rPr lang="cs-CZ" sz="2800" dirty="0"/>
              <a:t>Parabola není primárně literární žánr, ale běžný způsob uchopení  skutečnosti: jeden příběh se promítá do jiného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Návaznost na teorii konceptuální metafory (mapování z oblasti zdrojové do oblasti cílové)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5084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Poetická metafora – c/ kombinace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Konvenční metafory </a:t>
            </a:r>
          </a:p>
          <a:p>
            <a:r>
              <a:rPr lang="cs-CZ" dirty="0"/>
              <a:t>SMRT JE ŽIVÁ BYTOST +</a:t>
            </a:r>
          </a:p>
          <a:p>
            <a:r>
              <a:rPr lang="cs-CZ" dirty="0"/>
              <a:t>SMRT JE CHLAD   →  … „chladná náruč smrti“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55587"/>
            <a:ext cx="471155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61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latin typeface="+mn-lt"/>
              </a:rPr>
              <a:t>Poetická metafora - d/ </a:t>
            </a:r>
            <a:r>
              <a:rPr lang="cs-CZ" sz="3600" b="1" dirty="0" err="1">
                <a:latin typeface="+mn-lt"/>
              </a:rPr>
              <a:t>problematizace</a:t>
            </a:r>
            <a:endParaRPr lang="cs-CZ" sz="3600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47082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Konvenční metafora ŽIVOT JE DEN</a:t>
            </a:r>
          </a:p>
          <a:p>
            <a:pPr marL="0" indent="0">
              <a:buNone/>
            </a:pPr>
            <a:r>
              <a:rPr lang="cs-CZ" dirty="0"/>
              <a:t>(denní doby se připodobňují k mládí – stáří: </a:t>
            </a:r>
          </a:p>
          <a:p>
            <a:pPr marL="0" indent="0">
              <a:buNone/>
            </a:pPr>
            <a:r>
              <a:rPr lang="cs-CZ" i="1" dirty="0"/>
              <a:t>jitro života </a:t>
            </a:r>
            <a:r>
              <a:rPr lang="cs-CZ" dirty="0"/>
              <a:t>apod.)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K. H. Mácha: </a:t>
            </a:r>
            <a:r>
              <a:rPr lang="cs-CZ" sz="2800" i="1" dirty="0"/>
              <a:t>Večer na Bezdězu </a:t>
            </a:r>
            <a:r>
              <a:rPr lang="cs-CZ" sz="2800" dirty="0"/>
              <a:t>-</a:t>
            </a:r>
          </a:p>
          <a:p>
            <a:pPr marL="0" indent="0">
              <a:buNone/>
            </a:pPr>
            <a:r>
              <a:rPr lang="cs-CZ" sz="2800" dirty="0"/>
              <a:t>tematizace a explicitní zpochybnění této </a:t>
            </a:r>
          </a:p>
          <a:p>
            <a:pPr marL="0" indent="0">
              <a:buNone/>
            </a:pPr>
            <a:r>
              <a:rPr lang="cs-CZ" sz="2800" dirty="0"/>
              <a:t>konceptualizace: podle něho je tomu jinak:</a:t>
            </a:r>
          </a:p>
          <a:p>
            <a:pPr marL="0" indent="0">
              <a:buNone/>
            </a:pPr>
            <a:r>
              <a:rPr lang="cs-CZ" sz="2800" dirty="0"/>
              <a:t>dětství – večer, </a:t>
            </a:r>
          </a:p>
          <a:p>
            <a:pPr marL="0" indent="0">
              <a:buNone/>
            </a:pPr>
            <a:r>
              <a:rPr lang="cs-CZ" sz="2800" i="1" dirty="0"/>
              <a:t>věk jinocha </a:t>
            </a:r>
            <a:r>
              <a:rPr lang="cs-CZ" sz="2800" dirty="0"/>
              <a:t>– noc (krize) … probuzení 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40" y="3429000"/>
            <a:ext cx="200523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36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19" y="2421352"/>
            <a:ext cx="2877561" cy="288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7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2756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Ezop: O lvu, vlku, koze a ovci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53344"/>
            <a:ext cx="896448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Jest obecné to přísloví: S mocnějším sebe netovaryš a své věci v dobré míře postavíš. O tom jest taková rozprávka.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Vlk, koza a ovce </a:t>
            </a:r>
            <a:r>
              <a:rPr lang="cs-CZ" dirty="0" err="1"/>
              <a:t>stovaryšili</a:t>
            </a:r>
            <a:r>
              <a:rPr lang="cs-CZ" dirty="0"/>
              <a:t> se se lvem, aby spolu na lov do jedné stráni táhli. A uhonivše jelena, na čtvero jej rozdělili. Potom řekl lev: První díl proto beru, že jsem lev a nad všemi zvířaty král. Druhý díl proto jest můj, že silnější jsem nežli vy. A třetí proto chci míti, že jsem </a:t>
            </a:r>
            <a:r>
              <a:rPr lang="cs-CZ" dirty="0" err="1"/>
              <a:t>toužeji</a:t>
            </a:r>
            <a:r>
              <a:rPr lang="cs-CZ" dirty="0"/>
              <a:t> běžel nežli z vás kdo. A čtvrtého kdo se dotkne, hned jsem mu nepřítelem." A tak ten nevěrný a lichý lev tyto tři odhádal od </a:t>
            </a:r>
            <a:r>
              <a:rPr lang="cs-CZ" dirty="0" err="1"/>
              <a:t>dílův</a:t>
            </a:r>
            <a:r>
              <a:rPr lang="cs-CZ" dirty="0"/>
              <a:t> jejich a sám všecky pobral. </a:t>
            </a:r>
          </a:p>
          <a:p>
            <a:pPr marL="0" indent="0">
              <a:buNone/>
            </a:pPr>
            <a:r>
              <a:rPr lang="cs-CZ" dirty="0"/>
              <a:t>Tato rozprávka všecky lidi napomíná, aby se tovaryšstva sebe mocnějšího varovali.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Ezop vydaný u </a:t>
            </a:r>
            <a:r>
              <a:rPr lang="cs-CZ" dirty="0" err="1"/>
              <a:t>Ogilbyho</a:t>
            </a:r>
            <a:r>
              <a:rPr lang="cs-CZ" dirty="0"/>
              <a:t>, Londýn 1665, srov.:</a:t>
            </a:r>
          </a:p>
          <a:p>
            <a:pPr marL="0" indent="0">
              <a:buNone/>
            </a:pPr>
            <a:r>
              <a:rPr lang="cs-CZ" dirty="0"/>
              <a:t>http://texty.citanka.cz/ezop-hollar/eh1-1-3.html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4343400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1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91822" cy="1325563"/>
          </a:xfrm>
        </p:spPr>
        <p:txBody>
          <a:bodyPr/>
          <a:lstStyle/>
          <a:p>
            <a:pPr algn="ctr"/>
            <a:r>
              <a:rPr lang="cs-CZ" b="1" dirty="0"/>
              <a:t>Platonovo podobenství o jeskyni … </a:t>
            </a:r>
            <a:br>
              <a:rPr lang="cs-CZ" b="1" dirty="0"/>
            </a:br>
            <a:r>
              <a:rPr lang="cs-CZ" b="1" dirty="0"/>
              <a:t>Biblické podobenství o ztracené ovci … apod.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72816"/>
            <a:ext cx="3300000" cy="43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844824"/>
            <a:ext cx="356603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0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1744"/>
            <a:ext cx="8400651" cy="1301006"/>
          </a:xfrm>
        </p:spPr>
        <p:txBody>
          <a:bodyPr>
            <a:normAutofit/>
          </a:bodyPr>
          <a:lstStyle/>
          <a:p>
            <a:r>
              <a:rPr lang="cs-CZ" sz="4800" b="1" dirty="0"/>
              <a:t>Příklad: přísloví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4172140" cy="4669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500" b="1" dirty="0"/>
          </a:p>
          <a:p>
            <a:pPr marL="0" indent="0" algn="ctr">
              <a:buNone/>
            </a:pPr>
            <a:r>
              <a:rPr lang="cs-CZ" sz="3600" b="1" dirty="0"/>
              <a:t>Zdrojový příběh  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sz="3600" dirty="0"/>
          </a:p>
          <a:p>
            <a:pPr marL="0" indent="0" algn="ctr">
              <a:buNone/>
            </a:pPr>
            <a:r>
              <a:rPr lang="cs-CZ" sz="3200" i="1" dirty="0"/>
              <a:t>Když není kocour doma, myši mají </a:t>
            </a:r>
            <a:r>
              <a:rPr lang="cs-CZ" sz="3200" i="1" dirty="0" err="1"/>
              <a:t>pré</a:t>
            </a:r>
            <a:r>
              <a:rPr lang="cs-CZ" sz="3200" i="1" dirty="0"/>
              <a:t>. </a:t>
            </a:r>
          </a:p>
          <a:p>
            <a:pPr marL="0" indent="0">
              <a:buNone/>
            </a:pPr>
            <a:endParaRPr lang="cs-CZ" sz="3200" i="1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816424" cy="43358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3600" b="1" dirty="0"/>
              <a:t>Řada možných cílových příběhů</a:t>
            </a:r>
            <a:r>
              <a:rPr lang="cs-CZ" sz="3600" dirty="0"/>
              <a:t> 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 - středověký příběh o nevěře</a:t>
            </a:r>
          </a:p>
          <a:p>
            <a:pPr marL="0" indent="0">
              <a:buNone/>
            </a:pPr>
            <a:r>
              <a:rPr lang="cs-CZ" sz="2400" dirty="0"/>
              <a:t> - příběh o zaměstnancích a šéfovi </a:t>
            </a:r>
          </a:p>
          <a:p>
            <a:pPr marL="0" indent="0">
              <a:buNone/>
            </a:pPr>
            <a:r>
              <a:rPr lang="cs-CZ" sz="2400" dirty="0"/>
              <a:t> - příběh o rodičích a dětech</a:t>
            </a:r>
          </a:p>
          <a:p>
            <a:pPr marL="0" indent="0">
              <a:buNone/>
            </a:pPr>
            <a:r>
              <a:rPr lang="cs-CZ" sz="2400" dirty="0"/>
              <a:t> - příběh o školní třídě</a:t>
            </a:r>
          </a:p>
          <a:p>
            <a:pPr marL="0" indent="0">
              <a:buNone/>
            </a:pPr>
            <a:r>
              <a:rPr lang="cs-CZ" sz="2400" dirty="0"/>
              <a:t> - příběh o dohlížecím výboru kongresu </a:t>
            </a:r>
          </a:p>
          <a:p>
            <a:pPr marL="0" indent="0">
              <a:buNone/>
            </a:pPr>
            <a:r>
              <a:rPr lang="cs-CZ" sz="2400" dirty="0"/>
              <a:t> - příběh o antivirovém  programu a virech …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0" y="3068960"/>
            <a:ext cx="4181386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27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528726" y="260648"/>
            <a:ext cx="8291746" cy="132357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Aktualizace: </a:t>
            </a:r>
            <a:r>
              <a:rPr lang="cs-CZ" b="1" i="1" dirty="0"/>
              <a:t>Kocour vyhlásil amnestii a myši mají </a:t>
            </a:r>
            <a:r>
              <a:rPr lang="cs-CZ" b="1" i="1" dirty="0" err="1"/>
              <a:t>pré</a:t>
            </a:r>
            <a:r>
              <a:rPr lang="cs-CZ" b="1" i="1" dirty="0"/>
              <a:t>: Manažeři H-</a:t>
            </a:r>
            <a:r>
              <a:rPr lang="cs-CZ" b="1" i="1" dirty="0" err="1"/>
              <a:t>Systemu</a:t>
            </a:r>
            <a:r>
              <a:rPr lang="cs-CZ" b="1" i="1" dirty="0"/>
              <a:t> jsou volní!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9422679"/>
              </p:ext>
            </p:extLst>
          </p:nvPr>
        </p:nvGraphicFramePr>
        <p:xfrm>
          <a:off x="0" y="1600200"/>
          <a:ext cx="8229600" cy="182034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493"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91439" marR="91439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900">
                        <a:effectLst/>
                      </a:endParaRPr>
                    </a:p>
                  </a:txBody>
                  <a:tcPr marL="91439" marR="91439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900" dirty="0"/>
                    </a:p>
                  </a:txBody>
                  <a:tcPr marL="91439" marR="91439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Trojice obviněných v kauze H-System  Jaroslav Vítek (druhý zprava), Jaroslav Eliáš (vlevo) a Ladislav Tůma je nyní díky amnestii volná.">
            <a:hlinkClick r:id="rId2" tooltip="Trojice obviněných v kauze H-System  Jaroslav Vítek (druhý zprava), Jaroslav Eliáš (vlevo) a Ladislav Tůma je nyní díky amnestii volná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-543606038"/>
            <a:ext cx="4572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dílej na facebook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-542415413"/>
            <a:ext cx="5619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z.adocean.pl/files/shrjevnuym/qleoqqmfjy/480x300_pivo_obecny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541499425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g.blesk.cz/img/1/title/1506361-img-celebrity-hlasky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-541040638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blesk.cz/images/newblesk/contests/nejpes/2013/souvisejici-clanky-prom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-472460638"/>
            <a:ext cx="22002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dílej na facebook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-370565363"/>
            <a:ext cx="5619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blesk.cz/static/images/1/nejpes/1183028/7832/gallery/0/8/0/08099_thumb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509946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blesk.cz/static/images/1/nejpes/1176100/3328/gallery/0/9/6/09613_thumb2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482514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blesk.cz/static/images/1/nejpes/1182639/7544/gallery/0/8/3/08387_thumb2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455082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g.blesk.cz/static/images/1/nejpes/1179678/5234/gallery/0/5/7/05706_thumb2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427650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.blesk.cz/static/images/1/nejpes/761726/main/0/1/0/01066_thumb2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400218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blesk.cz/static/images/1/nejpes/820777/4569/gallery/0/5/4/05455_thumb2.jp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372786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.blesk.cz/static/images/1/nejpes/1181196/main/0/6/3/06389_thumb2.jpg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345354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img.blesk.cz/static/images/1/nejpes/1169921/main/0/0/2/00257_thumb2.jpg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317922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.blesk.cz/static/images/1/nejpes/1179530/main/0/5/1/05118_thumb2.jpg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290490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blesk.cz/static/images/1/nejpes/1170810/1014/gallery/0/6/9/06905_thumb2.jpg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263058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g.blesk.cz/static/images/1/nejpes/1180504/main/0/5/8/05862_thumb2.jpg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235626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img.blesk.cz/static/images/1/nejpes/811369/main/0/0/0/00013_thumb2.jpg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-320819463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řidat názor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313" y="-315333063"/>
            <a:ext cx="2381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img.blesk.cz/images/smile03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313" y="-2988738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img.blesk.cz/images/smile01.gif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-2714418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blesk.cz/images/smile04.gif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725" y="-2302938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kona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-738393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ČSSD už má hlavní tahák na voliče: Sociální demokraté zvýší minimální mzdu">
            <a:hlinkClick r:id="rId42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-708533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EXKLUZIVNĚ: Lední medvídci z Brna jsou s mámou Corou poprvé venku!">
            <a:hlinkClick r:id="rId44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-50630138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Sestra unesených Češek o jejich cestě: Nebylo to rozhodnutí ze dne na den! Dlouho se připravovaly">
            <a:hlinkClick r:id="rId46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-1669097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cz.adocean.pl/files/mkrlgoorqe/zipkgjphkj/300x600.jpg">
            <a:hlinkClick r:id="rId48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9977100"/>
            <a:ext cx="285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ikona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54635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kona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64004825"/>
            <a:ext cx="2000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Rath propuštěn na kauci: Zaplatil 2 miliony">
            <a:hlinkClick r:id="rId51"/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7157600"/>
            <a:ext cx="41719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přehrávač videa">
            <a:hlinkClick r:id="rId51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67157600"/>
            <a:ext cx="29527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počet shlednuti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70083363"/>
            <a:ext cx="1238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Máte svůj krevní tlak pod kontrolou?">
            <a:hlinkClick r:id="rId55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5943400"/>
            <a:ext cx="1409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Balanční polštář + pumpička a masážní míč zdarma!">
            <a:hlinkClick r:id="rId57"/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36409113"/>
            <a:ext cx="1409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kona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694195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://img.blesk.cz/static/data/blesk/xml/obrazky/promobox-blesk/kamerydoauta-10122012.jpg">
            <a:hlinkClick r:id="rId59"/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72405675"/>
            <a:ext cx="22002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ikona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025808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Hvězdný tým na Hradě: Zeman si vybral Mynáře, Kmoníčka i Burianovou">
            <a:hlinkClick r:id="rId61"/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566963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kona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6475848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Nezodpovědná dcera Havlové: Hazard se životem dítěte! ">
            <a:hlinkClick r:id="rId63"/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67744575"/>
            <a:ext cx="2143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ikona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694654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Pozor: Kvůli nenahlášené změně adresy můžete přijít o své úspory!">
            <a:hlinkClick r:id="rId65"/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69844838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ikona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902664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11+1 nejlepších mobilních aplikací pro motoristy! To musíte mít!">
            <a:hlinkClick r:id="rId67"/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93252525"/>
            <a:ext cx="19050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Horoskopy">
            <a:hlinkClick r:id="rId69"/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24646925"/>
            <a:ext cx="2762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TV program">
            <a:hlinkClick r:id="rId71"/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27390125"/>
            <a:ext cx="381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Recepty">
            <a:hlinkClick r:id="rId73"/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30133325"/>
            <a:ext cx="381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Sleviště">
            <a:hlinkClick r:id="rId75"/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32876525"/>
            <a:ext cx="381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Online hry">
            <a:hlinkClick r:id="rId77"/>
          </p:cNvPr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35619725"/>
            <a:ext cx="381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Práce">
            <a:hlinkClick r:id="rId79"/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38362925"/>
            <a:ext cx="381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Vinařská turistika">
            <a:hlinkClick r:id="rId81"/>
          </p:cNvPr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41106125"/>
            <a:ext cx="3810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ikona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46592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ONLINE: Slavia hraje s Libercem, Skácel už je mezi náhradníky">
            <a:hlinkClick r:id="rId83"/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49578613"/>
            <a:ext cx="2143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ikona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512994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USB flash disk s kapacitou 32 GB za 349 Kč včetně poštovného. Velmi jednoduché používání, technologie Plug and Play, rychlost zápisu 20 MB/sec, praktické poutko. Skvělé pro všechny vaše fotografie, ale i hudbu nebo filmy!">
            <a:hlinkClick r:id="rId85"/>
          </p:cNvPr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51572513"/>
            <a:ext cx="25146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ikona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4105052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Video: Modelky v Ženevě 2013">
            <a:hlinkClick r:id="rId87"/>
          </p:cNvPr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13491363"/>
            <a:ext cx="1409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Podvody při měření spotřeby">
            <a:hlinkClick r:id="rId89"/>
          </p:cNvPr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36457725"/>
            <a:ext cx="1409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Autosalon Ženeva 2013: Toto vás zajímá nejvíc!">
            <a:hlinkClick r:id="rId91"/>
          </p:cNvPr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456680888"/>
            <a:ext cx="14097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Papež si přeje chudou církev a církev pro chudé">
            <a:hlinkClick r:id="rId93"/>
          </p:cNvPr>
          <p:cNvPicPr>
            <a:picLocks noChangeAspect="1"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79813938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Brněnské lední medvídky dnes matka poprvé pustila do výběhu">
            <a:hlinkClick r:id="rId95"/>
          </p:cNvPr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83349300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Fico: Evropa v krizi potřebuje hodnoty sociální demokracie">
            <a:hlinkClick r:id="rId97"/>
          </p:cNvPr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88942063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ČSSD: Bohumínské usnesení platí i po sjezdu. A zvýší se daně">
            <a:hlinkClick r:id="rId99"/>
          </p:cNvPr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94534825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://eurozpravy.cz/pictures/photo/2012/12/28/bank-1356662038-4d588688_200x113.jpg">
            <a:hlinkClick r:id="rId101"/>
          </p:cNvPr>
          <p:cNvPicPr>
            <a:picLocks noChangeAspect="1" noChangeArrowheads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00400638"/>
            <a:ext cx="8001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Jaro vtrhlo na zahrady! Pošlete fotky a vyhrajte knihu ">
            <a:hlinkClick r:id="rId103"/>
          </p:cNvPr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50378360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263110"/>
            <a:ext cx="6096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Kapitoly knihy </a:t>
            </a:r>
            <a:r>
              <a:rPr lang="cs-CZ" b="1" i="1" dirty="0"/>
              <a:t>Literární mysl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1/ Noci se Šahrazád</a:t>
            </a:r>
          </a:p>
          <a:p>
            <a:pPr marL="0" indent="0">
              <a:buNone/>
            </a:pPr>
            <a:r>
              <a:rPr lang="cs-CZ" dirty="0"/>
              <a:t>2/ Lidský význam</a:t>
            </a:r>
          </a:p>
          <a:p>
            <a:pPr marL="0" indent="0">
              <a:buNone/>
            </a:pPr>
            <a:r>
              <a:rPr lang="cs-CZ" dirty="0"/>
              <a:t>3/ Tělesný úkon</a:t>
            </a:r>
          </a:p>
          <a:p>
            <a:pPr marL="0" indent="0">
              <a:buNone/>
            </a:pPr>
            <a:r>
              <a:rPr lang="cs-CZ" dirty="0"/>
              <a:t>4/ Příběhy s postavami</a:t>
            </a:r>
          </a:p>
          <a:p>
            <a:pPr marL="0" indent="0">
              <a:buNone/>
            </a:pPr>
            <a:r>
              <a:rPr lang="cs-CZ" dirty="0"/>
              <a:t>5/ Tvořivá smíšení</a:t>
            </a:r>
          </a:p>
          <a:p>
            <a:pPr marL="0" indent="0">
              <a:buNone/>
            </a:pPr>
            <a:r>
              <a:rPr lang="cs-CZ" dirty="0"/>
              <a:t>6/ Mnoho prostorů</a:t>
            </a:r>
          </a:p>
          <a:p>
            <a:pPr marL="0" indent="0">
              <a:buNone/>
            </a:pPr>
            <a:r>
              <a:rPr lang="cs-CZ" dirty="0"/>
              <a:t>7/ Jediné životy</a:t>
            </a:r>
          </a:p>
          <a:p>
            <a:pPr marL="0" indent="0">
              <a:buNone/>
            </a:pPr>
            <a:r>
              <a:rPr lang="cs-CZ" dirty="0"/>
              <a:t>8/ Jazyk</a:t>
            </a:r>
          </a:p>
        </p:txBody>
      </p:sp>
    </p:spTree>
    <p:extLst>
      <p:ext uri="{BB962C8B-B14F-4D97-AF65-F5344CB8AC3E}">
        <p14:creationId xmlns:p14="http://schemas.microsoft.com/office/powerpoint/2010/main" val="322690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„Jazyk je dítětem příběhu“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(ne naopak)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248472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400" dirty="0"/>
              <a:t>Neplatí, že z vrozených struktur se </a:t>
            </a:r>
          </a:p>
          <a:p>
            <a:pPr marL="0" indent="0">
              <a:buNone/>
            </a:pPr>
            <a:r>
              <a:rPr lang="cs-CZ" sz="2400" dirty="0"/>
              <a:t>v mysli buduje jazyk </a:t>
            </a:r>
          </a:p>
          <a:p>
            <a:pPr marL="0" indent="0">
              <a:buNone/>
            </a:pPr>
            <a:r>
              <a:rPr lang="cs-CZ" sz="2400" dirty="0"/>
              <a:t>s gramatikou (</a:t>
            </a:r>
            <a:r>
              <a:rPr lang="cs-CZ" sz="2400" dirty="0" err="1"/>
              <a:t>Chomsky</a:t>
            </a:r>
            <a:r>
              <a:rPr lang="cs-CZ" sz="2400" dirty="0"/>
              <a:t>) – a </a:t>
            </a:r>
          </a:p>
          <a:p>
            <a:pPr marL="0" indent="0">
              <a:buNone/>
            </a:pPr>
            <a:r>
              <a:rPr lang="cs-CZ" sz="2400" dirty="0"/>
              <a:t>z toho pak (složitější) vyprávění – a pak parabola.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dirty="0"/>
              <a:t>Je to NAOPAK: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Lidský kognitivní základ je </a:t>
            </a:r>
          </a:p>
          <a:p>
            <a:pPr marL="0" indent="0">
              <a:buNone/>
            </a:pPr>
            <a:r>
              <a:rPr lang="cs-CZ" b="1" dirty="0"/>
              <a:t>v příběhu, projekci a parabole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sz="2400" dirty="0"/>
              <a:t>„Gramatice předchází příběh. Gramatice předchází projekce. Gramatice předchází parabola.“</a:t>
            </a:r>
          </a:p>
          <a:p>
            <a:pPr marL="0" indent="0">
              <a:buNone/>
            </a:pPr>
            <a:r>
              <a:rPr lang="cs-CZ" sz="2400" dirty="0"/>
              <a:t>(s. 232)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557437" cy="32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122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1841</Words>
  <Application>Microsoft Office PowerPoint</Application>
  <PresentationFormat>Předvádění na obrazovce (4:3)</PresentationFormat>
  <Paragraphs>273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Motiv systému Office</vt:lpstr>
      <vt:lpstr>Motiv Office</vt:lpstr>
      <vt:lpstr> LITERÁRNÍ MYSL A. Metafora, příběh a parabola B. Mentální prostory a jejich mísení (blending) C. Literární mysl a poetická metafora</vt:lpstr>
      <vt:lpstr>Literární mysl Mark Turner: Literární mysl. Brno: Host, 2005.  (Literary Mind, 1996)</vt:lpstr>
      <vt:lpstr>Co znamená, že mysl je literární?</vt:lpstr>
      <vt:lpstr>Ezop: O lvu, vlku, koze a ovci </vt:lpstr>
      <vt:lpstr>Platonovo podobenství o jeskyni …  Biblické podobenství o ztracené ovci … apod. </vt:lpstr>
      <vt:lpstr>Příklad: přísloví</vt:lpstr>
      <vt:lpstr> Aktualizace: Kocour vyhlásil amnestii a myši mají pré: Manažeři H-Systemu jsou volní! </vt:lpstr>
      <vt:lpstr>Kapitoly knihy Literární mysl</vt:lpstr>
      <vt:lpstr>„Jazyk je dítětem příběhu“ (ne naopak)</vt:lpstr>
      <vt:lpstr>Lidský význam</vt:lpstr>
      <vt:lpstr>Einstein sedící na židli</vt:lpstr>
      <vt:lpstr>V humanitních vědách obecně –narativní obrat, „obrat k příběhu“</vt:lpstr>
      <vt:lpstr> … i v lingvistice  </vt:lpstr>
      <vt:lpstr>Ve významových strukturách hrají roli:</vt:lpstr>
      <vt:lpstr>Příklady – příběhové struktury</vt:lpstr>
      <vt:lpstr>II. Mentální prostory  „Tvořivá smíšení“ prostorů - blending</vt:lpstr>
      <vt:lpstr>Další příklady blendů – mísení sémantických prostorů</vt:lpstr>
      <vt:lpstr>Smíšené prostory (blends)</vt:lpstr>
      <vt:lpstr>Jeggins – klasické džíny jsou passé! </vt:lpstr>
      <vt:lpstr>Blending a Opráski sčeskí historje</vt:lpstr>
      <vt:lpstr>Prezentace aplikace PowerPoint</vt:lpstr>
      <vt:lpstr>Prezentace aplikace PowerPoint</vt:lpstr>
      <vt:lpstr>Ěden bi nevejřil, cose nezka dá f Tresku koupid!</vt:lpstr>
      <vt:lpstr>„Překlepy“ jako blendy </vt:lpstr>
      <vt:lpstr>„Jediné životy“ a „význam“</vt:lpstr>
      <vt:lpstr>III. V čem je specifika metafory v literárních textech? (Pokud je „literární“ celá naše mysl…)</vt:lpstr>
      <vt:lpstr>Poetická metafora</vt:lpstr>
      <vt:lpstr>             Poetická metafora -  a/extenze  Konvenční metafora SMRT JE SPÁNEK  (usnout navždy, zesnout, věčný spánek…)     </vt:lpstr>
      <vt:lpstr>   Poetická metafora – b/ elaborace Konvenční metafora SMRT JE ODCHOD (odešel, opustil nás, poslední cesta, rozloučení …) </vt:lpstr>
      <vt:lpstr>Poetická metafora – c/ kombinace</vt:lpstr>
      <vt:lpstr>Poetická metafora - d/ problematizace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Příběh a parabola.  Smíšení (blending)</dc:title>
  <dc:creator>Irena</dc:creator>
  <cp:lastModifiedBy>FFUK</cp:lastModifiedBy>
  <cp:revision>100</cp:revision>
  <dcterms:created xsi:type="dcterms:W3CDTF">2013-03-14T00:30:35Z</dcterms:created>
  <dcterms:modified xsi:type="dcterms:W3CDTF">2025-03-26T01:23:50Z</dcterms:modified>
</cp:coreProperties>
</file>