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19" r:id="rId3"/>
    <p:sldId id="309" r:id="rId4"/>
    <p:sldId id="279" r:id="rId5"/>
    <p:sldId id="257" r:id="rId6"/>
    <p:sldId id="291" r:id="rId7"/>
    <p:sldId id="312" r:id="rId8"/>
    <p:sldId id="260" r:id="rId9"/>
    <p:sldId id="313" r:id="rId10"/>
    <p:sldId id="280" r:id="rId11"/>
    <p:sldId id="318" r:id="rId12"/>
    <p:sldId id="286" r:id="rId13"/>
    <p:sldId id="288" r:id="rId14"/>
    <p:sldId id="311" r:id="rId15"/>
    <p:sldId id="263" r:id="rId16"/>
    <p:sldId id="283" r:id="rId17"/>
    <p:sldId id="292" r:id="rId18"/>
    <p:sldId id="274" r:id="rId19"/>
    <p:sldId id="306" r:id="rId20"/>
    <p:sldId id="307" r:id="rId21"/>
    <p:sldId id="310" r:id="rId2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76" autoAdjust="0"/>
    <p:restoredTop sz="94660"/>
  </p:normalViewPr>
  <p:slideViewPr>
    <p:cSldViewPr snapToGrid="0">
      <p:cViewPr varScale="1">
        <p:scale>
          <a:sx n="90" d="100"/>
          <a:sy n="90" d="100"/>
        </p:scale>
        <p:origin x="43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B1D8365-3A95-47E1-9CFF-FDC58EEC31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3F549AF-0865-4267-8F7A-D7B6B54294F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F1AFE9C-F289-4CBB-B487-E5530BE68B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DB8CF-AF57-4DD8-BCB5-CB9989FF4AAC}" type="datetimeFigureOut">
              <a:rPr lang="cs-CZ" smtClean="0"/>
              <a:t>05.10.2020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47CEBE5-9D4F-4DDC-9B9A-D8FBECD27F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775562C-D865-41B5-A5D4-EF725E285E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3E876-FDA0-4332-A161-CAE44D32AA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20519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5DF356-00FC-4E50-B9AF-E8AF860559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17362FBB-31E1-4744-AADA-153564D7C6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BC445AF-33A8-41A0-B6F7-F5E5B89D5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DB8CF-AF57-4DD8-BCB5-CB9989FF4AAC}" type="datetimeFigureOut">
              <a:rPr lang="cs-CZ" smtClean="0"/>
              <a:t>05.10.2020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A30476C-FFF9-4FDE-8876-167F2DFBC3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B76BECB-1566-4311-B3F5-C4A531F919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3E876-FDA0-4332-A161-CAE44D32AA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2274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87537711-E6A4-400D-A002-8AE6A15910B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F4F953F3-1946-466D-9F4F-AF7982FD4E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CFCECD0-DFAB-48FD-AAB6-D161565830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DB8CF-AF57-4DD8-BCB5-CB9989FF4AAC}" type="datetimeFigureOut">
              <a:rPr lang="cs-CZ" smtClean="0"/>
              <a:t>05.10.2020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530F4D6-A989-42E8-AAFD-06DE3C23A6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3D1A399-3C02-4FF3-B7BF-E931FDFEB2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3E876-FDA0-4332-A161-CAE44D32AA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37292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FF950E3-8249-4DC1-987C-A3B42B2676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E8322BD-7D0A-4543-8FF1-383EB5EA5E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1FC9DFE-4012-41EC-99A5-658E35EC5E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DB8CF-AF57-4DD8-BCB5-CB9989FF4AAC}" type="datetimeFigureOut">
              <a:rPr lang="cs-CZ" smtClean="0"/>
              <a:t>05.10.2020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996A078-9A5B-4376-9AA4-105D40B11C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9D549E4-36F8-4412-B869-EF852C8A0E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3E876-FDA0-4332-A161-CAE44D32AA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6928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2E03D34-93E9-4F3C-9D48-9CECB95AE5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8A777DD-3F3B-46BA-8951-A608B67B1F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FF26DC6-29D0-4CCF-B9EB-BE216624CB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DB8CF-AF57-4DD8-BCB5-CB9989FF4AAC}" type="datetimeFigureOut">
              <a:rPr lang="cs-CZ" smtClean="0"/>
              <a:t>05.10.2020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7A49FE3-83C0-4A3B-BC5F-865FDAB7F9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BA478CD-94CE-495E-9B4D-68190D3A98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3E876-FDA0-4332-A161-CAE44D32AA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84708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81B21B-BE80-4C34-8837-E8C313E8AC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29B599C-B664-45CB-A48A-3BF21402AED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14AC23E-2439-4405-BA5B-85849419D5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6B081F5-B423-4A0C-9A84-93EDDCB95F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DB8CF-AF57-4DD8-BCB5-CB9989FF4AAC}" type="datetimeFigureOut">
              <a:rPr lang="cs-CZ" smtClean="0"/>
              <a:t>05.10.2020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8B4B0AC-775B-4A86-B10E-E43A9D0BCB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79BFF3E-4914-4861-90A7-C44B7D895F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3E876-FDA0-4332-A161-CAE44D32AA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26598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9ED87A-FD10-40B7-B09F-C5DDE57044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E81CE6D-E294-4321-A952-C101B25FEA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2FAE911E-2C4B-45C6-86CD-F440E4FF19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F2DEFAD6-C365-4199-AC2E-ECE646CEC4B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011EEDDB-8DAD-438E-BD40-3B7D78EF6F1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5A8CF14E-619D-4928-89DB-AC8848162A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DB8CF-AF57-4DD8-BCB5-CB9989FF4AAC}" type="datetimeFigureOut">
              <a:rPr lang="cs-CZ" smtClean="0"/>
              <a:t>05.10.2020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0B33337B-FB0D-43B6-A2C3-691CE92C72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20B61F4A-C1BA-4B8B-B17B-5D619A96D3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3E876-FDA0-4332-A161-CAE44D32AA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35595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A92DC9-A184-4F22-9EE5-67716923AF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E5EA1BD5-70DD-43DF-A71D-B8E06FBD58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DB8CF-AF57-4DD8-BCB5-CB9989FF4AAC}" type="datetimeFigureOut">
              <a:rPr lang="cs-CZ" smtClean="0"/>
              <a:t>05.10.2020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B7E4DC6A-C3EA-4FBA-8E36-7EBEDE30F3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338C575-4874-4768-A65B-765A0D5D2A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3E876-FDA0-4332-A161-CAE44D32AA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83485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CEC2C2B9-79F8-48F5-BAD4-401DDB8DF4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DB8CF-AF57-4DD8-BCB5-CB9989FF4AAC}" type="datetimeFigureOut">
              <a:rPr lang="cs-CZ" smtClean="0"/>
              <a:t>05.10.2020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2AB86817-4B05-4929-A8FE-0870278D56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28F7DA01-B312-45E3-9325-739B6AA2EB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3E876-FDA0-4332-A161-CAE44D32AA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5846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DDA309-0A94-42C0-A812-6CA655D7FB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5A63B7A-C3B8-4F4E-8CA1-14AEA10375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146ED49A-092E-4A4F-8145-4DEAF7ACF1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2A8267E-5505-4233-A979-47AFE74132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DB8CF-AF57-4DD8-BCB5-CB9989FF4AAC}" type="datetimeFigureOut">
              <a:rPr lang="cs-CZ" smtClean="0"/>
              <a:t>05.10.2020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DDEE388-A12C-4318-9578-D14733DCB8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BDE4176-1AFB-4F85-ABE5-DD3E3FD03B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3E876-FDA0-4332-A161-CAE44D32AA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68995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59FC33D-4A7F-4C35-AB8E-9FC08AEC87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EA433872-8352-4136-8377-9E99DAB6C63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59430B75-ADBC-4D9F-A5F1-FC6168CB92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7FFAE74-D1B7-4441-8BCE-3175AA2904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DB8CF-AF57-4DD8-BCB5-CB9989FF4AAC}" type="datetimeFigureOut">
              <a:rPr lang="cs-CZ" smtClean="0"/>
              <a:t>05.10.2020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1CFE2CE-D771-4C1A-BD19-DD63863E7A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0B90F79-25BA-4302-BD1E-B6016F69C7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3E876-FDA0-4332-A161-CAE44D32AA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2714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0EB50075-B634-4C20-B9BA-C66CCE484F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ECB7363-23A1-4807-B553-2075358AFE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6AD8D9D-A596-4E61-8E5F-DD0D1B24111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EDB8CF-AF57-4DD8-BCB5-CB9989FF4AAC}" type="datetimeFigureOut">
              <a:rPr lang="cs-CZ" smtClean="0"/>
              <a:t>05.10.2020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96800B2-ADE7-46F0-9EB7-B1FC689CBAE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D69B370-C804-4992-9172-089CA8B142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83E876-FDA0-4332-A161-CAE44D32AA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9522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zelena@fsv.cuni.cz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DDB9944-1D8B-43FA-B575-A1A4C7314E8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/>
              <a:t>Dějiny evropského </a:t>
            </a:r>
            <a:r>
              <a:rPr lang="cs-CZ" dirty="0"/>
              <a:t>myšlení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D8E04E2-21BB-4EE0-B8D4-454FDDFD2F3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1. Představení kurzu a požadavků na jeho úspěšné absolvování; Jazyk jako podstata myšlení a komunikace</a:t>
            </a:r>
          </a:p>
        </p:txBody>
      </p:sp>
    </p:spTree>
    <p:extLst>
      <p:ext uri="{BB962C8B-B14F-4D97-AF65-F5344CB8AC3E}">
        <p14:creationId xmlns:p14="http://schemas.microsoft.com/office/powerpoint/2010/main" val="33436441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je filosofie?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O původu slova filosof existují různé anekdoty. Podle jedné z nich  zavedl termín „filosof“.</a:t>
            </a:r>
            <a:r>
              <a:rPr lang="cs-CZ" dirty="0" err="1"/>
              <a:t>Pýthagoras</a:t>
            </a:r>
            <a:r>
              <a:rPr lang="cs-CZ" dirty="0"/>
              <a:t>.  Když se ho vladař z </a:t>
            </a:r>
            <a:r>
              <a:rPr lang="cs-CZ" dirty="0" err="1"/>
              <a:t>Fliuntu</a:t>
            </a:r>
            <a:r>
              <a:rPr lang="cs-CZ" dirty="0"/>
              <a:t> </a:t>
            </a:r>
            <a:r>
              <a:rPr lang="cs-CZ" dirty="0" err="1"/>
              <a:t>Lachés</a:t>
            </a:r>
            <a:r>
              <a:rPr lang="cs-CZ" dirty="0"/>
              <a:t> tázal, co toto slovo znamená, odpověděl prý Pythagoras takto:</a:t>
            </a:r>
          </a:p>
          <a:p>
            <a:r>
              <a:rPr lang="cs-CZ" dirty="0"/>
              <a:t>„Život, vladaři, může být přirovnán k olympijským hrám, neboť mezi tím množstvím lidí, které na nich najdete, jsou tací, které na ně přitáhla vidina zisku, jiní touží po slávě a cti a je mezi nimi i několik takových, kteří na ně přijdou, aby vše pozorovali a porozuměli tomu, co se na nich děje. Se životem je to podobné. Někteří jsou vedeni vidinou bohatství, jiní slepě následují svou touhu vládnout a dominovat. Nejvzácnějšímu typu lidí však jde o odhalování smyslu života jako takového o porozumění tajemstvím přírody. Těmto lidem  říkám filosofové, protože i když nikdo z nás nemůže vědět všechno, můžeme </a:t>
            </a:r>
            <a:r>
              <a:rPr lang="cs-CZ" b="1" dirty="0"/>
              <a:t>milovat  vědění jako klíč k odhalení tajemství přírody.“</a:t>
            </a:r>
          </a:p>
          <a:p>
            <a:r>
              <a:rPr lang="cs-CZ" dirty="0"/>
              <a:t>Jinou verzi o vzniku filosofie můžeme číst u Aristotela, podle nějž prý vzniká </a:t>
            </a:r>
            <a:r>
              <a:rPr lang="cs-CZ" b="1" dirty="0"/>
              <a:t>z údivu</a:t>
            </a:r>
          </a:p>
          <a:p>
            <a:r>
              <a:rPr lang="cs-CZ" b="1" dirty="0"/>
              <a:t>Je nám filosofie k něčemu? Je nám k něčemu myšlení a abstraktní myšlení?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Komentář k 78. a 122. </a:t>
            </a:r>
            <a:r>
              <a:rPr lang="cs-CZ" dirty="0" err="1"/>
              <a:t>Senecovu</a:t>
            </a:r>
            <a:r>
              <a:rPr lang="cs-CZ" dirty="0"/>
              <a:t> listu </a:t>
            </a:r>
            <a:r>
              <a:rPr lang="cs-CZ" dirty="0" err="1"/>
              <a:t>Luciliovi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78. list: Láska přátel, vzdělávání se, pohrdání smrtí  i bolestí jsou hlavní cesty v boji s nemocemi. Podstatná je vůle i </a:t>
            </a:r>
            <a:r>
              <a:rPr lang="cs-CZ" dirty="0" err="1"/>
              <a:t>sebecvičení</a:t>
            </a:r>
            <a:endParaRPr lang="cs-CZ" dirty="0"/>
          </a:p>
          <a:p>
            <a:r>
              <a:rPr lang="cs-CZ" dirty="0"/>
              <a:t>122. list: Opravdový život,je činný, a to ve shodě s přirozeností, která znamená konat ve dne. Správnost je prostá – život ve shodě s přírodou, neřest rozmanitá</a:t>
            </a:r>
          </a:p>
          <a:p>
            <a:r>
              <a:rPr lang="cs-CZ" b="1" dirty="0"/>
              <a:t>Jak se můžeme vyrovnávat s nemocemi?</a:t>
            </a:r>
          </a:p>
          <a:p>
            <a:r>
              <a:rPr lang="cs-CZ" b="1" dirty="0"/>
              <a:t>Kdy jsme ve svém životě spokojení?</a:t>
            </a:r>
          </a:p>
          <a:p>
            <a:r>
              <a:rPr lang="cs-CZ" b="1" dirty="0"/>
              <a:t>Jaký je náš vztah k přírodě?</a:t>
            </a:r>
          </a:p>
          <a:p>
            <a:r>
              <a:rPr lang="cs-CZ" b="1" dirty="0"/>
              <a:t>Je pro člověka důležité být činný /pracovat?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BC806E-EFF9-43CB-9D5F-F24DBBB2D4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Užitečnost filosofie?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A5226D8-4900-4CCE-BA73-8169FFD483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„Odpovězte mi tedy vy, slovutní filosofové</a:t>
            </a:r>
            <a:r>
              <a:rPr lang="en-GB" dirty="0"/>
              <a:t>[…]</a:t>
            </a:r>
            <a:r>
              <a:rPr lang="cs-CZ" dirty="0"/>
              <a:t>Byli bychom méně počestní, méně obávaní, méně vzkvétající, anebo více zvrhlí v případě, kdybyste nás nebyli o těchto věcech poučili?“ (J. J. Rousseau)</a:t>
            </a:r>
          </a:p>
        </p:txBody>
      </p:sp>
    </p:spTree>
    <p:extLst>
      <p:ext uri="{BB962C8B-B14F-4D97-AF65-F5344CB8AC3E}">
        <p14:creationId xmlns:p14="http://schemas.microsoft.com/office/powerpoint/2010/main" val="22896531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6DB9A86-1187-4D05-9030-673B9E3177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Myšlení a jazyk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B0A6D61-D30A-4795-A908-301F41ED7E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Pro poznávání a myšlení má zásadní význam jazyk, a to ze 2 důvodů:</a:t>
            </a:r>
          </a:p>
          <a:p>
            <a:r>
              <a:rPr lang="cs-CZ" dirty="0"/>
              <a:t>1. slouží jako prostředek pro strukturování myšlenek (prostředek artikulace)</a:t>
            </a:r>
          </a:p>
          <a:p>
            <a:r>
              <a:rPr lang="cs-CZ" dirty="0"/>
              <a:t>2. slouží jako prostředek pro předávání myšlenek (prostředek komunikace)</a:t>
            </a:r>
          </a:p>
          <a:p>
            <a:r>
              <a:rPr lang="cs-CZ" b="1" dirty="0"/>
              <a:t>Můžeme myslet bez jazyka?</a:t>
            </a:r>
          </a:p>
          <a:p>
            <a:r>
              <a:rPr lang="cs-CZ" b="1" dirty="0"/>
              <a:t>Co vše je jazyk?</a:t>
            </a:r>
          </a:p>
          <a:p>
            <a:r>
              <a:rPr lang="cs-CZ" b="1" dirty="0"/>
              <a:t>Má jazyk ještě hlubší význam?</a:t>
            </a:r>
          </a:p>
          <a:p>
            <a:r>
              <a:rPr lang="cs-CZ" b="1" dirty="0"/>
              <a:t>Jaké je sepětí jazyka /slova a toho, co označuje, tedy reality?</a:t>
            </a:r>
          </a:p>
          <a:p>
            <a:endParaRPr lang="cs-CZ" b="1" dirty="0"/>
          </a:p>
          <a:p>
            <a:r>
              <a:rPr lang="cs-CZ" dirty="0"/>
              <a:t>Pojem logos, který odkazuje jak na logiku, myšlení, tak na podstatu světa</a:t>
            </a:r>
          </a:p>
          <a:p>
            <a:r>
              <a:rPr lang="cs-CZ" dirty="0"/>
              <a:t>Problém nepřesnosti jazyka, která blokuje přesnost poznání</a:t>
            </a:r>
          </a:p>
          <a:p>
            <a:r>
              <a:rPr lang="cs-CZ" dirty="0"/>
              <a:t>Reflexe jazyka ve filozofii 20. století – </a:t>
            </a:r>
            <a:r>
              <a:rPr lang="cs-CZ" dirty="0" err="1"/>
              <a:t>linguistic</a:t>
            </a:r>
            <a:r>
              <a:rPr lang="cs-CZ" dirty="0"/>
              <a:t> </a:t>
            </a:r>
            <a:r>
              <a:rPr lang="cs-CZ" dirty="0" err="1"/>
              <a:t>turn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205144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299BD9A-9583-4984-919D-9F6416382B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Linguistic</a:t>
            </a:r>
            <a:r>
              <a:rPr lang="cs-CZ" dirty="0"/>
              <a:t> </a:t>
            </a:r>
            <a:r>
              <a:rPr lang="cs-CZ" dirty="0" err="1"/>
              <a:t>turn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31659D5-21AE-46EA-8ACB-5099C5A0D6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Posun (změna paradigmatu) ve filosofickém i metodologickém zkoumání, který se u otázek poznávání primárně zaměřuje na zkoumání jazyka a jeho roli při poznávání a jeho vztah k realitě</a:t>
            </a:r>
          </a:p>
          <a:p>
            <a:r>
              <a:rPr lang="cs-CZ" dirty="0"/>
              <a:t>Je spojen hlavně s tzv. </a:t>
            </a:r>
            <a:r>
              <a:rPr lang="cs-CZ" b="1" dirty="0"/>
              <a:t>analytickou</a:t>
            </a:r>
            <a:r>
              <a:rPr lang="cs-CZ" dirty="0"/>
              <a:t>  a s </a:t>
            </a:r>
            <a:r>
              <a:rPr lang="cs-CZ" b="1" dirty="0"/>
              <a:t>pragmatickou</a:t>
            </a:r>
            <a:r>
              <a:rPr lang="cs-CZ" dirty="0"/>
              <a:t> filosofií: C. S. </a:t>
            </a:r>
            <a:r>
              <a:rPr lang="cs-CZ" dirty="0" err="1"/>
              <a:t>Peirce</a:t>
            </a:r>
            <a:r>
              <a:rPr lang="cs-CZ" dirty="0"/>
              <a:t> (1838 – 1914), G. </a:t>
            </a:r>
            <a:r>
              <a:rPr lang="cs-CZ" dirty="0" err="1"/>
              <a:t>Frege</a:t>
            </a:r>
            <a:r>
              <a:rPr lang="cs-CZ" dirty="0"/>
              <a:t> (1848 – 1925), B. </a:t>
            </a:r>
            <a:r>
              <a:rPr lang="cs-CZ" dirty="0" err="1"/>
              <a:t>Russel</a:t>
            </a:r>
            <a:r>
              <a:rPr lang="cs-CZ" dirty="0"/>
              <a:t> (1872 – 1970), R. </a:t>
            </a:r>
            <a:r>
              <a:rPr lang="cs-CZ" dirty="0" err="1"/>
              <a:t>Carnap</a:t>
            </a:r>
            <a:r>
              <a:rPr lang="cs-CZ" dirty="0"/>
              <a:t> (1891 – 1970), L. </a:t>
            </a:r>
            <a:r>
              <a:rPr lang="cs-CZ" dirty="0" err="1"/>
              <a:t>Wittgenstein</a:t>
            </a:r>
            <a:r>
              <a:rPr lang="cs-CZ" dirty="0"/>
              <a:t> (1889 – 1951), J. L. Austin (1911 – 1960), aj.</a:t>
            </a:r>
          </a:p>
          <a:p>
            <a:r>
              <a:rPr lang="cs-CZ" dirty="0"/>
              <a:t>Podstatou je změna tázání –místo zkoumání Co je to „X“ se ptá Jaký je význam slova „X“ a Jak používáme slovo „X“</a:t>
            </a:r>
          </a:p>
          <a:p>
            <a:r>
              <a:rPr lang="cs-CZ" dirty="0"/>
              <a:t>Je tedy blízko logice, myšlení vykládá prostřednictvím filosofického výkladu jazyka. Odmítá metafyziku i psychologismus v logice</a:t>
            </a:r>
          </a:p>
          <a:p>
            <a:r>
              <a:rPr lang="cs-CZ" dirty="0"/>
              <a:t>Mezi další protagonisty odlišného přístupu k tomuto paradigmatu patří </a:t>
            </a:r>
            <a:r>
              <a:rPr lang="cs-CZ" b="1" dirty="0"/>
              <a:t>strukturalismus </a:t>
            </a:r>
            <a:r>
              <a:rPr lang="cs-CZ" dirty="0"/>
              <a:t>(hlavně F. de </a:t>
            </a:r>
            <a:r>
              <a:rPr lang="cs-CZ" dirty="0" err="1"/>
              <a:t>Saussure</a:t>
            </a:r>
            <a:r>
              <a:rPr lang="cs-CZ" dirty="0"/>
              <a:t> a jeho žáci – např. J. Mukařovský), </a:t>
            </a:r>
            <a:r>
              <a:rPr lang="cs-CZ" dirty="0" err="1"/>
              <a:t>p</a:t>
            </a:r>
            <a:r>
              <a:rPr lang="cs-CZ" b="1" dirty="0" err="1"/>
              <a:t>oststrukturalismus</a:t>
            </a:r>
            <a:r>
              <a:rPr lang="cs-CZ" dirty="0"/>
              <a:t> (</a:t>
            </a:r>
            <a:r>
              <a:rPr lang="cs-CZ" dirty="0" err="1"/>
              <a:t>Foucault</a:t>
            </a:r>
            <a:r>
              <a:rPr lang="cs-CZ" dirty="0"/>
              <a:t>, </a:t>
            </a:r>
            <a:r>
              <a:rPr lang="cs-CZ" dirty="0" err="1"/>
              <a:t>Derrida</a:t>
            </a:r>
            <a:r>
              <a:rPr lang="cs-CZ" dirty="0"/>
              <a:t> i feministická filosofie – např. J. </a:t>
            </a:r>
            <a:r>
              <a:rPr lang="cs-CZ" dirty="0" err="1"/>
              <a:t>Butler</a:t>
            </a:r>
            <a:r>
              <a:rPr lang="cs-CZ" dirty="0"/>
              <a:t>) nebo R. </a:t>
            </a:r>
            <a:r>
              <a:rPr lang="cs-CZ" dirty="0" err="1"/>
              <a:t>Rorty</a:t>
            </a:r>
            <a:r>
              <a:rPr lang="cs-CZ" dirty="0"/>
              <a:t>. Tyto proudy se zaměřují na fungování jazyka i jeho moc – návaznost např. na Nietzscheho i úvahy F. Bacona apod.</a:t>
            </a:r>
          </a:p>
        </p:txBody>
      </p:sp>
    </p:spTree>
    <p:extLst>
      <p:ext uri="{BB962C8B-B14F-4D97-AF65-F5344CB8AC3E}">
        <p14:creationId xmlns:p14="http://schemas.microsoft.com/office/powerpoint/2010/main" val="21864282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867D4867-5BA7-4462-B2F6-A23F4A622A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6" cy="6858000"/>
          </a:xfrm>
          <a:prstGeom prst="rect">
            <a:avLst/>
          </a:prstGeom>
          <a:solidFill>
            <a:srgbClr val="3F3F3F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3EDC9DEF-C8BD-4575-87F0-D52732C1EC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8" y="623392"/>
            <a:ext cx="3363974" cy="1607060"/>
          </a:xfrm>
          <a:noFill/>
          <a:ln w="19050">
            <a:solidFill>
              <a:schemeClr val="tx1"/>
            </a:solidFill>
          </a:ln>
        </p:spPr>
        <p:txBody>
          <a:bodyPr wrap="square" anchor="ctr">
            <a:normAutofit/>
          </a:bodyPr>
          <a:lstStyle/>
          <a:p>
            <a:pPr algn="ctr"/>
            <a:r>
              <a:rPr lang="cs-CZ" sz="2800"/>
              <a:t>Jak funguje jazyk?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5816C15-01FF-41D4-8A6D-ACD38257F6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468" y="2638043"/>
            <a:ext cx="3363974" cy="3415623"/>
          </a:xfrm>
        </p:spPr>
        <p:txBody>
          <a:bodyPr>
            <a:normAutofit/>
          </a:bodyPr>
          <a:lstStyle/>
          <a:p>
            <a:r>
              <a:rPr lang="cs-CZ" sz="2000" dirty="0"/>
              <a:t>Slova chápeme jako znaky: ve slově je nějak přítomen označovaný předmět, resp. Jeho obraz v myšlení (pojem?)</a:t>
            </a:r>
          </a:p>
          <a:p>
            <a:r>
              <a:rPr lang="cs-CZ" sz="2000" dirty="0"/>
              <a:t>Vztah mezi slovy (jazykem) a realitou – problém teorie poznání a koncepce slova jako znaku</a:t>
            </a:r>
          </a:p>
          <a:p>
            <a:endParaRPr lang="cs-CZ" sz="2000" dirty="0"/>
          </a:p>
        </p:txBody>
      </p:sp>
      <p:pic>
        <p:nvPicPr>
          <p:cNvPr id="5" name="Obrázek 4" descr="Obsah obrázku text, mapa&#10;&#10;Popis byl vytvořen automaticky">
            <a:extLst>
              <a:ext uri="{FF2B5EF4-FFF2-40B4-BE49-F238E27FC236}">
                <a16:creationId xmlns:a16="http://schemas.microsoft.com/office/drawing/2014/main" id="{86987DC5-259C-4AB6-B092-3F6BF45952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7763" y="806587"/>
            <a:ext cx="6250769" cy="50839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026244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4867CE1-9075-4350-9E9B-393B6BB681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Z povinné četby: Nietzscheho kritika poznání a jazyka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7D6CE50-1D0A-40B8-BD5E-D41FDC755F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Spis </a:t>
            </a:r>
            <a:r>
              <a:rPr lang="cs-CZ" i="1" dirty="0"/>
              <a:t>O pravdě a lži ve smyslu nikoli morálním</a:t>
            </a:r>
            <a:r>
              <a:rPr lang="cs-CZ" dirty="0"/>
              <a:t> (1873):</a:t>
            </a:r>
          </a:p>
          <a:p>
            <a:r>
              <a:rPr lang="cs-CZ" dirty="0"/>
              <a:t>Nietzsche se  v tomto spisu zabývá otázkou, jak funguje jazyk – totiž arbitrárně a z toho plynoucí otázkou, zda je možné poznání pravdy, resp. jak si může vůbec člověk klást za cíl poznání pravdy</a:t>
            </a:r>
          </a:p>
          <a:p>
            <a:r>
              <a:rPr lang="cs-CZ" dirty="0"/>
              <a:t>Jazyk sestává ze zvuků, které jsou přiřazovány nějakým představám o věcech</a:t>
            </a:r>
          </a:p>
          <a:p>
            <a:r>
              <a:rPr lang="cs-CZ" dirty="0"/>
              <a:t>Věci, jak je poznáváme, tedy věci pro nás jsou subjektivní a antropomorfní.</a:t>
            </a:r>
          </a:p>
          <a:p>
            <a:r>
              <a:rPr lang="cs-CZ" dirty="0"/>
              <a:t>Dalším problémem: obecniny: hledáme stejné v nestejném, v individuích vynecháváme individuálnost, abychom je popsali</a:t>
            </a:r>
          </a:p>
          <a:p>
            <a:r>
              <a:rPr lang="cs-CZ" dirty="0"/>
              <a:t>Jazyk je soubor metafora metonymií: „Co je tedy pravda? Pohyblivé vojsko metafor, metonymií, antropomorfismů, zkrátka lidských relací, které  - poeticky a rétoricky vystupňovány – byly přeneseny, vyzdobeny a které po dlouhém připadají lidu pevné a závazné: pravdy jsou iluze, o nichž člověk zapomněl, že jimi jsou…“</a:t>
            </a:r>
          </a:p>
          <a:p>
            <a:r>
              <a:rPr lang="cs-CZ" dirty="0"/>
              <a:t>S takto vzniklými pojmy následně pracuje věda, která tak tvoří svůj vlastní svět</a:t>
            </a:r>
          </a:p>
          <a:p>
            <a:r>
              <a:rPr lang="cs-CZ" dirty="0"/>
              <a:t>Dále se zabývá vztah vědy a umění a mýtů, která nestojí na rozumové abstrakci, ale na intuici</a:t>
            </a:r>
          </a:p>
        </p:txBody>
      </p:sp>
    </p:spTree>
    <p:extLst>
      <p:ext uri="{BB962C8B-B14F-4D97-AF65-F5344CB8AC3E}">
        <p14:creationId xmlns:p14="http://schemas.microsoft.com/office/powerpoint/2010/main" val="26386575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69F3DB-D9F4-4842-8E02-04C6410DCD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Jazyk jako znak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9AF4E83-C693-4DBB-B59C-FE89A60FA7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Již u Platóna se můžeme setkat s představou slova jako znaku, a to v dialogu </a:t>
            </a:r>
            <a:r>
              <a:rPr lang="cs-CZ" dirty="0" err="1"/>
              <a:t>Kratylos</a:t>
            </a:r>
            <a:endParaRPr lang="cs-CZ" dirty="0"/>
          </a:p>
          <a:p>
            <a:r>
              <a:rPr lang="cs-CZ" dirty="0"/>
              <a:t>Podobnou koncepci zastává i Augustin např. ve spisu De magistro</a:t>
            </a:r>
          </a:p>
          <a:p>
            <a:r>
              <a:rPr lang="cs-CZ" dirty="0"/>
              <a:t>Stejné vnímání jazyka ale nalezneme i v moderní době, zejm. v sémiologii</a:t>
            </a:r>
          </a:p>
          <a:p>
            <a:r>
              <a:rPr lang="cs-CZ" dirty="0"/>
              <a:t>Ch. S. </a:t>
            </a:r>
            <a:r>
              <a:rPr lang="cs-CZ" dirty="0" err="1"/>
              <a:t>Peirce</a:t>
            </a:r>
            <a:r>
              <a:rPr lang="cs-CZ" dirty="0"/>
              <a:t> a moderní pojetí znaku – klíčová role recipienta (</a:t>
            </a:r>
            <a:r>
              <a:rPr lang="cs-CZ" dirty="0" err="1"/>
              <a:t>interpretátora</a:t>
            </a:r>
            <a:r>
              <a:rPr lang="cs-CZ" dirty="0"/>
              <a:t>) znaku</a:t>
            </a:r>
          </a:p>
          <a:p>
            <a:r>
              <a:rPr lang="cs-CZ" dirty="0"/>
              <a:t>Jak se můžeme domluvit, když nějak dohodnutý vztah slova a ideje a reality přestane fungovat? </a:t>
            </a:r>
          </a:p>
          <a:p>
            <a:r>
              <a:rPr lang="cs-CZ" dirty="0"/>
              <a:t>Moderní krize jazyka</a:t>
            </a:r>
          </a:p>
          <a:p>
            <a:r>
              <a:rPr lang="cs-CZ" dirty="0"/>
              <a:t>Širší pojem „jazyka“ – i nonverbální</a:t>
            </a:r>
          </a:p>
        </p:txBody>
      </p:sp>
    </p:spTree>
    <p:extLst>
      <p:ext uri="{BB962C8B-B14F-4D97-AF65-F5344CB8AC3E}">
        <p14:creationId xmlns:p14="http://schemas.microsoft.com/office/powerpoint/2010/main" val="124221170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 povinné četby: Augustinus: De magistro – O učiteli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spis pravděpodobně napsán roku 389. Jde o filosofii poznávání a učení i filosofii jazyka. Rozhovor se synem </a:t>
            </a:r>
            <a:r>
              <a:rPr lang="cs-CZ" dirty="0" err="1"/>
              <a:t>Adeodatem</a:t>
            </a:r>
            <a:endParaRPr lang="cs-CZ" dirty="0"/>
          </a:p>
          <a:p>
            <a:r>
              <a:rPr lang="cs-CZ" dirty="0"/>
              <a:t>Základní otázka: Jak (se) učíme? Pomocí jazyka – ale co to znamená: slovo je znakem, to znamená něčím, co cosi označuje. Nepůsobí tedy přímo, ale odkazuje nás k nějakému obsahu (označovanému, </a:t>
            </a:r>
            <a:r>
              <a:rPr lang="cs-CZ" dirty="0" err="1"/>
              <a:t>coř</a:t>
            </a:r>
            <a:r>
              <a:rPr lang="cs-CZ" dirty="0"/>
              <a:t> je význam), které se slovem spojuje naše paměť. Existují i jiné znaky než slova – jaké? Augustin tedy rozvíjí sémiotiku, tj. vědu o znacích. Zároveň ukazuje propojení učení se a paměti, rozpomínání</a:t>
            </a:r>
          </a:p>
          <a:p>
            <a:r>
              <a:rPr lang="cs-CZ" dirty="0"/>
              <a:t>V poznávání/učení se nám nestačí pouhé znaky (slova), ale hledáme jejich význam, který je v mysli – příbuznost s Platónovým dialogem </a:t>
            </a:r>
            <a:r>
              <a:rPr lang="cs-CZ" dirty="0" err="1"/>
              <a:t>Kratylos</a:t>
            </a:r>
            <a:r>
              <a:rPr lang="cs-CZ" dirty="0"/>
              <a:t>. Při učení je tedy třeba, aby byla na světlo vyváděna pravda (moudrost), která již je v mysli  uložena</a:t>
            </a:r>
          </a:p>
          <a:p>
            <a:r>
              <a:rPr lang="cs-CZ" dirty="0"/>
              <a:t>Spis ukazuje propojení platonismu a křesťanství (pravda , moudrost vychází z Krista</a:t>
            </a:r>
          </a:p>
          <a:p>
            <a:r>
              <a:rPr lang="cs-CZ" dirty="0"/>
              <a:t>Inspirace pro Komenského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046CA9-5635-44E8-8B64-5464E1AF8B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Otázka původu jazyka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41AA811-6D11-43F6-B9ED-B3EDC8E428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Jazyk je výsledkem jakési dohody, zvyku, jméno je vůči tomu, co označuje zcela arbitrární?</a:t>
            </a:r>
          </a:p>
          <a:p>
            <a:r>
              <a:rPr lang="cs-CZ" dirty="0"/>
              <a:t>koncepce přirozeného jazyka (v antice např. u Epikura a </a:t>
            </a:r>
            <a:r>
              <a:rPr lang="cs-CZ" dirty="0" err="1"/>
              <a:t>Lucretia</a:t>
            </a:r>
            <a:r>
              <a:rPr lang="cs-CZ" dirty="0"/>
              <a:t> Cara): Herder, </a:t>
            </a:r>
            <a:r>
              <a:rPr lang="cs-CZ" dirty="0" err="1"/>
              <a:t>Vico</a:t>
            </a:r>
            <a:r>
              <a:rPr lang="cs-CZ" dirty="0"/>
              <a:t>, Humboldt</a:t>
            </a:r>
          </a:p>
          <a:p>
            <a:r>
              <a:rPr lang="cs-CZ" dirty="0"/>
              <a:t>Herder: u původu jazyka působí jakýsi duch národa – snah zrekonstruovat prehistorické období lidské řeči</a:t>
            </a:r>
          </a:p>
          <a:p>
            <a:r>
              <a:rPr lang="cs-CZ" dirty="0" err="1"/>
              <a:t>Giambattista</a:t>
            </a:r>
            <a:r>
              <a:rPr lang="cs-CZ" dirty="0"/>
              <a:t> </a:t>
            </a:r>
            <a:r>
              <a:rPr lang="cs-CZ" dirty="0" err="1"/>
              <a:t>Vico</a:t>
            </a:r>
            <a:r>
              <a:rPr lang="cs-CZ" dirty="0"/>
              <a:t> (1668 – 1744): mezi původními slovy (jazyk bohů a héroů)  a jejich významy je přirozená souvislost, kterou vývoj jazyka postupně zastírá - filosofie jazyka jako součást filosofie dějin (</a:t>
            </a:r>
            <a:r>
              <a:rPr lang="cs-CZ" dirty="0" err="1"/>
              <a:t>Principi</a:t>
            </a:r>
            <a:r>
              <a:rPr lang="cs-CZ" dirty="0"/>
              <a:t> di una </a:t>
            </a:r>
            <a:r>
              <a:rPr lang="cs-CZ" dirty="0" err="1"/>
              <a:t>scienza</a:t>
            </a:r>
            <a:r>
              <a:rPr lang="cs-CZ" dirty="0"/>
              <a:t> </a:t>
            </a:r>
            <a:r>
              <a:rPr lang="cs-CZ" dirty="0" err="1"/>
              <a:t>nuova</a:t>
            </a:r>
            <a:r>
              <a:rPr lang="cs-CZ" dirty="0"/>
              <a:t> d </a:t>
            </a:r>
            <a:r>
              <a:rPr lang="cs-CZ" dirty="0" err="1"/>
              <a:t>intorno</a:t>
            </a:r>
            <a:r>
              <a:rPr lang="cs-CZ" dirty="0"/>
              <a:t> alla </a:t>
            </a:r>
            <a:r>
              <a:rPr lang="cs-CZ" dirty="0" err="1"/>
              <a:t>commune</a:t>
            </a:r>
            <a:r>
              <a:rPr lang="cs-CZ" dirty="0"/>
              <a:t> natura </a:t>
            </a:r>
            <a:r>
              <a:rPr lang="cs-CZ" dirty="0" err="1"/>
              <a:t>delle</a:t>
            </a:r>
            <a:r>
              <a:rPr lang="cs-CZ" dirty="0"/>
              <a:t> </a:t>
            </a:r>
            <a:r>
              <a:rPr lang="cs-CZ" dirty="0" err="1"/>
              <a:t>nazioni</a:t>
            </a:r>
            <a:r>
              <a:rPr lang="cs-CZ" dirty="0"/>
              <a:t>); za prajazyk našeho vulgárního období považuje němčinu</a:t>
            </a:r>
          </a:p>
          <a:p>
            <a:r>
              <a:rPr lang="cs-CZ" dirty="0"/>
              <a:t>W. v. Humboldt (1767 – 1835):</a:t>
            </a:r>
          </a:p>
          <a:p>
            <a:pPr marL="0" indent="0">
              <a:buNone/>
            </a:pPr>
            <a:r>
              <a:rPr lang="cs-CZ" dirty="0"/>
              <a:t>Jazyk vychází z individuality jednotlivců a národů a přizpůsobuje se jí; myšlení se tak liší podle mateřského jazyka i podle osobnosti mluvčího</a:t>
            </a:r>
          </a:p>
          <a:p>
            <a:pPr marL="0" indent="0">
              <a:buNone/>
            </a:pPr>
            <a:r>
              <a:rPr lang="cs-CZ" dirty="0"/>
              <a:t>Jazyk přitom chápe jako dveře ke světu – skrze jazyk chápeme realitu. Jak se ale potom lze domluvit? Nutnost omezit vlastní svobodu v myšlení i jazyce</a:t>
            </a:r>
          </a:p>
        </p:txBody>
      </p:sp>
    </p:spTree>
    <p:extLst>
      <p:ext uri="{BB962C8B-B14F-4D97-AF65-F5344CB8AC3E}">
        <p14:creationId xmlns:p14="http://schemas.microsoft.com/office/powerpoint/2010/main" val="11605341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3B1EDE-74A2-4559-8F8D-DE38427258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Kontakty a konzultační hodiny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401D436-D91C-4D8D-981A-6D7EE06594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Kontakt nejlépe přes mail: </a:t>
            </a:r>
            <a:r>
              <a:rPr lang="cs-CZ" dirty="0">
                <a:hlinkClick r:id="rId2"/>
              </a:rPr>
              <a:t>zelena@fsv.cuni.cz</a:t>
            </a:r>
            <a:endParaRPr lang="cs-CZ" dirty="0"/>
          </a:p>
          <a:p>
            <a:r>
              <a:rPr lang="cs-CZ" dirty="0"/>
              <a:t>Přes mail lze domluvit individuální konzultace</a:t>
            </a:r>
          </a:p>
          <a:p>
            <a:r>
              <a:rPr lang="cs-CZ" dirty="0"/>
              <a:t>Konzultační hodiny přes zoom: úterý: 14-16</a:t>
            </a:r>
          </a:p>
        </p:txBody>
      </p:sp>
    </p:spTree>
    <p:extLst>
      <p:ext uri="{BB962C8B-B14F-4D97-AF65-F5344CB8AC3E}">
        <p14:creationId xmlns:p14="http://schemas.microsoft.com/office/powerpoint/2010/main" val="151613889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7EEA61C-3A8A-4C39-84BF-4508949D90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Jazyk vědy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ECB25B6-33F6-4054-B636-1518A983C0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– pojem pojmu  a vztah k myšlení: </a:t>
            </a:r>
            <a:r>
              <a:rPr lang="cs-CZ" dirty="0" err="1"/>
              <a:t>Hegel</a:t>
            </a:r>
            <a:endParaRPr lang="cs-CZ" dirty="0"/>
          </a:p>
          <a:p>
            <a:r>
              <a:rPr lang="cs-CZ" dirty="0"/>
              <a:t>Problém vztahu přirozeného jazyka a jazyka vědy – např. matematika, právo</a:t>
            </a:r>
          </a:p>
        </p:txBody>
      </p:sp>
    </p:spTree>
    <p:extLst>
      <p:ext uri="{BB962C8B-B14F-4D97-AF65-F5344CB8AC3E}">
        <p14:creationId xmlns:p14="http://schemas.microsoft.com/office/powerpoint/2010/main" val="96385649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48CBF0F-E467-4E36-AA6D-403B8A453E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Obrat k jazyku – návrat </a:t>
            </a:r>
            <a:r>
              <a:rPr lang="cs-CZ"/>
              <a:t>k tradici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259998D-92F6-4B46-ADDA-012094EC20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1. sémiologie, strukturalismus</a:t>
            </a:r>
          </a:p>
          <a:p>
            <a:r>
              <a:rPr lang="cs-CZ" dirty="0"/>
              <a:t>2. analytická filosofie</a:t>
            </a:r>
          </a:p>
          <a:p>
            <a:r>
              <a:rPr lang="cs-CZ" dirty="0"/>
              <a:t>3. postmoderna, resp. dekonstrukce</a:t>
            </a:r>
          </a:p>
        </p:txBody>
      </p:sp>
    </p:spTree>
    <p:extLst>
      <p:ext uri="{BB962C8B-B14F-4D97-AF65-F5344CB8AC3E}">
        <p14:creationId xmlns:p14="http://schemas.microsoft.com/office/powerpoint/2010/main" val="35571104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85E3FD-EB48-424F-B571-0320C41EDA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1. přednáška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04EE73D-F9F8-4897-AEF0-D5ECA51D1B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1. představení celého kurzu a požadavků na jeho úspěšné zakončení</a:t>
            </a:r>
          </a:p>
          <a:p>
            <a:r>
              <a:rPr lang="cs-CZ" dirty="0"/>
              <a:t>2. Co je filosofie, jak vychází z jazyka, jaký je vztah jazyka a myšlení</a:t>
            </a:r>
          </a:p>
          <a:p>
            <a:r>
              <a:rPr lang="cs-CZ" dirty="0"/>
              <a:t>3. Užitečnost filosofie?</a:t>
            </a:r>
          </a:p>
          <a:p>
            <a:r>
              <a:rPr lang="cs-CZ" dirty="0"/>
              <a:t>4. Pojem logos ve filosofii, vztah jazyka a poznání</a:t>
            </a:r>
          </a:p>
          <a:p>
            <a:r>
              <a:rPr lang="cs-CZ" dirty="0"/>
              <a:t>5. Slovo jako znak: Platón, Augustinus, sémiotika,</a:t>
            </a:r>
          </a:p>
          <a:p>
            <a:r>
              <a:rPr lang="cs-CZ" dirty="0"/>
              <a:t>6. Původ jazyka: přirozený jazyk, jazyk umělý, spor o univerzálie, jazyk vědy</a:t>
            </a:r>
          </a:p>
          <a:p>
            <a:r>
              <a:rPr lang="cs-CZ" dirty="0"/>
              <a:t>7. Obrat k jazyku: sémiologie, analytická filosofie, postmoderna</a:t>
            </a:r>
          </a:p>
        </p:txBody>
      </p:sp>
    </p:spTree>
    <p:extLst>
      <p:ext uri="{BB962C8B-B14F-4D97-AF65-F5344CB8AC3E}">
        <p14:creationId xmlns:p14="http://schemas.microsoft.com/office/powerpoint/2010/main" val="23102473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Hlavní témata kurzu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1. problém </a:t>
            </a:r>
            <a:r>
              <a:rPr lang="cs-CZ" b="1" dirty="0"/>
              <a:t>poznání</a:t>
            </a:r>
            <a:r>
              <a:rPr lang="cs-CZ" dirty="0"/>
              <a:t>: jak můžeme poznat svět, co je jeho podstatou, jak můžeme poznání pochopit a interpretovat? jaké máme možnosti uchování poznání – tedy i problém jazyka: tj. noetika, logika a fyzika </a:t>
            </a:r>
          </a:p>
          <a:p>
            <a:r>
              <a:rPr lang="cs-CZ" dirty="0"/>
              <a:t>2. problém </a:t>
            </a:r>
            <a:r>
              <a:rPr lang="cs-CZ" b="1" dirty="0"/>
              <a:t>vzdělání a výchovy</a:t>
            </a:r>
            <a:r>
              <a:rPr lang="cs-CZ" dirty="0"/>
              <a:t>: co bychom (se) měli učit a jak? jak vůbec lze poznání předávat a kdy je to dobré?</a:t>
            </a:r>
          </a:p>
          <a:p>
            <a:r>
              <a:rPr lang="cs-CZ" dirty="0"/>
              <a:t>3. </a:t>
            </a:r>
            <a:r>
              <a:rPr lang="cs-CZ" b="1" dirty="0"/>
              <a:t>etika</a:t>
            </a:r>
            <a:r>
              <a:rPr lang="cs-CZ" dirty="0"/>
              <a:t>: jak bychom se měli  projevovat ve světě a vůči druhým, jaké jsou ideály a ctnosti? co je dobro?</a:t>
            </a:r>
          </a:p>
          <a:p>
            <a:r>
              <a:rPr lang="cs-CZ" dirty="0"/>
              <a:t>4. </a:t>
            </a:r>
            <a:r>
              <a:rPr lang="cs-CZ" b="1" dirty="0"/>
              <a:t>politika</a:t>
            </a:r>
            <a:r>
              <a:rPr lang="cs-CZ" dirty="0"/>
              <a:t>: jak uspořádat společnost a co je společné dobro a spravedlnost?</a:t>
            </a:r>
          </a:p>
          <a:p>
            <a:r>
              <a:rPr lang="cs-CZ" dirty="0"/>
              <a:t>5. </a:t>
            </a:r>
            <a:r>
              <a:rPr lang="cs-CZ" b="1" dirty="0"/>
              <a:t>Dějiny a paměť</a:t>
            </a:r>
            <a:r>
              <a:rPr lang="cs-CZ" dirty="0"/>
              <a:t>: Jak zachycujeme děje lidstva, jak se jim snažíme porozumět a jak toto porozumění ovlivňuje naše sebepoznání, naši identitu?</a:t>
            </a:r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453578-597A-4523-B55B-E3098BB1F3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4157" y="365126"/>
            <a:ext cx="9833114" cy="628788"/>
          </a:xfrm>
        </p:spPr>
        <p:txBody>
          <a:bodyPr>
            <a:normAutofit/>
          </a:bodyPr>
          <a:lstStyle/>
          <a:p>
            <a:r>
              <a:rPr lang="cs-CZ" sz="3200" dirty="0"/>
              <a:t>Program kurzu</a:t>
            </a:r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CC2761CA-7E8B-4C4B-B0A3-E5C9EFD7BCE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10083120"/>
              </p:ext>
            </p:extLst>
          </p:nvPr>
        </p:nvGraphicFramePr>
        <p:xfrm>
          <a:off x="722096" y="993914"/>
          <a:ext cx="10515748" cy="6622491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0515748">
                  <a:extLst>
                    <a:ext uri="{9D8B030D-6E8A-4147-A177-3AD203B41FA5}">
                      <a16:colId xmlns:a16="http://schemas.microsoft.com/office/drawing/2014/main" val="4119880060"/>
                    </a:ext>
                  </a:extLst>
                </a:gridCol>
              </a:tblGrid>
              <a:tr h="5388461">
                <a:tc>
                  <a:txBody>
                    <a:bodyPr/>
                    <a:lstStyle/>
                    <a:p>
                      <a:pPr lvl="0"/>
                      <a:r>
                        <a:rPr lang="cs-CZ" sz="2000" u="none" strike="noStrike" dirty="0">
                          <a:effectLst/>
                        </a:rPr>
                        <a:t>1</a:t>
                      </a:r>
                      <a:r>
                        <a:rPr lang="cs-CZ" sz="1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r>
                        <a:rPr lang="cs-CZ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cs-CZ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Jazyk</a:t>
                      </a:r>
                      <a:r>
                        <a:rPr lang="cs-CZ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Jak funguje, jak se utváří pojmy, k čemu jazyk potřebujeme, jak ovlivňuje naše poznání. Jak se od </a:t>
                      </a:r>
                      <a:r>
                        <a:rPr lang="cs-CZ" sz="18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od</a:t>
                      </a:r>
                      <a:r>
                        <a:rPr lang="cs-CZ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Platóna, přes Augustina, F. Bacona, </a:t>
                      </a:r>
                      <a:r>
                        <a:rPr lang="cs-CZ" sz="18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Hegela</a:t>
                      </a:r>
                      <a:r>
                        <a:rPr lang="cs-CZ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F. Nietzsche aj. dostaneme k moderní sémiotice, analytické filozofii a postmoderně</a:t>
                      </a:r>
                    </a:p>
                    <a:p>
                      <a:r>
                        <a:rPr lang="cs-CZ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lvl="0"/>
                      <a:r>
                        <a:rPr lang="cs-CZ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 Etika 1</a:t>
                      </a:r>
                      <a:r>
                        <a:rPr lang="cs-CZ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vztah etiky a poznání: co je </a:t>
                      </a:r>
                      <a:r>
                        <a:rPr lang="cs-CZ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pravda</a:t>
                      </a:r>
                      <a:r>
                        <a:rPr lang="cs-CZ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? pravda v morálním a amorálním smyslu. Vede poznání dobrého ke konání dobrého? Je poznávání toho, co je dobré a vzdělání vůbec přínosné pro morálku, nebo spíše poznání kazí charakter anebo to jsou dvě zcela nepropojené oblasti lidského bytí?</a:t>
                      </a:r>
                    </a:p>
                    <a:p>
                      <a:r>
                        <a:rPr lang="cs-CZ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cs-CZ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lvl="0"/>
                      <a:r>
                        <a:rPr lang="cs-CZ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 Výchova</a:t>
                      </a:r>
                      <a:r>
                        <a:rPr lang="cs-CZ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/ vzdělávání </a:t>
                      </a:r>
                      <a:r>
                        <a:rPr lang="cs-CZ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politika</a:t>
                      </a:r>
                      <a:r>
                        <a:rPr lang="cs-CZ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výchova vladaře, státnické umění, </a:t>
                      </a:r>
                      <a:r>
                        <a:rPr lang="cs-CZ" sz="18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areté</a:t>
                      </a:r>
                      <a:r>
                        <a:rPr lang="cs-CZ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 její </a:t>
                      </a:r>
                      <a:r>
                        <a:rPr lang="cs-CZ" sz="18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učitelnost</a:t>
                      </a:r>
                      <a:r>
                        <a:rPr lang="cs-CZ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humanita, učení demokracie</a:t>
                      </a:r>
                    </a:p>
                    <a:p>
                      <a:r>
                        <a:rPr lang="cs-CZ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lvl="0"/>
                      <a:r>
                        <a:rPr lang="cs-CZ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 Výchova</a:t>
                      </a:r>
                      <a:r>
                        <a:rPr lang="cs-CZ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  <a:r>
                        <a:rPr lang="cs-CZ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metody přemýšlení a výuky</a:t>
                      </a:r>
                      <a:r>
                        <a:rPr lang="cs-CZ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od </a:t>
                      </a:r>
                      <a:r>
                        <a:rPr lang="cs-CZ" sz="18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Sókrata</a:t>
                      </a:r>
                      <a:r>
                        <a:rPr lang="cs-CZ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Platóna, Aristotela přes skepsi, stoickou výchovu formou určité terapie, scholastické formy argumentace, středověký vztah vědění a víry až po karteziánskou metodu skepse, Komenského teorie výchovy, liberální výchova (Locke), vliv matematiky a přírodních věd v novověku, </a:t>
                      </a:r>
                      <a:r>
                        <a:rPr lang="cs-CZ" sz="18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solitéři</a:t>
                      </a:r>
                      <a:r>
                        <a:rPr lang="cs-CZ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(Rousseau, Nietzsche...), pragmatická teorie výchovy, 'Masarykův důraz na význam vzdělání pro demokracii. Jak můžeme učit a co je cílem školství, vzdělání? Role </a:t>
                      </a:r>
                      <a:r>
                        <a:rPr lang="cs-CZ" sz="18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humanitněvědných</a:t>
                      </a:r>
                      <a:r>
                        <a:rPr lang="cs-CZ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 přírodovědných oborů ve vzdělávání, </a:t>
                      </a:r>
                      <a:r>
                        <a:rPr lang="cs-CZ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 čemu vlastně je vzdělání</a:t>
                      </a:r>
                      <a:r>
                        <a:rPr lang="cs-CZ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? Vzdělávání k občanství.</a:t>
                      </a:r>
                    </a:p>
                    <a:p>
                      <a:r>
                        <a:rPr lang="cs-CZ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cs-CZ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lvl="0"/>
                      <a:r>
                        <a:rPr lang="cs-CZ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5. Etika a politika</a:t>
                      </a:r>
                      <a:r>
                        <a:rPr lang="cs-CZ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Co </a:t>
                      </a:r>
                      <a:r>
                        <a:rPr lang="cs-CZ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je spravedlnost</a:t>
                      </a:r>
                      <a:r>
                        <a:rPr lang="cs-CZ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jaká je </a:t>
                      </a:r>
                      <a:r>
                        <a:rPr lang="cs-CZ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lidská přirozenost</a:t>
                      </a:r>
                      <a:r>
                        <a:rPr lang="cs-CZ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? Co je přirozené právo? Vztah státníka k mravnosti? Od Platóna, Aristotela, stoiky, až po Machiavelliho, </a:t>
                      </a:r>
                      <a:r>
                        <a:rPr lang="cs-CZ" sz="18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Lockea</a:t>
                      </a:r>
                      <a:r>
                        <a:rPr lang="cs-CZ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Hobbese, Rousseaua... "věčný mír"- Kant. Současná teorie spravedlnosti – problém </a:t>
                      </a:r>
                      <a:r>
                        <a:rPr lang="cs-CZ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legality a legitimity</a:t>
                      </a:r>
                      <a:r>
                        <a:rPr lang="cs-CZ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interpretační komunity pro porozumění tomu, co je správné a spravedlivé, různé druhy spravedlnosti.</a:t>
                      </a:r>
                    </a:p>
                  </a:txBody>
                  <a:tcPr marL="62763" marR="62763" marT="833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382627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98543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453578-597A-4523-B55B-E3098BB1F3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flipV="1">
            <a:off x="838200" y="319407"/>
            <a:ext cx="10516228" cy="45719"/>
          </a:xfrm>
        </p:spPr>
        <p:txBody>
          <a:bodyPr>
            <a:normAutofit fontScale="90000"/>
          </a:bodyPr>
          <a:lstStyle/>
          <a:p>
            <a:endParaRPr lang="cs-CZ" dirty="0">
              <a:solidFill>
                <a:srgbClr val="FFFFFF"/>
              </a:solidFill>
            </a:endParaRPr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CC2761CA-7E8B-4C4B-B0A3-E5C9EFD7BCE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39086573"/>
              </p:ext>
            </p:extLst>
          </p:nvPr>
        </p:nvGraphicFramePr>
        <p:xfrm>
          <a:off x="264415" y="-8331"/>
          <a:ext cx="11089385" cy="6866331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1089385">
                  <a:extLst>
                    <a:ext uri="{9D8B030D-6E8A-4147-A177-3AD203B41FA5}">
                      <a16:colId xmlns:a16="http://schemas.microsoft.com/office/drawing/2014/main" val="4119880060"/>
                    </a:ext>
                  </a:extLst>
                </a:gridCol>
              </a:tblGrid>
              <a:tr h="6272792">
                <a:tc>
                  <a:txBody>
                    <a:bodyPr/>
                    <a:lstStyle/>
                    <a:p>
                      <a:pPr lvl="0"/>
                      <a:r>
                        <a:rPr lang="cs-CZ" sz="1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r>
                        <a:rPr lang="cs-CZ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cs-CZ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Poznání 1</a:t>
                      </a:r>
                      <a:r>
                        <a:rPr lang="cs-CZ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  <a:r>
                        <a:rPr lang="cs-CZ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smyslové a racionální poznání</a:t>
                      </a:r>
                      <a:r>
                        <a:rPr lang="cs-CZ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jaké přináší omyly, co to znamená </a:t>
                      </a:r>
                      <a:r>
                        <a:rPr lang="cs-CZ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apriorní a aposteriorní poznání</a:t>
                      </a:r>
                      <a:r>
                        <a:rPr lang="cs-CZ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střetávání empirismu a racionalismu: od Platóna přes helénistické skeptiky,  </a:t>
                      </a:r>
                      <a:r>
                        <a:rPr lang="cs-CZ" sz="18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Descartesa</a:t>
                      </a:r>
                      <a:r>
                        <a:rPr lang="cs-CZ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Kanta, empiristy atd. Jak můžeme poznávat svět? A jak se na poznání dívá dnešní věda, nebo skeptikové současnosti.   Odlišnost přírodovědných a humanitních věd z hlediska metodologie vědy (Kuhn, Weber, </a:t>
                      </a:r>
                      <a:r>
                        <a:rPr lang="cs-CZ" sz="18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Luhmann</a:t>
                      </a:r>
                      <a:r>
                        <a:rPr lang="cs-CZ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aj.)</a:t>
                      </a:r>
                    </a:p>
                    <a:p>
                      <a:pPr lvl="0"/>
                      <a:r>
                        <a:rPr lang="cs-CZ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7. Poznání</a:t>
                      </a:r>
                      <a:r>
                        <a:rPr lang="cs-CZ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cs-CZ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cs-CZ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Co vůbec může být </a:t>
                      </a:r>
                      <a:r>
                        <a:rPr lang="cs-CZ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předmět</a:t>
                      </a:r>
                      <a:r>
                        <a:rPr lang="cs-CZ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em našeho </a:t>
                      </a:r>
                      <a:r>
                        <a:rPr lang="cs-CZ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poznání</a:t>
                      </a:r>
                      <a:r>
                        <a:rPr lang="cs-CZ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? jevy, věci o sobě ideální obsahy mysli... matematika a přírodní vědy, jednota v podstatě světa (arché - pralátka, </a:t>
                      </a:r>
                      <a:r>
                        <a:rPr lang="cs-CZ" sz="18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logos,číslo</a:t>
                      </a:r>
                      <a:r>
                        <a:rPr lang="cs-CZ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aj.), Můžeme rozeznat, co je pravda, co lež, co fikce?</a:t>
                      </a:r>
                    </a:p>
                    <a:p>
                      <a:r>
                        <a:rPr lang="cs-CZ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cs-CZ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8. Etika 2</a:t>
                      </a:r>
                      <a:r>
                        <a:rPr lang="cs-CZ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Co je </a:t>
                      </a:r>
                      <a:r>
                        <a:rPr lang="cs-CZ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dobro</a:t>
                      </a:r>
                      <a:r>
                        <a:rPr lang="cs-CZ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? různé koncepce - </a:t>
                      </a:r>
                      <a:r>
                        <a:rPr lang="cs-CZ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blaženost</a:t>
                      </a:r>
                      <a:r>
                        <a:rPr lang="cs-CZ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dobré jednání, cíl jednání, úmysl, kategorický imperativ apod. ‚Je možné hovořit o univerzální lidské morálce, nebo je morálka vždy relativní, nebo dokonce subjektivní?</a:t>
                      </a:r>
                    </a:p>
                    <a:p>
                      <a:r>
                        <a:rPr lang="cs-CZ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lvl="0"/>
                      <a:r>
                        <a:rPr lang="cs-CZ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9. Politika</a:t>
                      </a:r>
                      <a:r>
                        <a:rPr lang="cs-CZ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Jaké je ideální uspořádání společnosti? Koncepce státního řádu, utopické myšlení, koncepce demokracie a její kritika od Aristotela až po Masaryka. Problém humanity a naopak banálního zla ve vztahu k totalitním režimům. Kritika politické praxe a role filosofů od </a:t>
                      </a:r>
                      <a:r>
                        <a:rPr lang="cs-CZ" sz="18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Sókrata</a:t>
                      </a:r>
                      <a:r>
                        <a:rPr lang="cs-CZ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až po 19. stol., včetně Nietzscheho či Masaryka, současná kritika od filozofů postmoderny (</a:t>
                      </a:r>
                      <a:r>
                        <a:rPr lang="cs-CZ" sz="18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Foucault</a:t>
                      </a:r>
                      <a:r>
                        <a:rPr lang="cs-CZ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), systémovou teorii (</a:t>
                      </a:r>
                      <a:r>
                        <a:rPr lang="cs-CZ" sz="18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Luhmann</a:t>
                      </a:r>
                      <a:r>
                        <a:rPr lang="cs-CZ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 nebo kritickou teorii (</a:t>
                      </a:r>
                      <a:r>
                        <a:rPr lang="cs-CZ" sz="18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Adorno</a:t>
                      </a:r>
                      <a:r>
                        <a:rPr lang="cs-CZ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cs-CZ" sz="18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Habermas</a:t>
                      </a:r>
                      <a:r>
                        <a:rPr lang="cs-CZ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). Reflexe otázky viny (</a:t>
                      </a:r>
                      <a:r>
                        <a:rPr lang="cs-CZ" sz="18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Jaspers</a:t>
                      </a:r>
                      <a:r>
                        <a:rPr lang="cs-CZ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cs-CZ" sz="18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Arendt</a:t>
                      </a:r>
                      <a:r>
                        <a:rPr lang="cs-CZ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 apod.</a:t>
                      </a:r>
                    </a:p>
                    <a:p>
                      <a:r>
                        <a:rPr lang="cs-CZ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lvl="0"/>
                      <a:r>
                        <a:rPr lang="cs-CZ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10. Paměť</a:t>
                      </a:r>
                      <a:r>
                        <a:rPr lang="cs-CZ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a její meze: význam paměti pro poznávání: poznání jako rozpomínání (Platón, Augustinus), problém zapomínání  a nepamatování. Osvobozující role zapomnění. </a:t>
                      </a:r>
                      <a:r>
                        <a:rPr lang="cs-CZ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Paměť individuální a paměť kolektivní</a:t>
                      </a:r>
                      <a:r>
                        <a:rPr lang="cs-CZ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kulturní. Čas a identita</a:t>
                      </a:r>
                    </a:p>
                    <a:p>
                      <a:r>
                        <a:rPr lang="cs-CZ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lvl="0"/>
                      <a:r>
                        <a:rPr lang="cs-CZ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11. Dějiny</a:t>
                      </a:r>
                      <a:r>
                        <a:rPr lang="cs-CZ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Co to jsou dějiny, koncepce dějin a dějinnosti. Vztah historiografie a umění od Platóna, Aristotela, středověk (J. da </a:t>
                      </a:r>
                      <a:r>
                        <a:rPr lang="cs-CZ" sz="18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Fiore</a:t>
                      </a:r>
                      <a:r>
                        <a:rPr lang="cs-CZ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), </a:t>
                      </a:r>
                      <a:r>
                        <a:rPr lang="cs-CZ" sz="18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Hegela</a:t>
                      </a:r>
                      <a:r>
                        <a:rPr lang="cs-CZ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až po </a:t>
                      </a:r>
                      <a:r>
                        <a:rPr lang="cs-CZ" sz="18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Comtea</a:t>
                      </a:r>
                      <a:r>
                        <a:rPr lang="cs-CZ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cs-CZ" sz="18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Diltheye</a:t>
                      </a:r>
                      <a:r>
                        <a:rPr lang="cs-CZ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Nietzscheho a Masaryka nebo Patočku či </a:t>
                      </a:r>
                      <a:r>
                        <a:rPr lang="cs-CZ" sz="18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Gadamera</a:t>
                      </a:r>
                      <a:r>
                        <a:rPr lang="cs-CZ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 </a:t>
                      </a:r>
                      <a:r>
                        <a:rPr lang="cs-CZ" sz="18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Derridu</a:t>
                      </a:r>
                      <a:endParaRPr lang="cs-CZ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cs-CZ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lvl="0"/>
                      <a:r>
                        <a:rPr lang="cs-CZ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12. </a:t>
                      </a:r>
                      <a:r>
                        <a:rPr lang="cs-CZ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Česká filozofie 20. století: </a:t>
                      </a:r>
                      <a:r>
                        <a:rPr lang="cs-CZ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Masaryk, Rádl, Patočka</a:t>
                      </a:r>
                      <a:r>
                        <a:rPr lang="cs-CZ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cs-CZ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Havel </a:t>
                      </a:r>
                      <a:r>
                        <a:rPr lang="cs-CZ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 pravda, demokracie, humanita, péče o duši</a:t>
                      </a:r>
                    </a:p>
                  </a:txBody>
                  <a:tcPr marL="34239" marR="34239" marT="833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382627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787468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A7C311-42B4-4039-8EA5-737526E1DB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Požadavky pro zakončení kurzu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41D4400-907F-41BA-82C7-D3E40E75E7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2 krátké domácí práce –shrnutí primárních textů vztahujících se k zadanému tématu, resp. esej reflektující téma a zadané texty- rozsah vždy 4 NS, tj. 7.200 znaků –plus mínus 300:</a:t>
            </a:r>
          </a:p>
          <a:p>
            <a:r>
              <a:rPr lang="cs-CZ" dirty="0"/>
              <a:t>1. Jak poznáváme a jaká je v poznání role jazyka a jak můžeme poznání dále předat, co je pravda: Platón: </a:t>
            </a:r>
            <a:r>
              <a:rPr lang="cs-CZ" dirty="0" err="1"/>
              <a:t>Kratylos</a:t>
            </a:r>
            <a:r>
              <a:rPr lang="cs-CZ" dirty="0"/>
              <a:t> – ukázka: 383a-390e;423a-440b, Augustinus: De magistro, Komenský: </a:t>
            </a:r>
            <a:r>
              <a:rPr lang="cs-CZ" dirty="0" err="1"/>
              <a:t>Věječka</a:t>
            </a:r>
            <a:r>
              <a:rPr lang="cs-CZ" dirty="0"/>
              <a:t> moudrosti - ukázka, Nietzsche: Pravda a lež ve smyslu nikoliv morálním, F. Bacon: ukázka z knihy Nové organon, ukázka z knihy W. Jamese: Pragmatismus – kap. 1 a 2 Práci je nutno odevzdat do 30.11.2020</a:t>
            </a:r>
          </a:p>
          <a:p>
            <a:r>
              <a:rPr lang="cs-CZ" dirty="0"/>
              <a:t>2. Jaké je ideální uspořádání státu, jaký má být jeho vládce, resp. kdo má vládnout a co je spravedlnost: Platón – ukázky z Ústavy, Aristoteles ukázky z Politiky, Machiavelli: Vladař – ukázka, Kant: K věčnému míru, Hobbes: ukázka z O občanu, Locke: ukázka z Druhého pojednání o vládě, Rousseau: O společenské smlouvě - ukázka, </a:t>
            </a:r>
            <a:r>
              <a:rPr lang="cs-CZ" dirty="0" err="1"/>
              <a:t>Comte</a:t>
            </a:r>
            <a:r>
              <a:rPr lang="cs-CZ" dirty="0"/>
              <a:t>: ukázka z Kurzu pozitivní filozofie, Masaryk: O demokratismu. Práci je nutno odevzdat do začátku zkouškového období, nejpozději však 5 dní před konáním zkoušky, na niž se student hlásí</a:t>
            </a:r>
          </a:p>
          <a:p>
            <a:r>
              <a:rPr lang="cs-CZ" dirty="0"/>
              <a:t>Druhá z obou prací může být nahrazena cca. 20-minutovým rozhovorem přes zoom</a:t>
            </a:r>
          </a:p>
        </p:txBody>
      </p:sp>
    </p:spTree>
    <p:extLst>
      <p:ext uri="{BB962C8B-B14F-4D97-AF65-F5344CB8AC3E}">
        <p14:creationId xmlns:p14="http://schemas.microsoft.com/office/powerpoint/2010/main" val="26176796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3ED506-B9DE-48A6-86B0-CCDC156F27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Test – max. 1,5 hodiny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E09D05D-670A-43A9-B1CA-242D5FC09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10 otevřených otázek za max. 2 body</a:t>
            </a:r>
          </a:p>
          <a:p>
            <a:r>
              <a:rPr lang="cs-CZ" dirty="0"/>
              <a:t>Klasifikace:</a:t>
            </a:r>
          </a:p>
          <a:p>
            <a:r>
              <a:rPr lang="cs-CZ" dirty="0"/>
              <a:t>A: 18,5 bodů a více </a:t>
            </a:r>
          </a:p>
          <a:p>
            <a:r>
              <a:rPr lang="cs-CZ" dirty="0"/>
              <a:t>B: 16,5 bodů a více </a:t>
            </a:r>
          </a:p>
          <a:p>
            <a:r>
              <a:rPr lang="cs-CZ" dirty="0"/>
              <a:t>C: alespoň 14 bodů</a:t>
            </a:r>
          </a:p>
          <a:p>
            <a:r>
              <a:rPr lang="cs-CZ" dirty="0"/>
              <a:t>D: alespoň 12 bodů</a:t>
            </a:r>
          </a:p>
          <a:p>
            <a:r>
              <a:rPr lang="cs-CZ" dirty="0"/>
              <a:t>E: alespoň 11 bodů</a:t>
            </a:r>
          </a:p>
          <a:p>
            <a:r>
              <a:rPr lang="cs-CZ" dirty="0"/>
              <a:t>F: 10 bodů a méně</a:t>
            </a:r>
          </a:p>
          <a:p>
            <a:r>
              <a:rPr lang="cs-CZ" dirty="0"/>
              <a:t>Nejméně 5 otázek se bude vztahovat k zadané povinné četbě, nejméně 5 otázek bude na základní pojmy, jejichž výčet je vložen do </a:t>
            </a:r>
            <a:r>
              <a:rPr lang="cs-CZ" dirty="0" err="1"/>
              <a:t>SISu</a:t>
            </a:r>
            <a:r>
              <a:rPr lang="cs-CZ" dirty="0"/>
              <a:t>, jeho definitivní podoba (dle </a:t>
            </a:r>
            <a:r>
              <a:rPr lang="cs-CZ" dirty="0" err="1"/>
              <a:t>odpřednesené</a:t>
            </a:r>
            <a:r>
              <a:rPr lang="cs-CZ" dirty="0"/>
              <a:t> látky) bude v </a:t>
            </a:r>
            <a:r>
              <a:rPr lang="cs-CZ" dirty="0" err="1"/>
              <a:t>SISu</a:t>
            </a:r>
            <a:r>
              <a:rPr lang="cs-CZ" dirty="0"/>
              <a:t> nejpozději v polovině prosince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31534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A8D7E1-2927-4EC9-970B-6B5835C396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Povinná primární četba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83617E0-8187-446F-AAAC-AE4307CC15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cs-CZ" sz="3800" dirty="0"/>
              <a:t>Platón: </a:t>
            </a:r>
            <a:r>
              <a:rPr lang="cs-CZ" sz="3800" dirty="0" err="1"/>
              <a:t>Kratylos</a:t>
            </a:r>
            <a:r>
              <a:rPr lang="cs-CZ" sz="3800" dirty="0"/>
              <a:t> – ukázka: </a:t>
            </a:r>
            <a:r>
              <a:rPr lang="cs-CZ" sz="4000" dirty="0"/>
              <a:t>383a-390e;423a-440b</a:t>
            </a:r>
            <a:endParaRPr lang="cs-CZ" sz="3800" dirty="0"/>
          </a:p>
          <a:p>
            <a:r>
              <a:rPr lang="cs-CZ" sz="3800" dirty="0"/>
              <a:t>Augustinus: De magistro</a:t>
            </a:r>
          </a:p>
          <a:p>
            <a:r>
              <a:rPr lang="cs-CZ" sz="3800" dirty="0"/>
              <a:t>Komenský: </a:t>
            </a:r>
            <a:r>
              <a:rPr lang="cs-CZ" sz="3800" dirty="0" err="1"/>
              <a:t>Věječka</a:t>
            </a:r>
            <a:r>
              <a:rPr lang="cs-CZ" sz="3800" dirty="0"/>
              <a:t> moudrosti – ukázka</a:t>
            </a:r>
          </a:p>
          <a:p>
            <a:r>
              <a:rPr lang="cs-CZ" sz="3800" dirty="0"/>
              <a:t>Nietzsche: Pravda a lež ve smyslu nikoliv morálním</a:t>
            </a:r>
          </a:p>
          <a:p>
            <a:r>
              <a:rPr lang="cs-CZ" sz="3800" dirty="0"/>
              <a:t>F. Bacon: ukázka z knihy Nové organon</a:t>
            </a:r>
          </a:p>
          <a:p>
            <a:r>
              <a:rPr lang="cs-CZ" sz="3800" dirty="0"/>
              <a:t>W. James: Pragmatismus – kap. 1 a 2</a:t>
            </a:r>
          </a:p>
          <a:p>
            <a:r>
              <a:rPr lang="cs-CZ" sz="3800" dirty="0"/>
              <a:t>Platón –2 ukázky z Ústavy – z knih VI a VII</a:t>
            </a:r>
          </a:p>
          <a:p>
            <a:r>
              <a:rPr lang="cs-CZ" sz="3800" dirty="0"/>
              <a:t>Aristoteles:  ukázky z Politiky</a:t>
            </a:r>
          </a:p>
          <a:p>
            <a:r>
              <a:rPr lang="cs-CZ" sz="3800" dirty="0"/>
              <a:t>Machiavelli: Vladař – ukázka</a:t>
            </a:r>
          </a:p>
          <a:p>
            <a:r>
              <a:rPr lang="cs-CZ" sz="3800" dirty="0"/>
              <a:t>Kant: K věčnému míru</a:t>
            </a:r>
          </a:p>
          <a:p>
            <a:r>
              <a:rPr lang="cs-CZ" sz="3800" dirty="0"/>
              <a:t>Hobbes: ukázka z O občanu</a:t>
            </a:r>
          </a:p>
          <a:p>
            <a:r>
              <a:rPr lang="cs-CZ" sz="3800" dirty="0"/>
              <a:t>Locke: ukázka z Druhého pojednání o vládě</a:t>
            </a:r>
          </a:p>
          <a:p>
            <a:r>
              <a:rPr lang="cs-CZ" sz="3800" dirty="0"/>
              <a:t>Rousseau: O společenské smlouvě – ukázka</a:t>
            </a:r>
          </a:p>
          <a:p>
            <a:r>
              <a:rPr lang="cs-CZ" sz="3800" dirty="0" err="1"/>
              <a:t>Comte</a:t>
            </a:r>
            <a:r>
              <a:rPr lang="cs-CZ" sz="3800" dirty="0"/>
              <a:t>: ukázka z Kurzu pozitivní filozofie </a:t>
            </a:r>
          </a:p>
          <a:p>
            <a:r>
              <a:rPr lang="cs-CZ" sz="3800" dirty="0"/>
              <a:t>Masaryk: O demokracii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0627400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4213</TotalTime>
  <Words>2805</Words>
  <Application>Microsoft Office PowerPoint</Application>
  <PresentationFormat>Širokoúhlá obrazovka</PresentationFormat>
  <Paragraphs>148</Paragraphs>
  <Slides>21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5" baseType="lpstr">
      <vt:lpstr>Arial</vt:lpstr>
      <vt:lpstr>Calibri</vt:lpstr>
      <vt:lpstr>Calibri Light</vt:lpstr>
      <vt:lpstr>Motiv Office</vt:lpstr>
      <vt:lpstr>Dějiny evropského myšlení</vt:lpstr>
      <vt:lpstr>Kontakty a konzultační hodiny</vt:lpstr>
      <vt:lpstr>1. přednáška</vt:lpstr>
      <vt:lpstr>Hlavní témata kurzu</vt:lpstr>
      <vt:lpstr>Program kurzu</vt:lpstr>
      <vt:lpstr>Prezentace aplikace PowerPoint</vt:lpstr>
      <vt:lpstr>Požadavky pro zakončení kurzu</vt:lpstr>
      <vt:lpstr>Test – max. 1,5 hodiny</vt:lpstr>
      <vt:lpstr>Povinná primární četba</vt:lpstr>
      <vt:lpstr>Co je filosofie?</vt:lpstr>
      <vt:lpstr>Komentář k 78. a 122. Senecovu listu Luciliovi</vt:lpstr>
      <vt:lpstr>Užitečnost filosofie?</vt:lpstr>
      <vt:lpstr>Myšlení a jazyk</vt:lpstr>
      <vt:lpstr>Linguistic turn</vt:lpstr>
      <vt:lpstr>Jak funguje jazyk?</vt:lpstr>
      <vt:lpstr>Z povinné četby: Nietzscheho kritika poznání a jazyka</vt:lpstr>
      <vt:lpstr>Jazyk jako znak</vt:lpstr>
      <vt:lpstr>Z povinné četby: Augustinus: De magistro – O učiteli</vt:lpstr>
      <vt:lpstr>Otázka původu jazyka</vt:lpstr>
      <vt:lpstr>Jazyk vědy</vt:lpstr>
      <vt:lpstr>Obrat k jazyku – návrat k tradici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Dějiny evropského myšlení</dc:title>
  <dc:creator>Alena Zelená</dc:creator>
  <cp:lastModifiedBy>Alena Zelená</cp:lastModifiedBy>
  <cp:revision>49</cp:revision>
  <dcterms:created xsi:type="dcterms:W3CDTF">2019-09-06T10:11:55Z</dcterms:created>
  <dcterms:modified xsi:type="dcterms:W3CDTF">2020-10-05T19:42:56Z</dcterms:modified>
</cp:coreProperties>
</file>