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de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7"/>
    <p:restoredTop sz="96058"/>
  </p:normalViewPr>
  <p:slideViewPr>
    <p:cSldViewPr snapToGrid="0">
      <p:cViewPr varScale="1">
        <p:scale>
          <a:sx n="169" d="100"/>
          <a:sy n="169" d="100"/>
        </p:scale>
        <p:origin x="2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Z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AA9FC-7D7E-D746-B4E5-4338131FCFBE}" type="datetimeFigureOut">
              <a:rPr lang="de-CZ" smtClean="0"/>
              <a:t>10.04.2024</a:t>
            </a:fld>
            <a:endParaRPr lang="de-CZ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Z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Z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5C2B0-6FE7-9248-95FE-850479D21B0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24276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54B8E8D5-2C55-DCA3-DFC2-2182437F58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8982AA50-B8C5-4145-F763-37071B4FA1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C996F-694A-72B1-F984-283E9BE44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AB769B4-FF21-D5E0-4450-5998C04F4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8B18FF-6E1F-FF05-AF75-0FB4EF35F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23B-7624-5449-B7D2-74D725068332}" type="datetimeFigureOut">
              <a:rPr lang="de-CZ" smtClean="0"/>
              <a:t>10.04.2024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B7537A-D58F-090A-E771-435F68FC5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11D95C-95E4-68B8-DCF7-3BC83CD8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00F1-1BB7-E741-88F1-F33E01FCC4E5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41888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A13BC-F3B9-DF10-BAB5-AD2F94070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150047D-9FE9-7B47-C5C0-B7EB56235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41D9EB-0F20-4F7E-A247-A1737FF3A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23B-7624-5449-B7D2-74D725068332}" type="datetimeFigureOut">
              <a:rPr lang="de-CZ" smtClean="0"/>
              <a:t>10.04.2024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F7780A-8789-5AFD-AC74-F466F66B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840A5A-6B3E-AD79-DCCD-AFFCE4B4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00F1-1BB7-E741-88F1-F33E01FCC4E5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387698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9AFA31F-A5E3-D9FA-B99C-63A5238BE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4FC053E-B0C3-77E5-BBDD-19C71FCEC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879370-A590-D5B4-E9CF-058CF083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23B-7624-5449-B7D2-74D725068332}" type="datetimeFigureOut">
              <a:rPr lang="de-CZ" smtClean="0"/>
              <a:t>10.04.2024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BB43A5-2734-C936-DD9C-570247BE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4A8451-1460-673D-7C36-F01F0037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00F1-1BB7-E741-88F1-F33E01FCC4E5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3473611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28588"/>
            <a:ext cx="10964333" cy="1433512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5A5CCE6-5903-19BD-C984-D2DFD9E679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1BD949-B1FB-1A77-5CFF-044292DC35A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041202-B87F-ED18-DAFC-6BDBDB8FBB8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502A3-05D0-4B40-A538-6AB668FD7A11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35246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1436C-C2B3-D882-29B9-9365D2438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F2EE13-6A9B-B9CF-AA44-31656CAAE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8049EE-50AD-1C5A-4BD0-4413E110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23B-7624-5449-B7D2-74D725068332}" type="datetimeFigureOut">
              <a:rPr lang="de-CZ" smtClean="0"/>
              <a:t>10.04.2024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A65956-D044-038D-5C18-F4D42E88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50E353-4F41-3B4E-58FB-B15CEAB5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00F1-1BB7-E741-88F1-F33E01FCC4E5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379034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10FB4-B4A5-28C6-5BBE-B7731CDD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D27DF5-DFB9-B0C3-7108-0756A9BDF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65AA6C-FFD0-49E4-4DC9-9A906ECD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23B-7624-5449-B7D2-74D725068332}" type="datetimeFigureOut">
              <a:rPr lang="de-CZ" smtClean="0"/>
              <a:t>10.04.2024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B31A70-5C74-4EA1-BD03-2EE252EC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3F85C9-7BB7-B22D-9A20-CEC81CC19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00F1-1BB7-E741-88F1-F33E01FCC4E5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89340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565E1-A302-7614-E710-3FC7F6C66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1E2855-9283-441B-50E7-7ACD59AC1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649637-A2E7-23E8-CC89-43C5DFCF1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3F2EEC-6DAF-E8AC-B70C-78486943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23B-7624-5449-B7D2-74D725068332}" type="datetimeFigureOut">
              <a:rPr lang="de-CZ" smtClean="0"/>
              <a:t>10.04.2024</a:t>
            </a:fld>
            <a:endParaRPr lang="de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E23718-EDD6-BC5B-742C-AF43FAC08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70E0D6-F5CF-2B5A-65C7-DD45053E6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00F1-1BB7-E741-88F1-F33E01FCC4E5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336072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403B4-3F6A-1211-EF80-887108351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D0B75A-710F-C4A2-4D70-111FA4803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9F52CC-160E-D1F5-E4C5-F0249D8A7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E1367D0-BDE2-30A2-B3FA-A8D0F2548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78C06A2-E737-5CA8-2E42-4836EBB70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21CA9C7-52E2-7B36-04B2-5B86E116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23B-7624-5449-B7D2-74D725068332}" type="datetimeFigureOut">
              <a:rPr lang="de-CZ" smtClean="0"/>
              <a:t>10.04.2024</a:t>
            </a:fld>
            <a:endParaRPr lang="de-CZ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7D1EF89-2199-8CC7-2EEC-DB28CE23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D7252F-E6B9-01A0-D7FA-C8DFC143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00F1-1BB7-E741-88F1-F33E01FCC4E5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99296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4490C-CC5B-171D-D975-C9250118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103B19-1A79-8C3E-48FA-8CDBBD4F8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23B-7624-5449-B7D2-74D725068332}" type="datetimeFigureOut">
              <a:rPr lang="de-CZ" smtClean="0"/>
              <a:t>10.04.2024</a:t>
            </a:fld>
            <a:endParaRPr lang="de-CZ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A9CA0E-CF15-6742-C376-E5CEC7C6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8580CF-48F6-75C7-6EDC-ED3CE4A4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00F1-1BB7-E741-88F1-F33E01FCC4E5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412743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8AD2D48-E096-640F-3756-DBFE6BB8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23B-7624-5449-B7D2-74D725068332}" type="datetimeFigureOut">
              <a:rPr lang="de-CZ" smtClean="0"/>
              <a:t>10.04.2024</a:t>
            </a:fld>
            <a:endParaRPr lang="de-CZ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8769B9E-FCB6-E2E4-5DA1-7C1794D8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1F6F24-CFFB-4232-D129-84A4060C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00F1-1BB7-E741-88F1-F33E01FCC4E5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31041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531458-51B6-D97E-AC42-108737BA9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46F5EB-69EF-4C4E-D811-6CD9CBEE9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F7DDCC-F0C3-6CC7-FA86-C32160460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E5337C-87DC-249F-03B4-AC9954D80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23B-7624-5449-B7D2-74D725068332}" type="datetimeFigureOut">
              <a:rPr lang="de-CZ" smtClean="0"/>
              <a:t>10.04.2024</a:t>
            </a:fld>
            <a:endParaRPr lang="de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62DF6E-B187-E13D-455D-3F7204EF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915677-2D99-7D43-D90F-5B5D3EC4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00F1-1BB7-E741-88F1-F33E01FCC4E5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49319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9B017-C8A1-F52F-3D32-E38DCE381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6ED036C-3BED-9E94-B80E-5EFA2BCC5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Z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E5468A-2F88-7753-4BE4-E4B60EB9E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2ED1552-8D4B-C01F-66EF-59402D603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23B-7624-5449-B7D2-74D725068332}" type="datetimeFigureOut">
              <a:rPr lang="de-CZ" smtClean="0"/>
              <a:t>10.04.2024</a:t>
            </a:fld>
            <a:endParaRPr lang="de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A45A94-3EDC-E861-26CF-96829234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188DFD-312A-7AA8-9BA3-0B2C2E76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00F1-1BB7-E741-88F1-F33E01FCC4E5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04595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3E78337-0925-00EA-DDA8-C5A4C199D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68586D-729E-A9C2-EDBB-C57CCF02E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E9D99D-D08A-A618-4A8C-BE0A3CBC8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7823B-7624-5449-B7D2-74D725068332}" type="datetimeFigureOut">
              <a:rPr lang="de-CZ" smtClean="0"/>
              <a:t>10.04.2024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043567-D364-EE6D-7DA5-48048A1B3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655388-6D7A-A61F-82BB-B26C3BE2C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E00F1-1BB7-E741-88F1-F33E01FCC4E5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87441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69E4C489-369A-83E7-F16A-A0742A529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1052514"/>
            <a:ext cx="7772400" cy="1470025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CZ" sz="4000" b="1" dirty="0" err="1">
                <a:latin typeface="Times New Roman" panose="02020603050405020304" pitchFamily="18" charset="0"/>
              </a:rPr>
              <a:t>Morfologie</a:t>
            </a:r>
            <a:r>
              <a:rPr lang="de-CH" altLang="de-CZ" sz="4000" b="1" dirty="0">
                <a:latin typeface="Times New Roman" panose="02020603050405020304" pitchFamily="18" charset="0"/>
              </a:rPr>
              <a:t> </a:t>
            </a:r>
            <a:r>
              <a:rPr lang="de-CH" altLang="de-CZ" sz="4000" b="1" dirty="0" err="1">
                <a:latin typeface="Times New Roman" panose="02020603050405020304" pitchFamily="18" charset="0"/>
              </a:rPr>
              <a:t>ruštiny</a:t>
            </a:r>
            <a:endParaRPr lang="de-CH" altLang="de-CZ" sz="4000" b="1" dirty="0"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379F4E3-59DB-6B72-2F4F-21A87474357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55913" y="4652964"/>
            <a:ext cx="6400800" cy="911225"/>
          </a:xfrm>
        </p:spPr>
        <p:txBody>
          <a:bodyPr/>
          <a:lstStyle/>
          <a:p>
            <a:pPr marL="0" indent="0" algn="ctr"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CH" altLang="de-CZ">
                <a:latin typeface="Times New Roman" panose="02020603050405020304" pitchFamily="18" charset="0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C5D187-D19A-122D-001A-FCA2B752D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32" y="463463"/>
            <a:ext cx="11035430" cy="562581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cs-CZ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  <a:r>
              <a:rPr lang="cs-CZ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</a:p>
          <a:p>
            <a:pPr>
              <a:spcBef>
                <a:spcPts val="0"/>
              </a:spcBef>
            </a:pP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typu </a:t>
            </a:r>
            <a:r>
              <a:rPr lang="ru-RU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  <a:r>
              <a:rPr lang="cs-CZ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patří neutra s přízvukem na koncovce v celém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Slova tohoto typu jsou v první řadě původně abstrakta, tj.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singularia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tantum, utvořená sufixy -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ó), -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и(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některá další 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ó,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Patří sem slova jako: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божеств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,hmota, látka‘,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,podstata, substance‘,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ó,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,Vánoce‘,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,nepokrevní příbuzenský vztah (k příbuzným manžela či manželky)‘,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,slavnost, triumf‘, dále slova jako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пити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остриё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apod. </a:t>
            </a:r>
          </a:p>
          <a:p>
            <a:pPr>
              <a:spcBef>
                <a:spcPts val="0"/>
              </a:spcBef>
            </a:pP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Druhou větší skupinou tohoto přízvukového typu jsou deminutiva utvořená sufixy -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ц(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ó), -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к(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ó)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např.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брюшк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ó,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озерк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ó,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деревц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письмец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ружьец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ó,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словц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apod. </a:t>
            </a:r>
          </a:p>
          <a:p>
            <a:pPr>
              <a:spcBef>
                <a:spcPts val="0"/>
              </a:spcBef>
            </a:pP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Má-li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Gpl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nulovou koncovku, přenáší se přízvuk na poslední slabiku 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kmene (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торж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пит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й, слов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ц)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cs-CZ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cs-CZ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endParaRPr lang="en-US" sz="22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typu </a:t>
            </a:r>
            <a:r>
              <a:rPr lang="ru-RU" sz="22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cs-CZ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patří neutra 1.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 přízvukem v celém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kmeni a v celém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koncovce. Při nulové koncovce v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Gpl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přízvuk přenáší na poslední slabiku kmene, u slov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жево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první slabiku kmene. Patří sem slova: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йско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войск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войск, войск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дел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дел, дел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м, з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ркало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зеркал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зерк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л, зеркал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atd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563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1E6BED-F052-8A49-963A-34167FCBE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71" y="388306"/>
            <a:ext cx="11123113" cy="6112701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typu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jsou neutra, která mají přízvuk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koncovce,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kmeni. Je-li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pohyblivý vokál, nemá to zpravidla žádný dopad na místo přízvuku: pouze u tří slov se přízvuk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přenáší na pohyblivý vokál, a to: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кольц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льца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кол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ц, к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льцам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яйц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0" i="1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йца, я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ц, </a:t>
            </a:r>
            <a:r>
              <a:rPr lang="ru-RU" sz="2400" b="0" i="1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йцам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гумн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мна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г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гумён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Patří sem slova: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бедр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–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бёдра, бёдер 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stehno‘;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бельм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–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льма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бельм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бревн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–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брёвна, брёвен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ведр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–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вёдра, вёдер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веретен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–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верётена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верётен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весл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–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вёсла, вёсел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atd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cs-CZ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ZVLÁŠTNÍ PŘÍPADY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slova (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плеч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ó,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крыльц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ó, 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zastaralé 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mají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pohyblivý přízvuk – v N na kmeni, v ostatních tvarech na koncovkách (v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pochopitelně pouze, pokud koncovka není nulová), tedy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</a:t>
            </a:r>
            <a:r>
              <a:rPr lang="cs-CZ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плеч, плеч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sz="2400" b="1" i="0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льца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крыл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ц,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крыльц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cs-CZ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уш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й,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уш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й,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34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F9EF83B-8D8F-F10F-785A-6433F6C28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192" y="592916"/>
            <a:ext cx="5196117" cy="40159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058FBA-9563-8D6E-6E24-4D877D415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623" y="639517"/>
            <a:ext cx="4728185" cy="40159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E683DE-CED8-392C-3D15-6F7D573B1B26}"/>
              </a:ext>
            </a:extLst>
          </p:cNvPr>
          <p:cNvSpPr txBox="1"/>
          <p:nvPr/>
        </p:nvSpPr>
        <p:spPr>
          <a:xfrm>
            <a:off x="3542256" y="192806"/>
            <a:ext cx="510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Přehled přízvukových typů neuter 1. skloňování</a:t>
            </a:r>
            <a:endParaRPr lang="ru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49ADE3-B41D-3BBD-FB75-A3501790DB18}"/>
              </a:ext>
            </a:extLst>
          </p:cNvPr>
          <p:cNvSpPr txBox="1"/>
          <p:nvPr/>
        </p:nvSpPr>
        <p:spPr>
          <a:xfrm>
            <a:off x="479196" y="4793362"/>
            <a:ext cx="11233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cs-CZ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PŘENOS PŘÍZVUKU NA PŘEDLOŽKU </a:t>
            </a:r>
          </a:p>
          <a:p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Mezi substantivy 1. skloňování se přenos přízvuku na předložku vyskytuje u těchto slov: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 (з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лето), м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 (п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морю, з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море), н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небу, н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небо, н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небе), п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полю, н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поле), с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рдце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 frazeologických spojeních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 н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upřímně‘,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брать з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dojímat‘),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(в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рить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слово), 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 (з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ухо, н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ухо, п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уху, п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уши)</a:t>
            </a:r>
            <a:endParaRPr lang="ru-CZ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933044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1539DD-BF58-B015-9378-6C35B242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0937"/>
            <a:ext cx="10515600" cy="5726026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PŘÍZVUKOVÉ TYPY 2. SKLOŇOVÁNÍ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2. </a:t>
            </a:r>
            <a:r>
              <a:rPr lang="cs-CZ" sz="2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může přízvuk mít jak v singuláru, tak v plurálu tři charakteristické konfigurace. Reálné přízvukové typy jsou kombinacemi těchto konfigurací.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může být přízvuk buď stálý na kmeni, anebo stálý na koncovce, anebo v A na kmeni a v ostatních tvarech na koncovkách.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může být přízvuk buď stálý na kmeni, anebo stálý na koncovce, anebo v N na kmeni a v G, D, L, I na koncovkách. V </a:t>
            </a:r>
            <a:r>
              <a:rPr lang="cs-CZ" sz="2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Gpl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může být přízvuk pochopitelně na koncovce pouze, není-li nulová. Při nulové koncovce se přízvuk přenáší zpravidla na poslední slabiku kmene. </a:t>
            </a:r>
          </a:p>
        </p:txBody>
      </p:sp>
    </p:spTree>
    <p:extLst>
      <p:ext uri="{BB962C8B-B14F-4D97-AF65-F5344CB8AC3E}">
        <p14:creationId xmlns:p14="http://schemas.microsoft.com/office/powerpoint/2010/main" val="3283234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F3FFAC-DAA4-CC11-F755-8FC91ECC1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" y="350728"/>
            <a:ext cx="11361107" cy="616280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Přízvukové typy 2.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jsou (v pořadí klesající frekvence):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sz="2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cs-CZ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stálým přízvukem na kmeni v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кишк</a:t>
            </a:r>
            <a:r>
              <a:rPr lang="cs-CZ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stálým přízvukem na koncovce v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трав</a:t>
            </a:r>
            <a:r>
              <a:rPr lang="cs-CZ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stálým přízvukem na koncovce v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na kmeni v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pohyblivým přízvukem v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se stálým přízvukem na kmeni v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свеч</a:t>
            </a:r>
            <a:r>
              <a:rPr lang="cs-CZ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stálým přízvukem na koncovce v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s pohyblivým přízvukem v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</a:t>
            </a:r>
            <a:r>
              <a:rPr lang="cs-CZ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pohyblivým přízvukem v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Kombinace se stálým přízvukem na kmeni v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se stálým přízvukem na koncovce v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zastoupena jediným slovem (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i="0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дя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дядь</a:t>
            </a:r>
            <a:r>
              <a:rPr lang="ru-RU" sz="2800" b="0" i="1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дядьёв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vedle pravidelného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0" i="1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ди, д</a:t>
            </a:r>
            <a:r>
              <a:rPr lang="ru-RU" sz="2800" b="0" i="1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kombinace se stálým přízvukem na kmeni v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s pohyblivým přízvukem v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dvěma slovy (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</a:t>
            </a:r>
            <a:r>
              <a:rPr lang="cs-CZ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вня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</a:t>
            </a:r>
            <a:r>
              <a:rPr lang="cs-CZ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ля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3123769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3F6C6FE-FE48-C77A-0C12-579CD7571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3671"/>
            <a:ext cx="10515600" cy="56132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cs-CZ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 </a:t>
            </a:r>
            <a:endParaRPr lang="en-US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2.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typ se stálým přízvukem na kmeni nejčastější. V 2.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je to jediný plně produktivní přízvukový typ. Patří k němu všechna slova flektivního podtypu </a:t>
            </a:r>
            <a:r>
              <a:rPr lang="cs-CZ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рмия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převážná většina slov 2.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utvořených sufixy. </a:t>
            </a:r>
          </a:p>
          <a:p>
            <a:pPr marL="0" indent="0" algn="ctr">
              <a:buNone/>
            </a:pPr>
            <a:r>
              <a:rPr lang="cs-CZ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КИШК</a:t>
            </a:r>
            <a:r>
              <a:rPr lang="cs-CZ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</a:p>
          <a:p>
            <a:r>
              <a:rPr lang="cs-CZ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Slova typu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кишк</a:t>
            </a:r>
            <a:r>
              <a:rPr lang="cs-CZ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mají v celém paradigmatu přízvuk na koncovkách. </a:t>
            </a:r>
          </a:p>
          <a:p>
            <a:r>
              <a:rPr lang="cs-CZ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Příslušnost slova k typu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кишк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jednoznačně signalizuje přízvuk v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Npl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koncovce. K typu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кишк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patří slova: 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балд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,perlík, palice‘,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бахч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,melounové pole‘,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башк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жар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клешн</a:t>
            </a:r>
            <a:r>
              <a:rPr lang="ru-RU" b="0" i="1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конур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тайг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atd.</a:t>
            </a:r>
            <a:endParaRPr lang="ru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77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A993D0-D760-9AF7-CF70-CBDE10728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546" y="313151"/>
            <a:ext cx="10784908" cy="57761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ТРАВ</a:t>
            </a:r>
            <a:r>
              <a:rPr lang="cs-CZ" sz="2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</a:p>
          <a:p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typu </a:t>
            </a:r>
            <a:r>
              <a:rPr lang="ru-RU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трав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leží přízvuk v celém </a:t>
            </a:r>
            <a:r>
              <a:rPr lang="cs-CZ" sz="2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koncovce, v celém </a:t>
            </a:r>
            <a:r>
              <a:rPr lang="cs-CZ" sz="2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kmeni, a to na jeho poslední slabice. Jinými slovy, přízvuk se v </a:t>
            </a:r>
            <a:r>
              <a:rPr lang="cs-CZ" sz="2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přenáší o jednu slabiku dopředu 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– </a:t>
            </a:r>
            <a:r>
              <a:rPr lang="cs-CZ" sz="26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26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гры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кислот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– </a:t>
            </a:r>
            <a:r>
              <a:rPr lang="ru-RU" sz="26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кисл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ты, величин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– </a:t>
            </a:r>
            <a:r>
              <a:rPr lang="ru-RU" sz="26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</a:t>
            </a:r>
            <a:r>
              <a:rPr lang="cs-CZ" sz="26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26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Zařazují se do něho nová slova se sufixy -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-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pokud mají plurál, a také četná slova, která měla dříve některý z ostatních typů pohyblivého přízvuku. Patří sem zejm. slova: 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арб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,vůz, žebřiňák‘, 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бед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верст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,versta (historická míra)‘, </a:t>
            </a:r>
            <a:r>
              <a:rPr lang="ru-RU" sz="26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весн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6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вышин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,vedoucí, kapitola‘, 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глубин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гроз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красот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острот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мерзлот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atd.</a:t>
            </a:r>
          </a:p>
          <a:p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pěti slov tohoto typu se přenáší v </a:t>
            </a:r>
            <a:r>
              <a:rPr lang="cs-CZ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Gpl</a:t>
            </a:r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přízvuk na pohyblivý vokál. Jsou to slova (uvádí se </a:t>
            </a:r>
            <a:r>
              <a:rPr lang="cs-CZ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Npl</a:t>
            </a:r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Gpl</a:t>
            </a:r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cs-CZ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вцы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cs-CZ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ц, сёстры – сестёр,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r>
              <a:rPr lang="cs-CZ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ньи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свин</a:t>
            </a:r>
            <a:r>
              <a:rPr lang="cs-CZ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й, с</a:t>
            </a:r>
            <a:r>
              <a:rPr lang="cs-CZ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мьи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сем</a:t>
            </a:r>
            <a:r>
              <a:rPr lang="cs-CZ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й, с</a:t>
            </a:r>
            <a:r>
              <a:rPr lang="cs-CZ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дьи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суд</a:t>
            </a:r>
            <a:r>
              <a:rPr lang="cs-CZ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600" dirty="0"/>
            </a:br>
            <a:endParaRPr lang="ru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236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33EE81-6871-E76F-D37A-794EB85E8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53" y="563670"/>
            <a:ext cx="10997852" cy="577449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cs-CZ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</a:t>
            </a:r>
            <a:r>
              <a:rPr lang="ru-RU" sz="2200" b="1" i="0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 v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pohyblivý přízvuk, tj. v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Asg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kmeni, v ostatních pádech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koncovce. V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stálý přízvuk na kmeni. Jinými slovy – je to v podstatě typ 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трав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jenže v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Asg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přenosem přízvuku na kmen. </a:t>
            </a:r>
            <a:endParaRPr lang="ru-RU" sz="2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 typu 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</a:t>
            </a:r>
            <a:r>
              <a:rPr lang="ru-RU" sz="2200" b="0" i="0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dnes patří slova: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душ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зим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изб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спин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atd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Gpl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slova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</a:t>
            </a:r>
            <a:r>
              <a:rPr lang="ru-RU" sz="2200" b="0" i="1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přízvuk přenáší na pohyblivý vokál: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мли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cs-CZ" sz="22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cs-CZ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СВЕЧ</a:t>
            </a:r>
            <a:r>
              <a:rPr lang="cs-CZ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endParaRPr lang="ru-RU" sz="22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yp </a:t>
            </a:r>
            <a:r>
              <a:rPr lang="ru-RU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свеч</a:t>
            </a:r>
            <a:r>
              <a:rPr lang="cs-CZ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má v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stálý přízvuk na koncovce, v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pohyblivý přízvuk, tedy v N/A na kmeni, v ostatních pádech na koncovce. Patří sem </a:t>
            </a:r>
            <a:r>
              <a:rPr lang="cs-CZ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slova: 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блох</a:t>
            </a: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борозд</a:t>
            </a: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</a:t>
            </a: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</a:t>
            </a: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cs-CZ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,vedoucí‘ atd.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cs-CZ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cs-CZ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</a:t>
            </a:r>
            <a:r>
              <a:rPr lang="cs-CZ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endParaRPr lang="ru-RU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</a:t>
            </a:r>
            <a:r>
              <a:rPr lang="cs-CZ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 pohyblivý přízvuk v </a:t>
            </a:r>
            <a:r>
              <a:rPr lang="cs-CZ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cs-CZ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Jsou to slova: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бород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,hlava‘,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,středa‘,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сторон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atd. 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60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сетевой фильтр&#10;&#10;Автоматически созданное описание">
            <a:extLst>
              <a:ext uri="{FF2B5EF4-FFF2-40B4-BE49-F238E27FC236}">
                <a16:creationId xmlns:a16="http://schemas.microsoft.com/office/drawing/2014/main" id="{4421C27B-FB92-ADA9-CEF8-909C00435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117" y="934211"/>
            <a:ext cx="4504119" cy="394290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4A752D-402B-F3B5-9767-E863411B7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766" y="912289"/>
            <a:ext cx="4764978" cy="39429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77A06F-463F-61D4-EBF4-52808B069E29}"/>
              </a:ext>
            </a:extLst>
          </p:cNvPr>
          <p:cNvSpPr txBox="1"/>
          <p:nvPr/>
        </p:nvSpPr>
        <p:spPr>
          <a:xfrm>
            <a:off x="3331923" y="350729"/>
            <a:ext cx="4403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Přehled přízvukových typů 2. skloňování</a:t>
            </a:r>
            <a:endParaRPr lang="ru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4128B-82AC-21C3-00A5-807DF51EE63B}"/>
              </a:ext>
            </a:extLst>
          </p:cNvPr>
          <p:cNvSpPr txBox="1"/>
          <p:nvPr/>
        </p:nvSpPr>
        <p:spPr>
          <a:xfrm>
            <a:off x="808951" y="5038566"/>
            <a:ext cx="107508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PŘENOS PŘÍZVUKU NA PŘEDLOŽKU </a:t>
            </a:r>
            <a:endParaRPr lang="ru-RU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 2. </a:t>
            </a:r>
            <a:r>
              <a:rPr lang="cs-CZ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se přenos přízvuku na předložku vyskytuje pouze v A (zpravidla </a:t>
            </a:r>
            <a:r>
              <a:rPr lang="cs-CZ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několika slov, která mají v </a:t>
            </a:r>
            <a:r>
              <a:rPr lang="cs-CZ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pohyblivý přízvuk, tedy která v </a:t>
            </a:r>
            <a:r>
              <a:rPr lang="cs-CZ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Asg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přenášejí z koncovky na kmen. Jsou 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верст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zast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версту), вод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(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д, п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воду), голов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(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голову), гор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(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 гору), душ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(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душу)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atd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101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8C1948F-0AA9-9FDC-89A6-AAF362FAB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978" y="626301"/>
            <a:ext cx="10321447" cy="56841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PŘÍZVUKOVÉ TYPY 3. SKLOŇOVÁNÍ </a:t>
            </a:r>
          </a:p>
          <a:p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slov 3.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je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přízvuk v zásadě stálý.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existuje vedle produktivního stálého přízvuku ještě typ s přenosem přízvuku na koncovky ve všech nepřímých pádech.</a:t>
            </a:r>
          </a:p>
          <a:p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Lsg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některých slov je možnost rozlišit místní význam s předložkami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přízvukem na koncovce) ode všech ostatních funkcí tohoto pádu (s přízvukem na kmeni, např.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степ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Kromě toho se u slov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глушь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zapadlé místo‘ a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вь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jako jeden ze dvou možných tvarů také u slov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грудь, ось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степь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přízvuk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přenáší na koncovku /-i/ ve všech pádech (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глуш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груд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любв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вокр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 ос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ctr">
              <a:buNone/>
            </a:pP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ТЕТР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ДЬ </a:t>
            </a:r>
            <a:endParaRPr lang="en-US" sz="24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Nejfrekventovanějším přízvukovým typem 3.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je typ se stálým přízvukem na kmeni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3.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je poměrně málo produktivní a slova utvořená jediným produktivním sufixem -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ость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mají nejen stálý, ale i pohyblivý přízvuk 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пости,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постей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ale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пости,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крепост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6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5DE13FC-26FF-A949-8056-47A468661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92" y="538619"/>
            <a:ext cx="10246290" cy="57870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PŘÍZVUKOVÉ TYPY MASKULIN 1. SKLOŇOVÁNÍ </a:t>
            </a:r>
          </a:p>
          <a:p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maskulin 1. </a:t>
            </a:r>
            <a:r>
              <a:rPr lang="cs-CZ" sz="2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se může přízvukem od sebe lišit pouze N a G, a to v obou číslech. D, L a I mají vždy stejný přízvuk jako G daného čísla; A se tvarem i přízvukem rovná buď N (u neživotných), anebo G (u životných). </a:t>
            </a:r>
          </a:p>
          <a:p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Protože je v </a:t>
            </a:r>
            <a:r>
              <a:rPr lang="cs-CZ" sz="2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Nsg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maskulin 1. </a:t>
            </a:r>
            <a:r>
              <a:rPr lang="cs-CZ" sz="2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vždy nulová koncovka, může být v singuláru potenciální protiklad N ~ G reprezentován jenom dvěma typy: na kmeni v N i G, anebo N na kmeni a G na koncovce. Vyloučeny jsou kombinace N i G na koncovce, resp. N na koncovce a G na kmeni. V plurálu existují tři kombinace N i G na kmeni ~ N na kmeni a G na koncovce ~ N i G na koncovce. Nevyskytuje se kombinace N na koncovce a G na kmeni.</a:t>
            </a:r>
          </a:p>
          <a:p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dvou existujících možností v </a:t>
            </a:r>
            <a:r>
              <a:rPr lang="cs-CZ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tří v </a:t>
            </a:r>
            <a:r>
              <a:rPr lang="cs-CZ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lze teoreticky postavit 6 kombinací, které jsou všechny reprezentovány reálnými přízvukovými typy. Jsou to (v pořadí klesající frekvence): </a:t>
            </a:r>
          </a:p>
          <a:p>
            <a:pPr marL="0" indent="0">
              <a:buNone/>
            </a:pPr>
            <a:b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600" dirty="0"/>
            </a:br>
            <a:endParaRPr lang="ru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60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94AD6D-E2AE-EECA-7544-352471B39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989"/>
            <a:ext cx="10515600" cy="5700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КОСТЬ </a:t>
            </a:r>
            <a:endParaRPr lang="en-US" sz="2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typu 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кость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přechází přízvuk ve všech nepřímých pádech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koncovku, tedy všude kromě 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neživotného N/A. Jsou to zejména: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бровь, в</a:t>
            </a:r>
            <a:r>
              <a:rPr lang="cs-CZ" sz="28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8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домость</a:t>
            </a:r>
            <a:r>
              <a:rPr lang="cs-CZ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весть, ветвь, гроздь</a:t>
            </a:r>
            <a:r>
              <a:rPr lang="cs-CZ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дочь, дробь, жердь, кисть 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štětec; ruka‘,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клеть</a:t>
            </a:r>
            <a:r>
              <a:rPr lang="en-US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мышь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PŘENOS PŘÍZVUKU NA PŘEDLOŽKU </a:t>
            </a:r>
          </a:p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Jenom několik málo substantiv 3.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se vyskytuje ve spojeních s předložkou, v nichž se přízvuk z kmene přenáší na předložku. Jsou to: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весть (б</a:t>
            </a:r>
            <a:r>
              <a:rPr lang="cs-CZ" sz="28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вести), дверь (з</a:t>
            </a:r>
            <a:r>
              <a:rPr lang="cs-CZ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дверь), ночь (с утр</a:t>
            </a:r>
            <a:r>
              <a:rPr lang="cs-CZ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cs-CZ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ночи, з</a:t>
            </a:r>
            <a:r>
              <a:rPr lang="cs-CZ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ночь), смерть 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frazeologizované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cs-CZ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смерти 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velmi, strašně‘,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8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cs-CZ" sz="28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cs-CZ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смерти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být před smrtí‘).</a:t>
            </a:r>
            <a:endParaRPr lang="ru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1596899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3577D-D950-275A-E802-A8B3980C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052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NewRomanPS"/>
              </a:rPr>
              <a:t>и</a:t>
            </a:r>
            <a:r>
              <a:rPr lang="ru-RU" sz="3200" dirty="0">
                <a:effectLst/>
                <a:latin typeface="TimesNewRomanPS"/>
              </a:rPr>
              <a:t>з РУССКОЙ ГРАММАТИКИ:</a:t>
            </a:r>
            <a:br>
              <a:rPr lang="ru-RU" sz="3200" b="1" dirty="0">
                <a:effectLst/>
                <a:latin typeface="TimesNewRomanPS"/>
              </a:rPr>
            </a:br>
            <a:r>
              <a:rPr lang="ru-RU" sz="3200" b="1" dirty="0">
                <a:effectLst/>
                <a:latin typeface="TimesNewRomanPS"/>
              </a:rPr>
              <a:t>Акцентные типы существительных* </a:t>
            </a:r>
            <a:endParaRPr lang="ru-CZ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ED9A28-9CE6-E02A-AAC8-6A88102CD7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90" t="44502" r="10522" b="35412"/>
          <a:stretch/>
        </p:blipFill>
        <p:spPr>
          <a:xfrm>
            <a:off x="648901" y="1855329"/>
            <a:ext cx="10967224" cy="41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47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D4485B-40DF-23F5-F97B-6E4047F894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06" t="64242" r="50000" b="14632"/>
          <a:stretch/>
        </p:blipFill>
        <p:spPr>
          <a:xfrm>
            <a:off x="2564359" y="884548"/>
            <a:ext cx="7063282" cy="508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8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2960F74-C806-59C2-AF5C-7F9537EB4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8827"/>
            <a:ext cx="10515600" cy="5538136"/>
          </a:xfrm>
        </p:spPr>
        <p:txBody>
          <a:bodyPr>
            <a:normAutofit/>
          </a:bodyPr>
          <a:lstStyle/>
          <a:p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typ </a:t>
            </a: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</a:t>
            </a:r>
            <a:r>
              <a:rPr lang="cs-CZ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stálým přízvukem na kmeni v </a:t>
            </a:r>
            <a:r>
              <a:rPr lang="cs-CZ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cs-CZ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typ </a:t>
            </a: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stálým přízvukem na reálných koncovkách; </a:t>
            </a:r>
          </a:p>
          <a:p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typ </a:t>
            </a: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stálým přízvukem v </a:t>
            </a:r>
            <a:r>
              <a:rPr lang="cs-CZ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kmeni a v </a:t>
            </a:r>
            <a:r>
              <a:rPr lang="cs-CZ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koncovkách;</a:t>
            </a:r>
          </a:p>
          <a:p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typ </a:t>
            </a: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stálým přízvukem na kmeni v </a:t>
            </a:r>
            <a:r>
              <a:rPr lang="cs-CZ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 pohyblivým (tj. v N na kmeni, v ostatních pádech na koncovkách) v </a:t>
            </a:r>
            <a:r>
              <a:rPr lang="cs-CZ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kombinace se stálým přízvukem na reálných koncovkách v </a:t>
            </a:r>
            <a:r>
              <a:rPr lang="cs-CZ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(tj. v N na kmeni) a s pohyblivým přízvukem v </a:t>
            </a:r>
            <a:r>
              <a:rPr lang="cs-CZ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(zastoupená 4 slovy, typ </a:t>
            </a: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конь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cs-CZ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kombinace stálého přízvuku na reálných koncovkách v </a:t>
            </a:r>
            <a:r>
              <a:rPr lang="cs-CZ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na kmeni v </a:t>
            </a:r>
            <a:r>
              <a:rPr lang="cs-CZ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zastoupena 6 slovy (typ </a:t>
            </a: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</a:t>
            </a:r>
            <a:r>
              <a:rPr lang="cs-CZ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CZ" sz="3000" dirty="0"/>
          </a:p>
        </p:txBody>
      </p:sp>
    </p:spTree>
    <p:extLst>
      <p:ext uri="{BB962C8B-B14F-4D97-AF65-F5344CB8AC3E}">
        <p14:creationId xmlns:p14="http://schemas.microsoft.com/office/powerpoint/2010/main" val="418095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B673E481-D416-220D-A3FD-65C8993B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921"/>
          <a:stretch/>
        </p:blipFill>
        <p:spPr>
          <a:xfrm>
            <a:off x="420914" y="870494"/>
            <a:ext cx="5675086" cy="4354649"/>
          </a:xfrm>
          <a:prstGeom prst="rect">
            <a:avLst/>
          </a:prstGeom>
        </p:spPr>
      </p:pic>
      <p:pic>
        <p:nvPicPr>
          <p:cNvPr id="9" name="Рисунок 8" descr="Изображение выглядит как электроника, сетевой фильтр&#10;&#10;Автоматически созданное описание">
            <a:extLst>
              <a:ext uri="{FF2B5EF4-FFF2-40B4-BE49-F238E27FC236}">
                <a16:creationId xmlns:a16="http://schemas.microsoft.com/office/drawing/2014/main" id="{4DA15ACB-096A-6CD4-B468-28343DE3E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93"/>
          <a:stretch/>
        </p:blipFill>
        <p:spPr>
          <a:xfrm>
            <a:off x="6066176" y="2899357"/>
            <a:ext cx="5951291" cy="306251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F0D1D7F7-9D6C-8A50-9507-FB9FBDCA8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704" b="1786"/>
          <a:stretch/>
        </p:blipFill>
        <p:spPr>
          <a:xfrm>
            <a:off x="6036353" y="1294290"/>
            <a:ext cx="5951290" cy="159409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электроника, сетевой фильтр&#10;&#10;Автоматически созданное описание">
            <a:extLst>
              <a:ext uri="{FF2B5EF4-FFF2-40B4-BE49-F238E27FC236}">
                <a16:creationId xmlns:a16="http://schemas.microsoft.com/office/drawing/2014/main" id="{98FF6812-E67A-8281-A6D4-551A89BA75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665"/>
          <a:stretch/>
        </p:blipFill>
        <p:spPr>
          <a:xfrm>
            <a:off x="6036353" y="896129"/>
            <a:ext cx="6070585" cy="3981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2D95C3-E04B-413D-FD11-EEF92A2510E1}"/>
              </a:ext>
            </a:extLst>
          </p:cNvPr>
          <p:cNvSpPr txBox="1"/>
          <p:nvPr/>
        </p:nvSpPr>
        <p:spPr>
          <a:xfrm>
            <a:off x="3369502" y="5987571"/>
            <a:ext cx="567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Přehled přízvukových typů maskulin 1. skloňování</a:t>
            </a:r>
            <a:endParaRPr lang="ru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91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76A2A4D-2161-4950-FEAB-D9A994469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61" y="547970"/>
            <a:ext cx="10936265" cy="58152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</a:t>
            </a:r>
            <a:r>
              <a:rPr lang="cs-CZ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</a:t>
            </a:r>
          </a:p>
          <a:p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Nejfrekventovanější a nejproduktivnější ve všech deklinacích je typ se stálým přízvukem na kmeni ve všech tvarech singuláru i plurálu. Patří sem slova ze všech flektivních podtypů.</a:t>
            </a:r>
            <a:b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dirty="0"/>
            </a:br>
            <a:r>
              <a:rPr lang="cs-CZ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Slova s posunem přízvuku v rámci kmene</a:t>
            </a:r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rámci slov se stálým přízvukem na kmeni je třeba uvést zvlášť ta slova, u nichž přízvuk sice zůstává na kmeni, ale nikoliv na stejném místě. Tak mají všechna více než jednoslabičná slova s rozšířením kmene o /j/ v plurálu (pokud nepřenášejí přízvuk v </a:t>
            </a:r>
            <a:r>
              <a:rPr lang="cs-CZ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koncovku) v celém plurálu přízvuk na poslední slabice kmene. Tak má např. slovo 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cs-CZ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tvary 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</a:t>
            </a:r>
            <a:r>
              <a:rPr lang="cs-CZ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сья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</a:t>
            </a:r>
            <a:r>
              <a:rPr lang="cs-CZ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сьев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</a:t>
            </a:r>
            <a:r>
              <a:rPr lang="cs-CZ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сьям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atd. Stejný přízvuk mají slova </a:t>
            </a:r>
            <a:r>
              <a:rPr lang="cs-CZ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cs-CZ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cs-CZ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 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cs-CZ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дья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cs-CZ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лоз 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пол</a:t>
            </a:r>
            <a:r>
              <a:rPr lang="cs-CZ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зья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cs-CZ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</a:t>
            </a:r>
            <a:r>
              <a:rPr lang="cs-CZ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 </a:t>
            </a:r>
            <a:r>
              <a:rPr lang="cs-CZ" sz="2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голь 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голья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nechává přízvuk na první slabice kmene).</a:t>
            </a:r>
            <a:b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260637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B68925F-30CB-F3D4-077D-33494FF92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783" y="352273"/>
            <a:ext cx="11111630" cy="61534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</a:t>
            </a:r>
          </a:p>
          <a:p>
            <a:r>
              <a:rPr lang="cs-CZ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Stálý přízvuk na koncovce (tj. na kmeni pouze před nulovou koncovkou) mají všechna maskulina s přízvukem na pohyblivém vokálu (kromě 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наём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заём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cs-CZ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prakticky všechna slova zakončená graficky na -</a:t>
            </a:r>
            <a:r>
              <a:rPr lang="cs-CZ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к, -як, -</a:t>
            </a:r>
            <a:r>
              <a:rPr lang="cs-CZ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3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рь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cs-CZ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ч, -ёж, -</a:t>
            </a:r>
            <a:r>
              <a:rPr lang="cs-CZ" sz="23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ж, -</a:t>
            </a:r>
            <a:r>
              <a:rPr lang="cs-CZ" sz="23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к, -</a:t>
            </a:r>
            <a:r>
              <a:rPr lang="cs-CZ" sz="23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ч, -</a:t>
            </a:r>
            <a:r>
              <a:rPr lang="ru-RU" sz="23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ык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3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ыль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3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ыт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cs-CZ" sz="23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к, </a:t>
            </a:r>
            <a:br>
              <a:rPr lang="cs-CZ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sz="23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н: врач, крест, лжец, куст, дрозд, кит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cs-CZ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 </a:t>
            </a:r>
          </a:p>
          <a:p>
            <a:r>
              <a:rPr lang="cs-CZ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Přízvuk v celém singuláru na kmeni a v celém plurálu na koncovce mají všechna slova s koncovkou /-a/ v </a:t>
            </a:r>
            <a:r>
              <a:rPr lang="cs-CZ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Npl</a:t>
            </a:r>
            <a:r>
              <a:rPr lang="cs-CZ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při nerozšířeném kmeni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slov s rozšířeným kmenem a koncovkou /-a/ slova 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cs-CZ" sz="23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верь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cs-CZ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švagr, manželův bratr‘, 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друг, зять, князь, муж</a:t>
            </a:r>
            <a:r>
              <a:rPr lang="cs-CZ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сын, кум, господ</a:t>
            </a:r>
            <a:r>
              <a:rPr lang="cs-CZ" sz="23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cs-CZ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dále s koncovkou /-i/ slova: 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бал, бас, бой, бор, воз, гроб, мир, мозг, приз, рой, ряд, сад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atd. Je vidět, že se jedná téměř vždy o jednoslabičná neživotná substantiva. </a:t>
            </a:r>
            <a:endParaRPr lang="ru-RU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 </a:t>
            </a:r>
          </a:p>
          <a:p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Slova patřící do tohoto neproduktivního typu mají v celém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v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Npl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přízvuk na kmeni, ve všech ostatních tvarech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koncovce. Typ nesouvisí s žádným slovotvorným modelem ani flektivním typem. Patří sem slova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бог, волк, в</a:t>
            </a:r>
            <a:r>
              <a:rPr lang="cs-CZ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вор, г</a:t>
            </a:r>
            <a:r>
              <a:rPr lang="cs-CZ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лубь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</a:t>
            </a:r>
            <a:r>
              <a:rPr lang="cs-CZ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рень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</a:t>
            </a:r>
            <a:r>
              <a:rPr lang="cs-CZ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коть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слог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slabika‘,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atd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4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10C1B7-23F9-4CDD-9782-EA554366B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19" y="375781"/>
            <a:ext cx="11235847" cy="6075123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500"/>
              </a:spcAft>
              <a:buNone/>
            </a:pPr>
            <a:endParaRPr lang="cs-CZ" sz="6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cs-CZ" sz="6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DROBNÉ PŘÍZVUKOVÉ TYPY </a:t>
            </a:r>
            <a:endParaRPr lang="ru-RU" sz="6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3" indent="100013">
              <a:buAutoNum type="alphaLcParenR"/>
            </a:pP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конь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 v </a:t>
            </a:r>
            <a:r>
              <a:rPr lang="cs-CZ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Nsg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cs-CZ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Npl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přízvuk na kmeni, ve všech ostatních tvarech na koncovkách. Patří sem 4 slova 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гвоздь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Gsg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гвоздя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зди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гвозд</a:t>
            </a:r>
            <a:r>
              <a:rPr lang="cs-CZ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груздь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podborovník (houba)‘, 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червь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6513" indent="100013">
              <a:buAutoNum type="alphaLcParenR"/>
            </a:pP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</a:t>
            </a:r>
            <a:r>
              <a:rPr lang="cs-CZ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 v </a:t>
            </a:r>
            <a:r>
              <a:rPr lang="cs-CZ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(kromě N) přízvuk na koncovkách, v </a:t>
            </a:r>
            <a:r>
              <a:rPr lang="cs-CZ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kmeni. Patří sem 4 zdrobněliny: 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глазк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зки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к, рож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к, 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сапож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všechny čtyři s nulovou koncovkou v </a:t>
            </a:r>
            <a:r>
              <a:rPr lang="cs-CZ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Gpl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 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</a:t>
            </a:r>
            <a:r>
              <a:rPr lang="cs-CZ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бок, р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сап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dvě slova s rozšířeným kmenem v </a:t>
            </a:r>
            <a:r>
              <a:rPr lang="cs-CZ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лоск</a:t>
            </a:r>
            <a:r>
              <a:rPr lang="cs-CZ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kousek, útržek‘, 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лоскут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лоск</a:t>
            </a:r>
            <a:r>
              <a:rPr lang="cs-CZ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тья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лоск</a:t>
            </a:r>
            <a:r>
              <a:rPr lang="cs-CZ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тьев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струч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lusk, šešule‘, 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r>
              <a:rPr lang="cs-CZ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чья, 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r>
              <a:rPr lang="cs-CZ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чьев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6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3" indent="100013">
              <a:buAutoNum type="alphaLcParenR"/>
            </a:pPr>
            <a:endParaRPr lang="ru-RU" sz="6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6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PŘENOS PŘÍZVUKU NA PŘEDLOŽKU </a:t>
            </a:r>
            <a:endParaRPr lang="ru-RU" sz="66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Mezi substantivy 1. skloňování se přenos přízvuku na předložku vyskytuje zejm. u těchto slov: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cs-CZ" sz="6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6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берег), бок (п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боку, з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бок, бок 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бок, п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 боком), борт (з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борт, борт 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борт, з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бортом), в</a:t>
            </a:r>
            <a:r>
              <a:rPr lang="cs-CZ" sz="6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 (</a:t>
            </a:r>
            <a:r>
              <a:rPr lang="ru-RU" sz="6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брос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6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слов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ветер), в</a:t>
            </a:r>
            <a:r>
              <a:rPr lang="cs-CZ" sz="6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6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 вечер), вид (</a:t>
            </a:r>
            <a:r>
              <a:rPr lang="ru-RU" sz="6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упуст</a:t>
            </a:r>
            <a:r>
              <a:rPr lang="cs-CZ" sz="6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6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6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виду), воз (н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воз), в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лос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(з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волосы, ни н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волос), в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рот (п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ворот), год (з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год, г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 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 году, </a:t>
            </a:r>
            <a:r>
              <a:rPr lang="cs-CZ" sz="6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году в г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д), г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 (з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přírody‘,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городом</a:t>
            </a:r>
            <a:r>
              <a:rPr lang="ru-RU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cs-CZ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přírodě‘)</a:t>
            </a:r>
            <a:r>
              <a:rPr lang="ru-RU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atd</a:t>
            </a:r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sz="6000" dirty="0"/>
            </a:br>
            <a:endParaRPr lang="ru-CZ" sz="6000" dirty="0"/>
          </a:p>
          <a:p>
            <a:pPr marL="36513" indent="100013">
              <a:buAutoNum type="alphaLcParenR"/>
            </a:pPr>
            <a:endParaRPr lang="ru-RU" sz="6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8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0BB994-2755-FEC0-5831-9C76F2D5D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400832"/>
            <a:ext cx="11257651" cy="6175332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PŘÍZVUKOVÉ TYPY NEUTER 1. SKLOŇOVÁNÍ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 přízvuk neuter 1.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(a neuter vůbec) je charakteristické to, že v rámci jednoho čísla je přízvuk na stejném místě. Z toho vyplývá, že přízvukové typy neuter se zakládají na kombinacích přízvučnosti kmene a koncovky v celém singuláru a v celém plurálu. Na základě toho vydělujeme 4 hlavní přízvukové typy: </a:t>
            </a:r>
          </a:p>
          <a:p>
            <a:pPr marL="11113" indent="12700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typ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вило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přízvukem na kmeni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11113" indent="12700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typ 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přízvukem na koncovce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11113" indent="12700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typ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přízvukem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kmeni,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koncovce; </a:t>
            </a:r>
          </a:p>
          <a:p>
            <a:pPr marL="11113" indent="12700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typ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přízvukem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koncovce,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kmeni.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Mimo toto základní dělení zůstávají 4 slova s pohyblivým přízvukem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 samozřejmé, že pokud je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nulová koncovka, musí se přízvuk, ačkoliv je jinak v celém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koncovce, přenést na kmen (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ale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слов, жити</a:t>
            </a:r>
            <a:r>
              <a:rPr lang="ru-RU" sz="2400" b="0" i="1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жити</a:t>
            </a:r>
            <a:r>
              <a:rPr lang="ru-RU" sz="2400" b="0" i="1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ale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apod.).</a:t>
            </a:r>
            <a:endParaRPr lang="cs-C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11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8E53C7E-8D95-D7D2-9E8E-164071CB9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71" y="501041"/>
            <a:ext cx="11110587" cy="567592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cs-CZ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ВИЛО 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Patří sem sice poměrně méně neodvozených slov </a:t>
            </a:r>
            <a:r>
              <a:rPr lang="cs-CZ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но,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</a:t>
            </a:r>
            <a:r>
              <a:rPr lang="cs-CZ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лнце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блоко)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absolutně převážná většina slov s jasnou slovotvornou strukturou, zejm. prakticky všechna slova podtypu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</a:t>
            </a:r>
            <a:r>
              <a:rPr lang="cs-CZ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nepatří sem tedy pouze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остриё 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4 slova podtypu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např.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</a:t>
            </a:r>
            <a:r>
              <a:rPr lang="cs-CZ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занятие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všechna slova na -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ищ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(е) (жил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лище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všechna na nepřízvučné -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(о) (ср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дство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йство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lang="cs-CZ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льство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všechna deminutiva se sufixy -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ишк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(о) (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пальт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-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ечк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(о) (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cs-CZ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шечко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nepřízvučnými </a:t>
            </a:r>
            <a:b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ц(е), -(и)к(о) (кол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нце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cs-CZ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нце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ведёрко, л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чико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SLOVA S POSUNEM PŘÍZVUKU V RÁMCI KMENE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rámci typu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cs-CZ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вило 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třeba zvlášť připomenout dvě slova –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která sice ponechávají přízvuk v </a:t>
            </a:r>
            <a:r>
              <a:rPr lang="cs-CZ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kmeni, ale posouvají ho o jednu slabiku směrem ke koncovce: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вья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дер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вьев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дер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вьям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зеро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озёра, озёр, озёрам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440012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3474</Words>
  <Application>Microsoft Macintosh PowerPoint</Application>
  <PresentationFormat>Breitbild</PresentationFormat>
  <Paragraphs>102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TimesNewRomanPS</vt:lpstr>
      <vt:lpstr>Office</vt:lpstr>
      <vt:lpstr>Morfologie ruštiny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из РУССКОЙ ГРАММАТИКИ: Акцентные типы существительных*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Morfologie ruštiny</dc:title>
  <dc:creator>Markus Giger</dc:creator>
  <cp:lastModifiedBy>Markus Giger</cp:lastModifiedBy>
  <cp:revision>24</cp:revision>
  <dcterms:created xsi:type="dcterms:W3CDTF">2024-04-09T20:10:02Z</dcterms:created>
  <dcterms:modified xsi:type="dcterms:W3CDTF">2024-04-10T08:50:57Z</dcterms:modified>
</cp:coreProperties>
</file>